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6" r:id="rId2"/>
    <p:sldId id="285" r:id="rId3"/>
    <p:sldId id="322" r:id="rId4"/>
    <p:sldId id="324" r:id="rId5"/>
    <p:sldId id="298" r:id="rId6"/>
    <p:sldId id="301" r:id="rId7"/>
    <p:sldId id="326" r:id="rId8"/>
    <p:sldId id="328" r:id="rId9"/>
    <p:sldId id="329" r:id="rId10"/>
    <p:sldId id="331" r:id="rId11"/>
    <p:sldId id="337" r:id="rId12"/>
    <p:sldId id="338" r:id="rId13"/>
    <p:sldId id="339" r:id="rId14"/>
    <p:sldId id="300" r:id="rId15"/>
    <p:sldId id="333" r:id="rId16"/>
    <p:sldId id="334" r:id="rId17"/>
    <p:sldId id="335" r:id="rId18"/>
    <p:sldId id="341" r:id="rId19"/>
    <p:sldId id="342" r:id="rId20"/>
    <p:sldId id="343" r:id="rId21"/>
    <p:sldId id="344" r:id="rId22"/>
    <p:sldId id="345" r:id="rId23"/>
    <p:sldId id="352" r:id="rId24"/>
    <p:sldId id="353" r:id="rId25"/>
    <p:sldId id="354" r:id="rId26"/>
    <p:sldId id="347" r:id="rId27"/>
    <p:sldId id="348" r:id="rId28"/>
    <p:sldId id="349" r:id="rId29"/>
    <p:sldId id="350" r:id="rId30"/>
    <p:sldId id="351" r:id="rId31"/>
    <p:sldId id="325" r:id="rId3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48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3"/>
    <p:restoredTop sz="95964"/>
  </p:normalViewPr>
  <p:slideViewPr>
    <p:cSldViewPr>
      <p:cViewPr varScale="1">
        <p:scale>
          <a:sx n="146" d="100"/>
          <a:sy n="146" d="100"/>
        </p:scale>
        <p:origin x="176" y="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965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3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51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188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84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320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056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22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104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65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974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23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35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1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199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423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418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291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784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41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10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55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81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70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26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29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44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226939"/>
            <a:ext cx="956040" cy="745711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 baseline="0">
                <a:solidFill>
                  <a:srgbClr val="655481"/>
                </a:solidFill>
              </a:defRPr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65548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65548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65548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55526"/>
            <a:ext cx="1699500" cy="1325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655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Európskej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únie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26.10.2020</a:t>
            </a:r>
          </a:p>
          <a:p>
            <a:pPr marL="0" indent="0" algn="r">
              <a:buNone/>
            </a:pP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PhDr. Matúš </a:t>
            </a:r>
            <a:r>
              <a:rPr lang="cs-CZ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Vyrostko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264423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najčastejšie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rozhoduje o:</a:t>
            </a:r>
          </a:p>
          <a:p>
            <a:pPr lvl="1"/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Prejudiciálnych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otázkach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konanie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predbežnej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otázke</a:t>
            </a:r>
            <a:endParaRPr lang="cs-CZ" altLang="cs-CZ" sz="16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-Rozhodovaní o porušení členských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štátov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ktoré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vyplývajú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zakladateľských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zmlúv</a:t>
            </a:r>
            <a:endParaRPr lang="cs-CZ" altLang="cs-CZ" sz="16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rozhodovaní o neplatnosti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aktov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únie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vydávané Radou EÚ,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Eur.komisiou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ECB,                                             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Eur.Parlamentom,Eur.radou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skúma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záväzné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akty,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stanoviská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odporúčania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Rozhodovanie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nečinnosti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inštitúcie</a:t>
            </a:r>
            <a:endParaRPr lang="cs-CZ" altLang="cs-CZ" sz="16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147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najčastejšie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rozhoduje o:</a:t>
            </a:r>
          </a:p>
          <a:p>
            <a:pPr lvl="1"/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Prejudiciálnych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otázkach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konanie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predbežnej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otázke</a:t>
            </a:r>
            <a:endParaRPr lang="cs-CZ" altLang="cs-CZ" sz="16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-Rozhodovaní o porušení členských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štátov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ktoré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vyplývajú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zakladateľských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zmlúv</a:t>
            </a:r>
            <a:endParaRPr lang="cs-CZ" altLang="cs-CZ" sz="16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rozhodovaní o neplatnosti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aktov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únie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vydávané Radou EÚ,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Eur.komisiou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ECB,                                             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Eur.Parlamentom,Eur.radou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skúma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záväzné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akty,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stanoviská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odporúčania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Rozhodovanie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nečinnosti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inštitúcie</a:t>
            </a:r>
            <a:endParaRPr lang="cs-CZ" altLang="cs-CZ" sz="16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4448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600" b="1" u="sng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výklad práva (rozhodnutí o předběžné otázce): 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řádné provádění práva EU v členských zemích odpovídají vnitrostátní soudy každého státu EU. Existuje tak možnost, že jeden právní předpis může být soudy v různých zemích vykládán různým způsobem. Má-li vnitrostátní soud pochybnosti ohledně výkladu nebo platnosti určitého právního předpisu EU, může požádat Soud o vysvětlení. Stejný mechanismus lze použít k určení toho, zda je vnitrostátní právní předpis nebo praxe v souladu s právem EU.</a:t>
            </a:r>
          </a:p>
          <a:p>
            <a:r>
              <a:rPr lang="cs-CZ" altLang="cs-CZ" sz="1600" b="1" u="sng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vymáhání práva (žaloba pro nesplnění povinnosti): 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typ řízení je veden proti státu, který neplní své povinnosti, jež pro něj vyplývají z právních předpisů EU. Iniciovat jej může Evropská komise nebo jiný stát Unie. Pokud se zjistí, že stát své povinnosti skutečně neplní, je vyzván k okamžité nápravě situace. Pokud tak neučiní, může být proti němu zahájeno další řízení, které může vést až k uložení pokuty.</a:t>
            </a:r>
          </a:p>
          <a:p>
            <a:endParaRPr lang="cs-CZ" altLang="cs-CZ" sz="16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17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600" b="1" u="sng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zrušení právního předpisu EU (žaloba na neplatnost): 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se kterýkoli z členských států, Rada EU, Komise nebo (za určitých okolností) Evropský parlament domnívá, že je určitý právní předpis EU v rozporu se Smlouvami EU nebo lidskými právy, může Soudní dvůr požádat o zrušení jeho platnosti.</a:t>
            </a:r>
          </a:p>
          <a:p>
            <a:r>
              <a:rPr lang="cs-CZ" altLang="cs-CZ" sz="1600" b="1" u="sng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činnosti ze strany orgánů EU (žaloba na nečinnost): 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Evropský parlament, Rada a Komise musí přijmout za určitých okolností určitá rozhodnutí. Pokud tak neučiní, mohou členské státy, jiné orgány EU a (za určitých podmínek) jednotlivci nebo podniky podat stížnost k Soudnímu dvoru.</a:t>
            </a:r>
          </a:p>
          <a:p>
            <a:r>
              <a:rPr lang="cs-CZ" altLang="cs-CZ" sz="1600" b="1" u="sng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postihy orgánů EU (žaloby o náhradu škody)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Jednotlivec nebo podnik, jehož zájmy byly poškozeny v důsledku činnosti nebo nečinnosti Unie nebo jejích zaměstnanců, na ně může u Soudu podat žalobu.</a:t>
            </a:r>
          </a:p>
          <a:p>
            <a:endParaRPr lang="cs-CZ" altLang="cs-CZ" sz="16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0202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Funguje od roku 1989.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Lisabonskou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zmluvou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tento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nazýval “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stupňa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0" indent="0">
              <a:buNone/>
            </a:pP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Zloženie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Všeobecného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súdu</a:t>
            </a: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Presný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počet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stanovený v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zakladateľských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zmluvách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tento problém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vyriešil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štatúte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dvora -&gt; počet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Všeobecného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zodpovedá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počtu členských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štátov</a:t>
            </a: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Funkčné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6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každé 3 roky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dochádza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obmene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Kandidát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stať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sudcom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opakovane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Kandidátov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navrhujú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jednotlivé členské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vymenovaniu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dochádza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základe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spoločnej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dohody vlád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všektých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členských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platí, že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skúma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odbornosť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kandidáta, jeho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nezávislosť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Všeobecný </a:t>
            </a:r>
            <a:r>
              <a:rPr lang="cs-CZ" dirty="0" err="1"/>
              <a:t>súd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745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Činnosť</a:t>
            </a: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Nelíši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veľkej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miery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dvora.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Neexistujú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generálni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advokáti. Existuje tu “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Samosudcovksý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inštitút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sám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rozhodnúť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jednoduchých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procesných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úkonoch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Všeobecný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rozhoduje o: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Žaloby na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neplatnosť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žaloby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nečinnosť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žaloby o náhradu škody, žaloby na základe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arbitrážnej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doložky a pod. (Všeobecný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koná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prvý,[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pôsobiť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odvolací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konaniach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opravných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prostreidkoch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ktorých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rozhoduje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špecializovaný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v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prípade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odvolania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rozhoduje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Všeobecný </a:t>
            </a:r>
            <a:r>
              <a:rPr lang="cs-CZ" dirty="0" err="1"/>
              <a:t>súd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106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Východisko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špecializované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nachádzame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zmluve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Nice,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ktorá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umožnila na návrh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zriadiť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osobitné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1.stupňa. Zároveň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zmluva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opravila, že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takéto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zriadené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pôjde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špecifické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typy konaní. V roku 2004 Rada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zriadila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verejnú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službu. Lisabonská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zmluva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tomto procese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zmenila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situáciu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tom, že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takýto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šepcializovaný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musí byť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zriadený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riadnym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legislatívnym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postupom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Špecializovaný</a:t>
            </a:r>
            <a:r>
              <a:rPr lang="cs-CZ" dirty="0"/>
              <a:t> </a:t>
            </a:r>
            <a:r>
              <a:rPr lang="cs-CZ" dirty="0" err="1"/>
              <a:t>súd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997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verejnú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službu - zrušený, agendu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prebral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všeobecný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endParaRPr lang="cs-CZ" altLang="cs-CZ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zložený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ktorých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menuje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Rada EÚ. Sú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menovaní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6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kandidáti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byť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opakovane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zvolení do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svojích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predsedu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zasadá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komorách,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pléne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Existuje tu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tiež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samosudcovský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inštitút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rozhodoval 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medzi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úniou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jej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zamestnancami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pracovno-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spory. </a:t>
            </a:r>
          </a:p>
          <a:p>
            <a:pPr marL="0" indent="0">
              <a:buNone/>
            </a:pP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podľa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potreby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byť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zriadený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nový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špecialozovaný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osobitnou</a:t>
            </a:r>
            <a:r>
              <a:rPr lang="cs-CZ" alt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pôsobnosťou</a:t>
            </a:r>
            <a:endParaRPr lang="cs-CZ" altLang="cs-CZ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Špecializovaný</a:t>
            </a:r>
            <a:r>
              <a:rPr lang="cs-CZ" dirty="0"/>
              <a:t> </a:t>
            </a:r>
            <a:r>
              <a:rPr lang="cs-CZ" dirty="0" err="1"/>
              <a:t>súd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6405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Článok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263</a:t>
            </a:r>
          </a:p>
          <a:p>
            <a:pPr marL="0" indent="0" algn="ctr">
              <a:buNone/>
            </a:pP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pôvodny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článok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230 ZES)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Súdny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preskúmava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zákonnost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legislatívnych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Rady,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centrálnej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banky okrem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odporúčani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stanovísk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preskúmava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zákonnost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Európskeho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parlamentu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rady,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účinky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vzťahu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tretím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stranám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Tiez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preskúmava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zákonnost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orgánov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úradov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agentúr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zakladaju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účinky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voči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tretím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stranám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tento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účel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právomoc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rozhodovať 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žalobách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podávaných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členskými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štátmi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Európskym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parlamentom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Radou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Komisiou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dôvodu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nedostatku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právomoci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porušenia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podstatných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procesných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predpisov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porušenia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zmlúv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akéhokoľvek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právneho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pravidla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týkajúceho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uplat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ňovania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zneužitia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právomoci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Súdny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právomoc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rozhodovať za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rovnakých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podmienok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žalobách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Dvorom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audítorov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Európskou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centrálnou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bankou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Výborom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regiónov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ochranu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výhradných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neplatnosť</a:t>
            </a:r>
            <a:r>
              <a:rPr lang="cs-CZ" dirty="0"/>
              <a:t> a </a:t>
            </a:r>
            <a:r>
              <a:rPr lang="cs-CZ" dirty="0" err="1"/>
              <a:t>nečinnosť</a:t>
            </a:r>
            <a:r>
              <a:rPr lang="cs-CZ" dirty="0"/>
              <a:t>- ZFEU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9716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Akákoľvek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fyzicka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právnicka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osoba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môže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podmienok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ustanovených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druhom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odseku podať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žalobu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proti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jej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určene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jej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priamo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týkaju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voči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regulačným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jej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priamo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týkaju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nevyžaduju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vykonávacie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opatrenia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akty,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ktorými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zriaďuju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orgány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úrady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agentúry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môžu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ustanoviť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osobitne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podmienky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úpravy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týkajúce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žalôb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podaných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fyzickými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právnickými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osobami proti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týchto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orgánov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úradov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agentúr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zakladaju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účinky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voči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nim.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Súdne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uvedene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v tomto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článku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začne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mesiacov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zverejnenia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daného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opatrenia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jeho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oznámenia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žalobcovi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chýba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dňa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ňom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žalobca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dozvedel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neplatnosť</a:t>
            </a:r>
            <a:r>
              <a:rPr lang="cs-CZ" dirty="0"/>
              <a:t> a </a:t>
            </a:r>
            <a:r>
              <a:rPr lang="cs-CZ" dirty="0" err="1"/>
              <a:t>nečinnosť</a:t>
            </a:r>
            <a:r>
              <a:rPr lang="cs-CZ" dirty="0"/>
              <a:t>- ZFEU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2600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347614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Podľa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zmluvy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EU je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hlavnou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úlohou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dodržiavanie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práva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výklade 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dodržiavaní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zmlúv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Zabezpečuje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rovnaký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výklad,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dodržiavanie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zmlúv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strany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 členských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Dohliada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dodržiavanie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primárnych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sekundárnych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prameňov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Všeobecné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zásady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mnohých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prípadoch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nepísaný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charakter 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prihliada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taktiež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r>
              <a:rPr lang="cs-CZ" dirty="0"/>
              <a:t> EU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999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Článok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264 (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pôvodny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článok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231 ZES)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žaloba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opodstatnena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Súdny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vyhlási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napadnutý akt za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neplatny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Súdny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však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uvedie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považuje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z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účinkov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aktu,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vyhlásil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neplatny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považuju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za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konečne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neplatnosť</a:t>
            </a:r>
            <a:r>
              <a:rPr lang="cs-CZ" dirty="0"/>
              <a:t> a </a:t>
            </a:r>
            <a:r>
              <a:rPr lang="cs-CZ" dirty="0" err="1"/>
              <a:t>nečinnosť</a:t>
            </a:r>
            <a:r>
              <a:rPr lang="cs-CZ" dirty="0"/>
              <a:t>- ZFEU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7634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Článok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265</a:t>
            </a:r>
          </a:p>
          <a:p>
            <a:pPr marL="0" indent="0" algn="ctr">
              <a:buNone/>
            </a:pP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pôvodny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článok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232 ZES)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parlament,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rada, Rada,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centrálna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porušia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zmluvy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svojou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nečinnosťou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môžu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členske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štáty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ostatne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orgány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podať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Súdnemu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dvoru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žalobu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potvrdil,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došlo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takémuto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porušeniu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Tento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článok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primerane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uplatní na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orgány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úrady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agentúry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opomenú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Táto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žaloba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prípustna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len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príslušna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inštitúcia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orgán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úrad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agentúra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vyzvana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aby konala.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táto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inštitúcia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orgán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úrad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agentúra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mesiacov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takejto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výzve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nevyjadri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možno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lehote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ďalších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mesiacov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podať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návrh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začatie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súdneho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Každa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fyzicka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právnicka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osoba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môže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podať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sťažnost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Súdnemu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dvoru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rovnakých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podmienok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uvedených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predchádzajúcich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odsekoch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proti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niektorej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inštitúcii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orgánu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úradu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agentúre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dôvodu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jej neadresoval akt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odporúčanie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stanovisko.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neplatnosť</a:t>
            </a:r>
            <a:r>
              <a:rPr lang="cs-CZ" dirty="0"/>
              <a:t> a </a:t>
            </a:r>
            <a:r>
              <a:rPr lang="cs-CZ" dirty="0" err="1"/>
              <a:t>nečinnosť</a:t>
            </a:r>
            <a:r>
              <a:rPr lang="cs-CZ" dirty="0"/>
              <a:t>- ZFEU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7488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Článok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266</a:t>
            </a:r>
          </a:p>
          <a:p>
            <a:pPr marL="0" indent="0" algn="ctr">
              <a:buNone/>
            </a:pP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pôvodny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článok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233 ZES)</a:t>
            </a: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Inštitúcia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orgán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úrad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agentúra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 bol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vyhláseny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za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neplatny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nečinnost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̌ bola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vyhlásena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za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odporujúcu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zmluvám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 povinná urobiť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nevyhnutne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opatrenia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vyhovela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rozsudku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Súdneho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dvora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Európskej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únie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neplatnosť</a:t>
            </a:r>
            <a:r>
              <a:rPr lang="cs-CZ" dirty="0"/>
              <a:t> a </a:t>
            </a:r>
            <a:r>
              <a:rPr lang="cs-CZ" dirty="0" err="1"/>
              <a:t>nečinnosť</a:t>
            </a:r>
            <a:r>
              <a:rPr lang="cs-CZ" dirty="0"/>
              <a:t>- ZFEU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9569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Súdnom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dvore je každý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prípad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pridelený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sudcovi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(tzv.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sudca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spravodajca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1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generálnemu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advokátovi.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prípadoch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prebieha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2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častiach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Písomná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časť</a:t>
            </a:r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Účastníci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predložia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písomné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stanoviská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Súdnemu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dvoru –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pripomienky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môžu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podávať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vnútroštátne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orgány,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inštitúcie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EÚ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niekedy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súkromné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osoby.</a:t>
            </a:r>
          </a:p>
          <a:p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Sudca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spravodajca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zhrnie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všetky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stanoviská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pripomienky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potom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prediskutuje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všeobecnom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zasadnutí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dvora,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ktorý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rozhodne:</a:t>
            </a:r>
          </a:p>
          <a:p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koľko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sudcov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bude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zaoberať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prípadom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3, 5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(celý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 závislosti od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dôležitosti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zložitosti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prípadu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Väčšinu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prípadov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riešia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je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veľmi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zriedkavé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o spore rozhodoval celý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musí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uskutočniť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vypočutie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ústna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časť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či je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potrebné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oficiálne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stanovisko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generálneho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advokáta.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Priebeh</a:t>
            </a:r>
            <a:r>
              <a:rPr lang="cs-CZ" dirty="0"/>
              <a:t> </a:t>
            </a:r>
            <a:r>
              <a:rPr lang="cs-CZ" dirty="0" err="1"/>
              <a:t>konania</a:t>
            </a:r>
            <a:r>
              <a:rPr lang="cs-CZ" dirty="0"/>
              <a:t> (</a:t>
            </a:r>
            <a:r>
              <a:rPr lang="cs-CZ" dirty="0" err="1"/>
              <a:t>zjednodušene</a:t>
            </a:r>
            <a:r>
              <a:rPr lang="cs-CZ" dirty="0"/>
              <a:t>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1629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Ústna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časť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verejné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vypočutie</a:t>
            </a:r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Právni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zástupcovia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oboch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strán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sporu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prezentujú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svoje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stanoviská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sudcom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generálnemu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advokátovi,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ktorí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môžu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klásť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otázky.</a:t>
            </a:r>
          </a:p>
          <a:p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rozhodol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je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potrebné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stanovisko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generálneho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advokáta, poskytne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niekoľko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týždňov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vypočutí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potom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poradia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vyhlásia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rozsudok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 Všeobecného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podobný až na to, že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väčšinu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prípadov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riešia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generálneho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advokáta.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Priebeh</a:t>
            </a:r>
            <a:r>
              <a:rPr lang="cs-CZ" dirty="0"/>
              <a:t> </a:t>
            </a:r>
            <a:r>
              <a:rPr lang="cs-CZ" dirty="0" err="1"/>
              <a:t>konania</a:t>
            </a:r>
            <a:r>
              <a:rPr lang="cs-CZ" dirty="0"/>
              <a:t> (</a:t>
            </a:r>
            <a:r>
              <a:rPr lang="cs-CZ" dirty="0" err="1"/>
              <a:t>zjednodušene</a:t>
            </a:r>
            <a:r>
              <a:rPr lang="cs-CZ" dirty="0"/>
              <a:t>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3241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vám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súkromnej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spoločnosti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vznikla škoda v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dôsledku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nekonania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inštitúcie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EÚ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jej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zamestnanca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môžete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proti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začať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konanie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to 2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spôsobmi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nepriamo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prostredníctvom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vnútroštátneho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súdu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ktorý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postúpiť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prípad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Súdnemu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dvoru),</a:t>
            </a:r>
          </a:p>
          <a:p>
            <a:pPr lvl="1"/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priamo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Všeobecnom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súde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vás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rozhodnutie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inštitúcie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EÚ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priamy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individuálny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dosah.</a:t>
            </a:r>
          </a:p>
          <a:p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myslíte, že orgány v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ktorejkoľvek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krajine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porušili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právne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predpisy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EÚ, musíte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postupovať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podľa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úradného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postupu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podania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sťažnosti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Podanie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0701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ČR a SR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7CBD5-557B-9F47-8DE5-48B48297F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091"/>
            <a:ext cx="9144000" cy="22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992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ČR a SR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C20003F-08F5-3349-AD17-EFE7D0003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590"/>
            <a:ext cx="9144000" cy="1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1287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ČR a SR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67B0439-F9F9-A142-9CAE-711A0A45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7878"/>
            <a:ext cx="9144000" cy="16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104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ČR a SR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068D4C9-F64F-3249-95B3-7FD1F836A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395"/>
            <a:ext cx="9144000" cy="26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431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Rozhoduje spory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medzi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členskými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štátmi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inštitúcimi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EÚ, spory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najčastejšie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týkajú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porušenia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povinnosti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strany členského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Ďalšími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spormi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sú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pracovnoprávne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spory, spory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týkajúce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náhrady škody, spory na základe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rozhodcovskej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doložky. 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Plní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ústavného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- rozhoduje o platnosti/neplatnosti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ktoré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sú v rozpore so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zakladateľskými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zmluvami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aktmi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sily.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môžeme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obratiť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občania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EÚ,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domnievame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porušené naše práva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úkonom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inštitúcie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EÚ. Na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obrátiť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 právnické subjekty</a:t>
            </a:r>
          </a:p>
          <a:p>
            <a:endParaRPr lang="cs-CZ" altLang="cs-CZ" sz="2000" b="1" dirty="0" err="1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r>
              <a:rPr lang="cs-CZ" dirty="0"/>
              <a:t> EU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2580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ČR a SR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43401CF-4E32-894C-B245-965127BAC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533"/>
            <a:ext cx="9144000" cy="17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3968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8660516" cy="4608512"/>
          </a:xfrm>
          <a:prstGeom prst="rect">
            <a:avLst/>
          </a:prstGeom>
          <a:solidFill>
            <a:srgbClr val="655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73" y="399939"/>
            <a:ext cx="956040" cy="68862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363942" y="1923678"/>
            <a:ext cx="6416116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pozornosť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matus.vyrostko@fvp.slu.cz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matusvyrostko@gmail.com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(len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nefunguje prvý)</a:t>
            </a:r>
          </a:p>
        </p:txBody>
      </p:sp>
    </p:spTree>
    <p:extLst>
      <p:ext uri="{BB962C8B-B14F-4D97-AF65-F5344CB8AC3E}">
        <p14:creationId xmlns:p14="http://schemas.microsoft.com/office/powerpoint/2010/main" val="60422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 sídli v Luxemburgu. 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Člení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na: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Všeobecný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CZ Tribunál)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Špecializované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súdy</a:t>
            </a: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r>
              <a:rPr lang="cs-CZ" dirty="0"/>
              <a:t> EU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783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8660516" cy="4608512"/>
          </a:xfrm>
          <a:prstGeom prst="rect">
            <a:avLst/>
          </a:prstGeom>
          <a:solidFill>
            <a:srgbClr val="655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73" y="399939"/>
            <a:ext cx="956040" cy="68862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363942" y="1923678"/>
            <a:ext cx="6416116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alt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EÚ vs. </a:t>
            </a:r>
            <a:r>
              <a:rPr lang="cs-CZ" alt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európsky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všeobecný </a:t>
            </a:r>
            <a:r>
              <a:rPr lang="cs-CZ" alt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endParaRPr lang="cs-CZ" alt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7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Najvyšší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únijný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stojí na vrchole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hierarchie. Je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najstarší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3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zložiek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jeho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počiatky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nachádzame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už v 50.rokoch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vzniku EÚ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spoločenstiev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Skladá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jedného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každý členský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Existuje tu aj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generálnych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advokátov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ktorí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sú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vykonávajú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mnohé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procesné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fuknciu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poradnú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súdcov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byť odborníci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oblasti 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preukazovať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nezávislosť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krajiny EÚ a 11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generálni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advokáti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719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generálni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advokáti sú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menovaní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6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platí, že každé 3 roky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dochádza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čiastočnej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obmene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využívajú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imunitu - úplná imunita za svoje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rozhodnutia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ktoré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vykonali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počas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práce. Imunity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zbaviť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súdny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základe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jednomyseľného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rozhodnutia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čele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dvora stojí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predseda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dvora na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Predsedom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kandidát stať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opakovane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292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Predseda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zabepečuje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chod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dvora,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riadi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zvoláva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zasadnutia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pod.</a:t>
            </a: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Zasadnutia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dvora</a:t>
            </a: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zasadať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v:</a:t>
            </a: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pléne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zasadajú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všetci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dvora spolu v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konaniach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najzávažnejšieho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charakteru. </a:t>
            </a: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veľkej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komore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tvorí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zasadá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významných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prípadoch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zasdať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to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požiada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členský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určitý orgán EÚ. 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Malých komorách -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tvorených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3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(záleží od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prípadu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závažnejšie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riešia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350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2357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Predseda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zabepečuje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chod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dvora,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riadi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zvoláva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zasadnutia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pod.</a:t>
            </a: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Zasadnutia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dvora</a:t>
            </a:r>
          </a:p>
          <a:p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zasadať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v:</a:t>
            </a:r>
          </a:p>
          <a:p>
            <a:pPr lvl="1"/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pléne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zasadajú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všetci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súdneho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dvora spolu v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konaniach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najzávažnejšieho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charakteru. </a:t>
            </a:r>
          </a:p>
          <a:p>
            <a:pPr lvl="1"/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veľkej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komore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tvorí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zasadá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významných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prípadoch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zasdať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to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požiada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členský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určitý orgán EÚ. </a:t>
            </a:r>
          </a:p>
          <a:p>
            <a:pPr lvl="1"/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Malých komorách -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tvorených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3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(záleží od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prípadu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závažnejšie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veci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riešia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cs-CZ" altLang="cs-CZ" sz="16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sudcovia</a:t>
            </a:r>
            <a:r>
              <a:rPr lang="cs-CZ" altLang="cs-CZ" sz="16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Súdny</a:t>
            </a:r>
            <a:r>
              <a:rPr lang="cs-CZ" dirty="0"/>
              <a:t> </a:t>
            </a:r>
            <a:r>
              <a:rPr lang="cs-CZ" dirty="0" err="1"/>
              <a:t>dvor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595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U">
  <a:themeElements>
    <a:clrScheme name="FVP">
      <a:dk1>
        <a:srgbClr val="65548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</TotalTime>
  <Words>2602</Words>
  <Application>Microsoft Macintosh PowerPoint</Application>
  <PresentationFormat>On-screen Show (16:9)</PresentationFormat>
  <Paragraphs>164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Enriqueta</vt:lpstr>
      <vt:lpstr>Times New Roman</vt:lpstr>
      <vt:lpstr>SLU</vt:lpstr>
      <vt:lpstr>Súdny dvor Európskej únie</vt:lpstr>
      <vt:lpstr>Súdny dvor EU</vt:lpstr>
      <vt:lpstr>Súdny dvor EU</vt:lpstr>
      <vt:lpstr>Súdny dvor EU</vt:lpstr>
      <vt:lpstr>PowerPoint Presentation</vt:lpstr>
      <vt:lpstr>Súdny dvor</vt:lpstr>
      <vt:lpstr>Súdny dvor</vt:lpstr>
      <vt:lpstr>Súdny dvor</vt:lpstr>
      <vt:lpstr>Súdny dvor</vt:lpstr>
      <vt:lpstr>Súdny dvor</vt:lpstr>
      <vt:lpstr>Súdny dvor</vt:lpstr>
      <vt:lpstr>Súdny dvor</vt:lpstr>
      <vt:lpstr>Súdny dvor</vt:lpstr>
      <vt:lpstr>Všeobecný súd</vt:lpstr>
      <vt:lpstr>Všeobecný súd</vt:lpstr>
      <vt:lpstr>Špecializovaný súd</vt:lpstr>
      <vt:lpstr>Špecializovaný súd</vt:lpstr>
      <vt:lpstr>neplatnosť a nečinnosť- ZFEU</vt:lpstr>
      <vt:lpstr>neplatnosť a nečinnosť- ZFEU</vt:lpstr>
      <vt:lpstr>neplatnosť a nečinnosť- ZFEU</vt:lpstr>
      <vt:lpstr>neplatnosť a nečinnosť- ZFEU</vt:lpstr>
      <vt:lpstr>neplatnosť a nečinnosť- ZFEU</vt:lpstr>
      <vt:lpstr>Priebeh konania (zjednodušene)</vt:lpstr>
      <vt:lpstr>Priebeh konania (zjednodušene)</vt:lpstr>
      <vt:lpstr>Podanie</vt:lpstr>
      <vt:lpstr>ČR a SR</vt:lpstr>
      <vt:lpstr>ČR a SR</vt:lpstr>
      <vt:lpstr>ČR a SR</vt:lpstr>
      <vt:lpstr>ČR a SR</vt:lpstr>
      <vt:lpstr>ČR a SR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Matúš Vyrostko</cp:lastModifiedBy>
  <cp:revision>97</cp:revision>
  <dcterms:created xsi:type="dcterms:W3CDTF">2016-07-06T15:42:34Z</dcterms:created>
  <dcterms:modified xsi:type="dcterms:W3CDTF">2020-11-02T11:08:58Z</dcterms:modified>
</cp:coreProperties>
</file>