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66" r:id="rId2"/>
    <p:sldId id="324" r:id="rId3"/>
    <p:sldId id="355" r:id="rId4"/>
    <p:sldId id="368" r:id="rId5"/>
    <p:sldId id="369" r:id="rId6"/>
    <p:sldId id="370" r:id="rId7"/>
    <p:sldId id="371" r:id="rId8"/>
    <p:sldId id="372" r:id="rId9"/>
    <p:sldId id="298" r:id="rId10"/>
    <p:sldId id="285" r:id="rId11"/>
    <p:sldId id="357" r:id="rId12"/>
    <p:sldId id="358" r:id="rId13"/>
    <p:sldId id="322" r:id="rId14"/>
    <p:sldId id="359" r:id="rId15"/>
    <p:sldId id="360" r:id="rId16"/>
    <p:sldId id="361" r:id="rId17"/>
    <p:sldId id="362" r:id="rId18"/>
    <p:sldId id="364" r:id="rId19"/>
    <p:sldId id="366" r:id="rId20"/>
    <p:sldId id="367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88" r:id="rId37"/>
    <p:sldId id="325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3"/>
    <p:restoredTop sz="95953"/>
  </p:normalViewPr>
  <p:slideViewPr>
    <p:cSldViewPr>
      <p:cViewPr varScale="1">
        <p:scale>
          <a:sx n="146" d="100"/>
          <a:sy n="146" d="100"/>
        </p:scale>
        <p:origin x="176" y="4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97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935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773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7320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700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657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1110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016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5395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975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5967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7937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10411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46332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3356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2297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1433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7924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8353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5303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9609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1481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7382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4378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81321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122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31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11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7819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437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67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VS,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09.11.2020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správní právo je tím odvětvím práva, které má významné postavení ve veřejné správě, právní regulace chování subjektů reguluje, ve většině je charakteru kogentního, zavazujícího, přikazujícího. Je tedy potřeba vzít v úvahu, že členské státy EU a jeho orgány nebo EU pověřené subjekty, jsou ve veřejnoprávních vztazích, v roli oprávněného, s právem vynutit uloženou povinnost u ostatních subjektů.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unijního právního řádu je dosáhnout takových postupů správního řízení, kde by došlo k uznání rozhodnutí vydaného správním orgánem v členském státu EU na území celé EU tzv. intrakomunitární správní akt.</a:t>
            </a:r>
          </a:p>
          <a:p>
            <a:pPr marL="0" indent="0">
              <a:buNone/>
            </a:pPr>
            <a:r>
              <a:rPr lang="cs-CZ" altLang="cs-CZ" sz="12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elektronické opory, dr. </a:t>
            </a:r>
            <a:r>
              <a:rPr lang="cs-CZ" altLang="cs-CZ" sz="1200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Scískalová</a:t>
            </a:r>
            <a:endParaRPr lang="cs-CZ" altLang="cs-CZ" sz="1200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999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je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nevyhnutná.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normotvorby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otvorená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zmlúv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svoje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úskalia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 to proces náročný.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línií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vznikla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nepriama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skrytá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minulého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storočia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judikatúry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5297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1979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zaoberal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bol povolený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alkoholických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nápojov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dovozca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doviezol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tovar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tovarom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daného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 nedovolili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pretože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vznikol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Naskytla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otázka či,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takýto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stav je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či vyhovuje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požiadavkám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trhu.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zaoberal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bol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5237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2000" b="1" dirty="0" err="1"/>
              <a:t>Rozsudok</a:t>
            </a:r>
            <a:r>
              <a:rPr lang="en-GB" sz="2000" b="1" dirty="0"/>
              <a:t> </a:t>
            </a:r>
            <a:r>
              <a:rPr lang="en-GB" sz="2000" b="1" dirty="0" err="1"/>
              <a:t>vo</a:t>
            </a:r>
            <a:r>
              <a:rPr lang="en-GB" sz="2000" b="1" dirty="0"/>
              <a:t> </a:t>
            </a:r>
            <a:r>
              <a:rPr lang="en-GB" sz="2000" b="1" dirty="0" err="1"/>
              <a:t>veci</a:t>
            </a:r>
            <a:r>
              <a:rPr lang="en-GB" sz="2000" b="1" dirty="0"/>
              <a:t> Cassis de Dijon. </a:t>
            </a:r>
            <a:r>
              <a:rPr lang="en-GB" sz="2000" b="1" dirty="0" err="1"/>
              <a:t>Európsky</a:t>
            </a:r>
            <a:r>
              <a:rPr lang="en-GB" sz="2000" b="1" dirty="0"/>
              <a:t> </a:t>
            </a:r>
            <a:r>
              <a:rPr lang="en-GB" sz="2000" b="1" dirty="0" err="1"/>
              <a:t>súdny</a:t>
            </a:r>
            <a:r>
              <a:rPr lang="en-GB" sz="2000" b="1" dirty="0"/>
              <a:t> </a:t>
            </a:r>
            <a:r>
              <a:rPr lang="en-GB" sz="2000" b="1" dirty="0" err="1"/>
              <a:t>dvor</a:t>
            </a:r>
            <a:r>
              <a:rPr lang="en-GB" sz="2000" b="1" dirty="0"/>
              <a:t> </a:t>
            </a:r>
            <a:r>
              <a:rPr lang="en-GB" sz="2000" b="1" dirty="0" err="1"/>
              <a:t>rozhodol</a:t>
            </a:r>
            <a:r>
              <a:rPr lang="en-GB" sz="2000" b="1" dirty="0"/>
              <a:t>, </a:t>
            </a:r>
            <a:r>
              <a:rPr lang="en-GB" sz="2000" b="1" dirty="0" err="1"/>
              <a:t>že</a:t>
            </a:r>
            <a:r>
              <a:rPr lang="en-GB" sz="2000" b="1" dirty="0"/>
              <a:t> </a:t>
            </a:r>
            <a:r>
              <a:rPr lang="en-GB" sz="2000" b="1" dirty="0" err="1"/>
              <a:t>závažné</a:t>
            </a:r>
            <a:r>
              <a:rPr lang="en-GB" sz="2000" b="1" dirty="0"/>
              <a:t> </a:t>
            </a:r>
            <a:r>
              <a:rPr lang="en-GB" sz="2000" b="1" dirty="0" err="1"/>
              <a:t>aspekty</a:t>
            </a:r>
            <a:r>
              <a:rPr lang="en-GB" sz="2000" b="1" dirty="0"/>
              <a:t> </a:t>
            </a:r>
            <a:r>
              <a:rPr lang="en-GB" sz="2000" b="1" dirty="0" err="1"/>
              <a:t>týkajúce</a:t>
            </a:r>
            <a:r>
              <a:rPr lang="en-GB" sz="2000" b="1" dirty="0"/>
              <a:t> </a:t>
            </a:r>
            <a:r>
              <a:rPr lang="en-GB" sz="2000" b="1" dirty="0" err="1"/>
              <a:t>sa</a:t>
            </a:r>
            <a:r>
              <a:rPr lang="en-GB" sz="2000" b="1" dirty="0"/>
              <a:t> </a:t>
            </a:r>
            <a:r>
              <a:rPr lang="en-GB" sz="2000" b="1" dirty="0" err="1"/>
              <a:t>zdravia</a:t>
            </a:r>
            <a:r>
              <a:rPr lang="en-GB" sz="2000" b="1" dirty="0"/>
              <a:t> </a:t>
            </a:r>
            <a:r>
              <a:rPr lang="en-GB" sz="2000" b="1" dirty="0" err="1"/>
              <a:t>alebo</a:t>
            </a:r>
            <a:r>
              <a:rPr lang="en-GB" sz="2000" b="1" dirty="0"/>
              <a:t> </a:t>
            </a:r>
            <a:r>
              <a:rPr lang="en-GB" sz="2000" b="1" dirty="0" err="1"/>
              <a:t>životného</a:t>
            </a:r>
            <a:r>
              <a:rPr lang="en-GB" sz="2000" b="1" dirty="0"/>
              <a:t> </a:t>
            </a:r>
            <a:r>
              <a:rPr lang="en-GB" sz="2000" b="1" dirty="0" err="1"/>
              <a:t>prostredia</a:t>
            </a:r>
            <a:r>
              <a:rPr lang="en-GB" sz="2000" b="1" dirty="0"/>
              <a:t> </a:t>
            </a:r>
            <a:r>
              <a:rPr lang="en-GB" sz="2000" b="1" dirty="0" err="1"/>
              <a:t>nie</a:t>
            </a:r>
            <a:r>
              <a:rPr lang="en-GB" sz="2000" b="1" dirty="0"/>
              <a:t> je </a:t>
            </a:r>
            <a:r>
              <a:rPr lang="en-GB" sz="2000" b="1" dirty="0" err="1"/>
              <a:t>možné</a:t>
            </a:r>
            <a:r>
              <a:rPr lang="en-GB" sz="2000" b="1" dirty="0"/>
              <a:t> </a:t>
            </a:r>
            <a:r>
              <a:rPr lang="en-GB" sz="2000" b="1" dirty="0" err="1"/>
              <a:t>uplatniť</a:t>
            </a:r>
            <a:r>
              <a:rPr lang="en-GB" sz="2000" b="1" dirty="0"/>
              <a:t> </a:t>
            </a:r>
            <a:r>
              <a:rPr lang="en-GB" sz="2000" b="1" dirty="0" err="1"/>
              <a:t>ako</a:t>
            </a:r>
            <a:r>
              <a:rPr lang="en-GB" sz="2000" b="1" dirty="0"/>
              <a:t> </a:t>
            </a:r>
            <a:r>
              <a:rPr lang="en-GB" sz="2000" b="1" dirty="0" err="1"/>
              <a:t>dôvody</a:t>
            </a:r>
            <a:r>
              <a:rPr lang="en-GB" sz="2000" b="1" dirty="0"/>
              <a:t> pre </a:t>
            </a:r>
            <a:r>
              <a:rPr lang="en-GB" sz="2000" b="1" dirty="0" err="1"/>
              <a:t>zákaz</a:t>
            </a:r>
            <a:r>
              <a:rPr lang="en-GB" sz="2000" b="1" dirty="0"/>
              <a:t> </a:t>
            </a:r>
            <a:r>
              <a:rPr lang="en-GB" sz="2000" b="1" dirty="0" err="1"/>
              <a:t>dovozu</a:t>
            </a:r>
            <a:r>
              <a:rPr lang="en-GB" sz="2000" b="1" dirty="0"/>
              <a:t> </a:t>
            </a:r>
            <a:r>
              <a:rPr lang="en-GB" sz="2000" b="1" dirty="0" err="1"/>
              <a:t>potravín</a:t>
            </a:r>
            <a:r>
              <a:rPr lang="en-GB" sz="2000" b="1" dirty="0"/>
              <a:t> z </a:t>
            </a:r>
            <a:r>
              <a:rPr lang="en-GB" sz="2000" b="1" dirty="0" err="1"/>
              <a:t>iných</a:t>
            </a:r>
            <a:r>
              <a:rPr lang="en-GB" sz="2000" b="1" dirty="0"/>
              <a:t> </a:t>
            </a:r>
            <a:r>
              <a:rPr lang="en-GB" sz="2000" b="1" dirty="0" err="1"/>
              <a:t>členských</a:t>
            </a:r>
            <a:r>
              <a:rPr lang="en-GB" sz="2000" b="1" dirty="0"/>
              <a:t> </a:t>
            </a:r>
            <a:r>
              <a:rPr lang="en-GB" sz="2000" b="1" dirty="0" err="1"/>
              <a:t>štátov</a:t>
            </a:r>
            <a:r>
              <a:rPr lang="en-GB" sz="2000" b="1" dirty="0"/>
              <a:t> za </a:t>
            </a:r>
            <a:r>
              <a:rPr lang="en-GB" sz="2000" b="1" dirty="0" err="1"/>
              <a:t>podmienky</a:t>
            </a:r>
            <a:r>
              <a:rPr lang="en-GB" sz="2000" b="1" dirty="0"/>
              <a:t>, </a:t>
            </a:r>
            <a:r>
              <a:rPr lang="en-GB" sz="2000" b="1" dirty="0" err="1"/>
              <a:t>že</a:t>
            </a:r>
            <a:r>
              <a:rPr lang="en-GB" sz="2000" b="1" dirty="0"/>
              <a:t> </a:t>
            </a:r>
            <a:r>
              <a:rPr lang="en-GB" sz="2000" b="1" dirty="0" err="1"/>
              <a:t>výrobok</a:t>
            </a:r>
            <a:r>
              <a:rPr lang="en-GB" sz="2000" b="1" dirty="0"/>
              <a:t> </a:t>
            </a:r>
            <a:r>
              <a:rPr lang="en-GB" sz="2000" b="1" dirty="0" err="1"/>
              <a:t>bol</a:t>
            </a:r>
            <a:r>
              <a:rPr lang="en-GB" sz="2000" b="1" dirty="0"/>
              <a:t> </a:t>
            </a:r>
            <a:r>
              <a:rPr lang="en-GB" sz="2000" b="1" dirty="0" err="1"/>
              <a:t>vyrobený</a:t>
            </a:r>
            <a:r>
              <a:rPr lang="en-GB" sz="2000" b="1" dirty="0"/>
              <a:t> v </a:t>
            </a:r>
            <a:r>
              <a:rPr lang="en-GB" sz="2000" b="1" dirty="0" err="1"/>
              <a:t>súlade</a:t>
            </a:r>
            <a:r>
              <a:rPr lang="en-GB" sz="2000" b="1" dirty="0"/>
              <a:t> s </a:t>
            </a:r>
            <a:r>
              <a:rPr lang="en-GB" sz="2000" b="1" dirty="0" err="1"/>
              <a:t>právnymi</a:t>
            </a:r>
            <a:r>
              <a:rPr lang="en-GB" sz="2000" b="1" dirty="0"/>
              <a:t> </a:t>
            </a:r>
            <a:r>
              <a:rPr lang="en-GB" sz="2000" b="1" dirty="0" err="1"/>
              <a:t>predpismi</a:t>
            </a:r>
            <a:r>
              <a:rPr lang="en-GB" sz="2000" b="1" dirty="0"/>
              <a:t> a </a:t>
            </a:r>
            <a:r>
              <a:rPr lang="en-GB" sz="2000" b="1" dirty="0" err="1"/>
              <a:t>bol</a:t>
            </a:r>
            <a:r>
              <a:rPr lang="en-GB" sz="2000" b="1" dirty="0"/>
              <a:t> </a:t>
            </a:r>
            <a:r>
              <a:rPr lang="en-GB" sz="2000" b="1" dirty="0" err="1"/>
              <a:t>uvedený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trh</a:t>
            </a:r>
            <a:r>
              <a:rPr lang="en-GB" sz="2000" b="1" dirty="0"/>
              <a:t> v </a:t>
            </a:r>
            <a:r>
              <a:rPr lang="en-GB" sz="2000" b="1" dirty="0" err="1"/>
              <a:t>príslušnom</a:t>
            </a:r>
            <a:r>
              <a:rPr lang="en-GB" sz="2000" b="1" dirty="0"/>
              <a:t> </a:t>
            </a:r>
            <a:r>
              <a:rPr lang="en-GB" sz="2000" b="1" dirty="0" err="1"/>
              <a:t>štáte</a:t>
            </a:r>
            <a:r>
              <a:rPr lang="en-GB" sz="2000" b="1" dirty="0"/>
              <a:t> EÚ.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curia.europa.eu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arrets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/TRA-DOC-SK-ARRET-C-0120-1978-200406993-05_00.html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2580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úvahy o tom, či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platné a účinné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území EÚ.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ešte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dnes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výnimočným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Táto otázka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regulovaná, upravená ale len v 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agentúr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trhu,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udelení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odrodových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Odrodový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33947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harmonizáciu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literatúre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EÚ). Všeobecným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východiskom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záver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VS vydá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akt, tak tento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vykonateľný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na území daného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Jednotlivec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nemôže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domáhať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takýchto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tzv.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uznávacie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vďaka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potom je možné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takýto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 aj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Intrakomunitárne</a:t>
            </a:r>
            <a:r>
              <a:rPr lang="cs-CZ" dirty="0"/>
              <a:t> </a:t>
            </a:r>
            <a:r>
              <a:rPr lang="cs-CZ" dirty="0" err="1"/>
              <a:t>správne</a:t>
            </a:r>
            <a:r>
              <a:rPr lang="cs-CZ" dirty="0"/>
              <a:t> 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231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však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takúto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uznávaciu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procedúru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nepotrebujú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najčastejšie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jedná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povoľovacie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vydané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adresáta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oprávňujú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určité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pod.) aj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 nutnosti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špeciálne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povoľovacie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vyskytujú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trhu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chce banka/PO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obsiahnutá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jednotlivých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EÚ.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Intrakomunitárne</a:t>
            </a:r>
            <a:r>
              <a:rPr lang="cs-CZ" dirty="0"/>
              <a:t> </a:t>
            </a:r>
            <a:r>
              <a:rPr lang="cs-CZ" dirty="0" err="1"/>
              <a:t>správne</a:t>
            </a:r>
            <a:r>
              <a:rPr lang="cs-CZ" dirty="0"/>
              <a:t> 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0260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2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skupín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s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viazanosťou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účinky,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s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viazanosťou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adresáta </a:t>
            </a: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Delenie</a:t>
            </a:r>
            <a:r>
              <a:rPr lang="cs-CZ" dirty="0"/>
              <a:t> ISA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865385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627534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aktu je,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vydá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adresátovi,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potom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oprávňuje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adresáta na výkon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a to bez toho, aby bolo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dodatočne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nadobudnúť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ďalších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to bez toho aby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akokoľvek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mohli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ovplyvniť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 jeho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Tento typ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inšpirovaný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pretože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zakotvujú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takýto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dohoda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premávke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roku 1968,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zaviedla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vodičského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preukazu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ISA s </a:t>
            </a:r>
            <a:r>
              <a:rPr lang="cs-CZ" dirty="0" err="1"/>
              <a:t>viazanostou</a:t>
            </a:r>
            <a:r>
              <a:rPr lang="cs-CZ" dirty="0"/>
              <a:t> na </a:t>
            </a:r>
            <a:r>
              <a:rPr lang="cs-CZ" dirty="0" err="1"/>
              <a:t>ucinky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68756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627534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účinok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podstatou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modifikáciou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právoplatnosti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aktu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právoplatnosť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znamená, že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smernica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65 z roku 2009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týkajúcich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prevoditeľných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CP,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smernica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39 z roku 2004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ISA s </a:t>
            </a:r>
            <a:r>
              <a:rPr lang="cs-CZ" dirty="0" err="1"/>
              <a:t>viazanostou</a:t>
            </a:r>
            <a:r>
              <a:rPr lang="cs-CZ" dirty="0"/>
              <a:t> na </a:t>
            </a:r>
            <a:r>
              <a:rPr lang="cs-CZ" dirty="0" err="1"/>
              <a:t>ucinky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32517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věcí veřejných je činností, vykonávanou ve prospěch jedince i společnosti, která sleduje uspokojení potřeb blíže neurčeného okruhu osob, </a:t>
            </a:r>
            <a:r>
              <a:rPr lang="cs-CZ" altLang="cs-CZ" sz="2000" b="1" u="sng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veřejném zájmu.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je služba veřejnosti, realizována vykonavateli (oprávněnými správními orgány), ve veřejném zájmu.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Správa </a:t>
            </a:r>
            <a:r>
              <a:rPr lang="cs-CZ" dirty="0" err="1"/>
              <a:t>vecí</a:t>
            </a:r>
            <a:r>
              <a:rPr lang="cs-CZ" dirty="0"/>
              <a:t> </a:t>
            </a:r>
            <a:r>
              <a:rPr lang="cs-CZ" dirty="0" err="1"/>
              <a:t>verejných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7832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627534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vydá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 adresátovi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intrakomunitárneho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aktu je vždy jeho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území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vydávané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1013 z roku 2006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preprave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ráta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povoľovacím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oprávňuje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adresáta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prepravu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oprávňuje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tranzit odpadu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cez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takéhoto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cieľového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ten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 odpad ide)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ISA s </a:t>
            </a:r>
            <a:r>
              <a:rPr lang="cs-CZ" dirty="0" err="1"/>
              <a:t>viazanostou</a:t>
            </a:r>
            <a:r>
              <a:rPr lang="cs-CZ" dirty="0"/>
              <a:t> na </a:t>
            </a:r>
            <a:r>
              <a:rPr lang="cs-CZ" dirty="0" err="1"/>
              <a:t>adresata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1730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627534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správních postupu při správě věcí veřejných v EU je dlouhodobě sledovaným tématem.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této iniciativy je „Výzkumná síť pro správní právo EU“. Dne 1. září 2014 zveřejnila výzkumná síť pro správní právo EU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ReNEUAL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soubor modelových pravidel o správních postupech EU. Soubor pravidel jsou k dispozici na internetové stránce výzkumné sítě pro správní právo EU: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www.reneual.eu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Správne</a:t>
            </a:r>
            <a:r>
              <a:rPr lang="cs-CZ" dirty="0"/>
              <a:t> postupy EU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659678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627534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Modelová pravidla výzkumné sítě pro správní právo EU poskytnou cenný zdroj inspirace, které podporují efektivnější, odpovědnou, transparentní a etickou správu, jejich rozsah představuje: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obecná ustanovení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správní tvorba pravidel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rozhodování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zakázky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vzájemná pomoc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správní řízení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Správne</a:t>
            </a:r>
            <a:r>
              <a:rPr lang="cs-CZ" dirty="0"/>
              <a:t> postupy EU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7632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Základními zásadami uplatňovanými při správě věcí veřejných, na kterých správní řízení spočívá, jsou mj.: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zásada zákonnosti,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ochrana dobré víry,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součinnosti účastníků řízení,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rychlosti a procesní ekonomie (hospodárnosti),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materiální pravdy,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legality,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procesní rovnosti účastníků řízení.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</a:t>
            </a:r>
            <a:r>
              <a:rPr lang="cs-CZ" dirty="0" err="1"/>
              <a:t>správneho</a:t>
            </a:r>
            <a:r>
              <a:rPr lang="cs-CZ" dirty="0"/>
              <a:t>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919080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Dalšími zásadami neméně důležitými je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nestranný postup, mlčenlivost, poskytnutí poučení </a:t>
            </a:r>
            <a:r>
              <a:rPr lang="cs-CZ" altLang="cs-CZ" sz="16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apomoci</a:t>
            </a:r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účastníkovi řízení, řešení sporů smírnou cestou, zachování rovnosti účastníkům řízení. </a:t>
            </a:r>
            <a:endParaRPr lang="cs-CZ" altLang="cs-CZ" sz="12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</a:t>
            </a:r>
            <a:r>
              <a:rPr lang="cs-CZ" dirty="0" err="1"/>
              <a:t>správneho</a:t>
            </a:r>
            <a:r>
              <a:rPr lang="cs-CZ" dirty="0"/>
              <a:t>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553878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zákonnosti je uplatňována ve všech oblastech činnosti veřejné správy a představuje jeden z ústavních principů.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základních zásad řízení je správním orgánům uložena povinnost postupovat v řízení na základě a v souladu se zakládajícími smlouvami EU, právními předpisy, mezinárodními smlouvami, které jsou součástí právního řádu EU.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Zde se má na mysli dodržování, jak procesních předpisů, tedy postupu při vyřizování věci subjektu, tak i předpisů hmotného práva, které se vztahují k dané věci například v oblasti vydání rozhodnutí o povolování podnikání, sociálního zabezpečení, školství aj.</a:t>
            </a:r>
            <a:endParaRPr lang="cs-CZ" altLang="cs-CZ" sz="12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zákonnosť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60684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zákonnosti je vyjádřena též v rámci vydávaných rozhodnutích, které musí být předepsané náležitosti, musí být vydáno správním orgánem k tomu příslušným, vycházet ze spolehlivě zjištěného stavu věci.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je uplatňována i v rámci opravných prostředků a to např. přezkum rozhodnutí, podle něhož i rozhodnutí je správní orgán oprávněn zrušit nebo změnit, bylo-li vydáno v rozporu obecně závazným právním předpisem.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zásady </a:t>
            </a:r>
            <a:r>
              <a:rPr lang="cs-CZ" dirty="0" err="1"/>
              <a:t>správneho</a:t>
            </a:r>
            <a:r>
              <a:rPr lang="cs-CZ" dirty="0"/>
              <a:t>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96341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Vzhledem k tomu, že neplnění stanovených povinností může vážně ovlivnit průběh řízení nebo dokonce řízení samotné, musí se pamatovat i na prostředky, které může použít správní orgán v případě, že součinnost nebyla účastníkem poskytnuta.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súčinnosť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210231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materiální pravdy je definována stejně ve všech řízeních při správě věcí veřejných. Tato zásada ukládá správnímu orgánu postupovat tak, aby byl zjištěn přesně a úplně skutečný stav věci.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materiální pravdy klade za povinnost správnímu orgánu, aby na základě důkazů navržených účastníky řízení zjistil všechny skutečnosti důležité pro řízení, aby byl spolehlivým základem pro volné zhodnocení důkazů a vydání rozhodnutí ve věci.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a způsob zjišťování podkladů pro vydání rozhodnutí stanoví a obstará správní orgán. Povinnost z této zásady vyplývá také účastníkovi řízení, protože je to on, kdo navrhuje na podporu svých tvrzení důkazy, které mu jsou známy.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materiálna pravda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82912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této zásady je každý orgán povinen poskytnout všem účastníkům řízení rovná procesní práva a uplatňovat vůči nim stejné procesní povinnosti.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procesná</a:t>
            </a:r>
            <a:r>
              <a:rPr lang="cs-CZ" dirty="0"/>
              <a:t> </a:t>
            </a:r>
            <a:r>
              <a:rPr lang="cs-CZ" dirty="0" err="1"/>
              <a:t>rovnosť</a:t>
            </a:r>
            <a:r>
              <a:rPr lang="cs-CZ" dirty="0"/>
              <a:t> </a:t>
            </a:r>
            <a:r>
              <a:rPr lang="cs-CZ" dirty="0" err="1"/>
              <a:t>účastníkov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780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záujem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verejnom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záujme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847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realizaci zásady nestrannosti je správní orgán povinen jednat tak, aby nestranil některému z účastníků.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 to, že musí postupovat tak, aby vyžadoval od všech dotčených osob plnění jejich procesních povinností rovnou měrou.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uplatnění zásady nestranného postupu správní orgán dbá, aby přijaté řešení bylo v souladu s veřejným zájmem a aby odpovídalo okolnostem daného případu.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nestrannosť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10160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Zásady dispozice a oficiality souvisí se zahájením řízení.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tomto ohledu k zahájení řízení může dojít na základě podání žádosti nebo návrhu účastníka řízení nebo z podnětu správního orgánu.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zásady oficiality se při zahájení řízení předpokládá aktivita správních orgánů, zejména je-li na tom veřejný zájem, například při ukládání povinností či sankce.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dispozice počítá s iniciativou účastníka řízení, který uplatňuje svoje práva.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dispozícia</a:t>
            </a:r>
            <a:r>
              <a:rPr lang="cs-CZ" dirty="0"/>
              <a:t> a oficialita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42466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Každé správní rozhodnutí vydané v prvním stupni podléhá možnosti přezkoumání. Zásada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dvouinstančnosti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do právní úpravy promítá tak, že proti rozhodnutí správního orgánu první instance se lze odvolat.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dvojinštančnosť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73310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legitimního očekávání, se týká souladu uplatňovaných pravidel řízení v praxi.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Legitimního očekávání se dosahuje tím, že se pravidla a rozhodovací praxe nemění bez podložených legitimních důvodů.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legitimního očekávání požaduje, aby při rozhodování skutkově shodných nebo podobných případů nevznikaly neodůvodněné rozdíly, tedy jde o zajištění předvídatelnosti postupů veřejné 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legitímne</a:t>
            </a:r>
            <a:r>
              <a:rPr lang="cs-CZ" dirty="0"/>
              <a:t> </a:t>
            </a:r>
            <a:r>
              <a:rPr lang="cs-CZ" dirty="0" err="1"/>
              <a:t>očakávanie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839234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ochrany dobré víry vede k tomu, že správní orgán šetří práva nabytá v dobré víře a zároveň však šetří i oprávněné zájmy osob, jichž se činnost ve veřejné správě v jednotlivém případě dotýká.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Dobrá víra účastníka řízení je chráněna například při rozhodování o prominutí zmeškání lhůty v odvolacím řízení nebo i při provádění exekuce.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ochrana </a:t>
            </a:r>
            <a:r>
              <a:rPr lang="cs-CZ" dirty="0" err="1"/>
              <a:t>dobrej</a:t>
            </a:r>
            <a:r>
              <a:rPr lang="cs-CZ" dirty="0"/>
              <a:t> </a:t>
            </a:r>
            <a:r>
              <a:rPr lang="cs-CZ" dirty="0" err="1"/>
              <a:t>viery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93863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Zásada proporcionality, znamená pokyn pro správní orgány, aby při svém postupu nezasahovaly do právních poměrů účastníků řízení a dotčených osob nad nevyhnutný rozsah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dodržaní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cieľa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proporcionalita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8306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904444BC-75E2-594F-A80E-36DC4CE276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4" y="1383618"/>
            <a:ext cx="841037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24076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</a:t>
            </a:r>
          </a:p>
        </p:txBody>
      </p:sp>
    </p:spTree>
    <p:extLst>
      <p:ext uri="{BB962C8B-B14F-4D97-AF65-F5344CB8AC3E}">
        <p14:creationId xmlns:p14="http://schemas.microsoft.com/office/powerpoint/2010/main" val="60422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zakotvený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spoločenský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záujem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záujem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kolektivizovaný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záujem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záujem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skúmať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vždy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situácii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Verejný</a:t>
            </a:r>
            <a:r>
              <a:rPr lang="cs-CZ" dirty="0"/>
              <a:t> </a:t>
            </a:r>
            <a:r>
              <a:rPr lang="cs-CZ" dirty="0" err="1"/>
              <a:t>záujem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51496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Normativní správní akty vydávají oprávněné subjekty veřejné správy jednostranným projevem své vůle, obsahují obecně závazná pravidla chování.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Obecnost je spatřována ve skutečnosti, že závazné pravidlo chování se vztahuje na skupinu případů stejného druhu s neurčeným počtem adresátů. Předpokladem je, že budou opakovaně používání.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Normatívny</a:t>
            </a:r>
            <a:r>
              <a:rPr lang="cs-CZ" dirty="0"/>
              <a:t> vs. </a:t>
            </a:r>
            <a:r>
              <a:rPr lang="cs-CZ" dirty="0" err="1"/>
              <a:t>individuálny</a:t>
            </a:r>
            <a:r>
              <a:rPr lang="cs-CZ" dirty="0"/>
              <a:t> </a:t>
            </a:r>
            <a:r>
              <a:rPr lang="cs-CZ" dirty="0" err="1"/>
              <a:t>správny</a:t>
            </a:r>
            <a:r>
              <a:rPr lang="cs-CZ" dirty="0"/>
              <a:t> akt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4716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správní akty jsou jednostrannými právními akty, které upravují práva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apovinnosti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konkrétně určených subjektů v konkrétně určené věci.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konkrétnost je odlišuje od normativních správních aktů, jejichž charakteristickým znakem je obecnost. Nejčastěji se s nimi setkáme ve formě rozhodnutí (v podmínkách České republiky např. rozhodnutí o povolení živnostenského podnikání ve službách, ale též vydáním osvědčení, vyjádření dokladu.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Adresáti těchto individuálních správních aktů získají právo, ale může jím být též uložena i povinnost, kterou se musí řídit, respektovat ji, pod hrozbou sankce.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Normatívny</a:t>
            </a:r>
            <a:r>
              <a:rPr lang="cs-CZ" dirty="0"/>
              <a:t> vs. </a:t>
            </a:r>
            <a:r>
              <a:rPr lang="cs-CZ" dirty="0" err="1"/>
              <a:t>individuálny</a:t>
            </a:r>
            <a:r>
              <a:rPr lang="cs-CZ" dirty="0"/>
              <a:t> </a:t>
            </a:r>
            <a:r>
              <a:rPr lang="cs-CZ" dirty="0" err="1"/>
              <a:t>správny</a:t>
            </a:r>
            <a:r>
              <a:rPr lang="cs-CZ" dirty="0"/>
              <a:t> akt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69828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konstitutivní rozhodnutí,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deklaratorní rozhodnutí.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Konstitutivní jsou ty, které nově zakládají, mění nebo ruší právní vztahy (např. rozhodnutí o stavebním povolení) a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deklaratorní jsou vydávány za účelem autoritativního konstatování existence či neexistence určitého právního stavu věci (např. konstatování nesplnění podmínek pro vznik oprávnění podnikat na základě ohlášení živnosti).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individuálne</a:t>
            </a:r>
            <a:r>
              <a:rPr lang="cs-CZ" dirty="0"/>
              <a:t> - </a:t>
            </a:r>
            <a:r>
              <a:rPr lang="cs-CZ" dirty="0" err="1"/>
              <a:t>delenie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1604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individuální správní akt musí splňovat určité věcné a formální náležitosti. K věcným náležitostem rozhodnutí patří: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výroková část,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odůvodnění,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poučení o odvolání.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Formálními náležitostmi jsou mj.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oprávněného orgánu k vydání rozhodnutí,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číslo,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datum vydání rozhodnutí,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označení formy rozhodnutí </a:t>
            </a:r>
          </a:p>
          <a:p>
            <a:pPr lvl="1"/>
            <a:r>
              <a:rPr lang="cs-CZ" alt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podpis oprávněné úřední osoby.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Vecné</a:t>
            </a:r>
            <a:r>
              <a:rPr lang="cs-CZ" dirty="0"/>
              <a:t> a </a:t>
            </a:r>
            <a:r>
              <a:rPr lang="cs-CZ" dirty="0" err="1"/>
              <a:t>formálne</a:t>
            </a:r>
            <a:r>
              <a:rPr lang="cs-CZ" dirty="0"/>
              <a:t> náležitosti ISA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3879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spája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prívlastkom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cs-CZ" alt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</a:t>
            </a:r>
            <a:r>
              <a:rPr lang="cs-CZ" alt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"? </a:t>
            </a:r>
          </a:p>
        </p:txBody>
      </p:sp>
    </p:spTree>
    <p:extLst>
      <p:ext uri="{BB962C8B-B14F-4D97-AF65-F5344CB8AC3E}">
        <p14:creationId xmlns:p14="http://schemas.microsoft.com/office/powerpoint/2010/main" val="217797163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5156</TotalTime>
  <Words>2432</Words>
  <Application>Microsoft Macintosh PowerPoint</Application>
  <PresentationFormat>On-screen Show (16:9)</PresentationFormat>
  <Paragraphs>170</Paragraphs>
  <Slides>37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Enriqueta</vt:lpstr>
      <vt:lpstr>Times New Roman</vt:lpstr>
      <vt:lpstr>SLU</vt:lpstr>
      <vt:lpstr>Proces rozhodovania vo VS, intrakomunitárne akty</vt:lpstr>
      <vt:lpstr>Správa vecí verejných</vt:lpstr>
      <vt:lpstr>PowerPoint Presentation</vt:lpstr>
      <vt:lpstr>Verejný záujem</vt:lpstr>
      <vt:lpstr>Normatívny vs. individuálny správny akt</vt:lpstr>
      <vt:lpstr>Normatívny vs. individuálny správny akt</vt:lpstr>
      <vt:lpstr>individuálne - delenie</vt:lpstr>
      <vt:lpstr>Vecné a formálne náležitosti ISA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Intrakomunitárne správne akty</vt:lpstr>
      <vt:lpstr>Intrakomunitárne správne akty</vt:lpstr>
      <vt:lpstr>Delenie ISA</vt:lpstr>
      <vt:lpstr>ISA s viazanostou na ucinky</vt:lpstr>
      <vt:lpstr>ISA s viazanostou na ucinky</vt:lpstr>
      <vt:lpstr>ISA s viazanostou na adresata</vt:lpstr>
      <vt:lpstr>Správne postupy EU</vt:lpstr>
      <vt:lpstr>Správne postupy EU</vt:lpstr>
      <vt:lpstr>Obecné zásady správneho práva</vt:lpstr>
      <vt:lpstr>Obecné zásady správneho práva</vt:lpstr>
      <vt:lpstr>zákonnosť</vt:lpstr>
      <vt:lpstr>Obecné zásady správneho práva</vt:lpstr>
      <vt:lpstr>súčinnosť</vt:lpstr>
      <vt:lpstr>materiálna pravda</vt:lpstr>
      <vt:lpstr>procesná rovnosť účastníkov</vt:lpstr>
      <vt:lpstr>nestrannosť</vt:lpstr>
      <vt:lpstr>dispozícia a oficialita</vt:lpstr>
      <vt:lpstr>dvojinštančnosť</vt:lpstr>
      <vt:lpstr>legitímne očakávanie</vt:lpstr>
      <vt:lpstr>ochrana dobrej viery</vt:lpstr>
      <vt:lpstr>proporcionalita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111</cp:revision>
  <dcterms:created xsi:type="dcterms:W3CDTF">2016-07-06T15:42:34Z</dcterms:created>
  <dcterms:modified xsi:type="dcterms:W3CDTF">2020-11-09T11:01:18Z</dcterms:modified>
</cp:coreProperties>
</file>