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6" r:id="rId2"/>
    <p:sldId id="324" r:id="rId3"/>
    <p:sldId id="389" r:id="rId4"/>
    <p:sldId id="390" r:id="rId5"/>
    <p:sldId id="391" r:id="rId6"/>
    <p:sldId id="355" r:id="rId7"/>
    <p:sldId id="368" r:id="rId8"/>
    <p:sldId id="392" r:id="rId9"/>
    <p:sldId id="393" r:id="rId10"/>
    <p:sldId id="394" r:id="rId11"/>
    <p:sldId id="401" r:id="rId12"/>
    <p:sldId id="402" r:id="rId13"/>
    <p:sldId id="403" r:id="rId14"/>
    <p:sldId id="404" r:id="rId15"/>
    <p:sldId id="396" r:id="rId16"/>
    <p:sldId id="397" r:id="rId17"/>
    <p:sldId id="398" r:id="rId18"/>
    <p:sldId id="399" r:id="rId19"/>
    <p:sldId id="400" r:id="rId20"/>
    <p:sldId id="325" r:id="rId21"/>
    <p:sldId id="405" r:id="rId22"/>
    <p:sldId id="407" r:id="rId23"/>
    <p:sldId id="408" r:id="rId24"/>
    <p:sldId id="411" r:id="rId25"/>
    <p:sldId id="413" r:id="rId26"/>
    <p:sldId id="414" r:id="rId27"/>
    <p:sldId id="415" r:id="rId28"/>
    <p:sldId id="412" r:id="rId29"/>
    <p:sldId id="410" r:id="rId30"/>
    <p:sldId id="416" r:id="rId31"/>
    <p:sldId id="406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6"/>
    <p:restoredTop sz="95688"/>
  </p:normalViewPr>
  <p:slideViewPr>
    <p:cSldViewPr>
      <p:cViewPr>
        <p:scale>
          <a:sx n="57" d="100"/>
          <a:sy n="57" d="100"/>
        </p:scale>
        <p:origin x="808" y="16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713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025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18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3824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374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713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606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170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490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874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446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935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5855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9791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2355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5693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3644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9337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193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92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2677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59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448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32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877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2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dozor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09.11.2020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průběžná. Provádí a to nezávisle na dosažení se v průběhu kontrolované činnosti konečných výsledků (např. kontrola plnění rozpočtu, kontrola výchovně vzdělávacího procesu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následná, tou je ověřováno plnění opatření stanovených předcházející kontrolou, tedy kontrola již ukončeného procesu činnosti.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časového </a:t>
            </a:r>
            <a:r>
              <a:rPr lang="cs-CZ" dirty="0" err="1"/>
              <a:t>hľadiska</a:t>
            </a:r>
            <a:r>
              <a:rPr lang="cs-CZ" dirty="0"/>
              <a:t> (</a:t>
            </a:r>
            <a:r>
              <a:rPr lang="cs-CZ" dirty="0" err="1"/>
              <a:t>štádium</a:t>
            </a:r>
            <a:r>
              <a:rPr lang="cs-CZ" dirty="0"/>
              <a:t> činnosti)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417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technická,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daňová,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</a:t>
            </a:r>
            <a:r>
              <a:rPr lang="cs-CZ" dirty="0" err="1"/>
              <a:t>predmetu</a:t>
            </a:r>
            <a:r>
              <a:rPr lang="cs-CZ" dirty="0"/>
              <a:t> kontroly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2498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pravidelná,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operatívna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nepravidelná,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periodicity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89212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rezortná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</a:t>
            </a:r>
            <a:r>
              <a:rPr lang="cs-CZ" dirty="0" err="1"/>
              <a:t>pôsobnosti</a:t>
            </a:r>
            <a:r>
              <a:rPr lang="cs-CZ" dirty="0"/>
              <a:t> a </a:t>
            </a:r>
            <a:r>
              <a:rPr lang="cs-CZ" dirty="0" err="1"/>
              <a:t>postavenia</a:t>
            </a:r>
            <a:r>
              <a:rPr lang="cs-CZ" dirty="0"/>
              <a:t> orgánu kontroly: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8557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NKÚ SR,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vládou SR,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samosprávou,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prokurátorom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audítorom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ombudsman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občianska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charakteru subjektu </a:t>
            </a:r>
            <a:r>
              <a:rPr lang="cs-CZ" dirty="0" err="1"/>
              <a:t>kontrolného</a:t>
            </a:r>
            <a:r>
              <a:rPr lang="cs-CZ" dirty="0"/>
              <a:t> orgánu: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2055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nejasné, mnoho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názorov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dozoru je sledování, zda určitá činnost adresátů veřejné správy je v souladu s právním řádem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toho, kontrola je obrácená opačným směrem, totiž kontrolovanými jsou samy subjekty veřejné správy, zda ony samy jednají v souladu s právními předpisy a také zda hospodárně nakládají s prostředky státu.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zákonnosť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efektívnosť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účelnosť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Kontrola vs.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5142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dozorová činnost správních úřadů (pro některé oblastí veřejné správy nezbytná) má jednak aspekty preventivní, ale i represivní.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8412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Pověřené orgány veřejné správy, které se správním dozorem zabývají, mají dozor jako: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jednu z činností, vykonávaných v rámci své širší působností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hlavní činnost, pro kterou byly zřízeny (obvykle se nazývají inspekce),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zvláštní postavení mají veřejné ozbrojené sbory (např. Policie ČR), které v souladu se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svým zákonným posláním dozorují, příp. represívně zasahují, de facto permanentně,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4765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Dozorové orgány se prokazují písemným pověřením, služebním průkazem, odznakem.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 činnost je svým způsobem navenek omezující a zatěžující i ve fázi sledování.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podléhající dozoru musí strpět vstup do objektů, na pozemky, předkládat doklady, sdělovat informace, poskytovat součinnost a to pod hrozbou sankce.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79208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týče nápravných a sankčních prostředků dozoru patří např.: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požadavek odstranění věcí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omezení nebo ukončení činnosti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uzavření provozovny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odnětí oprávnění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pokuty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71602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je oprávnění pověřených subjektů porovnávat skutečný a předpokládaný stav určité činnosti, stanovit opatření k zabezpečení odstranění nedostatků a dbát jejich realizace.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činností, jehož podstata, závisí, na porovnávání skutečného stavu se stavem, který je stanoven obecně závaznými právními předpisy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7832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</p:spTree>
    <p:extLst>
      <p:ext uri="{BB962C8B-B14F-4D97-AF65-F5344CB8AC3E}">
        <p14:creationId xmlns:p14="http://schemas.microsoft.com/office/powerpoint/2010/main" val="604222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SR 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jej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moci.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SR, Ministerstva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SR kontroluje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SR.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kontrola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Vnútorná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77183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vykonávaní kontroly spolupracuje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usmerňuje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SR zároveň poskytuje odborné poznatky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Vnútorná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4981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–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colníctva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daní,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auditu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§ 7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zákona č. 575/2001 Z. z.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vlády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neskorších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MF SR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v rozpočtových kapitolách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účelových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Taktiež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fyzických a právnických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účtovníctve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(zákon č. 431/2002 Z. z.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účtovníctve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formou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opatrení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Vnútorná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4555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Vonkajšiu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vonkajšej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 na Slovensku sú parlament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republiky),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prokuratúra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súdnictvo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ochranca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ľudských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slobôd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(ombudsman)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0463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SR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článku 80 Ústavy SR poslanec má právo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interpelovať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SR, člena vlády SR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Poslanec musí do 30 dní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odpoveď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odpovedi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interpelácie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 SR koná rozprava,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hlasovaním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47529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kontrolní úřad je nezávislá kontrolní instituce, jejímž posláním je kontrolovat hospodaření státu – a to jak na straně příjmů, tak na straně výdajů.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NKÚ je poskytovat zpětnou vazbu tvůrcům a vykonavatelům politik státu, aby věděli, jak a za jakou cenu se tyto politiky podařilo naplnit, do jaké míry byly účinné a jaké měly ekonomické a další dopady. </a:t>
            </a: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4621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NKÚ předkládá vládě, Poslanecké sněmovně Parlamentu ČR, Senátu Parlamentu ČR, ale i odborné a široké veřejnosti nezávislé a nestranné informace o tom, zda byly prostředky státu vynaloženy účelně, hospodárně a efektivně a zda při tom byly dodrženy právně závazné normy.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Smyslem NKÚ je odpovědět na otázku, zda a do jaké míry přispěly veřejné prostředky ke kýženému zlepšení stavu, a upozornit na slabiny v rámci jejich vynakládání.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NKÚ je zakotvena v Ústavě ČR a jeho činnost a pravomoci upravuje zákon č. 166/1993 Sb., o Nejvyšším kontrolním úřadu.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88978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ombudsman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audítorov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občania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Úroveň EÚ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57278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kontrolór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inspekce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...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obecná úroveň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362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zjišťování (pozorování) a analýza skutečného stavu,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porovnávání skutečného a požadovaného stavu,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zhodnocení skutečného stavu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zjišťování příčin případných odchylek,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přijetí opatření k odstranění zjištěných odchylek, rovněž je-li to odůvodněné, vůči kontrolovanému uplatnit odpovědnost za protiprávní jednání.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Elementy </a:t>
            </a:r>
            <a:r>
              <a:rPr lang="cs-CZ" dirty="0" err="1"/>
              <a:t>kontrolnej</a:t>
            </a:r>
            <a:r>
              <a:rPr lang="cs-CZ" dirty="0"/>
              <a:t> činnosti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57921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255/2012 Sb. Zákon o kontrole (kontrolní řád)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 Zákon o finanční kontrole ve veřejné správě a o změně některých zákonů (zákon o finanční kontrole)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166/1993 Sb. Zákon o Nejvyšším kontrolním úřadu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Právne</a:t>
            </a:r>
            <a:r>
              <a:rPr lang="cs-CZ" dirty="0"/>
              <a:t> </a:t>
            </a:r>
            <a:r>
              <a:rPr lang="cs-CZ" dirty="0" err="1"/>
              <a:t>východiská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ČR - </a:t>
            </a:r>
            <a:r>
              <a:rPr lang="cs-CZ" dirty="0" err="1"/>
              <a:t>najmä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66430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109531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otázok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podnetov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kontaktujte na:</a:t>
            </a: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prvý),</a:t>
            </a: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MS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príslušnej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triede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</p:txBody>
      </p:sp>
    </p:spTree>
    <p:extLst>
      <p:ext uri="{BB962C8B-B14F-4D97-AF65-F5344CB8AC3E}">
        <p14:creationId xmlns:p14="http://schemas.microsoft.com/office/powerpoint/2010/main" val="28051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poznávací ( tj. zjištění stávajícího stavu),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porovnávací ( ověření se stavem požadovaným, stanoveným),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nápravná (určení odchylek existujícího stavu se stavem požadovaným).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Funkcie</a:t>
            </a:r>
            <a:r>
              <a:rPr lang="cs-CZ" dirty="0"/>
              <a:t> kontroly </a:t>
            </a:r>
            <a:r>
              <a:rPr lang="cs-CZ" dirty="0" err="1"/>
              <a:t>vo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436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cíle,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přijetí a vydání rozhodnutí,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plnění rozhodnutí,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plnění rozhodnutí.</a:t>
            </a:r>
          </a:p>
          <a:p>
            <a:pPr algn="ctr"/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označení činnosti, jejíž podstata spočívá v porovnávání skutečného a požadovaného stavu se v terminologii práva používá různých právních pojmů, zejména: kontrola, dozor, inspekce, dohled.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Proces </a:t>
            </a:r>
            <a:r>
              <a:rPr lang="cs-CZ" dirty="0" err="1"/>
              <a:t>riadenia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7991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druhov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</a:t>
            </a:r>
          </a:p>
        </p:txBody>
      </p:sp>
    </p:spTree>
    <p:extLst>
      <p:ext uri="{BB962C8B-B14F-4D97-AF65-F5344CB8AC3E}">
        <p14:creationId xmlns:p14="http://schemas.microsoft.com/office/powerpoint/2010/main" val="17984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(úplná)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specializovaná (ohraničená).</a:t>
            </a:r>
          </a:p>
          <a:p>
            <a:pPr lvl="1"/>
            <a:endParaRPr lang="cs-CZ" alt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Předmětem obecné kontroly je veškerá činnost kontrolovaného subjektu ze všech hledisek.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Naproti tomu předmět specializované kontroly je omezen stanoveným okruhem otázek, např. kontrola hospodárného využívání paliva energie a hospodárnost výroby energie.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rozsahu </a:t>
            </a:r>
            <a:r>
              <a:rPr lang="cs-CZ" dirty="0" err="1"/>
              <a:t>čiností</a:t>
            </a:r>
            <a:r>
              <a:rPr lang="cs-CZ" dirty="0"/>
              <a:t> a </a:t>
            </a:r>
            <a:r>
              <a:rPr lang="cs-CZ" dirty="0" err="1"/>
              <a:t>hodnotiacich</a:t>
            </a:r>
            <a:r>
              <a:rPr lang="cs-CZ" dirty="0"/>
              <a:t> kritérií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1496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predbežná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priebežná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</a:t>
            </a:r>
            <a:endParaRPr lang="cs-CZ" alt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časového </a:t>
            </a:r>
            <a:r>
              <a:rPr lang="cs-CZ" dirty="0" err="1"/>
              <a:t>hľadiska</a:t>
            </a:r>
            <a:r>
              <a:rPr lang="cs-CZ" dirty="0"/>
              <a:t> (</a:t>
            </a:r>
            <a:r>
              <a:rPr lang="cs-CZ" dirty="0" err="1"/>
              <a:t>štádium</a:t>
            </a:r>
            <a:r>
              <a:rPr lang="cs-CZ" dirty="0"/>
              <a:t> činnosti)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86445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(preventivní). Vykonává se před přijetím opatření a spočívá v porovnání zamýšleného opatření se stanovenými zásadami. Určité činnosti předchází. Specifickými právními prostředky předběžné kontroly jsou akty a úkony, jimiž kontrolní orgán zamýšlené opatření aprobuje (souhlas, vyjádření, posudek, schválení. Pokud však správní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ourčité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před jejím provedením sám rozhoduje, nejde o prostředek kontroly v uvedeném smyslu,</a:t>
            </a:r>
            <a:endParaRPr lang="cs-CZ" alt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časového </a:t>
            </a:r>
            <a:r>
              <a:rPr lang="cs-CZ" dirty="0" err="1"/>
              <a:t>hľadiska</a:t>
            </a:r>
            <a:r>
              <a:rPr lang="cs-CZ" dirty="0"/>
              <a:t> (</a:t>
            </a:r>
            <a:r>
              <a:rPr lang="cs-CZ" dirty="0" err="1"/>
              <a:t>štádium</a:t>
            </a:r>
            <a:r>
              <a:rPr lang="cs-CZ" dirty="0"/>
              <a:t> činnosti)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398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5408</TotalTime>
  <Words>1508</Words>
  <Application>Microsoft Macintosh PowerPoint</Application>
  <PresentationFormat>On-screen Show (16:9)</PresentationFormat>
  <Paragraphs>179</Paragraphs>
  <Slides>31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Kontrola a dozor vo VS</vt:lpstr>
      <vt:lpstr>Kontrola</vt:lpstr>
      <vt:lpstr>Elementy kontrolnej činnosti</vt:lpstr>
      <vt:lpstr>Funkcie kontroly vo VS</vt:lpstr>
      <vt:lpstr>Proces riadenia vo VS</vt:lpstr>
      <vt:lpstr>PowerPoint Presentation</vt:lpstr>
      <vt:lpstr>Podľa rozsahu čiností a hodnotiacich kritérií</vt:lpstr>
      <vt:lpstr>Podľa časového hľadiska (štádium činnosti)</vt:lpstr>
      <vt:lpstr>Podľa časového hľadiska (štádium činnosti)</vt:lpstr>
      <vt:lpstr>Podľa časového hľadiska (štádium činnosti)</vt:lpstr>
      <vt:lpstr>Podľa predmetu kontroly</vt:lpstr>
      <vt:lpstr>Podľa periodicity</vt:lpstr>
      <vt:lpstr>Podľa pôsobnosti a postavenia orgánu kontroly:</vt:lpstr>
      <vt:lpstr>Podľa charakteru subjektu kontrolného orgánu:</vt:lpstr>
      <vt:lpstr>Kontrola vs. dozor</vt:lpstr>
      <vt:lpstr>Správny dozor</vt:lpstr>
      <vt:lpstr>Správny dozor</vt:lpstr>
      <vt:lpstr>Správny dozor</vt:lpstr>
      <vt:lpstr>Správny dozor</vt:lpstr>
      <vt:lpstr>PowerPoint Presentation</vt:lpstr>
      <vt:lpstr>Vnútorná kontrola</vt:lpstr>
      <vt:lpstr>Vnútorná kontrola</vt:lpstr>
      <vt:lpstr>Vnútorná kontrola</vt:lpstr>
      <vt:lpstr>Vonkajšia kontrola</vt:lpstr>
      <vt:lpstr>Vonkajšia kontrola</vt:lpstr>
      <vt:lpstr>Vonkajšia kontrola</vt:lpstr>
      <vt:lpstr>Vonkajšia kontrola</vt:lpstr>
      <vt:lpstr>Úroveň EÚ</vt:lpstr>
      <vt:lpstr>obecná úroveň</vt:lpstr>
      <vt:lpstr>Právne východiská pre ČR - najmä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122</cp:revision>
  <dcterms:created xsi:type="dcterms:W3CDTF">2016-07-06T15:42:34Z</dcterms:created>
  <dcterms:modified xsi:type="dcterms:W3CDTF">2020-11-15T20:57:17Z</dcterms:modified>
</cp:coreProperties>
</file>