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66" r:id="rId2"/>
    <p:sldId id="324" r:id="rId3"/>
    <p:sldId id="389" r:id="rId4"/>
    <p:sldId id="390" r:id="rId5"/>
    <p:sldId id="391" r:id="rId6"/>
    <p:sldId id="355" r:id="rId7"/>
    <p:sldId id="368" r:id="rId8"/>
    <p:sldId id="392" r:id="rId9"/>
    <p:sldId id="393" r:id="rId10"/>
    <p:sldId id="394" r:id="rId11"/>
    <p:sldId id="401" r:id="rId12"/>
    <p:sldId id="402" r:id="rId13"/>
    <p:sldId id="403" r:id="rId14"/>
    <p:sldId id="404" r:id="rId15"/>
    <p:sldId id="396" r:id="rId16"/>
    <p:sldId id="397" r:id="rId17"/>
    <p:sldId id="398" r:id="rId18"/>
    <p:sldId id="399" r:id="rId19"/>
    <p:sldId id="400" r:id="rId20"/>
    <p:sldId id="325" r:id="rId21"/>
    <p:sldId id="405" r:id="rId22"/>
    <p:sldId id="407" r:id="rId23"/>
    <p:sldId id="408" r:id="rId24"/>
    <p:sldId id="411" r:id="rId25"/>
    <p:sldId id="413" r:id="rId26"/>
    <p:sldId id="414" r:id="rId27"/>
    <p:sldId id="415" r:id="rId28"/>
    <p:sldId id="412" r:id="rId29"/>
    <p:sldId id="410" r:id="rId30"/>
    <p:sldId id="416" r:id="rId31"/>
    <p:sldId id="406" r:id="rId3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548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6"/>
    <p:restoredTop sz="95688"/>
  </p:normalViewPr>
  <p:slideViewPr>
    <p:cSldViewPr>
      <p:cViewPr>
        <p:scale>
          <a:sx n="57" d="100"/>
          <a:sy n="57" d="100"/>
        </p:scale>
        <p:origin x="808" y="16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15.11.2020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1077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77136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50258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9186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38249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23749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37134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96060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01700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14909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9874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94463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99359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58551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39791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723558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56934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936444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093373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3193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3929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2677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96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34489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4328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28778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28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226939"/>
            <a:ext cx="956040" cy="745711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 baseline="0">
                <a:solidFill>
                  <a:srgbClr val="655481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65548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555526"/>
            <a:ext cx="1699500" cy="1325609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Kontrola a dozor </a:t>
            </a:r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09.11.2020</a:t>
            </a:r>
          </a:p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</a:t>
            </a:r>
            <a:r>
              <a:rPr lang="cs-CZ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Vyrostko</a:t>
            </a: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PhD.</a:t>
            </a:r>
          </a:p>
        </p:txBody>
      </p:sp>
    </p:spTree>
    <p:extLst>
      <p:ext uri="{BB962C8B-B14F-4D97-AF65-F5344CB8AC3E}">
        <p14:creationId xmlns:p14="http://schemas.microsoft.com/office/powerpoint/2010/main" val="2644236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průběžná. Provádí a to nezávisle na dosažení se v průběhu kontrolované činnosti konečných výsledků (např. kontrola plnění rozpočtu, kontrola výchovně vzdělávacího procesu </a:t>
            </a: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následná, tou je ověřováno plnění opatření stanovených předcházející kontrolou, tedy kontrola již ukončeného procesu činnosti.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Podľa</a:t>
            </a:r>
            <a:r>
              <a:rPr lang="cs-CZ" dirty="0"/>
              <a:t> časového </a:t>
            </a:r>
            <a:r>
              <a:rPr lang="cs-CZ" dirty="0" err="1"/>
              <a:t>hľadiska</a:t>
            </a:r>
            <a:r>
              <a:rPr lang="cs-CZ" dirty="0"/>
              <a:t> (</a:t>
            </a:r>
            <a:r>
              <a:rPr lang="cs-CZ" dirty="0" err="1"/>
              <a:t>štádium</a:t>
            </a:r>
            <a:r>
              <a:rPr lang="cs-CZ" dirty="0"/>
              <a:t> činnosti)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4174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finančná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technická,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cenová,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daňová,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colná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Podľa</a:t>
            </a:r>
            <a:r>
              <a:rPr lang="cs-CZ" dirty="0"/>
              <a:t> </a:t>
            </a:r>
            <a:r>
              <a:rPr lang="cs-CZ" dirty="0" err="1"/>
              <a:t>predmetu</a:t>
            </a:r>
            <a:r>
              <a:rPr lang="cs-CZ" dirty="0"/>
              <a:t> kontroly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24983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pravidelná,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operatívna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nepravidelná,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Podľa</a:t>
            </a:r>
            <a:r>
              <a:rPr lang="cs-CZ" dirty="0"/>
              <a:t> periodicity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892128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parlamentná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rezortná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podniková,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Podľa</a:t>
            </a:r>
            <a:r>
              <a:rPr lang="cs-CZ" dirty="0"/>
              <a:t> </a:t>
            </a:r>
            <a:r>
              <a:rPr lang="cs-CZ" dirty="0" err="1"/>
              <a:t>pôsobnosti</a:t>
            </a:r>
            <a:r>
              <a:rPr lang="cs-CZ" dirty="0"/>
              <a:t> a </a:t>
            </a:r>
            <a:r>
              <a:rPr lang="cs-CZ" dirty="0" err="1"/>
              <a:t>postavenia</a:t>
            </a:r>
            <a:r>
              <a:rPr lang="cs-CZ" dirty="0"/>
              <a:t> orgánu kontroly: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585573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vykonávaná NKÚ SR,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vykonávaná vládou SR,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vykonávaná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štátnym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vykonávaná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súdmi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vykonávaná samosprávou,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vykonávaná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prokurátorom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vykonávaná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audítorom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ombudsman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občianska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kontrola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Podľa</a:t>
            </a:r>
            <a:r>
              <a:rPr lang="cs-CZ" dirty="0"/>
              <a:t> charakteru subjektu </a:t>
            </a:r>
            <a:r>
              <a:rPr lang="cs-CZ" dirty="0" err="1"/>
              <a:t>kontrolného</a:t>
            </a:r>
            <a:r>
              <a:rPr lang="cs-CZ" dirty="0"/>
              <a:t> orgánu: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020552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nejasné, mnoho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názorov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Podstatou dozoru je sledování, zda určitá činnost adresátů veřejné správy je v souladu s právním řádem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rozdíl od toho, kontrola je obrácená opačným směrem, totiž kontrolovanými jsou samy subjekty veřejné správy, zda ony samy jednají v souladu s právními předpisy a také zda hospodárně nakládají s prostředky státu.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dozor –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zákonnosť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kontrola –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hospodárnosť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efektívnosť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účelnosť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Kontrola vs. dozor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851427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dozorová činnost správních úřadů (pro některé oblastí veřejné správy nezbytná) má jednak aspekty preventivní, ale i represivní.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Správny</a:t>
            </a:r>
            <a:r>
              <a:rPr lang="cs-CZ" dirty="0"/>
              <a:t> dozor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584121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Pověřené orgány veřejné správy, které se správním dozorem zabývají, mají dozor jako: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jednu z činností, vykonávaných v rámci své širší působností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hlavní činnost, pro kterou byly zřízeny (obvykle se nazývají inspekce),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zvláštní postavení mají veřejné ozbrojené sbory (např. Policie ČR), které v souladu se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svým zákonným posláním dozorují, příp. represívně zasahují, de facto permanentně,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Správny</a:t>
            </a:r>
            <a:r>
              <a:rPr lang="cs-CZ" dirty="0"/>
              <a:t> dozor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347650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Dozorové orgány se prokazují písemným pověřením, služebním průkazem, odznakem.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Jejich činnost je svým způsobem navenek omezující a zatěžující i ve fázi sledování.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Osoby podléhající dozoru musí strpět vstup do objektů, na pozemky, předkládat doklady, sdělovat informace, poskytovat součinnost a to pod hrozbou sankce.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Správny</a:t>
            </a:r>
            <a:r>
              <a:rPr lang="cs-CZ" dirty="0"/>
              <a:t> dozor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792087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se týče nápravných a sankčních prostředků dozoru patří např.: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požadavek odstranění věcí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omezení nebo ukončení činnosti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uzavření provozovny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odnětí oprávnění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pokuty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Správny</a:t>
            </a:r>
            <a:r>
              <a:rPr lang="cs-CZ" dirty="0"/>
              <a:t> dozor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71602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Kontrola je oprávnění pověřených subjektů porovnávat skutečný a předpokládaný stav určité činnosti, stanovit opatření k zabezpečení odstranění nedostatků a dbát jejich realizace.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soubor činností, jehož podstata, závisí, na porovnávání skutečného stavu se stavem, který je stanoven obecně závaznými právními předpisy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Kontrola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378323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Niektoré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kontroly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</a:t>
            </a:r>
          </a:p>
        </p:txBody>
      </p:sp>
    </p:spTree>
    <p:extLst>
      <p:ext uri="{BB962C8B-B14F-4D97-AF65-F5344CB8AC3E}">
        <p14:creationId xmlns:p14="http://schemas.microsoft.com/office/powerpoint/2010/main" val="6042221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Vláda SR -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kontrolná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Slovenskej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republiky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vyplýva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jej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postavenia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Reprezentuje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najvyšší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moci. Kontrolu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prostredníctvom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Slovenskej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republiky,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SR, Ministerstva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financií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Slovenskej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republiky,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vedúcich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Vláda SR kontroluje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hospodárenie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prostriedkami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rozpočtu SR. 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Funkciou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tiež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kontrola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okresných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vykonávajú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správu.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Vnútorná</a:t>
            </a:r>
            <a:r>
              <a:rPr lang="cs-CZ" dirty="0"/>
              <a:t> kontrola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777183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Slovenskej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republiky 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vykonávaní kontroly spolupracuje s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ústrednými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miestnych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správy, s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ministerstvami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súčasne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usmerňuje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kontrolnú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SR zároveň poskytuje odborné poznatky z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odbornej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činnosti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obciam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Vnútorná</a:t>
            </a:r>
            <a:r>
              <a:rPr lang="cs-CZ" dirty="0"/>
              <a:t> kontrola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449813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financií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Slovenskej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republiky –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ústredným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oblasť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financií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colníctva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cien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daní,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finančnej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kontroly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vnútorného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auditu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ustanovenia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§ 7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ods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 zákona č. 575/2001 Z. z. 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organizácii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činnosti vlády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organizácii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znení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neskorších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predpisov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MF SR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kontrolu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hospodárenia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prostriedkami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rozpočtu v rozpočtových kapitolách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účelových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fondoch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Taktiež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kontrolu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finančnej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činnosti fyzických a právnických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osôb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zákona 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účtovníctve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(zákon č. 431/2002 Z. z. 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účtovníctve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formou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vydávania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opatrení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Vnútorná</a:t>
            </a:r>
            <a:r>
              <a:rPr lang="cs-CZ" dirty="0"/>
              <a:t> kontrola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645556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Vonkajšiu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kontrolu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môžeme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rozdeliť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kontrolu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realizovanú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štátnymi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kontrolu. 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Prvkami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systému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vonkajšej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kontroly na Slovensku sú parlament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Národná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Slovenskej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republiky),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Najvyšší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kontrolný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Slovenskej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republiky,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prokuratúra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súdnictvo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ochranca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ľudských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slobôd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(ombudsman)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ďalšie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Vonkajšia</a:t>
            </a:r>
            <a:r>
              <a:rPr lang="cs-CZ" dirty="0"/>
              <a:t> kontrola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230463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Parlamentná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kontrola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vyjadruje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podstatu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vzťahov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zákonodarného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orgánu -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rady SR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správy. 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článku 80 Ústavy SR poslanec má právo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interpelovať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vládu SR, člena vlády SR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vedúceho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veciach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Poslanec musí do 30 dní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odpoveď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odpovedi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interpelácie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 SR koná rozprava,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možno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spojiť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hlasovaním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dôvere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Vonkajšia</a:t>
            </a:r>
            <a:r>
              <a:rPr lang="cs-CZ" dirty="0"/>
              <a:t> kontrola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147529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Nejvyšší kontrolní úřad je nezávislá kontrolní instituce, jejímž posláním je kontrolovat hospodaření státu – a to jak na straně příjmů, tak na straně výdajů.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Úkolem NKÚ je poskytovat zpětnou vazbu tvůrcům a vykonavatelům politik státu, aby věděli, jak a za jakou cenu se tyto politiky podařilo naplnit, do jaké míry byly účinné a jaké měly ekonomické a další dopady. </a:t>
            </a:r>
          </a:p>
          <a:p>
            <a:endParaRPr lang="cs-CZ" altLang="cs-CZ" sz="2000" b="1" dirty="0" err="1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Vonkajšia</a:t>
            </a:r>
            <a:r>
              <a:rPr lang="cs-CZ" dirty="0"/>
              <a:t> kontrola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24621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NKÚ předkládá vládě, Poslanecké sněmovně Parlamentu ČR, Senátu Parlamentu ČR, ale i odborné a široké veřejnosti nezávislé a nestranné informace o tom, zda byly prostředky státu vynaloženy účelně, hospodárně a efektivně a zda při tom byly dodrženy právně závazné normy.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Smyslem NKÚ je odpovědět na otázku, zda a do jaké míry přispěly veřejné prostředky ke kýženému zlepšení stavu, a upozornit na slabiny v rámci jejich vynakládání.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Existence NKÚ je zakotvena v Ústavě ČR a jeho činnost a pravomoci upravuje zákon č. 166/1993 Sb., o Nejvyšším kontrolním úřadu.</a:t>
            </a: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Vonkajšia</a:t>
            </a:r>
            <a:r>
              <a:rPr lang="cs-CZ" dirty="0"/>
              <a:t> kontrola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188978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komisia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ombudsman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dvor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audítorov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Súdny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dvor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občania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Úroveň EÚ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557278"/>
      </p:ext>
    </p:extLst>
  </p:cSld>
  <p:clrMapOvr>
    <a:masterClrMapping/>
  </p:clrMapOvr>
  <p:transition spd="slow">
    <p:push dir="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kontrolór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inspekce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obyvatelia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obce ...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obecná úroveň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636276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zjišťování (pozorování) a analýza skutečného stavu,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porovnávání skutečného a požadovaného stavu,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zhodnocení skutečného stavu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zjišťování příčin případných odchylek,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přijetí opatření k odstranění zjištěných odchylek, rovněž je-li to odůvodněné, vůči kontrolovanému uplatnit odpovědnost za protiprávní jednání.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Elementy </a:t>
            </a:r>
            <a:r>
              <a:rPr lang="cs-CZ" dirty="0" err="1"/>
              <a:t>kontrolnej</a:t>
            </a:r>
            <a:r>
              <a:rPr lang="cs-CZ" dirty="0"/>
              <a:t> činnosti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857921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 č. 255/2012 Sb. Zákon o kontrole (kontrolní řád)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 č. 320/2001 Sb. Zákon o finanční kontrole ve veřejné správě a o změně některých zákonů (zákon o finanční kontrole)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 č. 166/1993 Sb. Zákon o Nejvyšším kontrolním úřadu 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atď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Právne</a:t>
            </a:r>
            <a:r>
              <a:rPr lang="cs-CZ" dirty="0"/>
              <a:t> </a:t>
            </a:r>
            <a:r>
              <a:rPr lang="cs-CZ" dirty="0" err="1"/>
              <a:t>východiská</a:t>
            </a:r>
            <a:r>
              <a:rPr lang="cs-CZ" dirty="0"/>
              <a:t> </a:t>
            </a:r>
            <a:r>
              <a:rPr lang="cs-CZ" dirty="0" err="1"/>
              <a:t>pre</a:t>
            </a:r>
            <a:r>
              <a:rPr lang="cs-CZ" dirty="0"/>
              <a:t> ČR - </a:t>
            </a:r>
            <a:r>
              <a:rPr lang="cs-CZ" dirty="0" err="1"/>
              <a:t>najmä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666430"/>
      </p:ext>
    </p:extLst>
  </p:cSld>
  <p:clrMapOvr>
    <a:masterClrMapping/>
  </p:clrMapOvr>
  <p:transition spd="slow">
    <p:push dir="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109531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Ďakujem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pozornosť</a:t>
            </a:r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prípade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otázok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podnetov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kontaktujte na:</a:t>
            </a:r>
          </a:p>
          <a:p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matus.vyrostko@fvp.slu.cz</a:t>
            </a:r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matusvyrostko@gmail.com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(len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nefunguje prvý),</a:t>
            </a:r>
          </a:p>
          <a:p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MS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Teams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príslušnej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triede</a:t>
            </a:r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</a:t>
            </a:r>
            <a:r>
              <a:rPr lang="cs-CZ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Vyrostko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PhD. </a:t>
            </a:r>
          </a:p>
        </p:txBody>
      </p:sp>
    </p:spTree>
    <p:extLst>
      <p:ext uri="{BB962C8B-B14F-4D97-AF65-F5344CB8AC3E}">
        <p14:creationId xmlns:p14="http://schemas.microsoft.com/office/powerpoint/2010/main" val="280513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poznávací ( tj. zjištění stávajícího stavu),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porovnávací ( ověření se stavem požadovaným, stanoveným),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nápravná (určení odchylek existujícího stavu se stavem požadovaným).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Funkcie</a:t>
            </a:r>
            <a:r>
              <a:rPr lang="cs-CZ" dirty="0"/>
              <a:t> kontroly </a:t>
            </a:r>
            <a:r>
              <a:rPr lang="cs-CZ" dirty="0" err="1"/>
              <a:t>vo</a:t>
            </a:r>
            <a:r>
              <a:rPr lang="cs-CZ" dirty="0"/>
              <a:t> VS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04368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stanovení cíle,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přijetí a vydání rozhodnutí,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organizace plnění rozhodnutí,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kontrola plnění rozhodnutí.</a:t>
            </a:r>
          </a:p>
          <a:p>
            <a:pPr algn="ctr"/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označení činnosti, jejíž podstata spočívá v porovnávání skutečného a požadovaného stavu se v terminologii práva používá různých právních pojmů, zejména: kontrola, dozor, inspekce, dohled.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Proces </a:t>
            </a:r>
            <a:r>
              <a:rPr lang="cs-CZ" dirty="0" err="1"/>
              <a:t>riadenia</a:t>
            </a:r>
            <a:r>
              <a:rPr lang="cs-CZ" dirty="0"/>
              <a:t> </a:t>
            </a:r>
            <a:r>
              <a:rPr lang="cs-CZ" dirty="0" err="1"/>
              <a:t>vo</a:t>
            </a:r>
            <a:r>
              <a:rPr lang="cs-CZ" dirty="0"/>
              <a:t> VS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679915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alt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Niektoré</a:t>
            </a:r>
            <a:r>
              <a:rPr lang="cs-CZ" alt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druhov</a:t>
            </a:r>
            <a:r>
              <a:rPr lang="cs-CZ" alt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kontroly</a:t>
            </a:r>
          </a:p>
        </p:txBody>
      </p:sp>
    </p:spTree>
    <p:extLst>
      <p:ext uri="{BB962C8B-B14F-4D97-AF65-F5344CB8AC3E}">
        <p14:creationId xmlns:p14="http://schemas.microsoft.com/office/powerpoint/2010/main" val="179847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obecná (úplná)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specializovaná (ohraničená).</a:t>
            </a:r>
          </a:p>
          <a:p>
            <a:pPr lvl="1"/>
            <a:endParaRPr lang="cs-CZ" altLang="cs-CZ" sz="16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Předmětem obecné kontroly je veškerá činnost kontrolovaného subjektu ze všech hledisek. 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Naproti tomu předmět specializované kontroly je omezen stanoveným okruhem otázek, např. kontrola hospodárného využívání paliva energie a hospodárnost výroby energie.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Podľa</a:t>
            </a:r>
            <a:r>
              <a:rPr lang="cs-CZ" dirty="0"/>
              <a:t> rozsahu </a:t>
            </a:r>
            <a:r>
              <a:rPr lang="cs-CZ" dirty="0" err="1"/>
              <a:t>čiností</a:t>
            </a:r>
            <a:r>
              <a:rPr lang="cs-CZ" dirty="0"/>
              <a:t> a </a:t>
            </a:r>
            <a:r>
              <a:rPr lang="cs-CZ" dirty="0" err="1"/>
              <a:t>hodnotiacich</a:t>
            </a:r>
            <a:r>
              <a:rPr lang="cs-CZ" dirty="0"/>
              <a:t> kritérií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514967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predbežná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priebežná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následná</a:t>
            </a:r>
            <a:endParaRPr lang="cs-CZ" altLang="cs-CZ" sz="16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Podľa</a:t>
            </a:r>
            <a:r>
              <a:rPr lang="cs-CZ" dirty="0"/>
              <a:t> časového </a:t>
            </a:r>
            <a:r>
              <a:rPr lang="cs-CZ" dirty="0" err="1"/>
              <a:t>hľadiska</a:t>
            </a:r>
            <a:r>
              <a:rPr lang="cs-CZ" dirty="0"/>
              <a:t> (</a:t>
            </a:r>
            <a:r>
              <a:rPr lang="cs-CZ" dirty="0" err="1"/>
              <a:t>štádium</a:t>
            </a:r>
            <a:r>
              <a:rPr lang="cs-CZ" dirty="0"/>
              <a:t> činnosti)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86445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předběžná (preventivní). Vykonává se před přijetím opatření a spočívá v porovnání zamýšleného opatření se stanovenými zásadami. Určité činnosti předchází. Specifickými právními prostředky předběžné kontroly jsou akty a úkony, jimiž kontrolní orgán zamýšlené opatření aprobuje (souhlas, vyjádření, posudek, schválení. Pokud však správní orgán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ourčité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činnosti před jejím provedením sám rozhoduje, nejde o prostředek kontroly v uvedeném smyslu,</a:t>
            </a:r>
            <a:endParaRPr lang="cs-CZ" altLang="cs-CZ" sz="16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Podľa</a:t>
            </a:r>
            <a:r>
              <a:rPr lang="cs-CZ" dirty="0"/>
              <a:t> časového </a:t>
            </a:r>
            <a:r>
              <a:rPr lang="cs-CZ" dirty="0" err="1"/>
              <a:t>hľadiska</a:t>
            </a:r>
            <a:r>
              <a:rPr lang="cs-CZ" dirty="0"/>
              <a:t> (</a:t>
            </a:r>
            <a:r>
              <a:rPr lang="cs-CZ" dirty="0" err="1"/>
              <a:t>štádium</a:t>
            </a:r>
            <a:r>
              <a:rPr lang="cs-CZ" dirty="0"/>
              <a:t> činnosti)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73980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SLU">
  <a:themeElements>
    <a:clrScheme name="FVP">
      <a:dk1>
        <a:srgbClr val="65548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5408</TotalTime>
  <Words>1508</Words>
  <Application>Microsoft Macintosh PowerPoint</Application>
  <PresentationFormat>On-screen Show (16:9)</PresentationFormat>
  <Paragraphs>179</Paragraphs>
  <Slides>31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Enriqueta</vt:lpstr>
      <vt:lpstr>Times New Roman</vt:lpstr>
      <vt:lpstr>SLU</vt:lpstr>
      <vt:lpstr>Kontrola a dozor vo VS</vt:lpstr>
      <vt:lpstr>Kontrola</vt:lpstr>
      <vt:lpstr>Elementy kontrolnej činnosti</vt:lpstr>
      <vt:lpstr>Funkcie kontroly vo VS</vt:lpstr>
      <vt:lpstr>Proces riadenia vo VS</vt:lpstr>
      <vt:lpstr>PowerPoint Presentation</vt:lpstr>
      <vt:lpstr>Podľa rozsahu čiností a hodnotiacich kritérií</vt:lpstr>
      <vt:lpstr>Podľa časového hľadiska (štádium činnosti)</vt:lpstr>
      <vt:lpstr>Podľa časového hľadiska (štádium činnosti)</vt:lpstr>
      <vt:lpstr>Podľa časového hľadiska (štádium činnosti)</vt:lpstr>
      <vt:lpstr>Podľa predmetu kontroly</vt:lpstr>
      <vt:lpstr>Podľa periodicity</vt:lpstr>
      <vt:lpstr>Podľa pôsobnosti a postavenia orgánu kontroly:</vt:lpstr>
      <vt:lpstr>Podľa charakteru subjektu kontrolného orgánu:</vt:lpstr>
      <vt:lpstr>Kontrola vs. dozor</vt:lpstr>
      <vt:lpstr>Správny dozor</vt:lpstr>
      <vt:lpstr>Správny dozor</vt:lpstr>
      <vt:lpstr>Správny dozor</vt:lpstr>
      <vt:lpstr>Správny dozor</vt:lpstr>
      <vt:lpstr>PowerPoint Presentation</vt:lpstr>
      <vt:lpstr>Vnútorná kontrola</vt:lpstr>
      <vt:lpstr>Vnútorná kontrola</vt:lpstr>
      <vt:lpstr>Vnútorná kontrola</vt:lpstr>
      <vt:lpstr>Vonkajšia kontrola</vt:lpstr>
      <vt:lpstr>Vonkajšia kontrola</vt:lpstr>
      <vt:lpstr>Vonkajšia kontrola</vt:lpstr>
      <vt:lpstr>Vonkajšia kontrola</vt:lpstr>
      <vt:lpstr>Úroveň EÚ</vt:lpstr>
      <vt:lpstr>obecná úroveň</vt:lpstr>
      <vt:lpstr>Právne východiská pre ČR - najmä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Matúš Vyrostko</cp:lastModifiedBy>
  <cp:revision>122</cp:revision>
  <dcterms:created xsi:type="dcterms:W3CDTF">2016-07-06T15:42:34Z</dcterms:created>
  <dcterms:modified xsi:type="dcterms:W3CDTF">2020-11-15T20:57:17Z</dcterms:modified>
</cp:coreProperties>
</file>