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66" r:id="rId2"/>
    <p:sldId id="324" r:id="rId3"/>
    <p:sldId id="389" r:id="rId4"/>
    <p:sldId id="417" r:id="rId5"/>
    <p:sldId id="418" r:id="rId6"/>
    <p:sldId id="419" r:id="rId7"/>
    <p:sldId id="420" r:id="rId8"/>
    <p:sldId id="421" r:id="rId9"/>
    <p:sldId id="423" r:id="rId10"/>
    <p:sldId id="424" r:id="rId11"/>
    <p:sldId id="425" r:id="rId12"/>
    <p:sldId id="426" r:id="rId13"/>
    <p:sldId id="427" r:id="rId14"/>
    <p:sldId id="428" r:id="rId15"/>
    <p:sldId id="429" r:id="rId16"/>
    <p:sldId id="430" r:id="rId17"/>
    <p:sldId id="431" r:id="rId18"/>
    <p:sldId id="432" r:id="rId19"/>
    <p:sldId id="433" r:id="rId20"/>
    <p:sldId id="434" r:id="rId21"/>
    <p:sldId id="435" r:id="rId22"/>
    <p:sldId id="355" r:id="rId23"/>
    <p:sldId id="436" r:id="rId24"/>
    <p:sldId id="437" r:id="rId25"/>
    <p:sldId id="438" r:id="rId26"/>
    <p:sldId id="439" r:id="rId27"/>
    <p:sldId id="440" r:id="rId28"/>
    <p:sldId id="441" r:id="rId29"/>
    <p:sldId id="406" r:id="rId3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548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81"/>
    <p:restoredTop sz="95682"/>
  </p:normalViewPr>
  <p:slideViewPr>
    <p:cSldViewPr>
      <p:cViewPr varScale="1">
        <p:scale>
          <a:sx n="145" d="100"/>
          <a:sy n="145" d="100"/>
        </p:scale>
        <p:origin x="76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01077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3239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8977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59451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81097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19137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04306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17419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83400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81061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8744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94463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03588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593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96574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6502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22889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3487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2777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0703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5742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5040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7115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903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1262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226939"/>
            <a:ext cx="956040" cy="745711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 baseline="0">
                <a:solidFill>
                  <a:srgbClr val="655481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65548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555526"/>
            <a:ext cx="1699500" cy="132560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Európske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23.11.2020</a:t>
            </a:r>
          </a:p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Vyrostko</a:t>
            </a: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PhD.</a:t>
            </a:r>
          </a:p>
        </p:txBody>
      </p:sp>
    </p:spTree>
    <p:extLst>
      <p:ext uri="{BB962C8B-B14F-4D97-AF65-F5344CB8AC3E}">
        <p14:creationId xmlns:p14="http://schemas.microsoft.com/office/powerpoint/2010/main" val="2644236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jednotlivé oblasti politiky –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subjektivitu, sú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zriaďované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sekundárnym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právnym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konkrétne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technické,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vedecké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riadiace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úlohy.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sídla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rôznych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častiach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EÚ (je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okolo 25 –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nadácia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zlepšenie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životných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podmienok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harmonizáciu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vnútornom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trhu,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monitorovacie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centrum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drogy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drogovú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závislosť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železnice,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inštitút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rovnosť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žien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mužov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EG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148061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obrannej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politiky –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taktiež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subjektivitu.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priamo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EÚ,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súčasnosti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sem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patrí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ústav EÚ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štúdium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bezpečnosti,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Satelitné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stredisko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EÚ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obranná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agentúra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EG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762510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spoluprácu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policajných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súdnych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trestných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veciach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hlavným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účelom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napomáhať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členským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spolupráci v boji proti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medzinárodnému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organizovanému zločinu, aj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tieto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subjektivitu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zriaďuje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Rada EÚ rozhodnutím.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súčasnosti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sem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patrí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policajný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jednotka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justičnú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spoluprácu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policajná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akadémia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EG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14940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Výkonné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sú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poverované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niektorými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úlohami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viacerých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zmysle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úniového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práva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realizáciou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týchto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poverená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spravidla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EK,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ale má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preniesť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takéto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svoje úlohy na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subjekty.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Jedna z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foriem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takéhoto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zabezpečenia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týchto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poverenie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výkonných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poverenie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nezbavuje EK jej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zodpovednosti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vyplýva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EK má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vymedziť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tak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kontrolovať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 plní svoje úlohy. EK má aj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rozhodnúť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zriadení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zrušení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EG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437993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Postavenie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výkonných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kodifikované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nariadení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Rady č. 58 z roku 2003,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ustanovuje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štatút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výkonných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Výkonná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plní úlohy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služby a jej sídlo je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kde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umiestnená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EK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prípadne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jej útvary (Brusel),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riadiaci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výbor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riaditeľ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Riadiaci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výbor má 5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menuje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EK,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funkčné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obdobie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riadiaceho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výboru sú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spravidla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roky.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Riaditeľ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menovaný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spravidla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4 roky.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vysiela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audítora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EG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082430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AF921-9816-424F-B02D-3965D4C61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073695C2-8BAD-6143-82FF-FF9109C58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06" y="0"/>
            <a:ext cx="713258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842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Decentralizované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rámci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obrannej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politiky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Výkonné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EURATOM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orgány)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organizácie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 err="1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Iné</a:t>
            </a:r>
            <a:r>
              <a:rPr lang="cs-CZ" dirty="0"/>
              <a:t> </a:t>
            </a:r>
            <a:r>
              <a:rPr lang="cs-CZ" dirty="0" err="1"/>
              <a:t>delenie</a:t>
            </a:r>
            <a:r>
              <a:rPr lang="cs-CZ" dirty="0"/>
              <a:t> – druhy </a:t>
            </a:r>
            <a:r>
              <a:rPr lang="cs-CZ" dirty="0" err="1"/>
              <a:t>agentúr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284352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Decentralizované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rámci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obrannej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politiky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Výkonné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EURATOM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orgány)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organizácie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 err="1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Iné</a:t>
            </a:r>
            <a:r>
              <a:rPr lang="cs-CZ" dirty="0"/>
              <a:t> </a:t>
            </a:r>
            <a:r>
              <a:rPr lang="cs-CZ" dirty="0" err="1"/>
              <a:t>delenie</a:t>
            </a:r>
            <a:r>
              <a:rPr lang="cs-CZ" dirty="0"/>
              <a:t> – druhy </a:t>
            </a:r>
            <a:r>
              <a:rPr lang="cs-CZ" dirty="0" err="1"/>
              <a:t>agentúr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370559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Decentralizované agentury přispívají k provádění politik EU. Rovněž přispívají k rozvoji spolupráce mezi orgány EU a členskými zeměmi – sdružují totiž technické a odborné dovednosti pracovníků institucí EU i vnitrostátních orgánů. Decentralizované agentury se zřizují na dobu neurčitou a sídlí v různých členských státech Unie.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Iné</a:t>
            </a:r>
            <a:r>
              <a:rPr lang="cs-CZ" dirty="0"/>
              <a:t> </a:t>
            </a:r>
            <a:r>
              <a:rPr lang="cs-CZ" dirty="0" err="1"/>
              <a:t>delenie</a:t>
            </a:r>
            <a:r>
              <a:rPr lang="cs-CZ" dirty="0"/>
              <a:t> – druhy </a:t>
            </a:r>
            <a:r>
              <a:rPr lang="cs-CZ" dirty="0" err="1"/>
              <a:t>agentúr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267237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Agentury v rámci společné bezpečnostní a obranné politiky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Tyto agentury byly zřízeny, aby plnily konkrétní technické, vědecké a řídicí úkoly v rámci společné bezpečnostní a obranné politiky.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Iné</a:t>
            </a:r>
            <a:r>
              <a:rPr lang="cs-CZ" dirty="0"/>
              <a:t> </a:t>
            </a:r>
            <a:r>
              <a:rPr lang="cs-CZ" dirty="0" err="1"/>
              <a:t>delenie</a:t>
            </a:r>
            <a:r>
              <a:rPr lang="cs-CZ" dirty="0"/>
              <a:t> – druhy </a:t>
            </a:r>
            <a:r>
              <a:rPr lang="cs-CZ" dirty="0" err="1"/>
              <a:t>agentúr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11569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nejde 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súčasť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európskych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inštitúcií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sú to samostatné samostatné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subjekty,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založené s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cieľom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osobitné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úlohy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súlade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únie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zriaďované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70 – 90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rokoch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minulého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storočia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právnym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vznik bolo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ustanovenie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primárneho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práva,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vymedzovalo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tzv.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dodatočné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európskeho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spoločenstva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začiatkom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nového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storočia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roku 2002 nastal posun,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kedy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EK zaujala stanovisko, že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budúcnosti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zakladané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základe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špecifických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ustanovení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primárneho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práva,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týkajú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jednotlivých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politík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EG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378323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Výkonné agentury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Výkonné agentury zřizuje Evropské komise na dobu určitou a pověřuje je řízením konkrétních úkolů souvisejících s programy EU.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Iné</a:t>
            </a:r>
            <a:r>
              <a:rPr lang="cs-CZ" dirty="0"/>
              <a:t> </a:t>
            </a:r>
            <a:r>
              <a:rPr lang="cs-CZ" dirty="0" err="1"/>
              <a:t>delenie</a:t>
            </a:r>
            <a:r>
              <a:rPr lang="cs-CZ" dirty="0"/>
              <a:t> – druhy </a:t>
            </a:r>
            <a:r>
              <a:rPr lang="cs-CZ" dirty="0" err="1"/>
              <a:t>agentúr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529199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organizace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tyto organizace patří subjekty zřízené jako součást programů EU a partnerství veřejného a soukromého sektoru mezi Evropskou komisí a danými odvětvími.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Iné</a:t>
            </a:r>
            <a:r>
              <a:rPr lang="cs-CZ" dirty="0"/>
              <a:t> </a:t>
            </a:r>
            <a:r>
              <a:rPr lang="cs-CZ" dirty="0" err="1"/>
              <a:t>delenie</a:t>
            </a:r>
            <a:r>
              <a:rPr lang="cs-CZ" dirty="0"/>
              <a:t> – druhy </a:t>
            </a:r>
            <a:r>
              <a:rPr lang="cs-CZ" dirty="0" err="1"/>
              <a:t>agentúr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609676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alt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Niektoré</a:t>
            </a: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</a:t>
            </a:r>
            <a:endParaRPr lang="cs-CZ" alt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475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Frontex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pohraničnú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pobrežnú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stráž, bola založená v roku 2004 s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cieľom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pomáhať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členským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EÚ a krajinám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pridruženým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schengenskému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priestoru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ochrane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vonkajších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hraníc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priestoru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voľného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pohybu EÚ.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Frontex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EÚ je financovaná z rozpočtu EÚ,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z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príspevkov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krajín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pridružených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schengenskému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priestoru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do roku 2020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zamestnávať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približne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1 000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zamestnancov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takmer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štvrtina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nich je vyslaná členskými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po ukončení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služby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Frontex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títo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zamestnanci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vrátia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vnútroštátnej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služby.</a:t>
            </a: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Frontex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073715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Frontex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neustálom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kontakte s členskými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inštitúciami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EÚ.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výkonný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riaditeľ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pravidelne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zúčastňuje na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vypočutiach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Európskeho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parlamentu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zasadnutiach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Rady EÚ na úrovni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zodpovedných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vnútorné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záležitosti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migráciu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podáva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nich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informácie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Týmto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spôsobom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Frontex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plní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povinnosť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Európskemu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parlamentu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rozpočtovým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 err="1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Frontex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553107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agentúrou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Frontex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dohliada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predovšetkým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riadiaca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rada,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pozostáva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zástupcu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každého členského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zástupcov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Komisie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ďalšie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informácie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uvádzajú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ďalšom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oddiele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Rovnako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 EÚ aj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Frontex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podliehať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auditom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Dvora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audítorov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vyšetrovaniam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Európskeho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boj proti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podvodom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(OLAF).</a:t>
            </a:r>
          </a:p>
          <a:p>
            <a:endParaRPr lang="cs-CZ" altLang="cs-CZ" sz="2000" b="1" dirty="0" err="1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Frontex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760353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Úloha: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Europol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pomáha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vnútroštátnym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presadzovania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práva v boji proti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závažnej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medzinárodnej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trestnej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činnosti a terorizmu.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Riaditeľ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Catherine De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Bolle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vzniku: 1999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zamestnancov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Viac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900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Sídlo: Haag (Holandsko)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Europol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001702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Europol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pozícii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štruktúre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poskytuje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jedinečnú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škálu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služieb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</a:t>
            </a:r>
            <a:r>
              <a:rPr lang="cs-CZ" altLang="cs-CZ" sz="16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operácií</a:t>
            </a:r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6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mieste</a:t>
            </a:r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zameraných</a:t>
            </a:r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6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presadzovania</a:t>
            </a:r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práva,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centrum </a:t>
            </a:r>
            <a:r>
              <a:rPr lang="cs-CZ" altLang="cs-CZ" sz="16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výmeny</a:t>
            </a:r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informácií</a:t>
            </a:r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altLang="cs-CZ" sz="16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trestnej</a:t>
            </a:r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činnosti,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centrum odborných znalostí o </a:t>
            </a:r>
            <a:r>
              <a:rPr lang="cs-CZ" altLang="cs-CZ" sz="16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presadzovaní</a:t>
            </a:r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práva.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Europol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zamestnáva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približne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bezpečnostných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analytikov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ktorí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najlepšie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pripravených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tak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stáva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kde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dochádza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jednej z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najväčších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koncentrácií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analytických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kapacít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EÚ. Analytici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využívajú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najmodernejšie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nástroje na podporu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vyšetrovacích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Europol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749748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Europol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vypracúva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pravidelné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dlhodobé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analýzy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trestnej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činnosti a terorizmu,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prostredníctvom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poskytuje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národným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hlbší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pohľad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problémy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trestnej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činnosti,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čelia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čele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Europolu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riaditeľ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právnym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zástupcom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vymenúva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 Rada EÚ.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Europolu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poskytuje strategické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usmernenia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dozerá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Europolu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Skladá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vysokého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zástupcu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každého členského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EÚ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komisie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krajine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pôsobí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jednotka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Europolu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styčným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Europolom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inými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národnými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agentúrami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Europol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590104"/>
      </p:ext>
    </p:extLst>
  </p:cSld>
  <p:clrMapOvr>
    <a:masterClrMapping/>
  </p:clrMapOvr>
  <p:transition spd="slow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109531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Ďakujem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pozornosť</a:t>
            </a:r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prípade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otázok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podnetov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kontaktujte na:</a:t>
            </a:r>
          </a:p>
          <a:p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matus.vyrostko@fvp.slu.cz</a:t>
            </a:r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matusvyrostko@gmail.com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(len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nefunguje prvý),</a:t>
            </a:r>
          </a:p>
          <a:p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MS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príslušnej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triede</a:t>
            </a:r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Vyrostko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PhD. </a:t>
            </a:r>
          </a:p>
        </p:txBody>
      </p:sp>
    </p:spTree>
    <p:extLst>
      <p:ext uri="{BB962C8B-B14F-4D97-AF65-F5344CB8AC3E}">
        <p14:creationId xmlns:p14="http://schemas.microsoft.com/office/powerpoint/2010/main" val="280513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súčasnosti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širokom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spektre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vecných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oblastí, rozsah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kompetencii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líši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z toho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vyplýva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môžeme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klasifikovať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rôznych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kritérií: </a:t>
            </a: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Charakter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právomocí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tohto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kritéria rozlišujeme: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rozhodovacou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právomocou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koordinačné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EG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85792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rozhodovacou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právomocou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podstata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spočíva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tom, že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disponujú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právomocou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vydávať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rozhodnutia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záväzné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tretie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osoby.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Výskyt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takéhoto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v EÚ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skôr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výnimočný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ale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napriek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tomu takého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letectva,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spoluprácu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energetických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regulačných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Podstata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rozhodovacej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vychádza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toho, že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určitej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oblasti výkonu VS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prenáša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úrovne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členských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úroveň EÚ.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Takéto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rozhodnutia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po vyčerpaní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oprávnených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prostriedkov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žalovať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na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súdnom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dvore EÚ. Proces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vydávania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takýchto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rozhodnutí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kodifikovaný, ale je upravený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konkrétnom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predpise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sekundárneho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práva.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EG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92894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tejto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skupiny rozlišujeme podskupinu,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označujeme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kvázi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regulačné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podstata je v tom, že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vydávať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tzv. podkladové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rozhodnutia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týkajú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žiadostí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konečnou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platnosťou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rozhoduje EK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potravín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EG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20817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Koordinačné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oblasti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koordinácie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európskych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tejto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skupiny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patrí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väčšina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súčasných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európskych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okrem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koordinácie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úlohou aj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šírenie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obsahu jednotlivých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európskych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politík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Tieto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väčšine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prípadov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nemajú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rozhodovaciu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životné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prostredie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EG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04320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politiky,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daná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pôsobí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(jej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zameranie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rozlišujeme: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regulačné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výkonné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EG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02170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Regulačné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väčšinou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riadené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správnou radou,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zodpovedná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obyčajne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menuje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riaditeľa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odvetvové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predpisy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Častokrát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prijímať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samostatné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rozhodnutia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záväzné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voči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tretím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stranám,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poskytujú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priamu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pomoc EK i členským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to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rôznych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odborných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vedeckých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posudkov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Častokrát sú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poverené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organizovaním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spolupráce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príslušnými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vnútroštátnymi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hlavným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spolupráce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informovanosť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EG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86379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tejto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skupiny rozlišujeme 3 podskupiny: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jednotlivé oblasti politiky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obrannej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politiky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spoluprácu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policajných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súdnych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trestných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veciach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EG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14468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LU">
  <a:themeElements>
    <a:clrScheme name="FVP">
      <a:dk1>
        <a:srgbClr val="65548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5469</TotalTime>
  <Words>1690</Words>
  <Application>Microsoft Macintosh PowerPoint</Application>
  <PresentationFormat>On-screen Show (16:9)</PresentationFormat>
  <Paragraphs>141</Paragraphs>
  <Slides>29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Enriqueta</vt:lpstr>
      <vt:lpstr>Times New Roman</vt:lpstr>
      <vt:lpstr>SLU</vt:lpstr>
      <vt:lpstr>Európske agentúry</vt:lpstr>
      <vt:lpstr>EG</vt:lpstr>
      <vt:lpstr>EG</vt:lpstr>
      <vt:lpstr>EG</vt:lpstr>
      <vt:lpstr>EG</vt:lpstr>
      <vt:lpstr>EG</vt:lpstr>
      <vt:lpstr>EG</vt:lpstr>
      <vt:lpstr>EG</vt:lpstr>
      <vt:lpstr>EG</vt:lpstr>
      <vt:lpstr>EG</vt:lpstr>
      <vt:lpstr>EG</vt:lpstr>
      <vt:lpstr>EG</vt:lpstr>
      <vt:lpstr>EG</vt:lpstr>
      <vt:lpstr>EG</vt:lpstr>
      <vt:lpstr>PowerPoint Presentation</vt:lpstr>
      <vt:lpstr>Iné delenie – druhy agentúr</vt:lpstr>
      <vt:lpstr>Iné delenie – druhy agentúr</vt:lpstr>
      <vt:lpstr>Iné delenie – druhy agentúr</vt:lpstr>
      <vt:lpstr>Iné delenie – druhy agentúr</vt:lpstr>
      <vt:lpstr>Iné delenie – druhy agentúr</vt:lpstr>
      <vt:lpstr>Iné delenie – druhy agentúr</vt:lpstr>
      <vt:lpstr>PowerPoint Presentation</vt:lpstr>
      <vt:lpstr>Frontex</vt:lpstr>
      <vt:lpstr>Frontex</vt:lpstr>
      <vt:lpstr>Frontex</vt:lpstr>
      <vt:lpstr>Europol</vt:lpstr>
      <vt:lpstr>Europol</vt:lpstr>
      <vt:lpstr>Europol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Matúš Vyrostko</cp:lastModifiedBy>
  <cp:revision>127</cp:revision>
  <dcterms:created xsi:type="dcterms:W3CDTF">2016-07-06T15:42:34Z</dcterms:created>
  <dcterms:modified xsi:type="dcterms:W3CDTF">2020-11-23T11:10:36Z</dcterms:modified>
</cp:coreProperties>
</file>