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6" r:id="rId2"/>
    <p:sldId id="267" r:id="rId3"/>
    <p:sldId id="257" r:id="rId4"/>
    <p:sldId id="258" r:id="rId5"/>
    <p:sldId id="260" r:id="rId6"/>
    <p:sldId id="259" r:id="rId7"/>
    <p:sldId id="268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7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6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9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8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1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6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77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46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7B6E4-7E71-4600-8F18-CABEEFD41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524B12-BCA1-4770-BCFC-721E8D7A5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PŘEDNÁŠKA</a:t>
            </a:r>
          </a:p>
        </p:txBody>
      </p:sp>
    </p:spTree>
    <p:extLst>
      <p:ext uri="{BB962C8B-B14F-4D97-AF65-F5344CB8AC3E}">
        <p14:creationId xmlns:p14="http://schemas.microsoft.com/office/powerpoint/2010/main" val="59824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F3572-6668-4446-9D99-632A3355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7774"/>
            <a:ext cx="10058400" cy="1371600"/>
          </a:xfrm>
        </p:spPr>
        <p:txBody>
          <a:bodyPr/>
          <a:lstStyle/>
          <a:p>
            <a:r>
              <a:rPr lang="cs-CZ" dirty="0"/>
              <a:t>HISTORIE VE SVĚTĚ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2714D0-8B7F-4897-8399-A0657396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01" y="1749374"/>
            <a:ext cx="9983868" cy="4297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USA </a:t>
            </a:r>
            <a:endParaRPr lang="cs-CZ" dirty="0"/>
          </a:p>
          <a:p>
            <a:r>
              <a:rPr lang="cs-CZ" b="1" dirty="0"/>
              <a:t>J. B. Watson</a:t>
            </a:r>
            <a:r>
              <a:rPr lang="cs-CZ" dirty="0"/>
              <a:t> (1878-1958)</a:t>
            </a:r>
          </a:p>
          <a:p>
            <a:r>
              <a:rPr lang="cs-CZ" dirty="0"/>
              <a:t>1933 založena Společnost pro výzkum dětského vývoje</a:t>
            </a:r>
          </a:p>
          <a:p>
            <a:r>
              <a:rPr lang="cs-CZ" b="1" dirty="0"/>
              <a:t>Arnold </a:t>
            </a:r>
            <a:r>
              <a:rPr lang="cs-CZ" b="1" dirty="0" err="1"/>
              <a:t>Gesell</a:t>
            </a:r>
            <a:r>
              <a:rPr lang="cs-CZ" b="1" dirty="0"/>
              <a:t> (1880-1961)</a:t>
            </a:r>
            <a:r>
              <a:rPr lang="cs-CZ" dirty="0"/>
              <a:t> vývojová škála dítěte založená na výzkumech dvojčat a malých dětí </a:t>
            </a:r>
          </a:p>
          <a:p>
            <a:r>
              <a:rPr lang="cs-CZ" b="1" dirty="0"/>
              <a:t>Nancy </a:t>
            </a:r>
            <a:r>
              <a:rPr lang="cs-CZ" b="1" dirty="0" err="1"/>
              <a:t>Bayleyová</a:t>
            </a:r>
            <a:r>
              <a:rPr lang="cs-CZ" b="1" dirty="0"/>
              <a:t> (1899-1994)</a:t>
            </a:r>
            <a:r>
              <a:rPr lang="cs-CZ" dirty="0"/>
              <a:t> publikovala v roce 1969 škály dětského vývoje pro děti od 1 do 42 měsíců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RUSKO</a:t>
            </a:r>
            <a:endParaRPr lang="cs-CZ" dirty="0"/>
          </a:p>
          <a:p>
            <a:r>
              <a:rPr lang="cs-CZ" b="1" dirty="0"/>
              <a:t>Lev </a:t>
            </a:r>
            <a:r>
              <a:rPr lang="cs-CZ" b="1" dirty="0" err="1"/>
              <a:t>Semjonovič</a:t>
            </a:r>
            <a:r>
              <a:rPr lang="cs-CZ" b="1" dirty="0"/>
              <a:t> </a:t>
            </a:r>
            <a:r>
              <a:rPr lang="cs-CZ" b="1" dirty="0" err="1"/>
              <a:t>Vygotskij</a:t>
            </a:r>
            <a:r>
              <a:rPr lang="cs-CZ" b="1" dirty="0"/>
              <a:t> (1896-1934): </a:t>
            </a:r>
            <a:r>
              <a:rPr lang="cs-CZ" dirty="0"/>
              <a:t>vliv kultury</a:t>
            </a:r>
            <a:r>
              <a:rPr lang="cs-CZ" b="1" dirty="0"/>
              <a:t>, </a:t>
            </a:r>
            <a:r>
              <a:rPr lang="cs-CZ" dirty="0"/>
              <a:t>jazyk, myšlení a proces socializace</a:t>
            </a:r>
          </a:p>
          <a:p>
            <a:r>
              <a:rPr lang="cs-CZ" b="1" dirty="0"/>
              <a:t>Petr </a:t>
            </a:r>
            <a:r>
              <a:rPr lang="cs-CZ" b="1" dirty="0" err="1"/>
              <a:t>Jakovlevič</a:t>
            </a:r>
            <a:r>
              <a:rPr lang="cs-CZ" b="1" dirty="0"/>
              <a:t> </a:t>
            </a:r>
            <a:r>
              <a:rPr lang="cs-CZ" b="1" dirty="0" err="1"/>
              <a:t>Galperin</a:t>
            </a:r>
            <a:r>
              <a:rPr lang="cs-CZ" b="1" dirty="0"/>
              <a:t>: </a:t>
            </a:r>
            <a:r>
              <a:rPr lang="cs-CZ" dirty="0"/>
              <a:t>vývoj osobnosti, zvláště otázkou interiorizace  </a:t>
            </a:r>
          </a:p>
          <a:p>
            <a:r>
              <a:rPr lang="cs-CZ" b="1" dirty="0"/>
              <a:t>Alexandr </a:t>
            </a:r>
            <a:r>
              <a:rPr lang="cs-CZ" b="1" dirty="0" err="1"/>
              <a:t>Romanovič</a:t>
            </a:r>
            <a:r>
              <a:rPr lang="cs-CZ" b="1" dirty="0"/>
              <a:t> </a:t>
            </a:r>
            <a:r>
              <a:rPr lang="cs-CZ" b="1" dirty="0" err="1"/>
              <a:t>Lurija</a:t>
            </a:r>
            <a:r>
              <a:rPr lang="cs-CZ" b="1" dirty="0"/>
              <a:t> (1902-1972)</a:t>
            </a:r>
            <a:r>
              <a:rPr lang="cs-CZ" dirty="0"/>
              <a:t> vývoj řeči, poznávacích procesů, zkoumal život dvojčat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 descr="https://wikisofia.cz/w/images/5/54/Arnold_gesell.jpg">
            <a:extLst>
              <a:ext uri="{FF2B5EF4-FFF2-40B4-BE49-F238E27FC236}">
                <a16:creationId xmlns:a16="http://schemas.microsoft.com/office/drawing/2014/main" id="{EF989B6B-1A3F-4D2A-9DC2-406A436C5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71" y="1652890"/>
            <a:ext cx="1316236" cy="16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B5251-BF92-4240-8DF3-4C92A65D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84" y="324378"/>
            <a:ext cx="10058400" cy="1371600"/>
          </a:xfrm>
        </p:spPr>
        <p:txBody>
          <a:bodyPr/>
          <a:lstStyle/>
          <a:p>
            <a:r>
              <a:rPr lang="cs-CZ" dirty="0"/>
              <a:t>HISTORIE V ČECHÁCH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19E615-EB76-4501-886E-38C115F2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70" y="1695978"/>
            <a:ext cx="10725845" cy="44979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PRAŽSKÁ ŠKOLA</a:t>
            </a:r>
          </a:p>
          <a:p>
            <a:r>
              <a:rPr lang="cs-CZ" b="1" dirty="0"/>
              <a:t>František </a:t>
            </a:r>
            <a:r>
              <a:rPr lang="cs-CZ" b="1" dirty="0" err="1"/>
              <a:t>Čáda</a:t>
            </a:r>
            <a:r>
              <a:rPr lang="cs-CZ" b="1" dirty="0"/>
              <a:t> (1865-1918): </a:t>
            </a:r>
            <a:r>
              <a:rPr lang="cs-CZ" dirty="0"/>
              <a:t>1910 založil Pedologický ústav v Praze (od 1918 Ústav pro výzkum dítěte); dětská hra, kresba</a:t>
            </a:r>
          </a:p>
          <a:p>
            <a:r>
              <a:rPr lang="cs-CZ" b="1" dirty="0"/>
              <a:t>František </a:t>
            </a:r>
            <a:r>
              <a:rPr lang="cs-CZ" b="1" dirty="0" err="1"/>
              <a:t>Šeracký</a:t>
            </a:r>
            <a:r>
              <a:rPr lang="cs-CZ" dirty="0"/>
              <a:t> (1891-1942): experimenty, psychotechnika</a:t>
            </a:r>
          </a:p>
          <a:p>
            <a:r>
              <a:rPr lang="cs-CZ" b="1" dirty="0"/>
              <a:t>Cyril Stejskal</a:t>
            </a:r>
            <a:r>
              <a:rPr lang="cs-CZ" dirty="0"/>
              <a:t> (1895-1942): výzkum vývoje dětské inteligence</a:t>
            </a:r>
          </a:p>
          <a:p>
            <a:r>
              <a:rPr lang="cs-CZ" b="1" dirty="0"/>
              <a:t>Miloslav Skořepa</a:t>
            </a:r>
            <a:r>
              <a:rPr lang="cs-CZ" dirty="0"/>
              <a:t> (1895-1942) :puberta</a:t>
            </a:r>
          </a:p>
          <a:p>
            <a:pPr marL="0" indent="0">
              <a:buNone/>
            </a:pPr>
            <a:r>
              <a:rPr lang="cs-CZ" b="1" dirty="0"/>
              <a:t>BRNĚNSKÁ ŠKOLA</a:t>
            </a:r>
          </a:p>
          <a:p>
            <a:r>
              <a:rPr lang="cs-CZ" b="1" dirty="0"/>
              <a:t>Mihajlo </a:t>
            </a:r>
            <a:r>
              <a:rPr lang="cs-CZ" b="1" dirty="0" err="1"/>
              <a:t>Rostohar</a:t>
            </a:r>
            <a:r>
              <a:rPr lang="cs-CZ" b="1" dirty="0"/>
              <a:t> (1878-1966) </a:t>
            </a:r>
          </a:p>
          <a:p>
            <a:r>
              <a:rPr lang="cs-CZ" b="1" dirty="0"/>
              <a:t>Vilém Chmelař (1892-1989): </a:t>
            </a:r>
            <a:r>
              <a:rPr lang="cs-CZ" dirty="0"/>
              <a:t>vývoj pozornosti, vnímání, utvářením kresebných pohybů dítěte v raném věku atd. , rozvoj poradenství, od 1931: 70 poraden. </a:t>
            </a:r>
          </a:p>
          <a:p>
            <a:r>
              <a:rPr lang="cs-CZ" b="1" dirty="0"/>
              <a:t>Jaroslav Koch (1910-1979): </a:t>
            </a:r>
            <a:r>
              <a:rPr lang="cs-CZ" dirty="0"/>
              <a:t>učňovské poradenství </a:t>
            </a:r>
          </a:p>
          <a:p>
            <a:r>
              <a:rPr lang="cs-CZ" b="1" dirty="0"/>
              <a:t>Josef Švancara (1924 - 2020),</a:t>
            </a:r>
            <a:r>
              <a:rPr lang="cs-CZ" dirty="0"/>
              <a:t> „</a:t>
            </a:r>
            <a:r>
              <a:rPr lang="cs-CZ" i="1" dirty="0"/>
              <a:t>Diagnostika psychického vývoje</a:t>
            </a:r>
            <a:r>
              <a:rPr lang="cs-CZ" dirty="0"/>
              <a:t>“, později se odborně zaměřil na stáří.</a:t>
            </a:r>
          </a:p>
          <a:p>
            <a:r>
              <a:rPr lang="cs-CZ" b="1" dirty="0"/>
              <a:t>Ferdinand Kratina (1885-1944): </a:t>
            </a:r>
            <a:r>
              <a:rPr lang="cs-CZ" dirty="0"/>
              <a:t>eidetické vlohy, „Osobnost“ :  každá normální osobnost má dar duševní rovnováhy, schopnost napětí vyrovnávat. Tak se jeví osobnost jako </a:t>
            </a:r>
            <a:r>
              <a:rPr lang="cs-CZ" dirty="0" err="1"/>
              <a:t>vyrovnavatelka</a:t>
            </a:r>
            <a:r>
              <a:rPr lang="cs-CZ" dirty="0"/>
              <a:t> a uchovatelka rovnováhy</a:t>
            </a:r>
          </a:p>
          <a:p>
            <a:r>
              <a:rPr lang="cs-CZ" b="1" dirty="0"/>
              <a:t>Ludmila Kolaříková (1909-1968):</a:t>
            </a:r>
            <a:r>
              <a:rPr lang="cs-CZ" dirty="0"/>
              <a:t> vývoj dětí raného věku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Václav Příhoda (1889-1979): </a:t>
            </a:r>
            <a:r>
              <a:rPr lang="cs-CZ" dirty="0"/>
              <a:t>Ontogeneze lidské psychiky (1963-1974 )</a:t>
            </a:r>
          </a:p>
        </p:txBody>
      </p:sp>
    </p:spTree>
    <p:extLst>
      <p:ext uri="{BB962C8B-B14F-4D97-AF65-F5344CB8AC3E}">
        <p14:creationId xmlns:p14="http://schemas.microsoft.com/office/powerpoint/2010/main" val="55975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D2E47-F425-4A79-8916-5FEDF138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32" y="355593"/>
            <a:ext cx="10058400" cy="1371600"/>
          </a:xfrm>
        </p:spPr>
        <p:txBody>
          <a:bodyPr/>
          <a:lstStyle/>
          <a:p>
            <a:r>
              <a:rPr lang="cs-CZ" dirty="0"/>
              <a:t>Náhled do současnosti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CD551-1802-443F-94D7-9CE14E61F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01" y="1615885"/>
            <a:ext cx="8858111" cy="393192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Josef </a:t>
            </a:r>
            <a:r>
              <a:rPr lang="cs-CZ" b="1" dirty="0" err="1"/>
              <a:t>Langmeier</a:t>
            </a:r>
            <a:r>
              <a:rPr lang="cs-CZ" dirty="0"/>
              <a:t> </a:t>
            </a:r>
            <a:r>
              <a:rPr lang="cs-CZ" b="1" dirty="0"/>
              <a:t>(1921 – 2007): </a:t>
            </a:r>
            <a:r>
              <a:rPr lang="cs-CZ" dirty="0"/>
              <a:t>dyslexie, rodinné interakce a terapie, psychické deprivace</a:t>
            </a:r>
          </a:p>
          <a:p>
            <a:r>
              <a:rPr lang="cs-CZ" b="1" dirty="0"/>
              <a:t>Zdeněk Matějček</a:t>
            </a:r>
            <a:r>
              <a:rPr lang="cs-CZ" dirty="0"/>
              <a:t> </a:t>
            </a:r>
            <a:r>
              <a:rPr lang="cs-CZ" b="1" dirty="0"/>
              <a:t>(1922 – 2004) „</a:t>
            </a:r>
            <a:r>
              <a:rPr lang="cs-CZ" i="1" dirty="0"/>
              <a:t>Psychická deprivace v dětství“ </a:t>
            </a:r>
            <a:endParaRPr lang="cs-CZ" dirty="0"/>
          </a:p>
          <a:p>
            <a:r>
              <a:rPr lang="cs-CZ" b="1" dirty="0"/>
              <a:t>Jaroslav Jirásek (1922-2000), </a:t>
            </a:r>
            <a:r>
              <a:rPr lang="cs-CZ" dirty="0"/>
              <a:t>školní zralost, 1960 </a:t>
            </a:r>
            <a:r>
              <a:rPr lang="cs-CZ" dirty="0" err="1"/>
              <a:t>Wechsler</a:t>
            </a:r>
            <a:r>
              <a:rPr lang="cs-CZ" dirty="0"/>
              <a:t> verbální test inteligence pro děti  </a:t>
            </a:r>
          </a:p>
          <a:p>
            <a:r>
              <a:rPr lang="cs-CZ" b="1" dirty="0"/>
              <a:t>Jaroslav Šturma (1944): </a:t>
            </a:r>
            <a:r>
              <a:rPr lang="cs-CZ" dirty="0"/>
              <a:t>český psychoterapeut, dětský klinický a poradenský psycholog a supervizor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r>
              <a:rPr lang="cs-CZ" b="1" dirty="0"/>
              <a:t>Pavel Říčan (nar. 1933)</a:t>
            </a:r>
          </a:p>
          <a:p>
            <a:r>
              <a:rPr lang="cs-CZ" b="1" dirty="0"/>
              <a:t>Petr Macek</a:t>
            </a:r>
            <a:r>
              <a:rPr lang="cs-CZ" dirty="0"/>
              <a:t> </a:t>
            </a:r>
            <a:r>
              <a:rPr lang="cs-CZ" b="1" dirty="0"/>
              <a:t>(nar. 1956)</a:t>
            </a:r>
          </a:p>
          <a:p>
            <a:r>
              <a:rPr lang="cs-CZ" b="1" dirty="0"/>
              <a:t>Marie Vágnerová (nar. 1946) </a:t>
            </a:r>
          </a:p>
          <a:p>
            <a:r>
              <a:rPr lang="cs-CZ" b="1" dirty="0"/>
              <a:t>Irena Sobotková (nar. 1964)</a:t>
            </a:r>
            <a:endParaRPr lang="cs-CZ" dirty="0"/>
          </a:p>
          <a:p>
            <a:r>
              <a:rPr lang="cs-CZ" b="1" dirty="0"/>
              <a:t>Kateřina </a:t>
            </a:r>
            <a:r>
              <a:rPr lang="cs-CZ" b="1" dirty="0" err="1"/>
              <a:t>Thorová</a:t>
            </a:r>
            <a:r>
              <a:rPr lang="cs-CZ" b="1" dirty="0"/>
              <a:t> (nar. 1969)</a:t>
            </a:r>
          </a:p>
          <a:p>
            <a:endParaRPr lang="cs-CZ" dirty="0"/>
          </a:p>
        </p:txBody>
      </p:sp>
      <p:pic>
        <p:nvPicPr>
          <p:cNvPr id="1026" name="Picture 2" descr="Osudy Jaroslava Šturmy | Vltava">
            <a:extLst>
              <a:ext uri="{FF2B5EF4-FFF2-40B4-BE49-F238E27FC236}">
                <a16:creationId xmlns:a16="http://schemas.microsoft.com/office/drawing/2014/main" id="{800AE553-D3A2-4DA9-8D0B-5F238AA5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739" y="2022711"/>
            <a:ext cx="1804338" cy="12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sef Langmeier">
            <a:extLst>
              <a:ext uri="{FF2B5EF4-FFF2-40B4-BE49-F238E27FC236}">
                <a16:creationId xmlns:a16="http://schemas.microsoft.com/office/drawing/2014/main" id="{78A53FD9-74FE-49F9-B537-29F85831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86" y="117497"/>
            <a:ext cx="12096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. PhDr. Zdeněk Matějček, CSc. O ROZŠTĚPECH | ŠŤASTNÝ ÚSMĚV">
            <a:extLst>
              <a:ext uri="{FF2B5EF4-FFF2-40B4-BE49-F238E27FC236}">
                <a16:creationId xmlns:a16="http://schemas.microsoft.com/office/drawing/2014/main" id="{E8234054-7E61-472E-B221-865B3A6C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787" y="117497"/>
            <a:ext cx="1311290" cy="166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ítejte! - Pavel Říčan">
            <a:extLst>
              <a:ext uri="{FF2B5EF4-FFF2-40B4-BE49-F238E27FC236}">
                <a16:creationId xmlns:a16="http://schemas.microsoft.com/office/drawing/2014/main" id="{A98CC63D-5183-4143-8B2C-C7CD90A2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40" y="4046294"/>
            <a:ext cx="1131685" cy="13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dn.muni.cz/w3mu-media/person/2270">
            <a:extLst>
              <a:ext uri="{FF2B5EF4-FFF2-40B4-BE49-F238E27FC236}">
                <a16:creationId xmlns:a16="http://schemas.microsoft.com/office/drawing/2014/main" id="{E9FC8A58-B08D-4F19-AC1F-C692FDA8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56" y="4046294"/>
            <a:ext cx="112812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izitka: Katedra psychologie">
            <a:extLst>
              <a:ext uri="{FF2B5EF4-FFF2-40B4-BE49-F238E27FC236}">
                <a16:creationId xmlns:a16="http://schemas.microsoft.com/office/drawing/2014/main" id="{3C40770B-D5BC-464B-8467-A2174108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35" y="4020741"/>
            <a:ext cx="114426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rie Vágnerová">
            <a:extLst>
              <a:ext uri="{FF2B5EF4-FFF2-40B4-BE49-F238E27FC236}">
                <a16:creationId xmlns:a16="http://schemas.microsoft.com/office/drawing/2014/main" id="{84C787DB-5448-4E39-B391-0AA843AF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53" y="4039429"/>
            <a:ext cx="1385330" cy="13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Kateřina Thorová | Databáze knih">
            <a:extLst>
              <a:ext uri="{FF2B5EF4-FFF2-40B4-BE49-F238E27FC236}">
                <a16:creationId xmlns:a16="http://schemas.microsoft.com/office/drawing/2014/main" id="{257D2549-D1BA-425C-AEFD-F4F1D099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380" y="4011216"/>
            <a:ext cx="1032534" cy="15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2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70997-FE0B-4698-8728-5EB89017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3FE2C2-16A0-440C-AF34-7FB7C9143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cap="all" dirty="0" err="1"/>
              <a:t>Hoskovcová</a:t>
            </a:r>
            <a:r>
              <a:rPr lang="cs-CZ" dirty="0"/>
              <a:t>, S., </a:t>
            </a:r>
            <a:r>
              <a:rPr lang="cs-CZ" cap="all" dirty="0"/>
              <a:t>Hoskovec</a:t>
            </a:r>
            <a:r>
              <a:rPr lang="cs-CZ" dirty="0"/>
              <a:t>, J. a </a:t>
            </a:r>
            <a:r>
              <a:rPr lang="cs-CZ" cap="all" dirty="0"/>
              <a:t>Heller</a:t>
            </a:r>
            <a:r>
              <a:rPr lang="cs-CZ" dirty="0"/>
              <a:t>, D. </a:t>
            </a:r>
            <a:r>
              <a:rPr lang="cs-CZ" i="1" dirty="0"/>
              <a:t>Dějiny české a slovenské psychologie</a:t>
            </a:r>
            <a:r>
              <a:rPr lang="cs-CZ" dirty="0"/>
              <a:t>. 2. </a:t>
            </a:r>
            <a:r>
              <a:rPr lang="cs-CZ" dirty="0" err="1"/>
              <a:t>přepr</a:t>
            </a:r>
            <a:r>
              <a:rPr lang="cs-CZ" dirty="0"/>
              <a:t>. a </a:t>
            </a:r>
            <a:r>
              <a:rPr lang="cs-CZ" dirty="0" err="1"/>
              <a:t>rozš</a:t>
            </a:r>
            <a:r>
              <a:rPr lang="cs-CZ" dirty="0"/>
              <a:t>. vyd. Praha: Univerzita Karlova v Praze, nakladatelství Karolinum, 2016. ISBN 978-80-246-2402-0, s. 78 – 88.</a:t>
            </a:r>
          </a:p>
          <a:p>
            <a:r>
              <a:rPr lang="cs-CZ" dirty="0"/>
              <a:t>LANGMEIER, J., KREJČÍŘOVÁ, D. </a:t>
            </a:r>
            <a:r>
              <a:rPr lang="cs-CZ" i="1" dirty="0"/>
              <a:t>Vývojová psychologie</a:t>
            </a:r>
            <a:r>
              <a:rPr lang="cs-CZ" dirty="0"/>
              <a:t>. 2. akt. vyd. Praha: </a:t>
            </a:r>
            <a:r>
              <a:rPr lang="cs-CZ" dirty="0" err="1"/>
              <a:t>Grada</a:t>
            </a:r>
            <a:r>
              <a:rPr lang="cs-CZ" dirty="0"/>
              <a:t>, 2006. ISBN 80-247-1284-9, s. 13 – 22.</a:t>
            </a:r>
          </a:p>
          <a:p>
            <a:r>
              <a:rPr lang="cs-CZ" dirty="0"/>
              <a:t>MATĚJČEK, Z., LANGMEIER, J. </a:t>
            </a:r>
            <a:r>
              <a:rPr lang="cs-CZ" i="1" dirty="0"/>
              <a:t>Počátky našeho duševního života</a:t>
            </a:r>
            <a:r>
              <a:rPr lang="cs-CZ" dirty="0"/>
              <a:t>. Praha: Panorama, 1986.</a:t>
            </a:r>
          </a:p>
          <a:p>
            <a:r>
              <a:rPr lang="cs-CZ" dirty="0"/>
              <a:t>MATĚJČEK, Z., LANGMEIER, J. </a:t>
            </a:r>
            <a:r>
              <a:rPr lang="cs-CZ" i="1" dirty="0"/>
              <a:t>Výpravy za člověkem</a:t>
            </a:r>
            <a:r>
              <a:rPr lang="cs-CZ" dirty="0"/>
              <a:t>. Praha: Odeon, 1981. </a:t>
            </a:r>
          </a:p>
          <a:p>
            <a:r>
              <a:rPr lang="cs-CZ" cap="all" dirty="0" err="1"/>
              <a:t>Thorová</a:t>
            </a:r>
            <a:r>
              <a:rPr lang="cs-CZ" dirty="0"/>
              <a:t>, K. </a:t>
            </a:r>
            <a:r>
              <a:rPr lang="cs-CZ" i="1" dirty="0"/>
              <a:t>Vývojová psychologie: proměny lidské psychiky od početí po smrt</a:t>
            </a:r>
            <a:r>
              <a:rPr lang="cs-CZ" dirty="0"/>
              <a:t>. Praha: Portál, 2015. ISBN 978-80-262-0714-6, s. 19 – 26.</a:t>
            </a:r>
          </a:p>
          <a:p>
            <a:r>
              <a:rPr lang="cs-CZ" cap="all" dirty="0"/>
              <a:t>Vágnerová</a:t>
            </a:r>
            <a:r>
              <a:rPr lang="cs-CZ" dirty="0"/>
              <a:t>, M. </a:t>
            </a:r>
            <a:r>
              <a:rPr lang="cs-CZ" i="1" dirty="0"/>
              <a:t>Vývojová psychologie: dětství a dospívání</a:t>
            </a:r>
            <a:r>
              <a:rPr lang="cs-CZ" dirty="0"/>
              <a:t>. Vyd. 2., dopl. a </a:t>
            </a:r>
            <a:r>
              <a:rPr lang="cs-CZ" dirty="0" err="1"/>
              <a:t>přeprac</a:t>
            </a:r>
            <a:r>
              <a:rPr lang="cs-CZ" dirty="0"/>
              <a:t>. Praha: Karolinum, 2012. ISBN 978-80-246-2153-1, s. 11 – 53.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43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6842B-DEA1-42F6-8581-2C619524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3F6E5-166A-4530-BF42-8EE2C156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518660"/>
            <a:ext cx="10058400" cy="2516379"/>
          </a:xfrm>
        </p:spPr>
        <p:txBody>
          <a:bodyPr/>
          <a:lstStyle/>
          <a:p>
            <a:r>
              <a:rPr lang="cs-CZ" dirty="0"/>
              <a:t>2012                         2008                           2015                            2014                            2016</a:t>
            </a:r>
          </a:p>
        </p:txBody>
      </p:sp>
      <p:pic>
        <p:nvPicPr>
          <p:cNvPr id="1026" name="Picture 2" descr="https://www.obalkyknih.cz/file/cover/727715/medium">
            <a:extLst>
              <a:ext uri="{FF2B5EF4-FFF2-40B4-BE49-F238E27FC236}">
                <a16:creationId xmlns:a16="http://schemas.microsoft.com/office/drawing/2014/main" id="{85AB9A90-FA17-43FD-8B9C-52F60296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8" y="583034"/>
            <a:ext cx="2037214" cy="28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obalkyknih.cz/file/cover/1367736/medium">
            <a:extLst>
              <a:ext uri="{FF2B5EF4-FFF2-40B4-BE49-F238E27FC236}">
                <a16:creationId xmlns:a16="http://schemas.microsoft.com/office/drawing/2014/main" id="{00B62C59-24F3-4F37-A7AB-DDBDAB98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23" y="583034"/>
            <a:ext cx="2079402" cy="29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5CC8AD-33F9-414B-B342-57008B0BB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97" y="642594"/>
            <a:ext cx="2037213" cy="2876066"/>
          </a:xfrm>
          <a:prstGeom prst="rect">
            <a:avLst/>
          </a:prstGeom>
        </p:spPr>
      </p:pic>
      <p:pic>
        <p:nvPicPr>
          <p:cNvPr id="1032" name="Picture 8" descr="https://www.obalkyknih.cz/file/cover/1007439/medium">
            <a:extLst>
              <a:ext uri="{FF2B5EF4-FFF2-40B4-BE49-F238E27FC236}">
                <a16:creationId xmlns:a16="http://schemas.microsoft.com/office/drawing/2014/main" id="{E66DA603-5C5C-4DFA-894C-1CD2A5F1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87" y="642593"/>
            <a:ext cx="2037214" cy="28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obalkyknih.cz/file/cover/1631642/medium">
            <a:extLst>
              <a:ext uri="{FF2B5EF4-FFF2-40B4-BE49-F238E27FC236}">
                <a16:creationId xmlns:a16="http://schemas.microsoft.com/office/drawing/2014/main" id="{8F12A28B-2B7E-43E4-BB3C-9B67CC27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736" y="642593"/>
            <a:ext cx="2037212" cy="28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obalkyknih.cz/file/cover/1455159/medium">
            <a:extLst>
              <a:ext uri="{FF2B5EF4-FFF2-40B4-BE49-F238E27FC236}">
                <a16:creationId xmlns:a16="http://schemas.microsoft.com/office/drawing/2014/main" id="{05DC296D-0E75-4074-9A97-D6BC091C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8" y="3835490"/>
            <a:ext cx="1953324" cy="27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74D26AE-0ED8-43A5-93D7-F184B2FEE678}"/>
              </a:ext>
            </a:extLst>
          </p:cNvPr>
          <p:cNvSpPr txBox="1"/>
          <p:nvPr/>
        </p:nvSpPr>
        <p:spPr>
          <a:xfrm>
            <a:off x="2474752" y="5930015"/>
            <a:ext cx="176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2006, 2011, 2016</a:t>
            </a:r>
          </a:p>
        </p:txBody>
      </p:sp>
    </p:spTree>
    <p:extLst>
      <p:ext uri="{BB962C8B-B14F-4D97-AF65-F5344CB8AC3E}">
        <p14:creationId xmlns:p14="http://schemas.microsoft.com/office/powerpoint/2010/main" val="153707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18CE0-EB18-48BC-AF87-D283935C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1020"/>
            <a:ext cx="10058400" cy="1371600"/>
          </a:xfrm>
        </p:spPr>
        <p:txBody>
          <a:bodyPr/>
          <a:lstStyle/>
          <a:p>
            <a:r>
              <a:rPr lang="cs-CZ" dirty="0"/>
              <a:t>VYMEZENÍ DISCIPLÍNY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654FEB-228E-44DA-9145-1528BE547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06" y="1325287"/>
            <a:ext cx="10058400" cy="3931920"/>
          </a:xfrm>
        </p:spPr>
        <p:txBody>
          <a:bodyPr>
            <a:normAutofit/>
          </a:bodyPr>
          <a:lstStyle/>
          <a:p>
            <a:r>
              <a:rPr lang="cs-CZ" b="1" dirty="0"/>
              <a:t>PSYCHOLOGICKÉ DISCIPLÍNY</a:t>
            </a:r>
          </a:p>
          <a:p>
            <a:pPr lvl="1"/>
            <a:r>
              <a:rPr lang="cs-CZ" dirty="0"/>
              <a:t>ZÁKLADNÍ TEORETICKÉ </a:t>
            </a:r>
          </a:p>
          <a:p>
            <a:pPr lvl="1"/>
            <a:r>
              <a:rPr lang="cs-CZ" dirty="0"/>
              <a:t>SPECIÁLNÍ</a:t>
            </a:r>
          </a:p>
          <a:p>
            <a:pPr lvl="1"/>
            <a:r>
              <a:rPr lang="cs-CZ" dirty="0"/>
              <a:t>APLIKOVANÉ</a:t>
            </a:r>
          </a:p>
          <a:p>
            <a:pPr lvl="1"/>
            <a:endParaRPr lang="cs-CZ" dirty="0"/>
          </a:p>
          <a:p>
            <a:r>
              <a:rPr lang="cs-CZ" b="1" dirty="0"/>
              <a:t>PŘEDMĚT </a:t>
            </a:r>
            <a:r>
              <a:rPr lang="cs-CZ" dirty="0"/>
              <a:t>VÝVOJOVÉ PSYCHOLOGIE</a:t>
            </a:r>
          </a:p>
          <a:p>
            <a:pPr marL="274320" lvl="1" indent="0">
              <a:buNone/>
            </a:pPr>
            <a:r>
              <a:rPr lang="cs-CZ" dirty="0"/>
              <a:t>V širším slova smyslu </a:t>
            </a:r>
          </a:p>
          <a:p>
            <a:pPr marL="274320" lvl="1" indent="0">
              <a:buNone/>
            </a:pPr>
            <a:r>
              <a:rPr lang="cs-CZ" dirty="0"/>
              <a:t>(H. D. Schmidt </a:t>
            </a:r>
          </a:p>
          <a:p>
            <a:pPr marL="274320" lvl="1" indent="0">
              <a:buNone/>
            </a:pPr>
            <a:r>
              <a:rPr lang="cs-CZ" dirty="0"/>
              <a:t>podle </a:t>
            </a:r>
            <a:r>
              <a:rPr lang="cs-CZ" dirty="0" err="1"/>
              <a:t>Langmeier</a:t>
            </a:r>
            <a:r>
              <a:rPr lang="cs-CZ" dirty="0"/>
              <a:t>, Krejčířová, 2006):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677BDA-B68B-4398-BAF1-5FDD9853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7" y="2537164"/>
            <a:ext cx="6907177" cy="35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1F94-28BB-4454-889D-3C95B6C2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Ontogenetická psychologie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8C1942-1E2C-4BE2-B181-6268DDEC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lvl="1" indent="0">
              <a:buNone/>
            </a:pPr>
            <a:r>
              <a:rPr lang="cs-CZ" dirty="0"/>
              <a:t>V užším slova smyslu </a:t>
            </a:r>
          </a:p>
          <a:p>
            <a:pPr marL="274320" lvl="1" indent="0">
              <a:buNone/>
            </a:pPr>
            <a:r>
              <a:rPr lang="cs-CZ" dirty="0"/>
              <a:t>Podle </a:t>
            </a:r>
            <a:r>
              <a:rPr lang="cs-CZ" dirty="0" err="1"/>
              <a:t>Thorové</a:t>
            </a:r>
            <a:r>
              <a:rPr lang="cs-CZ" dirty="0"/>
              <a:t> (2015, s. 20) vývojová psychologie </a:t>
            </a:r>
            <a:r>
              <a:rPr lang="cs-CZ" i="1" dirty="0"/>
              <a:t>„zkoumá:</a:t>
            </a:r>
          </a:p>
          <a:p>
            <a:pPr lvl="1"/>
            <a:r>
              <a:rPr lang="cs-CZ" b="1" i="1" dirty="0"/>
              <a:t>psychické změny v souvislosti s postupujícím věkem</a:t>
            </a:r>
            <a:r>
              <a:rPr lang="cs-CZ" i="1" dirty="0"/>
              <a:t>, </a:t>
            </a:r>
          </a:p>
          <a:p>
            <a:pPr lvl="1"/>
            <a:r>
              <a:rPr lang="cs-CZ" i="1" dirty="0"/>
              <a:t>zabývá se stabilními jevy a individuálními rozdíly mezi lidmi v různých obdobích jejich života, </a:t>
            </a:r>
          </a:p>
          <a:p>
            <a:pPr lvl="1"/>
            <a:r>
              <a:rPr lang="cs-CZ" i="1" dirty="0"/>
              <a:t>hledá příčinné souvislosti a zákonitosti vzniku a vývoje psychických procesů (emocí, vnímání, paměti, pozornosti a myšlení) </a:t>
            </a:r>
          </a:p>
          <a:p>
            <a:pPr lvl="1"/>
            <a:r>
              <a:rPr lang="cs-CZ" i="1" dirty="0"/>
              <a:t>a vlastností člověka (povahy, charakteru, schopností, postojů, zájmů, temperamentu), </a:t>
            </a:r>
          </a:p>
          <a:p>
            <a:pPr lvl="1"/>
            <a:r>
              <a:rPr lang="cs-CZ" i="1" dirty="0"/>
              <a:t>snaží se definovat normu a patologii.“ </a:t>
            </a:r>
            <a:endParaRPr lang="cs-CZ" dirty="0"/>
          </a:p>
          <a:p>
            <a:pPr lvl="0"/>
            <a:r>
              <a:rPr lang="cs-CZ" dirty="0"/>
              <a:t>Změny:</a:t>
            </a:r>
          </a:p>
          <a:p>
            <a:pPr lvl="0"/>
            <a:r>
              <a:rPr lang="cs-CZ" b="1" dirty="0"/>
              <a:t>evoluční</a:t>
            </a:r>
            <a:r>
              <a:rPr lang="cs-CZ" dirty="0"/>
              <a:t> (dětství a dospívání</a:t>
            </a:r>
          </a:p>
          <a:p>
            <a:pPr lvl="0"/>
            <a:r>
              <a:rPr lang="cs-CZ" dirty="0"/>
              <a:t>období stabilizace (dospělost</a:t>
            </a:r>
          </a:p>
          <a:p>
            <a:pPr lvl="0"/>
            <a:r>
              <a:rPr lang="cs-CZ" dirty="0"/>
              <a:t>involuční: od určitého věku (po 50. roce)</a:t>
            </a:r>
          </a:p>
          <a:p>
            <a:r>
              <a:rPr lang="cs-CZ" dirty="0"/>
              <a:t>Evoluční a involuční změny se nemusí nutně vylučovat, ale mohou probíhat současně – k pozitivním vývojovým změnám může docházet, i když v jiných směrech je patrný pokles výkonnosti.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64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DCC7C-B354-4E08-AAE9-9783BD57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VÝVOJOVÉ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D987A9-1FD7-4605-8CCA-5241218A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72" y="2103120"/>
            <a:ext cx="10177428" cy="1653929"/>
          </a:xfrm>
        </p:spPr>
        <p:txBody>
          <a:bodyPr/>
          <a:lstStyle/>
          <a:p>
            <a:r>
              <a:rPr lang="cs-CZ" dirty="0"/>
              <a:t>Popsat</a:t>
            </a:r>
          </a:p>
          <a:p>
            <a:r>
              <a:rPr lang="cs-CZ" dirty="0"/>
              <a:t>Vysvětlit</a:t>
            </a:r>
          </a:p>
          <a:p>
            <a:r>
              <a:rPr lang="cs-CZ" dirty="0"/>
              <a:t>Předvídat </a:t>
            </a:r>
          </a:p>
          <a:p>
            <a:r>
              <a:rPr lang="cs-CZ" dirty="0"/>
              <a:t>aplikovat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F0A7D2-0403-4B93-9EC7-AD4D69424AF0}"/>
              </a:ext>
            </a:extLst>
          </p:cNvPr>
          <p:cNvSpPr txBox="1">
            <a:spLocks/>
          </p:cNvSpPr>
          <p:nvPr/>
        </p:nvSpPr>
        <p:spPr>
          <a:xfrm>
            <a:off x="785361" y="3757049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dirty="0"/>
              <a:t>SPOLUPRÁCE S JINÝMI VĚDNÍMI OBORY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06EAA44-555F-482C-956F-E9E2340CE067}"/>
              </a:ext>
            </a:extLst>
          </p:cNvPr>
          <p:cNvSpPr txBox="1">
            <a:spLocks/>
          </p:cNvSpPr>
          <p:nvPr/>
        </p:nvSpPr>
        <p:spPr>
          <a:xfrm>
            <a:off x="807053" y="4945324"/>
            <a:ext cx="10177428" cy="165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PSYCHOLOGIE</a:t>
            </a:r>
          </a:p>
          <a:p>
            <a:r>
              <a:rPr lang="cs-CZ" dirty="0"/>
              <a:t>pedagogika</a:t>
            </a:r>
          </a:p>
          <a:p>
            <a:r>
              <a:rPr lang="cs-CZ" dirty="0"/>
              <a:t>Lékařské obory</a:t>
            </a:r>
          </a:p>
          <a:p>
            <a:r>
              <a:rPr lang="cs-CZ" dirty="0"/>
              <a:t>Další (FI, Soc., </a:t>
            </a:r>
            <a:r>
              <a:rPr lang="cs-CZ" dirty="0" err="1"/>
              <a:t>Antrop</a:t>
            </a:r>
            <a:r>
              <a:rPr lang="cs-CZ" dirty="0"/>
              <a:t>., </a:t>
            </a:r>
            <a:r>
              <a:rPr lang="cs-CZ" dirty="0" err="1"/>
              <a:t>kulturologie</a:t>
            </a:r>
            <a:r>
              <a:rPr lang="cs-CZ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284440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0F1E0-609F-47D2-951D-AA7AC4A2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Disciplíny vývojové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7813E3-D964-469D-B7D5-D512B823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prenatální a perinatální psychologie</a:t>
            </a:r>
          </a:p>
          <a:p>
            <a:pPr lvl="0"/>
            <a:r>
              <a:rPr lang="cs-CZ" dirty="0"/>
              <a:t>neonatální psychologie </a:t>
            </a:r>
          </a:p>
          <a:p>
            <a:pPr lvl="0"/>
            <a:r>
              <a:rPr lang="cs-CZ" dirty="0"/>
              <a:t>pedopsychologie </a:t>
            </a:r>
          </a:p>
          <a:p>
            <a:pPr lvl="0"/>
            <a:r>
              <a:rPr lang="cs-CZ" dirty="0"/>
              <a:t>adolescentní psychologie</a:t>
            </a:r>
          </a:p>
          <a:p>
            <a:pPr lvl="0"/>
            <a:r>
              <a:rPr lang="cs-CZ" dirty="0" err="1"/>
              <a:t>adultopsychologie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gerontopsychologie</a:t>
            </a:r>
            <a:r>
              <a:rPr lang="cs-CZ" dirty="0"/>
              <a:t> </a:t>
            </a:r>
          </a:p>
          <a:p>
            <a:pPr marL="0" lvl="0" indent="0" algn="r">
              <a:buNone/>
            </a:pPr>
            <a:r>
              <a:rPr lang="cs-CZ" dirty="0" err="1"/>
              <a:t>Thorová</a:t>
            </a:r>
            <a:r>
              <a:rPr lang="cs-CZ" dirty="0"/>
              <a:t> (2015)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4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9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9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9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9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9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9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9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9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9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9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437E7-2C2D-44C5-8D4C-AEE5C757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období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C55D8-9202-42E6-8CA8-0339CF2C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2" y="1721921"/>
            <a:ext cx="11020301" cy="481544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Prenatální období</a:t>
            </a:r>
          </a:p>
          <a:p>
            <a:r>
              <a:rPr lang="cs-CZ" dirty="0"/>
              <a:t>Novorozenec</a:t>
            </a:r>
          </a:p>
          <a:p>
            <a:r>
              <a:rPr lang="cs-CZ" dirty="0"/>
              <a:t>Kojenec</a:t>
            </a:r>
          </a:p>
          <a:p>
            <a:r>
              <a:rPr lang="cs-CZ" dirty="0"/>
              <a:t>Batole</a:t>
            </a:r>
          </a:p>
          <a:p>
            <a:r>
              <a:rPr lang="cs-CZ" dirty="0"/>
              <a:t>Předškolní věk</a:t>
            </a:r>
          </a:p>
          <a:p>
            <a:r>
              <a:rPr lang="cs-CZ" dirty="0"/>
              <a:t>Mladší školní věk</a:t>
            </a:r>
          </a:p>
          <a:p>
            <a:r>
              <a:rPr lang="cs-CZ" dirty="0"/>
              <a:t>Dospívání</a:t>
            </a:r>
          </a:p>
          <a:p>
            <a:pPr lvl="1"/>
            <a:r>
              <a:rPr lang="cs-CZ" dirty="0"/>
              <a:t>Prepuberta</a:t>
            </a:r>
          </a:p>
          <a:p>
            <a:pPr lvl="1"/>
            <a:r>
              <a:rPr lang="cs-CZ" dirty="0"/>
              <a:t>Vlastní puberta</a:t>
            </a:r>
          </a:p>
          <a:p>
            <a:pPr lvl="1"/>
            <a:r>
              <a:rPr lang="cs-CZ" dirty="0"/>
              <a:t>Adolescence</a:t>
            </a:r>
          </a:p>
          <a:p>
            <a:r>
              <a:rPr lang="cs-CZ" dirty="0"/>
              <a:t>Dospělost</a:t>
            </a:r>
          </a:p>
          <a:p>
            <a:pPr lvl="1"/>
            <a:r>
              <a:rPr lang="cs-CZ" dirty="0"/>
              <a:t>Mladá dospělost</a:t>
            </a:r>
          </a:p>
          <a:p>
            <a:pPr lvl="1"/>
            <a:r>
              <a:rPr lang="cs-CZ" dirty="0"/>
              <a:t>Střední dospělost</a:t>
            </a:r>
          </a:p>
          <a:p>
            <a:pPr lvl="1"/>
            <a:r>
              <a:rPr lang="cs-CZ" dirty="0"/>
              <a:t>Starší dospělost</a:t>
            </a:r>
          </a:p>
          <a:p>
            <a:r>
              <a:rPr lang="cs-CZ" dirty="0"/>
              <a:t>Stáří</a:t>
            </a:r>
          </a:p>
          <a:p>
            <a:pPr lvl="1"/>
            <a:r>
              <a:rPr lang="cs-CZ" dirty="0"/>
              <a:t>Rané</a:t>
            </a:r>
          </a:p>
          <a:p>
            <a:pPr lvl="1"/>
            <a:r>
              <a:rPr lang="cs-CZ" dirty="0"/>
              <a:t>Pozdní</a:t>
            </a:r>
          </a:p>
          <a:p>
            <a:pPr lvl="1"/>
            <a:r>
              <a:rPr lang="cs-CZ" dirty="0"/>
              <a:t>Patriarchální věk</a:t>
            </a:r>
          </a:p>
        </p:txBody>
      </p:sp>
    </p:spTree>
    <p:extLst>
      <p:ext uri="{BB962C8B-B14F-4D97-AF65-F5344CB8AC3E}">
        <p14:creationId xmlns:p14="http://schemas.microsoft.com/office/powerpoint/2010/main" val="70689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F3572-6668-4446-9D99-632A3355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7774"/>
            <a:ext cx="10058400" cy="1371600"/>
          </a:xfrm>
        </p:spPr>
        <p:txBody>
          <a:bodyPr/>
          <a:lstStyle/>
          <a:p>
            <a:r>
              <a:rPr lang="cs-CZ" dirty="0"/>
              <a:t>HISTORIE VE SVĚTĚ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2714D0-8B7F-4897-8399-A0657396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01" y="1749374"/>
            <a:ext cx="9983868" cy="429768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NĚMECKO A RAKOUSKO </a:t>
            </a:r>
          </a:p>
          <a:p>
            <a:pPr lvl="1"/>
            <a:r>
              <a:rPr lang="cs-CZ" dirty="0"/>
              <a:t>Wilhelm Stern (1871-1938): rané dětství a inteligence dětí a mládeže</a:t>
            </a:r>
          </a:p>
          <a:p>
            <a:pPr lvl="1"/>
            <a:r>
              <a:rPr lang="cs-CZ" dirty="0"/>
              <a:t>Wolfgang Köhler (1887-1967), Kurt </a:t>
            </a:r>
            <a:r>
              <a:rPr lang="cs-CZ" dirty="0" err="1"/>
              <a:t>Koffka</a:t>
            </a:r>
            <a:r>
              <a:rPr lang="cs-CZ" dirty="0"/>
              <a:t> (1896-1941)</a:t>
            </a:r>
          </a:p>
          <a:p>
            <a:pPr lvl="1"/>
            <a:r>
              <a:rPr lang="cs-CZ" dirty="0"/>
              <a:t>Kurt </a:t>
            </a:r>
            <a:r>
              <a:rPr lang="cs-CZ" dirty="0" err="1"/>
              <a:t>Lewin</a:t>
            </a:r>
            <a:r>
              <a:rPr lang="cs-CZ" dirty="0"/>
              <a:t> (1890-1947): frustrace a agrese u dětí</a:t>
            </a:r>
          </a:p>
          <a:p>
            <a:pPr lvl="1"/>
            <a:r>
              <a:rPr lang="cs-CZ" dirty="0"/>
              <a:t>Eduard </a:t>
            </a:r>
            <a:r>
              <a:rPr lang="cs-CZ" dirty="0" err="1"/>
              <a:t>Spranger</a:t>
            </a:r>
            <a:r>
              <a:rPr lang="cs-CZ" dirty="0"/>
              <a:t> (1882-1963): psychologie dospívání u mládeže a typologie osobnosti</a:t>
            </a:r>
          </a:p>
          <a:p>
            <a:r>
              <a:rPr lang="cs-CZ" dirty="0"/>
              <a:t>Psychoanalytická škola:</a:t>
            </a:r>
          </a:p>
          <a:p>
            <a:pPr lvl="1"/>
            <a:r>
              <a:rPr lang="cs-CZ" dirty="0"/>
              <a:t>Sigmund Freud (1856-1939)</a:t>
            </a:r>
          </a:p>
          <a:p>
            <a:pPr lvl="1"/>
            <a:r>
              <a:rPr lang="cs-CZ" dirty="0"/>
              <a:t>Alfred Adler (1870-1937)</a:t>
            </a:r>
          </a:p>
          <a:p>
            <a:pPr lvl="1"/>
            <a:r>
              <a:rPr lang="cs-CZ" dirty="0"/>
              <a:t>Carl Gustav Jung (1875-1961)</a:t>
            </a:r>
          </a:p>
          <a:p>
            <a:pPr marL="27432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VÍDEŇSKÁ VÝVOJOVÁ PSYCHOLOGIE</a:t>
            </a:r>
          </a:p>
          <a:p>
            <a:r>
              <a:rPr lang="cs-CZ" dirty="0"/>
              <a:t>Centrum pro výzkum dítěte a dospívajících (</a:t>
            </a:r>
            <a:r>
              <a:rPr lang="cs-CZ" b="1" dirty="0"/>
              <a:t>Karl </a:t>
            </a:r>
            <a:r>
              <a:rPr lang="cs-CZ" b="1" dirty="0" err="1"/>
              <a:t>Bühler</a:t>
            </a:r>
            <a:r>
              <a:rPr lang="cs-CZ" dirty="0"/>
              <a:t> (1879-1963), </a:t>
            </a:r>
            <a:r>
              <a:rPr lang="cs-CZ" b="1" dirty="0"/>
              <a:t>Charlotta </a:t>
            </a:r>
            <a:r>
              <a:rPr lang="cs-CZ" b="1" dirty="0" err="1"/>
              <a:t>Bühlerová</a:t>
            </a:r>
            <a:r>
              <a:rPr lang="cs-CZ" dirty="0"/>
              <a:t> (1893-1974): </a:t>
            </a:r>
          </a:p>
          <a:p>
            <a:pPr lvl="1"/>
            <a:r>
              <a:rPr lang="cs-CZ" dirty="0"/>
              <a:t>monografie </a:t>
            </a:r>
            <a:r>
              <a:rPr lang="cs-CZ" b="1" dirty="0"/>
              <a:t>O vývoji dítěte</a:t>
            </a:r>
          </a:p>
          <a:p>
            <a:r>
              <a:rPr lang="cs-CZ" dirty="0"/>
              <a:t>Charlotta </a:t>
            </a:r>
            <a:r>
              <a:rPr lang="cs-CZ" dirty="0" err="1"/>
              <a:t>Bühlerová</a:t>
            </a:r>
            <a:r>
              <a:rPr lang="cs-CZ" dirty="0"/>
              <a:t>: životní cyklus člověka v celé jeho celistvosti. </a:t>
            </a:r>
          </a:p>
          <a:p>
            <a:r>
              <a:rPr lang="cs-CZ" dirty="0"/>
              <a:t>Karl </a:t>
            </a:r>
            <a:r>
              <a:rPr lang="cs-CZ" dirty="0" err="1"/>
              <a:t>Bühler</a:t>
            </a:r>
            <a:r>
              <a:rPr lang="cs-CZ" dirty="0"/>
              <a:t> (1879-1963): vůle a myšlenkové procesy u dětí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74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F3572-6668-4446-9D99-632A3355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7774"/>
            <a:ext cx="10058400" cy="1371600"/>
          </a:xfrm>
        </p:spPr>
        <p:txBody>
          <a:bodyPr/>
          <a:lstStyle/>
          <a:p>
            <a:r>
              <a:rPr lang="cs-CZ" dirty="0"/>
              <a:t>HISTORIE VE SVĚTĚ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2714D0-8B7F-4897-8399-A0657396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01" y="1749374"/>
            <a:ext cx="9983868" cy="429768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FRANCIE</a:t>
            </a:r>
            <a:endParaRPr lang="cs-CZ" dirty="0"/>
          </a:p>
          <a:p>
            <a:r>
              <a:rPr lang="cs-CZ" b="1" dirty="0"/>
              <a:t>Alfred </a:t>
            </a:r>
            <a:r>
              <a:rPr lang="cs-CZ" b="1" dirty="0" err="1"/>
              <a:t>Binet</a:t>
            </a:r>
            <a:r>
              <a:rPr lang="cs-CZ" b="1" dirty="0"/>
              <a:t> </a:t>
            </a:r>
            <a:r>
              <a:rPr lang="cs-CZ" dirty="0"/>
              <a:t>(1857-1911)</a:t>
            </a:r>
            <a:r>
              <a:rPr lang="cs-CZ" b="1" dirty="0"/>
              <a:t>: </a:t>
            </a:r>
            <a:r>
              <a:rPr lang="cs-CZ" dirty="0"/>
              <a:t>1905 test schopností </a:t>
            </a:r>
            <a:r>
              <a:rPr lang="cs-CZ" dirty="0" err="1"/>
              <a:t>Théodore</a:t>
            </a:r>
            <a:r>
              <a:rPr lang="cs-CZ" dirty="0"/>
              <a:t> Simon (1872-1961), psychiatr.</a:t>
            </a:r>
          </a:p>
          <a:p>
            <a:r>
              <a:rPr lang="cs-CZ" b="1" dirty="0"/>
              <a:t>René </a:t>
            </a:r>
            <a:r>
              <a:rPr lang="cs-CZ" b="1" dirty="0" err="1"/>
              <a:t>Zazzo</a:t>
            </a:r>
            <a:r>
              <a:rPr lang="cs-CZ" dirty="0"/>
              <a:t> (1910 - 1995): longitudinálními výzkumy dvojčat, popsal tzv. </a:t>
            </a:r>
            <a:r>
              <a:rPr lang="cs-CZ" dirty="0" err="1"/>
              <a:t>kryptofázii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ANGLIE</a:t>
            </a:r>
            <a:endParaRPr lang="cs-CZ" dirty="0"/>
          </a:p>
          <a:p>
            <a:r>
              <a:rPr lang="cs-CZ" b="1" dirty="0"/>
              <a:t>Francis </a:t>
            </a:r>
            <a:r>
              <a:rPr lang="cs-CZ" b="1" dirty="0" err="1"/>
              <a:t>Galton</a:t>
            </a:r>
            <a:r>
              <a:rPr lang="cs-CZ" dirty="0"/>
              <a:t>(1822-1911) a jeho žák </a:t>
            </a:r>
            <a:r>
              <a:rPr lang="cs-CZ" b="1" dirty="0"/>
              <a:t>Ch. E. </a:t>
            </a:r>
            <a:r>
              <a:rPr lang="cs-CZ" b="1" dirty="0" err="1"/>
              <a:t>Spearman</a:t>
            </a:r>
            <a:r>
              <a:rPr lang="cs-CZ" dirty="0"/>
              <a:t> (1863-1945): metodu vypočítání korelací mezi proměnnými); koeficient korelace;</a:t>
            </a:r>
          </a:p>
          <a:p>
            <a:endParaRPr lang="cs-CZ" dirty="0"/>
          </a:p>
          <a:p>
            <a:r>
              <a:rPr lang="cs-CZ" b="1" dirty="0"/>
              <a:t>ŠVÝCARSKO</a:t>
            </a:r>
            <a:endParaRPr lang="cs-CZ" dirty="0"/>
          </a:p>
          <a:p>
            <a:r>
              <a:rPr lang="cs-CZ" b="1" dirty="0" err="1"/>
              <a:t>Édouard</a:t>
            </a:r>
            <a:r>
              <a:rPr lang="cs-CZ" b="1" dirty="0"/>
              <a:t> </a:t>
            </a:r>
            <a:r>
              <a:rPr lang="cs-CZ" b="1" dirty="0" err="1"/>
              <a:t>Claparéde</a:t>
            </a:r>
            <a:r>
              <a:rPr lang="cs-CZ" b="1" dirty="0"/>
              <a:t> (1873-1940): </a:t>
            </a:r>
            <a:r>
              <a:rPr lang="cs-CZ" dirty="0"/>
              <a:t>Výzkumný institut J. J. Rousseaua, Ženeva; předškolní a školní věk, dětské hra, myšlení a inteligence a snažil se přenést vědecké poznatky do vzdělávání.</a:t>
            </a:r>
          </a:p>
          <a:p>
            <a:r>
              <a:rPr lang="cs-CZ" b="1" dirty="0"/>
              <a:t>Jean </a:t>
            </a:r>
            <a:r>
              <a:rPr lang="cs-CZ" b="1" dirty="0" err="1"/>
              <a:t>Piaget</a:t>
            </a:r>
            <a:r>
              <a:rPr lang="cs-CZ" b="1" dirty="0"/>
              <a:t> (1896-1980)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269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134</TotalTime>
  <Words>1024</Words>
  <Application>Microsoft Office PowerPoint</Application>
  <PresentationFormat>Širokoúhlá obrazovka</PresentationFormat>
  <Paragraphs>141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</vt:lpstr>
      <vt:lpstr>VÝVOJOVÁ PSYCHOLOGIE</vt:lpstr>
      <vt:lpstr>Prezentace aplikace PowerPoint</vt:lpstr>
      <vt:lpstr>VYMEZENÍ DISCIPLÍNY</vt:lpstr>
      <vt:lpstr>Ontogenetická psychologie</vt:lpstr>
      <vt:lpstr>CÍLE VÝVOJOVÉ PSYCHOLOGIE</vt:lpstr>
      <vt:lpstr>Disciplíny vývojové psychologie</vt:lpstr>
      <vt:lpstr>Vývojová období</vt:lpstr>
      <vt:lpstr>HISTORIE VE SVĚTĚ</vt:lpstr>
      <vt:lpstr>HISTORIE VE SVĚTĚ</vt:lpstr>
      <vt:lpstr>HISTORIE VE SVĚTĚ</vt:lpstr>
      <vt:lpstr>HISTORIE V ČECHÁCH</vt:lpstr>
      <vt:lpstr>Náhled do současnosti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Marta Kolaříková</cp:lastModifiedBy>
  <cp:revision>20</cp:revision>
  <dcterms:created xsi:type="dcterms:W3CDTF">2020-09-29T19:37:43Z</dcterms:created>
  <dcterms:modified xsi:type="dcterms:W3CDTF">2021-02-24T07:42:32Z</dcterms:modified>
</cp:coreProperties>
</file>