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94334-747B-4456-923E-DE8A722CA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7509" y="556158"/>
            <a:ext cx="8825658" cy="2677648"/>
          </a:xfrm>
        </p:spPr>
        <p:txBody>
          <a:bodyPr/>
          <a:lstStyle/>
          <a:p>
            <a:pPr algn="ctr"/>
            <a:r>
              <a:rPr lang="cs-CZ" b="1" dirty="0"/>
              <a:t>Věcná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1D1E2B-B93B-45C7-A954-E353ADB479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886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93018-0B56-42FF-A894-0C398FFE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947411"/>
          </a:xfrm>
        </p:spPr>
        <p:txBody>
          <a:bodyPr/>
          <a:lstStyle/>
          <a:p>
            <a:pPr algn="ctr"/>
            <a:r>
              <a:rPr lang="cs-CZ" b="1" dirty="0"/>
              <a:t>Držba vlastnického práva a jiného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BC4A54-EBB8-4CFD-97FA-D15C12B5B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Poctivý držitel smí – držet, užívat, zničit, nakládat s ní, hradí se u nutné náklady, </a:t>
            </a:r>
            <a:r>
              <a:rPr lang="cs-CZ" sz="2400" b="1" dirty="0">
                <a:solidFill>
                  <a:srgbClr val="FF0000"/>
                </a:solidFill>
              </a:rPr>
              <a:t>nemůže se domáhat, aby mu byla nahrazena cena, za kterou na sebe věc převedl </a:t>
            </a:r>
          </a:p>
        </p:txBody>
      </p:sp>
    </p:spTree>
    <p:extLst>
      <p:ext uri="{BB962C8B-B14F-4D97-AF65-F5344CB8AC3E}">
        <p14:creationId xmlns:p14="http://schemas.microsoft.com/office/powerpoint/2010/main" val="313186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323A62-611B-4C36-B2A1-6A83A843B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Ochrana a uchování držby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239CB57-AF2B-40EB-8E2E-79A2E4A4643C}"/>
              </a:ext>
            </a:extLst>
          </p:cNvPr>
          <p:cNvSpPr/>
          <p:nvPr/>
        </p:nvSpPr>
        <p:spPr>
          <a:xfrm>
            <a:off x="721454" y="2600587"/>
            <a:ext cx="3565320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Zdržet se rušení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B003C42-C18F-4066-870E-A568DCED07D6}"/>
              </a:ext>
            </a:extLst>
          </p:cNvPr>
          <p:cNvSpPr/>
          <p:nvPr/>
        </p:nvSpPr>
        <p:spPr>
          <a:xfrm>
            <a:off x="721454" y="3784833"/>
            <a:ext cx="3565320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Uvedení v předešlý stav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F45D765-AFE9-42B3-B0B9-78A426FCA228}"/>
              </a:ext>
            </a:extLst>
          </p:cNvPr>
          <p:cNvSpPr/>
          <p:nvPr/>
        </p:nvSpPr>
        <p:spPr>
          <a:xfrm>
            <a:off x="6519644" y="2600587"/>
            <a:ext cx="5518557" cy="9374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Uchování držby = proti svémocnému odnětí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EA4D98C-65C0-412C-A0D0-9E722B4436E8}"/>
              </a:ext>
            </a:extLst>
          </p:cNvPr>
          <p:cNvSpPr/>
          <p:nvPr/>
        </p:nvSpPr>
        <p:spPr>
          <a:xfrm>
            <a:off x="486561" y="5311629"/>
            <a:ext cx="11341915" cy="9374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Žaloba na ochranu nebo uchování = do 6 měsíců (</a:t>
            </a:r>
            <a:r>
              <a:rPr lang="cs-CZ" sz="2400" b="1" dirty="0" err="1"/>
              <a:t>subj</a:t>
            </a:r>
            <a:r>
              <a:rPr lang="cs-CZ" sz="2400" b="1" dirty="0"/>
              <a:t>), max. 1 rok -&gt; prekluzivní lhůta, poté e nepřihlíží</a:t>
            </a:r>
          </a:p>
        </p:txBody>
      </p:sp>
    </p:spTree>
    <p:extLst>
      <p:ext uri="{BB962C8B-B14F-4D97-AF65-F5344CB8AC3E}">
        <p14:creationId xmlns:p14="http://schemas.microsoft.com/office/powerpoint/2010/main" val="3145302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18133-3C7F-40D3-8061-967BAFA1F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Zánik držby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DBFBEF7-F912-4B69-8A7E-516B436307CD}"/>
              </a:ext>
            </a:extLst>
          </p:cNvPr>
          <p:cNvSpPr/>
          <p:nvPr/>
        </p:nvSpPr>
        <p:spPr>
          <a:xfrm>
            <a:off x="721454" y="2600587"/>
            <a:ext cx="3565320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Vzdáním se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F8BEE7F-06EF-4564-8B9F-DE87126438DE}"/>
              </a:ext>
            </a:extLst>
          </p:cNvPr>
          <p:cNvSpPr/>
          <p:nvPr/>
        </p:nvSpPr>
        <p:spPr>
          <a:xfrm>
            <a:off x="721454" y="3893890"/>
            <a:ext cx="3565320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Ztráta možnosti vykonávat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A0D3AB7-4A5D-42EF-A08F-6D173D227B1A}"/>
              </a:ext>
            </a:extLst>
          </p:cNvPr>
          <p:cNvSpPr/>
          <p:nvPr/>
        </p:nvSpPr>
        <p:spPr>
          <a:xfrm>
            <a:off x="721454" y="5269684"/>
            <a:ext cx="3565320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Vypuzen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4449023-4CFE-4DC2-A803-7AC43086EDE6}"/>
              </a:ext>
            </a:extLst>
          </p:cNvPr>
          <p:cNvSpPr/>
          <p:nvPr/>
        </p:nvSpPr>
        <p:spPr>
          <a:xfrm>
            <a:off x="7010400" y="3391599"/>
            <a:ext cx="3565320" cy="9374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Nevykonává-li ani smrtí nezaniká</a:t>
            </a:r>
          </a:p>
        </p:txBody>
      </p:sp>
    </p:spTree>
    <p:extLst>
      <p:ext uri="{BB962C8B-B14F-4D97-AF65-F5344CB8AC3E}">
        <p14:creationId xmlns:p14="http://schemas.microsoft.com/office/powerpoint/2010/main" val="230045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E81D45-5F4C-4C0E-BAF3-EE478FC1E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Imise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87EA6-3F01-49AC-B4AA-C9B1749D9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Imise v důsledku provozu závodu, který byl úředně schválen, jen to, co překročil </a:t>
            </a:r>
          </a:p>
        </p:txBody>
      </p:sp>
    </p:spTree>
    <p:extLst>
      <p:ext uri="{BB962C8B-B14F-4D97-AF65-F5344CB8AC3E}">
        <p14:creationId xmlns:p14="http://schemas.microsoft.com/office/powerpoint/2010/main" val="2496011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91028-31D3-4598-A8D7-55D043E64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Rozhrady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0F9716-5A77-4EA5-AEBF-04549AEAE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Ploty, zdi, meze, strouhy – má se za to, že jsou společné</a:t>
            </a:r>
          </a:p>
          <a:p>
            <a:r>
              <a:rPr lang="cs-CZ" sz="2400" b="1" dirty="0"/>
              <a:t>Hranice mezi pozemky jsou nejasné – určí soud podle poslední pokojné držby a podle zásad slušnosti  </a:t>
            </a:r>
          </a:p>
        </p:txBody>
      </p:sp>
    </p:spTree>
    <p:extLst>
      <p:ext uri="{BB962C8B-B14F-4D97-AF65-F5344CB8AC3E}">
        <p14:creationId xmlns:p14="http://schemas.microsoft.com/office/powerpoint/2010/main" val="237758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CCE52-5844-453D-AB0C-AC05AE407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Nezbytná cesta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732C0D-E166-4725-AB0B-33346E0B3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Nemovitost není dostatečně spojena s veřejnou cestou, aby mu soused povolil cestu za náhradu na své pozemku </a:t>
            </a:r>
          </a:p>
          <a:p>
            <a:pPr algn="just"/>
            <a:r>
              <a:rPr lang="cs-CZ" sz="2400" b="1" dirty="0"/>
              <a:t>Lze i jako služebnost 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Soud nepovolí: </a:t>
            </a:r>
            <a:r>
              <a:rPr lang="cs-CZ" sz="2400" b="1" dirty="0"/>
              <a:t>vysoká škoda, hrubá nedbalost, pohodlnější spojení</a:t>
            </a:r>
          </a:p>
        </p:txBody>
      </p:sp>
    </p:spTree>
    <p:extLst>
      <p:ext uri="{BB962C8B-B14F-4D97-AF65-F5344CB8AC3E}">
        <p14:creationId xmlns:p14="http://schemas.microsoft.com/office/powerpoint/2010/main" val="1279597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61058-7ED9-42CC-B4E4-77084F3C0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Vyvlastnění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C6AE267-FF5C-4AB9-8B21-8D3AF826C7E4}"/>
              </a:ext>
            </a:extLst>
          </p:cNvPr>
          <p:cNvSpPr/>
          <p:nvPr/>
        </p:nvSpPr>
        <p:spPr>
          <a:xfrm>
            <a:off x="721454" y="2600587"/>
            <a:ext cx="3565320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Stav nouze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5F196AD-46BB-4F2C-BDEC-B620EFACFFE2}"/>
              </a:ext>
            </a:extLst>
          </p:cNvPr>
          <p:cNvSpPr/>
          <p:nvPr/>
        </p:nvSpPr>
        <p:spPr>
          <a:xfrm>
            <a:off x="5865304" y="2600587"/>
            <a:ext cx="3565320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Naléhavý veřejný zájem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1700785-F55F-4584-9195-BBA51B529C42}"/>
              </a:ext>
            </a:extLst>
          </p:cNvPr>
          <p:cNvSpPr/>
          <p:nvPr/>
        </p:nvSpPr>
        <p:spPr>
          <a:xfrm>
            <a:off x="3591887" y="4070058"/>
            <a:ext cx="3565320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Nelze-li jinak</a:t>
            </a:r>
          </a:p>
        </p:txBody>
      </p:sp>
    </p:spTree>
    <p:extLst>
      <p:ext uri="{BB962C8B-B14F-4D97-AF65-F5344CB8AC3E}">
        <p14:creationId xmlns:p14="http://schemas.microsoft.com/office/powerpoint/2010/main" val="2262151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D6842-9504-4F41-97CB-FFDC83560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Ochrana vlastnického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A44327-FC2D-463E-8A91-7F95F6E49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cs-CZ" sz="2400" b="1" dirty="0"/>
              <a:t>Aby věc vydal – musí ji popsat; pokud popis není možný, tak </a:t>
            </a:r>
            <a:r>
              <a:rPr lang="cs-CZ" sz="2400" b="1" dirty="0">
                <a:solidFill>
                  <a:srgbClr val="FF0000"/>
                </a:solidFill>
              </a:rPr>
              <a:t>popsat okolnosti a prokázat nedostatek dobré víry osoby, která má věc</a:t>
            </a:r>
          </a:p>
          <a:p>
            <a:pPr marL="457200" indent="-457200" algn="just">
              <a:buAutoNum type="arabicPeriod"/>
            </a:pPr>
            <a:r>
              <a:rPr lang="cs-CZ" sz="2400" b="1" dirty="0"/>
              <a:t>Domáhat přestat zasahovat a nerušit </a:t>
            </a:r>
          </a:p>
        </p:txBody>
      </p:sp>
    </p:spTree>
    <p:extLst>
      <p:ext uri="{BB962C8B-B14F-4D97-AF65-F5344CB8AC3E}">
        <p14:creationId xmlns:p14="http://schemas.microsoft.com/office/powerpoint/2010/main" val="2195186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0E0D5-2610-49AB-9A5C-CA77C1F43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314507" cy="706964"/>
          </a:xfrm>
        </p:spPr>
        <p:txBody>
          <a:bodyPr/>
          <a:lstStyle/>
          <a:p>
            <a:r>
              <a:rPr lang="cs-CZ" b="1" dirty="0"/>
              <a:t>Ochrana domnělého vlastnického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D7C830-4B35-475D-9678-21CA77D21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1043</a:t>
            </a:r>
          </a:p>
        </p:txBody>
      </p:sp>
    </p:spTree>
    <p:extLst>
      <p:ext uri="{BB962C8B-B14F-4D97-AF65-F5344CB8AC3E}">
        <p14:creationId xmlns:p14="http://schemas.microsoft.com/office/powerpoint/2010/main" val="3253704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A7B4F-CC9F-49E3-860B-3684A1123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Nabytí vlastnického práva</a:t>
            </a:r>
          </a:p>
        </p:txBody>
      </p:sp>
    </p:spTree>
    <p:extLst>
      <p:ext uri="{BB962C8B-B14F-4D97-AF65-F5344CB8AC3E}">
        <p14:creationId xmlns:p14="http://schemas.microsoft.com/office/powerpoint/2010/main" val="398278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84F72-504A-455E-B17C-CDE3C5965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Obecně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8B99AD-75B4-45E0-BC84-54AE73546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se odchýlit s účinky vůči třetí osobě, pokud to připouští zákon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23EACF-B2C5-407D-A5E1-A39AE488B807}"/>
              </a:ext>
            </a:extLst>
          </p:cNvPr>
          <p:cNvSpPr/>
          <p:nvPr/>
        </p:nvSpPr>
        <p:spPr>
          <a:xfrm>
            <a:off x="1985464" y="3487432"/>
            <a:ext cx="1781193" cy="824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Věci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BCC91D9-FDB8-4A8C-AA6B-2AE5C3243F8E}"/>
              </a:ext>
            </a:extLst>
          </p:cNvPr>
          <p:cNvSpPr/>
          <p:nvPr/>
        </p:nvSpPr>
        <p:spPr>
          <a:xfrm>
            <a:off x="5812243" y="3487432"/>
            <a:ext cx="4732719" cy="824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Práva, pokud to připouští povaha</a:t>
            </a:r>
          </a:p>
        </p:txBody>
      </p:sp>
    </p:spTree>
    <p:extLst>
      <p:ext uri="{BB962C8B-B14F-4D97-AF65-F5344CB8AC3E}">
        <p14:creationId xmlns:p14="http://schemas.microsoft.com/office/powerpoint/2010/main" val="3195499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22719-9E17-4902-8ED0-9ED3C2547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1. Přivlastnění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B28828-21ED-4024-A2C6-C706E424F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Movitá věc – vlastník opustil, protože ji nechce jako svou držet</a:t>
            </a:r>
          </a:p>
          <a:p>
            <a:r>
              <a:rPr lang="cs-CZ" sz="2400" b="1" dirty="0"/>
              <a:t>Opuštěná nemovitá věc připadá státu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Nevykonává-li vlastník vlastnické právo déle jak 3 roky – má se za to, že opustil x u nemovitostí 10 let -&gt; zánik práva uplynutým času </a:t>
            </a:r>
          </a:p>
        </p:txBody>
      </p:sp>
    </p:spTree>
    <p:extLst>
      <p:ext uri="{BB962C8B-B14F-4D97-AF65-F5344CB8AC3E}">
        <p14:creationId xmlns:p14="http://schemas.microsoft.com/office/powerpoint/2010/main" val="2047129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D1AD9-351A-4180-B3D4-F42C6B2E8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2. Nález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B85D19-285B-4067-B428-95678B9FD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>
                <a:solidFill>
                  <a:schemeClr val="tx1"/>
                </a:solidFill>
              </a:rPr>
              <a:t>Do jednoho roku od nalezení může nálezce nakládat s věcí jako </a:t>
            </a:r>
            <a:r>
              <a:rPr lang="cs-CZ" sz="2800" b="1" dirty="0">
                <a:solidFill>
                  <a:srgbClr val="FF0000"/>
                </a:solidFill>
              </a:rPr>
              <a:t>poctivý držitel 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</a:rPr>
              <a:t>Do tří let od nalezení nabývá nálezce vlastnické právo </a:t>
            </a:r>
            <a:r>
              <a:rPr lang="cs-CZ" sz="2800" b="1" dirty="0">
                <a:solidFill>
                  <a:srgbClr val="FF0000"/>
                </a:solidFill>
              </a:rPr>
              <a:t>x pokud nález neoznámil  </a:t>
            </a:r>
          </a:p>
        </p:txBody>
      </p:sp>
    </p:spTree>
    <p:extLst>
      <p:ext uri="{BB962C8B-B14F-4D97-AF65-F5344CB8AC3E}">
        <p14:creationId xmlns:p14="http://schemas.microsoft.com/office/powerpoint/2010/main" val="3401966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07DF3-5617-475B-9953-9E04ECAB1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3. Přírůstek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0E11EA6-1AA0-4959-8A38-1C09E6314900}"/>
              </a:ext>
            </a:extLst>
          </p:cNvPr>
          <p:cNvSpPr/>
          <p:nvPr/>
        </p:nvSpPr>
        <p:spPr>
          <a:xfrm>
            <a:off x="763398" y="2541864"/>
            <a:ext cx="3456264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Přirozený</a:t>
            </a:r>
            <a:endParaRPr lang="cs-CZ" b="1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4A0AE00-8DFE-419C-9B3B-C1AC234C6EC5}"/>
              </a:ext>
            </a:extLst>
          </p:cNvPr>
          <p:cNvSpPr/>
          <p:nvPr/>
        </p:nvSpPr>
        <p:spPr>
          <a:xfrm>
            <a:off x="5957581" y="2541864"/>
            <a:ext cx="3456264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Umělý</a:t>
            </a:r>
            <a:endParaRPr lang="cs-CZ" b="1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9BA90D7-BE81-42CD-B6E1-B163899AC1FB}"/>
              </a:ext>
            </a:extLst>
          </p:cNvPr>
          <p:cNvSpPr/>
          <p:nvPr/>
        </p:nvSpPr>
        <p:spPr>
          <a:xfrm>
            <a:off x="763398" y="3609173"/>
            <a:ext cx="3456264" cy="170105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Plody, strom, ostrov, vodní koryto, zvíře…</a:t>
            </a:r>
            <a:endParaRPr lang="cs-CZ" b="1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685C1C5-BE3F-4EDB-ACA8-C867CCCD4823}"/>
              </a:ext>
            </a:extLst>
          </p:cNvPr>
          <p:cNvSpPr/>
          <p:nvPr/>
        </p:nvSpPr>
        <p:spPr>
          <a:xfrm>
            <a:off x="5957581" y="3609173"/>
            <a:ext cx="3456264" cy="56854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Zpracování</a:t>
            </a:r>
            <a:endParaRPr lang="cs-CZ" b="1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B35D2C8-DE91-4556-89EF-7C514D604D42}"/>
              </a:ext>
            </a:extLst>
          </p:cNvPr>
          <p:cNvSpPr/>
          <p:nvPr/>
        </p:nvSpPr>
        <p:spPr>
          <a:xfrm>
            <a:off x="5957581" y="4459702"/>
            <a:ext cx="3456264" cy="56854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Smísení</a:t>
            </a:r>
            <a:endParaRPr lang="cs-CZ" b="1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1BDA823-99D1-4B17-8500-CB3246A44410}"/>
              </a:ext>
            </a:extLst>
          </p:cNvPr>
          <p:cNvSpPr/>
          <p:nvPr/>
        </p:nvSpPr>
        <p:spPr>
          <a:xfrm>
            <a:off x="5957581" y="5216109"/>
            <a:ext cx="3456264" cy="56854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stavba</a:t>
            </a:r>
            <a:endParaRPr lang="cs-CZ" b="1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0FEAE29-FDBF-44CE-B86A-B084EFEBD458}"/>
              </a:ext>
            </a:extLst>
          </p:cNvPr>
          <p:cNvSpPr/>
          <p:nvPr/>
        </p:nvSpPr>
        <p:spPr>
          <a:xfrm>
            <a:off x="5957581" y="5972516"/>
            <a:ext cx="3456264" cy="56854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Přestavek = stavba přesahuje na cizí pozemek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4CC1BC8E-ACBF-4779-A4D5-16D0B7B18494}"/>
              </a:ext>
            </a:extLst>
          </p:cNvPr>
          <p:cNvSpPr/>
          <p:nvPr/>
        </p:nvSpPr>
        <p:spPr>
          <a:xfrm>
            <a:off x="8609900" y="4177717"/>
            <a:ext cx="3456264" cy="56854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Smíšený přírůstek = např. osetí</a:t>
            </a: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2469558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8BDE3-DD09-481E-8166-29EDC605C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Stavba na cizím pozemku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B8B443-55B6-4EBE-B999-0185E6BB0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Stavba zřízená na cizím pozemku – připadá vlastníkovi pozemku</a:t>
            </a:r>
          </a:p>
          <a:p>
            <a:r>
              <a:rPr lang="cs-CZ" b="1" dirty="0"/>
              <a:t>Někdo zřídil stavbu na cizím pozemku v dobré víře – má právo na účelně vynaložené náklady</a:t>
            </a:r>
          </a:p>
        </p:txBody>
      </p:sp>
    </p:spTree>
    <p:extLst>
      <p:ext uri="{BB962C8B-B14F-4D97-AF65-F5344CB8AC3E}">
        <p14:creationId xmlns:p14="http://schemas.microsoft.com/office/powerpoint/2010/main" val="452869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88E75-6405-4E53-8B3F-E471DE76E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4. Vydržení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912647-5B99-45EF-96E0-7025370B3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17" y="2374084"/>
            <a:ext cx="11199301" cy="3645716"/>
          </a:xfrm>
        </p:spPr>
        <p:txBody>
          <a:bodyPr/>
          <a:lstStyle/>
          <a:p>
            <a:r>
              <a:rPr lang="cs-CZ" b="1" dirty="0"/>
              <a:t>Poctivý držitel </a:t>
            </a:r>
          </a:p>
          <a:p>
            <a:r>
              <a:rPr lang="cs-CZ" b="1" dirty="0"/>
              <a:t>Nepoctivý předchůdce nebrání, aby počal s vydržením </a:t>
            </a:r>
          </a:p>
          <a:p>
            <a:r>
              <a:rPr lang="cs-CZ" b="1" dirty="0"/>
              <a:t>Pravost držby – důležité pro převod x zůstavitel nepravá držba, tak ani dědic </a:t>
            </a:r>
          </a:p>
          <a:p>
            <a:r>
              <a:rPr lang="cs-CZ" b="1" dirty="0"/>
              <a:t>Movité věci – 3 roky, nemovitosti – 10 let </a:t>
            </a:r>
          </a:p>
          <a:p>
            <a:r>
              <a:rPr lang="cs-CZ" b="1" dirty="0"/>
              <a:t>Přerušení – nevykonává-li držbu po jeden rok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060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5333A0-C9A8-4069-9C61-E71F9C7B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Mimořádné vydržení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5AB346-CE67-4811-BA72-3C3140137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Doba dvojnásobně dlouhá – držitel vydrží, i když neprokáže právní důvod</a:t>
            </a:r>
          </a:p>
          <a:p>
            <a:r>
              <a:rPr lang="cs-CZ" sz="2400" dirty="0"/>
              <a:t>X má-li nepoctivý úmysl </a:t>
            </a:r>
          </a:p>
        </p:txBody>
      </p:sp>
    </p:spTree>
    <p:extLst>
      <p:ext uri="{BB962C8B-B14F-4D97-AF65-F5344CB8AC3E}">
        <p14:creationId xmlns:p14="http://schemas.microsoft.com/office/powerpoint/2010/main" val="18204229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AF7CCC-7CCF-4DE8-AEC4-4A36F60FE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Zákaz vydržení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17855E-B887-4C0C-8BC7-2E17B7DBE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zákonným zástupcem a zastoupeným, i u opatrovníka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536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2836A-307D-4B0C-ADDB-EF62460AE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Zastavení vydržecí doby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18D86-9278-4932-9FD3-02CE72B30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manžely neběží, ani mezi osobami žijícími v jedné domácnosti </a:t>
            </a:r>
          </a:p>
        </p:txBody>
      </p:sp>
    </p:spTree>
    <p:extLst>
      <p:ext uri="{BB962C8B-B14F-4D97-AF65-F5344CB8AC3E}">
        <p14:creationId xmlns:p14="http://schemas.microsoft.com/office/powerpoint/2010/main" val="38384059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447E5-022A-411B-92FD-E8379D4C9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Převod vlastnického práva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97B2EE8-A39A-4873-BCD7-95A87A3B12E1}"/>
              </a:ext>
            </a:extLst>
          </p:cNvPr>
          <p:cNvSpPr/>
          <p:nvPr/>
        </p:nvSpPr>
        <p:spPr>
          <a:xfrm>
            <a:off x="729842" y="2474752"/>
            <a:ext cx="3858936" cy="954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Věc určená jednotlivě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AA28831-2418-43F3-8644-8BF07F95832F}"/>
              </a:ext>
            </a:extLst>
          </p:cNvPr>
          <p:cNvSpPr/>
          <p:nvPr/>
        </p:nvSpPr>
        <p:spPr>
          <a:xfrm>
            <a:off x="6435754" y="2474752"/>
            <a:ext cx="5417890" cy="9542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Účinností smlouvy, ledaže zákon nebo smlouva jinak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58973320-9BB3-41A0-A808-F146891427B9}"/>
              </a:ext>
            </a:extLst>
          </p:cNvPr>
          <p:cNvSpPr/>
          <p:nvPr/>
        </p:nvSpPr>
        <p:spPr>
          <a:xfrm>
            <a:off x="4764947" y="2709644"/>
            <a:ext cx="1400961" cy="4697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176161B-4E44-4E7D-AF25-C9901E7D353C}"/>
              </a:ext>
            </a:extLst>
          </p:cNvPr>
          <p:cNvSpPr/>
          <p:nvPr/>
        </p:nvSpPr>
        <p:spPr>
          <a:xfrm>
            <a:off x="729842" y="3650609"/>
            <a:ext cx="3858936" cy="954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Věc určená podle druhu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784933A-E07D-4467-8608-71F07CCEDC01}"/>
              </a:ext>
            </a:extLst>
          </p:cNvPr>
          <p:cNvSpPr/>
          <p:nvPr/>
        </p:nvSpPr>
        <p:spPr>
          <a:xfrm>
            <a:off x="6435754" y="3650609"/>
            <a:ext cx="5417890" cy="9542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Nejdříve musí být odděleno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0E92DB21-9B50-4914-8A0B-2C899468CA7A}"/>
              </a:ext>
            </a:extLst>
          </p:cNvPr>
          <p:cNvSpPr/>
          <p:nvPr/>
        </p:nvSpPr>
        <p:spPr>
          <a:xfrm>
            <a:off x="4764947" y="3826778"/>
            <a:ext cx="1400961" cy="4697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B0399E5-C7E8-4745-BD59-71FE0446D09C}"/>
              </a:ext>
            </a:extLst>
          </p:cNvPr>
          <p:cNvSpPr/>
          <p:nvPr/>
        </p:nvSpPr>
        <p:spPr>
          <a:xfrm>
            <a:off x="729842" y="4819475"/>
            <a:ext cx="3858936" cy="954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Zaknihovaný CP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0883F03B-24BB-440E-A2EE-89278DDA8EAD}"/>
              </a:ext>
            </a:extLst>
          </p:cNvPr>
          <p:cNvSpPr/>
          <p:nvPr/>
        </p:nvSpPr>
        <p:spPr>
          <a:xfrm>
            <a:off x="6435754" y="4846702"/>
            <a:ext cx="5417890" cy="9542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Zápisem do evidence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A7845694-7383-48FB-959F-9966653C88BD}"/>
              </a:ext>
            </a:extLst>
          </p:cNvPr>
          <p:cNvSpPr/>
          <p:nvPr/>
        </p:nvSpPr>
        <p:spPr>
          <a:xfrm>
            <a:off x="4835179" y="5061707"/>
            <a:ext cx="1400961" cy="4697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678CF99-CCA1-4D57-9716-57D0B006F889}"/>
              </a:ext>
            </a:extLst>
          </p:cNvPr>
          <p:cNvSpPr/>
          <p:nvPr/>
        </p:nvSpPr>
        <p:spPr>
          <a:xfrm>
            <a:off x="729842" y="5884332"/>
            <a:ext cx="3858936" cy="954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Nemovitost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35A6AFBB-0960-417E-B786-2DA50D378D98}"/>
              </a:ext>
            </a:extLst>
          </p:cNvPr>
          <p:cNvSpPr/>
          <p:nvPr/>
        </p:nvSpPr>
        <p:spPr>
          <a:xfrm>
            <a:off x="6435754" y="5884332"/>
            <a:ext cx="5417890" cy="9542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Zápisem do katastru</a:t>
            </a:r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0DF98972-95C5-40A2-B779-D6B8633AD10A}"/>
              </a:ext>
            </a:extLst>
          </p:cNvPr>
          <p:cNvSpPr/>
          <p:nvPr/>
        </p:nvSpPr>
        <p:spPr>
          <a:xfrm>
            <a:off x="4835179" y="6061744"/>
            <a:ext cx="1400961" cy="4697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605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2B9B6-280C-4C2C-A740-17A9BC75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3FAF58-FCD6-44E9-933D-71F0481B8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Kdo nabývá vlastnické právo, přejímá také závady na něm váznoucí </a:t>
            </a:r>
          </a:p>
        </p:txBody>
      </p:sp>
    </p:spTree>
    <p:extLst>
      <p:ext uri="{BB962C8B-B14F-4D97-AF65-F5344CB8AC3E}">
        <p14:creationId xmlns:p14="http://schemas.microsoft.com/office/powerpoint/2010/main" val="1599079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15EEA-7A8E-4466-A36D-D2812221D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Zápis do veřejného seznamu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69C1A9-CBDE-4CFB-9939-28C5D8552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291" y="2603500"/>
            <a:ext cx="10274228" cy="3416300"/>
          </a:xfrm>
        </p:spPr>
        <p:txBody>
          <a:bodyPr>
            <a:normAutofit/>
          </a:bodyPr>
          <a:lstStyle/>
          <a:p>
            <a:pPr algn="just"/>
            <a:r>
              <a:rPr lang="cs-CZ" sz="2800" b="1" dirty="0">
                <a:solidFill>
                  <a:schemeClr val="tx2"/>
                </a:solidFill>
              </a:rPr>
              <a:t>Neznalost zápisu nikoho neomlouvá </a:t>
            </a:r>
          </a:p>
          <a:p>
            <a:pPr algn="just"/>
            <a:r>
              <a:rPr lang="cs-CZ" sz="2800" b="1" dirty="0">
                <a:solidFill>
                  <a:schemeClr val="tx2"/>
                </a:solidFill>
              </a:rPr>
              <a:t>Má se za to, že právo k věci zapsané do veřejného seznamu, bylo zapsáno v souladu se skutečným stavem </a:t>
            </a:r>
          </a:p>
          <a:p>
            <a:pPr algn="just"/>
            <a:r>
              <a:rPr lang="cs-CZ" sz="2800" b="1" dirty="0">
                <a:solidFill>
                  <a:schemeClr val="tx2"/>
                </a:solidFill>
              </a:rPr>
              <a:t>Bylo-li zapsáno také </a:t>
            </a:r>
            <a:r>
              <a:rPr lang="cs-CZ" sz="2800" b="1" dirty="0">
                <a:solidFill>
                  <a:srgbClr val="FF0000"/>
                </a:solidFill>
              </a:rPr>
              <a:t>právo k věci cizí</a:t>
            </a:r>
            <a:r>
              <a:rPr lang="cs-CZ" sz="2800" b="1" dirty="0">
                <a:solidFill>
                  <a:schemeClr val="tx2"/>
                </a:solidFill>
              </a:rPr>
              <a:t>, má přednost před věcným právem, které zapsáno není</a:t>
            </a:r>
          </a:p>
        </p:txBody>
      </p:sp>
    </p:spTree>
    <p:extLst>
      <p:ext uri="{BB962C8B-B14F-4D97-AF65-F5344CB8AC3E}">
        <p14:creationId xmlns:p14="http://schemas.microsoft.com/office/powerpoint/2010/main" val="4485208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B6CC4D-EC9B-4949-8E60-F6E0D6483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Nabytí od neoprávněného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6F315C2-177F-4762-9A92-19423F402858}"/>
              </a:ext>
            </a:extLst>
          </p:cNvPr>
          <p:cNvSpPr/>
          <p:nvPr/>
        </p:nvSpPr>
        <p:spPr>
          <a:xfrm>
            <a:off x="755008" y="2348916"/>
            <a:ext cx="3858936" cy="9542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Věc není zapsána ve veřejném seznamu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A4E7136-CE53-4E22-8560-D70DE2CE3E76}"/>
              </a:ext>
            </a:extLst>
          </p:cNvPr>
          <p:cNvSpPr/>
          <p:nvPr/>
        </p:nvSpPr>
        <p:spPr>
          <a:xfrm>
            <a:off x="6158917" y="2348916"/>
            <a:ext cx="4461545" cy="9542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Byl v dobré víře, že druhá strana je oprávněna převést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F841D64-A254-4AA0-A869-BC7F47A74EDD}"/>
              </a:ext>
            </a:extLst>
          </p:cNvPr>
          <p:cNvSpPr/>
          <p:nvPr/>
        </p:nvSpPr>
        <p:spPr>
          <a:xfrm>
            <a:off x="755008" y="3692553"/>
            <a:ext cx="3858936" cy="5942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Veřejná dražba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36FE944-C617-4A73-AA22-6039A876FAD5}"/>
              </a:ext>
            </a:extLst>
          </p:cNvPr>
          <p:cNvSpPr/>
          <p:nvPr/>
        </p:nvSpPr>
        <p:spPr>
          <a:xfrm>
            <a:off x="755008" y="4379052"/>
            <a:ext cx="3858936" cy="7382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Od podnikatele v běžné činnosti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C2C92D4-BB80-40D4-8C61-2E84F9D4FC3A}"/>
              </a:ext>
            </a:extLst>
          </p:cNvPr>
          <p:cNvSpPr/>
          <p:nvPr/>
        </p:nvSpPr>
        <p:spPr>
          <a:xfrm>
            <a:off x="755008" y="5290111"/>
            <a:ext cx="3858936" cy="5942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Za úplatu, kdo svěřil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26D2CAE-673C-4B3A-B36F-E2D25137D9BE}"/>
              </a:ext>
            </a:extLst>
          </p:cNvPr>
          <p:cNvSpPr/>
          <p:nvPr/>
        </p:nvSpPr>
        <p:spPr>
          <a:xfrm>
            <a:off x="755008" y="6057159"/>
            <a:ext cx="3858936" cy="5942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Od neoprávněného dědice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6891D612-DB0F-42A4-A117-3515E7D1C035}"/>
              </a:ext>
            </a:extLst>
          </p:cNvPr>
          <p:cNvSpPr/>
          <p:nvPr/>
        </p:nvSpPr>
        <p:spPr>
          <a:xfrm>
            <a:off x="520117" y="3429000"/>
            <a:ext cx="4420999" cy="33660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1AA54728-ADD4-453F-BA21-908A965C09ED}"/>
              </a:ext>
            </a:extLst>
          </p:cNvPr>
          <p:cNvSpPr/>
          <p:nvPr/>
        </p:nvSpPr>
        <p:spPr>
          <a:xfrm>
            <a:off x="5747856" y="3625440"/>
            <a:ext cx="6038676" cy="30259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2400" b="1" dirty="0"/>
              <a:t>Zastavárna, autobazar -&gt; někomu prodá -&gt; musí vrátit, pokud skutečný vlastník pozbyl ztrátou nebo mu věc byla svévolně odňata -&gt; max. do tří let od ztráty nebo odnětí </a:t>
            </a:r>
          </a:p>
        </p:txBody>
      </p:sp>
    </p:spTree>
    <p:extLst>
      <p:ext uri="{BB962C8B-B14F-4D97-AF65-F5344CB8AC3E}">
        <p14:creationId xmlns:p14="http://schemas.microsoft.com/office/powerpoint/2010/main" val="35260039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9A5AA-BEE1-469F-A09B-C49876BB1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od neoprávněného – jiná situace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55CD2B-BCFD-4A8E-AC9A-47AB15187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077905" cy="3416300"/>
          </a:xfrm>
        </p:spPr>
        <p:txBody>
          <a:bodyPr/>
          <a:lstStyle/>
          <a:p>
            <a:r>
              <a:rPr lang="cs-CZ" dirty="0"/>
              <a:t>Jiné než výše uvedené, vlastník musí prokázat dobrou víru převodce x vlastník pozbyl ztrátou nebo úmyslným trestným činem </a:t>
            </a:r>
          </a:p>
          <a:p>
            <a:r>
              <a:rPr lang="cs-CZ" dirty="0"/>
              <a:t>Neplatí pro všechny, kteří věděli, že jde o neoprávněné nabytí 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sz="2400" b="1" dirty="0">
                <a:solidFill>
                  <a:srgbClr val="FF0000"/>
                </a:solidFill>
              </a:rPr>
              <a:t>Nabytí se nevztahuje na cenné papíry ani na dražbu v rámci exekuce </a:t>
            </a:r>
          </a:p>
        </p:txBody>
      </p:sp>
    </p:spTree>
    <p:extLst>
      <p:ext uri="{BB962C8B-B14F-4D97-AF65-F5344CB8AC3E}">
        <p14:creationId xmlns:p14="http://schemas.microsoft.com/office/powerpoint/2010/main" val="12520641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871B0-8E84-4156-BC70-B85CA3BD1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74" y="973668"/>
            <a:ext cx="10075178" cy="706964"/>
          </a:xfrm>
        </p:spPr>
        <p:txBody>
          <a:bodyPr/>
          <a:lstStyle/>
          <a:p>
            <a:pPr algn="ctr"/>
            <a:r>
              <a:rPr lang="cs-CZ" b="1" dirty="0"/>
              <a:t>Nabytí vlastnického právo rozhodnutím orgánu veřejné moci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6C0E43-8A96-4700-9B15-DAF84583C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/>
              <a:t>Dnem, v něm uvedeném, nebo právní moci rozhodnutí </a:t>
            </a:r>
          </a:p>
        </p:txBody>
      </p:sp>
    </p:spTree>
    <p:extLst>
      <p:ext uri="{BB962C8B-B14F-4D97-AF65-F5344CB8AC3E}">
        <p14:creationId xmlns:p14="http://schemas.microsoft.com/office/powerpoint/2010/main" val="28866995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C16B4-0FE0-4DB5-8AC7-B51869A5E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328" y="3144319"/>
            <a:ext cx="9591343" cy="2392415"/>
          </a:xfrm>
          <a:noFill/>
        </p:spPr>
        <p:txBody>
          <a:bodyPr/>
          <a:lstStyle/>
          <a:p>
            <a:pPr algn="ctr"/>
            <a:r>
              <a:rPr lang="cs-CZ" sz="9600" b="1" dirty="0">
                <a:solidFill>
                  <a:schemeClr val="tx1"/>
                </a:solidFill>
              </a:rPr>
              <a:t>Spoluvlastnictví</a:t>
            </a:r>
            <a:r>
              <a:rPr lang="cs-CZ" sz="9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38523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F7715-D108-4EE4-AE71-0FCBC7DBB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Spoluvlastnictví obecně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F70002-69F5-4793-B6BE-7F53C37E1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/>
              <a:t>= osoby, jímž náleží vlastnické právo k věci společně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Považují se za jedinou osobu </a:t>
            </a:r>
            <a:r>
              <a:rPr lang="cs-CZ" sz="2400" b="1" dirty="0"/>
              <a:t>a </a:t>
            </a:r>
            <a:r>
              <a:rPr lang="cs-CZ" sz="2400" b="1" dirty="0">
                <a:solidFill>
                  <a:srgbClr val="FF0000"/>
                </a:solidFill>
              </a:rPr>
              <a:t>nakládají s věcí jako jediná osoba; právo je omezeno jen ostatními spoluvlastníky </a:t>
            </a:r>
          </a:p>
          <a:p>
            <a:pPr algn="just"/>
            <a:r>
              <a:rPr lang="cs-CZ" sz="2400" b="1" dirty="0">
                <a:solidFill>
                  <a:schemeClr val="tx1"/>
                </a:solidFill>
              </a:rPr>
              <a:t>Rozdělení plodů a užitků </a:t>
            </a:r>
          </a:p>
        </p:txBody>
      </p:sp>
    </p:spTree>
    <p:extLst>
      <p:ext uri="{BB962C8B-B14F-4D97-AF65-F5344CB8AC3E}">
        <p14:creationId xmlns:p14="http://schemas.microsoft.com/office/powerpoint/2010/main" val="18258818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10A6D-0FCD-49D9-91DA-3ABAFD72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Spoluvlastnický podíl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4DC58B-42CE-41CD-A504-952CF506C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Podíl = míra účasti každého společníka </a:t>
            </a:r>
          </a:p>
          <a:p>
            <a:r>
              <a:rPr lang="cs-CZ" b="1" dirty="0"/>
              <a:t>Velikost podílu vyplývá z právní skutečnosti, na níž se spoluvlastnictví zakládá </a:t>
            </a:r>
          </a:p>
        </p:txBody>
      </p:sp>
    </p:spTree>
    <p:extLst>
      <p:ext uri="{BB962C8B-B14F-4D97-AF65-F5344CB8AC3E}">
        <p14:creationId xmlns:p14="http://schemas.microsoft.com/office/powerpoint/2010/main" val="20599634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55FE0-85BB-4AC4-AF50-093FBA1F3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Předkupní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D00F30-5F9E-4625-A54C-10095A79E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Převádí-li se </a:t>
            </a:r>
            <a:r>
              <a:rPr lang="cs-CZ" b="1" dirty="0">
                <a:solidFill>
                  <a:srgbClr val="FF0000"/>
                </a:solidFill>
              </a:rPr>
              <a:t>spoluvlastnický podíl na nemovité věci</a:t>
            </a:r>
            <a:r>
              <a:rPr lang="cs-CZ" b="1" dirty="0"/>
              <a:t>, </a:t>
            </a:r>
            <a:r>
              <a:rPr lang="cs-CZ" b="1" dirty="0">
                <a:solidFill>
                  <a:srgbClr val="FF0000"/>
                </a:solidFill>
              </a:rPr>
              <a:t>mají spoluvlastníci předkupní právo, ledaže jde o převod osobě blízké</a:t>
            </a:r>
            <a:r>
              <a:rPr lang="cs-CZ" b="1" dirty="0"/>
              <a:t>. Nedohodnou-li se spoluvlastníci o výkonu předkupního práva, mají právo vykoupit podíl poměrně podle velikosti podílů.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Odstavec 1 se použije i v případě, že některý ze spoluvlastníků převádí podíl bezúplatně</a:t>
            </a:r>
            <a:r>
              <a:rPr lang="cs-CZ" b="1" dirty="0"/>
              <a:t>; tehdy mají spoluvlastníci právo podíl vykoupit za obvyklou cenu</a:t>
            </a:r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2A3455C-F5E3-4B60-A36A-BAE6388DE717}"/>
              </a:ext>
            </a:extLst>
          </p:cNvPr>
          <p:cNvSpPr/>
          <p:nvPr/>
        </p:nvSpPr>
        <p:spPr>
          <a:xfrm>
            <a:off x="2216980" y="5058561"/>
            <a:ext cx="6769916" cy="76339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Převod úplatně i bezúplatně</a:t>
            </a:r>
          </a:p>
        </p:txBody>
      </p:sp>
    </p:spTree>
    <p:extLst>
      <p:ext uri="{BB962C8B-B14F-4D97-AF65-F5344CB8AC3E}">
        <p14:creationId xmlns:p14="http://schemas.microsoft.com/office/powerpoint/2010/main" val="8544200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631B20-3DFD-444C-B2F8-FD73F8900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Správa společné věci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386B79-6673-4E04-9DE2-56A964B24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903" y="2368608"/>
            <a:ext cx="11434193" cy="408148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Z právního jednání jsou všichni spoluvlastníci oprávněni a povinni </a:t>
            </a:r>
            <a:r>
              <a:rPr lang="cs-CZ" b="1" u="sng" dirty="0">
                <a:solidFill>
                  <a:srgbClr val="FF0000"/>
                </a:solidFill>
              </a:rPr>
              <a:t>společně a nerozdílně </a:t>
            </a:r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A4A6DEC-6DE7-485D-86DD-69A4ED45AB77}"/>
              </a:ext>
            </a:extLst>
          </p:cNvPr>
          <p:cNvSpPr/>
          <p:nvPr/>
        </p:nvSpPr>
        <p:spPr>
          <a:xfrm>
            <a:off x="973123" y="3212983"/>
            <a:ext cx="2424418" cy="868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Běžná správa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7868E45-8503-4FC5-A5D4-00999F93C068}"/>
              </a:ext>
            </a:extLst>
          </p:cNvPr>
          <p:cNvSpPr/>
          <p:nvPr/>
        </p:nvSpPr>
        <p:spPr>
          <a:xfrm>
            <a:off x="4665678" y="3212983"/>
            <a:ext cx="2424418" cy="8682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Většina hlasů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3671AE8-056E-49EF-B874-B2194F5985BE}"/>
              </a:ext>
            </a:extLst>
          </p:cNvPr>
          <p:cNvSpPr/>
          <p:nvPr/>
        </p:nvSpPr>
        <p:spPr>
          <a:xfrm>
            <a:off x="8609900" y="3212983"/>
            <a:ext cx="2424418" cy="8682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Opominutý – může namítat, že vůči němu nemá účinky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1FF3C3C-6793-463D-8F26-6261EB4E8DB4}"/>
              </a:ext>
            </a:extLst>
          </p:cNvPr>
          <p:cNvSpPr/>
          <p:nvPr/>
        </p:nvSpPr>
        <p:spPr>
          <a:xfrm>
            <a:off x="973123" y="4665677"/>
            <a:ext cx="2424418" cy="868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Významná záležitost (podstatné zlepšení nebo zhoršení)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FA8C35D-31CF-43EE-AFEE-2F208A10CF3D}"/>
              </a:ext>
            </a:extLst>
          </p:cNvPr>
          <p:cNvSpPr/>
          <p:nvPr/>
        </p:nvSpPr>
        <p:spPr>
          <a:xfrm>
            <a:off x="4665678" y="4665677"/>
            <a:ext cx="2424418" cy="8682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2/3 (věc zatížena - všichni)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24AB0CD-D838-46C3-9758-D1E90EDBE384}"/>
              </a:ext>
            </a:extLst>
          </p:cNvPr>
          <p:cNvSpPr/>
          <p:nvPr/>
        </p:nvSpPr>
        <p:spPr>
          <a:xfrm>
            <a:off x="8609900" y="4665677"/>
            <a:ext cx="2424418" cy="8682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Přehlasovaný, jemuž by to způsobilo těžkou újmu – návrh soudu na zrušení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731C1E99-4BCC-464B-8C3D-5B5D4C3D943D}"/>
              </a:ext>
            </a:extLst>
          </p:cNvPr>
          <p:cNvSpPr/>
          <p:nvPr/>
        </p:nvSpPr>
        <p:spPr>
          <a:xfrm>
            <a:off x="4725799" y="5884332"/>
            <a:ext cx="2424418" cy="8682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Opatření potřebné pro zachování -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21225C9A-1D39-494C-A073-49EE605BD36D}"/>
              </a:ext>
            </a:extLst>
          </p:cNvPr>
          <p:cNvSpPr/>
          <p:nvPr/>
        </p:nvSpPr>
        <p:spPr>
          <a:xfrm>
            <a:off x="3657600" y="3498209"/>
            <a:ext cx="755009" cy="293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D0D0681A-8D45-41E4-9DA9-320998469DA1}"/>
              </a:ext>
            </a:extLst>
          </p:cNvPr>
          <p:cNvSpPr/>
          <p:nvPr/>
        </p:nvSpPr>
        <p:spPr>
          <a:xfrm>
            <a:off x="3657600" y="4953000"/>
            <a:ext cx="755009" cy="293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46530F44-5A80-4610-870F-9B6EE3C7C5CC}"/>
              </a:ext>
            </a:extLst>
          </p:cNvPr>
          <p:cNvSpPr/>
          <p:nvPr/>
        </p:nvSpPr>
        <p:spPr>
          <a:xfrm rot="1479160">
            <a:off x="3657599" y="5800442"/>
            <a:ext cx="755009" cy="293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76BB0C3C-8504-4B9D-A7D3-D9ED5840C730}"/>
              </a:ext>
            </a:extLst>
          </p:cNvPr>
          <p:cNvSpPr/>
          <p:nvPr/>
        </p:nvSpPr>
        <p:spPr>
          <a:xfrm>
            <a:off x="7472493" y="3498209"/>
            <a:ext cx="755009" cy="293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5E11D495-4F96-40CB-8971-F695DB3A7FB4}"/>
              </a:ext>
            </a:extLst>
          </p:cNvPr>
          <p:cNvSpPr/>
          <p:nvPr/>
        </p:nvSpPr>
        <p:spPr>
          <a:xfrm>
            <a:off x="7472493" y="4952999"/>
            <a:ext cx="755009" cy="293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62814E3A-6A18-41F7-80CA-07104FE6577C}"/>
              </a:ext>
            </a:extLst>
          </p:cNvPr>
          <p:cNvSpPr/>
          <p:nvPr/>
        </p:nvSpPr>
        <p:spPr>
          <a:xfrm>
            <a:off x="378903" y="5804009"/>
            <a:ext cx="2424418" cy="86826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Na návrh může poměry upravit soud podle slušného uvážení</a:t>
            </a:r>
          </a:p>
        </p:txBody>
      </p:sp>
    </p:spTree>
    <p:extLst>
      <p:ext uri="{BB962C8B-B14F-4D97-AF65-F5344CB8AC3E}">
        <p14:creationId xmlns:p14="http://schemas.microsoft.com/office/powerpoint/2010/main" val="5804435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0D0BEB-0819-4CE7-8228-151E70A2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22A61C-CB5F-4F1E-9953-6181735A5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Mohou zvolit správce – postavení příkazníka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2985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814617-7F45-41CA-9C6D-0BAA27F8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Oddělení ze spoluvlastnictví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09D187-967E-4491-8B2A-3CD57974C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Pokud lze předmět spoluvlastnictví rozdělit a není to v nevhodnou dobu či na újmu některého spoluvlastníka </a:t>
            </a:r>
          </a:p>
        </p:txBody>
      </p:sp>
    </p:spTree>
    <p:extLst>
      <p:ext uri="{BB962C8B-B14F-4D97-AF65-F5344CB8AC3E}">
        <p14:creationId xmlns:p14="http://schemas.microsoft.com/office/powerpoint/2010/main" val="282208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0E5B49-FAC7-4D2E-B1C4-503EF6BD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FD3E61-B272-4004-9970-FB69C9680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49" y="2603500"/>
            <a:ext cx="11299969" cy="341630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Pro pořadí věcných práv rozhoduje doba podání návrhu </a:t>
            </a:r>
            <a:r>
              <a:rPr lang="cs-CZ" sz="2400" b="1" dirty="0">
                <a:solidFill>
                  <a:srgbClr val="FF0000"/>
                </a:solidFill>
              </a:rPr>
              <a:t>x zřízení přednostního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24654979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5E4D5-2DD6-4388-97C8-FF0530BAB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Zrušení spoluvlastnictví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F44BB10-3A5C-4C49-B2B9-12E7070DDAE2}"/>
              </a:ext>
            </a:extLst>
          </p:cNvPr>
          <p:cNvSpPr/>
          <p:nvPr/>
        </p:nvSpPr>
        <p:spPr>
          <a:xfrm>
            <a:off x="914400" y="2751588"/>
            <a:ext cx="2801923" cy="5452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Dohoda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B715A25-E20E-4C0B-8669-16E01FAB88D2}"/>
              </a:ext>
            </a:extLst>
          </p:cNvPr>
          <p:cNvSpPr/>
          <p:nvPr/>
        </p:nvSpPr>
        <p:spPr>
          <a:xfrm>
            <a:off x="4883791" y="2670749"/>
            <a:ext cx="6852407" cy="706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Ujednání o způsobu </a:t>
            </a:r>
            <a:r>
              <a:rPr lang="cs-CZ" sz="2000" b="1" u="sng" dirty="0">
                <a:solidFill>
                  <a:srgbClr val="FFFF00"/>
                </a:solidFill>
              </a:rPr>
              <a:t>vypořádání</a:t>
            </a:r>
            <a:r>
              <a:rPr lang="cs-CZ" sz="2000" b="1" dirty="0"/>
              <a:t>; u nemovitostí písemná forma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AE508B6-5323-4611-AC77-56A53FD5E009}"/>
              </a:ext>
            </a:extLst>
          </p:cNvPr>
          <p:cNvSpPr/>
          <p:nvPr/>
        </p:nvSpPr>
        <p:spPr>
          <a:xfrm>
            <a:off x="914399" y="5339048"/>
            <a:ext cx="2801923" cy="5452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Soud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302D336E-107A-4DEF-8140-1B75EC24C9A2}"/>
              </a:ext>
            </a:extLst>
          </p:cNvPr>
          <p:cNvSpPr/>
          <p:nvPr/>
        </p:nvSpPr>
        <p:spPr>
          <a:xfrm rot="19525899">
            <a:off x="175676" y="3591718"/>
            <a:ext cx="1158017" cy="4362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00E56640-91E7-4362-8DB7-03846CC4BA08}"/>
              </a:ext>
            </a:extLst>
          </p:cNvPr>
          <p:cNvSpPr/>
          <p:nvPr/>
        </p:nvSpPr>
        <p:spPr>
          <a:xfrm rot="2633212">
            <a:off x="84795" y="4490738"/>
            <a:ext cx="1158017" cy="4362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D2170FE-4E7C-49C8-9B16-1925D8264F08}"/>
              </a:ext>
            </a:extLst>
          </p:cNvPr>
          <p:cNvSpPr/>
          <p:nvPr/>
        </p:nvSpPr>
        <p:spPr>
          <a:xfrm>
            <a:off x="4883791" y="3537190"/>
            <a:ext cx="1869347" cy="5452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rozdělení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F78BA44-CB28-4D72-A9D2-4FA3836618B5}"/>
              </a:ext>
            </a:extLst>
          </p:cNvPr>
          <p:cNvSpPr/>
          <p:nvPr/>
        </p:nvSpPr>
        <p:spPr>
          <a:xfrm>
            <a:off x="7141827" y="3537190"/>
            <a:ext cx="1869347" cy="5452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prodej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DDD92E4-ABFE-4896-82A6-ABDDD4448F78}"/>
              </a:ext>
            </a:extLst>
          </p:cNvPr>
          <p:cNvSpPr/>
          <p:nvPr/>
        </p:nvSpPr>
        <p:spPr>
          <a:xfrm>
            <a:off x="9408252" y="3537190"/>
            <a:ext cx="1869347" cy="5452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převedení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C0A7EF06-B9DA-4C90-B010-F2E76DED1393}"/>
              </a:ext>
            </a:extLst>
          </p:cNvPr>
          <p:cNvSpPr/>
          <p:nvPr/>
        </p:nvSpPr>
        <p:spPr>
          <a:xfrm>
            <a:off x="4883791" y="5293836"/>
            <a:ext cx="1869347" cy="5452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1. rozdělení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1469C92D-BB0B-4653-B47D-4B234B8F95B0}"/>
              </a:ext>
            </a:extLst>
          </p:cNvPr>
          <p:cNvSpPr/>
          <p:nvPr/>
        </p:nvSpPr>
        <p:spPr>
          <a:xfrm>
            <a:off x="7141826" y="5293836"/>
            <a:ext cx="1869347" cy="5452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2. převedení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64C790F6-C9E4-4BBC-A14B-7C3859FC15E8}"/>
              </a:ext>
            </a:extLst>
          </p:cNvPr>
          <p:cNvSpPr/>
          <p:nvPr/>
        </p:nvSpPr>
        <p:spPr>
          <a:xfrm>
            <a:off x="9408252" y="5293836"/>
            <a:ext cx="1869347" cy="5452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3. prodej</a:t>
            </a:r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F281379C-30D6-4956-AD5D-F9A7AD667C3A}"/>
              </a:ext>
            </a:extLst>
          </p:cNvPr>
          <p:cNvSpPr/>
          <p:nvPr/>
        </p:nvSpPr>
        <p:spPr>
          <a:xfrm>
            <a:off x="3878218" y="2806116"/>
            <a:ext cx="843678" cy="4362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B7D214E7-2229-4776-BCFB-A993EDEA6E5C}"/>
              </a:ext>
            </a:extLst>
          </p:cNvPr>
          <p:cNvSpPr/>
          <p:nvPr/>
        </p:nvSpPr>
        <p:spPr>
          <a:xfrm>
            <a:off x="3878218" y="5293836"/>
            <a:ext cx="843678" cy="4362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47E9E831-72D4-4CE5-86AC-620EA8F7B560}"/>
              </a:ext>
            </a:extLst>
          </p:cNvPr>
          <p:cNvSpPr/>
          <p:nvPr/>
        </p:nvSpPr>
        <p:spPr>
          <a:xfrm>
            <a:off x="5380140" y="6075410"/>
            <a:ext cx="4028112" cy="70696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Při rozdělení lze zřídit služebnost nebo jiné právo</a:t>
            </a:r>
          </a:p>
        </p:txBody>
      </p:sp>
    </p:spTree>
    <p:extLst>
      <p:ext uri="{BB962C8B-B14F-4D97-AF65-F5344CB8AC3E}">
        <p14:creationId xmlns:p14="http://schemas.microsoft.com/office/powerpoint/2010/main" val="10827045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BB7EC-C93C-4A1D-82F2-BFE0A4D82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Ochrana třetích osob při zrušení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CC97A4F-40F9-42D7-8D27-1AD747FC4E23}"/>
              </a:ext>
            </a:extLst>
          </p:cNvPr>
          <p:cNvSpPr/>
          <p:nvPr/>
        </p:nvSpPr>
        <p:spPr>
          <a:xfrm>
            <a:off x="957743" y="2592580"/>
            <a:ext cx="3580701" cy="8364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Nesmí být na újmu třetím osobám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BF2F055-074C-47AE-8387-248E3EE386F4}"/>
              </a:ext>
            </a:extLst>
          </p:cNvPr>
          <p:cNvSpPr/>
          <p:nvPr/>
        </p:nvSpPr>
        <p:spPr>
          <a:xfrm>
            <a:off x="957743" y="3922737"/>
            <a:ext cx="3580701" cy="8364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Věcné břemeno trvá</a:t>
            </a:r>
          </a:p>
        </p:txBody>
      </p:sp>
    </p:spTree>
    <p:extLst>
      <p:ext uri="{BB962C8B-B14F-4D97-AF65-F5344CB8AC3E}">
        <p14:creationId xmlns:p14="http://schemas.microsoft.com/office/powerpoint/2010/main" val="13589059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E2DCD-B840-4918-8913-C456C1E04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Odklad zrušení nebo oddělení ze spoluvlastnictví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1BCE82-D9F4-4376-8558-36E16CCB8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Ujednání spoluvlastníků, že nebudou žádat po určitou dobu zrušení, nejvýše pak na dobu 10 let </a:t>
            </a:r>
          </a:p>
          <a:p>
            <a:r>
              <a:rPr lang="cs-CZ" sz="2400" b="1" dirty="0"/>
              <a:t>Je-li ujednáno, může zavazovat také právního nástupce </a:t>
            </a:r>
          </a:p>
          <a:p>
            <a:r>
              <a:rPr lang="cs-CZ" sz="2400" b="1" dirty="0"/>
              <a:t>Může být odloženo také pořízením pro případ smrti </a:t>
            </a:r>
          </a:p>
        </p:txBody>
      </p:sp>
    </p:spTree>
    <p:extLst>
      <p:ext uri="{BB962C8B-B14F-4D97-AF65-F5344CB8AC3E}">
        <p14:creationId xmlns:p14="http://schemas.microsoft.com/office/powerpoint/2010/main" val="24678043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21A62-6383-4832-9C76-0BAA6352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Bytové spoluvlastnictví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E6BA55-472D-4AFD-9D5D-6A67ACBFB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Spoluvlastnictví nemovité věci založené vlastnictvím jednotek </a:t>
            </a:r>
          </a:p>
          <a:p>
            <a:r>
              <a:rPr lang="cs-CZ" dirty="0"/>
              <a:t>Jednotka je věc nemovitá </a:t>
            </a:r>
          </a:p>
          <a:p>
            <a:r>
              <a:rPr lang="cs-CZ" dirty="0"/>
              <a:t>Společný – pozemek, </a:t>
            </a:r>
          </a:p>
        </p:txBody>
      </p:sp>
    </p:spTree>
    <p:extLst>
      <p:ext uri="{BB962C8B-B14F-4D97-AF65-F5344CB8AC3E}">
        <p14:creationId xmlns:p14="http://schemas.microsoft.com/office/powerpoint/2010/main" val="25122685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7D605-5F35-47B4-BC36-0A5B803B1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Vznik jednotky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D90491-F09F-4147-B1C6-55B61D63D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Výstavba nebo rozhodnutím soudu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3240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B663E-34F9-43DA-B4CF-257CFA578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SVJ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AF0989-0A03-4445-BD74-2C4C81A7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Právnická osoba</a:t>
            </a:r>
          </a:p>
          <a:p>
            <a:r>
              <a:rPr lang="cs-CZ" b="1" dirty="0"/>
              <a:t>Nesmí podnikat </a:t>
            </a:r>
          </a:p>
          <a:p>
            <a:r>
              <a:rPr lang="cs-CZ" b="1" dirty="0"/>
              <a:t>Neoddělitelně spjato s vlastnictvím jednotek </a:t>
            </a:r>
          </a:p>
          <a:p>
            <a:r>
              <a:rPr lang="cs-CZ" b="1" dirty="0">
                <a:solidFill>
                  <a:srgbClr val="FF0000"/>
                </a:solidFill>
              </a:rPr>
              <a:t>Zakládá se schválením stanov</a:t>
            </a:r>
            <a:r>
              <a:rPr lang="cs-CZ" b="1" dirty="0"/>
              <a:t>, vzniká zápisem do veřejného rejstříku </a:t>
            </a:r>
          </a:p>
          <a:p>
            <a:r>
              <a:rPr lang="cs-CZ" b="1" dirty="0"/>
              <a:t>Může nabývat majetek a nakládat s ním</a:t>
            </a:r>
          </a:p>
          <a:p>
            <a:r>
              <a:rPr lang="cs-CZ" b="1" dirty="0">
                <a:solidFill>
                  <a:srgbClr val="FF0000"/>
                </a:solidFill>
              </a:rPr>
              <a:t>Nemůže zajistit dluh jiné osoby </a:t>
            </a:r>
          </a:p>
        </p:txBody>
      </p:sp>
    </p:spTree>
    <p:extLst>
      <p:ext uri="{BB962C8B-B14F-4D97-AF65-F5344CB8AC3E}">
        <p14:creationId xmlns:p14="http://schemas.microsoft.com/office/powerpoint/2010/main" val="287997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D6E325-8D9C-4E2B-A86D-B6C130B8A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Přídatné spoluvlastnictví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C80C6D-BF6E-490A-9664-44D645BFD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Např. parkoviště u chatové oblasti </a:t>
            </a:r>
          </a:p>
          <a:p>
            <a:r>
              <a:rPr lang="cs-CZ" b="1" dirty="0"/>
              <a:t>Na rozdíl od spoluvlastnictví jde o společný účel, který nesmí být měněn?</a:t>
            </a:r>
          </a:p>
        </p:txBody>
      </p:sp>
    </p:spTree>
    <p:extLst>
      <p:ext uri="{BB962C8B-B14F-4D97-AF65-F5344CB8AC3E}">
        <p14:creationId xmlns:p14="http://schemas.microsoft.com/office/powerpoint/2010/main" val="14795111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8E578-AB89-41F1-A413-AAB00463A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Věcná práva k věci cizí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1436C7D-925A-4656-8E99-5CA6D0F0BD3E}"/>
              </a:ext>
            </a:extLst>
          </p:cNvPr>
          <p:cNvSpPr/>
          <p:nvPr/>
        </p:nvSpPr>
        <p:spPr>
          <a:xfrm>
            <a:off x="746620" y="2676088"/>
            <a:ext cx="3011648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Právo stavby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B49FEB4-B5FC-49F4-88E3-02A0BF773E80}"/>
              </a:ext>
            </a:extLst>
          </p:cNvPr>
          <p:cNvSpPr/>
          <p:nvPr/>
        </p:nvSpPr>
        <p:spPr>
          <a:xfrm>
            <a:off x="4346896" y="2676088"/>
            <a:ext cx="3011648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Zástavní právo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952D656-C1FD-4073-805D-9F3BF08BF7B5}"/>
              </a:ext>
            </a:extLst>
          </p:cNvPr>
          <p:cNvSpPr/>
          <p:nvPr/>
        </p:nvSpPr>
        <p:spPr>
          <a:xfrm>
            <a:off x="7880059" y="2676088"/>
            <a:ext cx="3011648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Věcná břemena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8725779A-8E17-46AA-A0EA-1EC8D2B9F293}"/>
              </a:ext>
            </a:extLst>
          </p:cNvPr>
          <p:cNvSpPr/>
          <p:nvPr/>
        </p:nvSpPr>
        <p:spPr>
          <a:xfrm>
            <a:off x="734736" y="4378508"/>
            <a:ext cx="3124200" cy="923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Správa cizího majetku</a:t>
            </a:r>
          </a:p>
        </p:txBody>
      </p:sp>
    </p:spTree>
    <p:extLst>
      <p:ext uri="{BB962C8B-B14F-4D97-AF65-F5344CB8AC3E}">
        <p14:creationId xmlns:p14="http://schemas.microsoft.com/office/powerpoint/2010/main" val="16313354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B0415-4CE1-42C5-9F88-81E45A18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Právo stavby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FDF7AA-887E-4495-B984-C85995934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50" y="2483141"/>
            <a:ext cx="11341915" cy="353665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200" b="1" dirty="0"/>
              <a:t>= právo stavebníka mít na povrchu nebo pod povrchem pozemku stavbu</a:t>
            </a:r>
          </a:p>
          <a:p>
            <a:pPr marL="0" indent="0">
              <a:buNone/>
            </a:pPr>
            <a:r>
              <a:rPr lang="cs-CZ" sz="6200" b="1" dirty="0"/>
              <a:t>Věc nemovitá </a:t>
            </a:r>
          </a:p>
          <a:p>
            <a:pPr marL="0" indent="0">
              <a:buNone/>
            </a:pPr>
            <a:endParaRPr lang="cs-CZ" sz="6200" b="1" dirty="0"/>
          </a:p>
          <a:p>
            <a:pPr marL="0" indent="0">
              <a:buNone/>
            </a:pPr>
            <a:r>
              <a:rPr lang="cs-CZ" sz="6200" b="1" dirty="0"/>
              <a:t>Nabytí: </a:t>
            </a:r>
            <a:r>
              <a:rPr lang="cs-CZ" sz="6200" b="1" dirty="0">
                <a:solidFill>
                  <a:srgbClr val="FF0000"/>
                </a:solidFill>
              </a:rPr>
              <a:t>smlouvou, vydržením, zákonem, rozhodnutím orgánu veřejné moci -&gt; vzniká zápisem </a:t>
            </a:r>
          </a:p>
          <a:p>
            <a:pPr marL="0" indent="0">
              <a:buNone/>
            </a:pPr>
            <a:endParaRPr lang="cs-CZ" sz="6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6200" b="1" dirty="0">
                <a:solidFill>
                  <a:srgbClr val="FF0000"/>
                </a:solidFill>
              </a:rPr>
              <a:t>Jen dočasně, max. na 99 let </a:t>
            </a:r>
          </a:p>
          <a:p>
            <a:pPr marL="0" indent="0">
              <a:buNone/>
            </a:pPr>
            <a:endParaRPr lang="cs-CZ" sz="6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6200" b="1" dirty="0">
                <a:solidFill>
                  <a:srgbClr val="FF0000"/>
                </a:solidFill>
              </a:rPr>
              <a:t>Nelze vázat na rozvazovací podmínku </a:t>
            </a:r>
          </a:p>
          <a:p>
            <a:pPr marL="0" indent="0">
              <a:buNone/>
            </a:pPr>
            <a:endParaRPr lang="cs-CZ" sz="6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6200" b="1" dirty="0">
                <a:solidFill>
                  <a:srgbClr val="FF0000"/>
                </a:solidFill>
              </a:rPr>
              <a:t>Lze jej převést i zatížit, přechází na </a:t>
            </a:r>
            <a:r>
              <a:rPr lang="cs-CZ" sz="6200" b="1" dirty="0" err="1">
                <a:solidFill>
                  <a:srgbClr val="FF0000"/>
                </a:solidFill>
              </a:rPr>
              <a:t>dědicE</a:t>
            </a:r>
            <a:endParaRPr lang="cs-CZ" sz="6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192164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ACB85-9D27-4A08-B47E-D106C1F61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Právo stavby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EE1165-0EB6-4F1D-ADF4-47265D9FF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4" y="2603500"/>
            <a:ext cx="9670220" cy="3416300"/>
          </a:xfrm>
        </p:spPr>
        <p:txBody>
          <a:bodyPr/>
          <a:lstStyle/>
          <a:p>
            <a:r>
              <a:rPr lang="cs-CZ" b="1" dirty="0"/>
              <a:t>Stavebník má stejná práva jako vlastník </a:t>
            </a:r>
          </a:p>
          <a:p>
            <a:r>
              <a:rPr lang="cs-CZ" b="1" dirty="0"/>
              <a:t>Stavebník má </a:t>
            </a:r>
            <a:r>
              <a:rPr lang="cs-CZ" b="1" dirty="0">
                <a:solidFill>
                  <a:srgbClr val="FF0000"/>
                </a:solidFill>
              </a:rPr>
              <a:t>předkupní právo k pozemku </a:t>
            </a:r>
          </a:p>
        </p:txBody>
      </p:sp>
    </p:spTree>
    <p:extLst>
      <p:ext uri="{BB962C8B-B14F-4D97-AF65-F5344CB8AC3E}">
        <p14:creationId xmlns:p14="http://schemas.microsoft.com/office/powerpoint/2010/main" val="1165830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06AA2-E2F9-4907-956C-9CBD59B12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Nesoulad se skutečným stavem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540385-8F6F-41B0-95F3-4DFA937B2B03}"/>
              </a:ext>
            </a:extLst>
          </p:cNvPr>
          <p:cNvSpPr/>
          <p:nvPr/>
        </p:nvSpPr>
        <p:spPr>
          <a:xfrm>
            <a:off x="494950" y="2355208"/>
            <a:ext cx="9359318" cy="1325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cs-CZ" b="1" dirty="0">
                <a:solidFill>
                  <a:srgbClr val="FFFF00"/>
                </a:solidFill>
              </a:rPr>
              <a:t>Situace: </a:t>
            </a:r>
          </a:p>
          <a:p>
            <a:pPr algn="ctr"/>
            <a:r>
              <a:rPr lang="cs-CZ" b="1" dirty="0"/>
              <a:t>Zapsaný stav ve prospěch osoby, která právo nabyla </a:t>
            </a:r>
            <a:r>
              <a:rPr lang="cs-CZ" b="1" u="sng" dirty="0"/>
              <a:t>za úplatu v dobré víře </a:t>
            </a:r>
            <a:r>
              <a:rPr lang="cs-CZ" b="1" dirty="0"/>
              <a:t>od osoby zapsané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483602A-04AA-4DB1-B090-0C74E11DB950}"/>
              </a:ext>
            </a:extLst>
          </p:cNvPr>
          <p:cNvSpPr/>
          <p:nvPr/>
        </p:nvSpPr>
        <p:spPr>
          <a:xfrm>
            <a:off x="494950" y="3823282"/>
            <a:ext cx="4197292" cy="8242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Dobrá víra se posuzuje ke dni právního jednání nebo zápisu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F7B23D4-42C9-468D-9411-DE09CB7106F3}"/>
              </a:ext>
            </a:extLst>
          </p:cNvPr>
          <p:cNvSpPr/>
          <p:nvPr/>
        </p:nvSpPr>
        <p:spPr>
          <a:xfrm>
            <a:off x="5642994" y="3823282"/>
            <a:ext cx="4197292" cy="8242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X výměnek, věcná práva ze zákona…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CCB8533-B59A-49D1-BAD7-48567F267B35}"/>
              </a:ext>
            </a:extLst>
          </p:cNvPr>
          <p:cNvSpPr/>
          <p:nvPr/>
        </p:nvSpPr>
        <p:spPr>
          <a:xfrm>
            <a:off x="494950" y="5041083"/>
            <a:ext cx="9359318" cy="1325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</a:rPr>
              <a:t>2. Situace: </a:t>
            </a:r>
          </a:p>
          <a:p>
            <a:pPr algn="ctr"/>
            <a:r>
              <a:rPr lang="cs-CZ" b="1" dirty="0"/>
              <a:t>Dotčená osoba se může domáhat odstranění nesouladu -&gt; může se domáhat výmazu práva -&gt; vyznačuje se </a:t>
            </a:r>
            <a:r>
              <a:rPr lang="cs-CZ" b="1" u="sng" dirty="0">
                <a:solidFill>
                  <a:srgbClr val="FFFF00"/>
                </a:solidFill>
              </a:rPr>
              <a:t>poznámka spornosti</a:t>
            </a:r>
          </a:p>
        </p:txBody>
      </p:sp>
    </p:spTree>
    <p:extLst>
      <p:ext uri="{BB962C8B-B14F-4D97-AF65-F5344CB8AC3E}">
        <p14:creationId xmlns:p14="http://schemas.microsoft.com/office/powerpoint/2010/main" val="12599589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2A3B6D-EFE7-4747-911C-FAEE51C94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1006134"/>
          </a:xfrm>
        </p:spPr>
        <p:txBody>
          <a:bodyPr/>
          <a:lstStyle/>
          <a:p>
            <a:pPr algn="ctr"/>
            <a:r>
              <a:rPr lang="cs-CZ" b="1" dirty="0"/>
              <a:t>Věcná břemena</a:t>
            </a:r>
            <a:br>
              <a:rPr lang="cs-CZ" b="1" dirty="0"/>
            </a:br>
            <a:r>
              <a:rPr lang="cs-CZ" b="1" dirty="0"/>
              <a:t>Služebnosti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AE7CDF-194E-49E1-A860-54A25DCB4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Vlastník musí něco trpět nebo se něčeho zdržet </a:t>
            </a:r>
          </a:p>
          <a:p>
            <a:r>
              <a:rPr lang="cs-CZ" sz="2000" b="1" dirty="0"/>
              <a:t>Služebnost zahrnuje vše, co je nutné k jejímu výkonu; </a:t>
            </a:r>
            <a:r>
              <a:rPr lang="cs-CZ" sz="2000" b="1" dirty="0">
                <a:solidFill>
                  <a:srgbClr val="FF0000"/>
                </a:solidFill>
              </a:rPr>
              <a:t>jinak podle zvyklostí -&gt; obsah spíše menší než větší 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Platí rovněž ochrana vlastnického práva </a:t>
            </a:r>
          </a:p>
        </p:txBody>
      </p:sp>
    </p:spTree>
    <p:extLst>
      <p:ext uri="{BB962C8B-B14F-4D97-AF65-F5344CB8AC3E}">
        <p14:creationId xmlns:p14="http://schemas.microsoft.com/office/powerpoint/2010/main" val="41768481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6F9645-36DB-4432-B078-7619FB512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Nabytí služebnosti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0CC81C0-E54A-4F36-9769-F330E3B9143A}"/>
              </a:ext>
            </a:extLst>
          </p:cNvPr>
          <p:cNvSpPr/>
          <p:nvPr/>
        </p:nvSpPr>
        <p:spPr>
          <a:xfrm>
            <a:off x="755009" y="2592198"/>
            <a:ext cx="2323751" cy="8368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Smlouva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EFB1D4A-515A-4F27-938E-2C14E40FB20E}"/>
              </a:ext>
            </a:extLst>
          </p:cNvPr>
          <p:cNvSpPr/>
          <p:nvPr/>
        </p:nvSpPr>
        <p:spPr>
          <a:xfrm>
            <a:off x="3591886" y="2592198"/>
            <a:ext cx="2323751" cy="8368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Pořízení pro případ smrti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694F740-19F3-4AEF-AC11-0C60682771F3}"/>
              </a:ext>
            </a:extLst>
          </p:cNvPr>
          <p:cNvSpPr/>
          <p:nvPr/>
        </p:nvSpPr>
        <p:spPr>
          <a:xfrm>
            <a:off x="7074715" y="2592198"/>
            <a:ext cx="3923252" cy="8368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Vydržením – po dobu nutnou k vydržení vlastnického práva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D7669A1-7340-4291-8058-329A266109A8}"/>
              </a:ext>
            </a:extLst>
          </p:cNvPr>
          <p:cNvSpPr/>
          <p:nvPr/>
        </p:nvSpPr>
        <p:spPr>
          <a:xfrm>
            <a:off x="2192322" y="3922165"/>
            <a:ext cx="2323751" cy="8368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zákon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4FC89C4-2883-4456-B430-F091095FAD57}"/>
              </a:ext>
            </a:extLst>
          </p:cNvPr>
          <p:cNvSpPr/>
          <p:nvPr/>
        </p:nvSpPr>
        <p:spPr>
          <a:xfrm>
            <a:off x="5640197" y="3922165"/>
            <a:ext cx="2323751" cy="8368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Rozhodnutím orgánu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3FE7AE6-6256-427F-A017-4981DAF4F3E8}"/>
              </a:ext>
            </a:extLst>
          </p:cNvPr>
          <p:cNvSpPr/>
          <p:nvPr/>
        </p:nvSpPr>
        <p:spPr>
          <a:xfrm>
            <a:off x="3794619" y="5628163"/>
            <a:ext cx="3691156" cy="8368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Zapisuje-li se, zápisem, jinak vzniká účinností smlouvy</a:t>
            </a:r>
          </a:p>
        </p:txBody>
      </p:sp>
    </p:spTree>
    <p:extLst>
      <p:ext uri="{BB962C8B-B14F-4D97-AF65-F5344CB8AC3E}">
        <p14:creationId xmlns:p14="http://schemas.microsoft.com/office/powerpoint/2010/main" val="26039247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FAFFF0-4D2F-48A4-B2F8-AE023455A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Služebnosti</a:t>
            </a:r>
            <a:r>
              <a:rPr lang="cs-CZ" dirty="0"/>
              <a:t>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A17F1B3-382F-4FCA-A23F-71EA54146B16}"/>
              </a:ext>
            </a:extLst>
          </p:cNvPr>
          <p:cNvSpPr/>
          <p:nvPr/>
        </p:nvSpPr>
        <p:spPr>
          <a:xfrm>
            <a:off x="1154954" y="2665602"/>
            <a:ext cx="2708247" cy="15267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Pozemková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06003B7-3C51-4874-9549-46D344EC5E34}"/>
              </a:ext>
            </a:extLst>
          </p:cNvPr>
          <p:cNvSpPr/>
          <p:nvPr/>
        </p:nvSpPr>
        <p:spPr>
          <a:xfrm>
            <a:off x="1154954" y="4565901"/>
            <a:ext cx="2708247" cy="15267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Osobní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C05715B-CCC5-4BAD-BAAA-55B0D57E2D3F}"/>
              </a:ext>
            </a:extLst>
          </p:cNvPr>
          <p:cNvSpPr/>
          <p:nvPr/>
        </p:nvSpPr>
        <p:spPr>
          <a:xfrm>
            <a:off x="5367625" y="2866938"/>
            <a:ext cx="4708132" cy="95005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= nelze spojit s jiným panujícím pozemkem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543AE73-0C71-4253-A223-EA0D8AAB04CF}"/>
              </a:ext>
            </a:extLst>
          </p:cNvPr>
          <p:cNvSpPr/>
          <p:nvPr/>
        </p:nvSpPr>
        <p:spPr>
          <a:xfrm>
            <a:off x="5367625" y="4739081"/>
            <a:ext cx="4708132" cy="95005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= nelze ji převést na jinou osobu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C39DC29A-0155-4568-B2B7-24BAFFCC25B4}"/>
              </a:ext>
            </a:extLst>
          </p:cNvPr>
          <p:cNvSpPr/>
          <p:nvPr/>
        </p:nvSpPr>
        <p:spPr>
          <a:xfrm>
            <a:off x="4093828" y="3171039"/>
            <a:ext cx="914400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54D458C7-9ECC-48CB-8D74-6AED6D26B0F4}"/>
              </a:ext>
            </a:extLst>
          </p:cNvPr>
          <p:cNvSpPr/>
          <p:nvPr/>
        </p:nvSpPr>
        <p:spPr>
          <a:xfrm>
            <a:off x="4158213" y="5010987"/>
            <a:ext cx="914400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8722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1E26B-46CE-4786-85A4-F20DF4AE7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Pozemkové služebnosti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76D3E0C-5567-4BA2-A100-92B033FE4707}"/>
              </a:ext>
            </a:extLst>
          </p:cNvPr>
          <p:cNvSpPr/>
          <p:nvPr/>
        </p:nvSpPr>
        <p:spPr>
          <a:xfrm>
            <a:off x="545283" y="2432807"/>
            <a:ext cx="2936147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Inženýrské sítě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76DDECB-B1DB-4CC1-8251-CD4754CB0608}"/>
              </a:ext>
            </a:extLst>
          </p:cNvPr>
          <p:cNvSpPr/>
          <p:nvPr/>
        </p:nvSpPr>
        <p:spPr>
          <a:xfrm>
            <a:off x="545283" y="3569517"/>
            <a:ext cx="2936147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Opora cizí stavby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1D332B0-1B23-4822-A4FB-2A71D85C63BA}"/>
              </a:ext>
            </a:extLst>
          </p:cNvPr>
          <p:cNvSpPr/>
          <p:nvPr/>
        </p:nvSpPr>
        <p:spPr>
          <a:xfrm>
            <a:off x="3877110" y="2432807"/>
            <a:ext cx="2936147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okapu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E13B70B-3A0F-4B6D-ABC2-CE51D0555FAB}"/>
              </a:ext>
            </a:extLst>
          </p:cNvPr>
          <p:cNvSpPr/>
          <p:nvPr/>
        </p:nvSpPr>
        <p:spPr>
          <a:xfrm>
            <a:off x="3877110" y="3569517"/>
            <a:ext cx="2936147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Právo na svod dešťové vody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822DDDA8-FB37-435D-AE65-76976BC4DC01}"/>
              </a:ext>
            </a:extLst>
          </p:cNvPr>
          <p:cNvSpPr/>
          <p:nvPr/>
        </p:nvSpPr>
        <p:spPr>
          <a:xfrm>
            <a:off x="7452217" y="2466362"/>
            <a:ext cx="2936147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Právo na vodu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E1B47DC-35EA-4F6D-A902-7E15533A3D11}"/>
              </a:ext>
            </a:extLst>
          </p:cNvPr>
          <p:cNvSpPr/>
          <p:nvPr/>
        </p:nvSpPr>
        <p:spPr>
          <a:xfrm>
            <a:off x="7452217" y="3569517"/>
            <a:ext cx="2936147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rozliv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E40D5B58-F261-4042-B193-C9DBB93B8EFC}"/>
              </a:ext>
            </a:extLst>
          </p:cNvPr>
          <p:cNvSpPr/>
          <p:nvPr/>
        </p:nvSpPr>
        <p:spPr>
          <a:xfrm>
            <a:off x="545282" y="4706227"/>
            <a:ext cx="2936147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Stezky – chodit  a dopravovat se 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9A3202A-921F-4E47-BB31-3991B179D299}"/>
              </a:ext>
            </a:extLst>
          </p:cNvPr>
          <p:cNvSpPr/>
          <p:nvPr/>
        </p:nvSpPr>
        <p:spPr>
          <a:xfrm>
            <a:off x="3877109" y="4706227"/>
            <a:ext cx="2936147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průhonu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3D933C5F-EB69-4F50-ACF4-3EAF2F3DB471}"/>
              </a:ext>
            </a:extLst>
          </p:cNvPr>
          <p:cNvSpPr/>
          <p:nvPr/>
        </p:nvSpPr>
        <p:spPr>
          <a:xfrm>
            <a:off x="7452216" y="4706226"/>
            <a:ext cx="2936147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Cesty – právo jezdit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6C0EE74B-F6A3-47EB-A890-E8ED041BC321}"/>
              </a:ext>
            </a:extLst>
          </p:cNvPr>
          <p:cNvSpPr/>
          <p:nvPr/>
        </p:nvSpPr>
        <p:spPr>
          <a:xfrm>
            <a:off x="570453" y="5824062"/>
            <a:ext cx="2936147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Právo pastvy</a:t>
            </a:r>
          </a:p>
        </p:txBody>
      </p:sp>
    </p:spTree>
    <p:extLst>
      <p:ext uri="{BB962C8B-B14F-4D97-AF65-F5344CB8AC3E}">
        <p14:creationId xmlns:p14="http://schemas.microsoft.com/office/powerpoint/2010/main" val="19314851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CFA59-71EA-42FD-AA0A-E416B724E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Osobní služebnosti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CEDC5B3-6148-4EC5-A109-18BE20655D4C}"/>
              </a:ext>
            </a:extLst>
          </p:cNvPr>
          <p:cNvSpPr/>
          <p:nvPr/>
        </p:nvSpPr>
        <p:spPr>
          <a:xfrm>
            <a:off x="655739" y="2573323"/>
            <a:ext cx="10921068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Užívací právo = užívat cizí věc pro vlastní potřebu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04A22DB-AF51-4976-992E-2F2C57826DDD}"/>
              </a:ext>
            </a:extLst>
          </p:cNvPr>
          <p:cNvSpPr/>
          <p:nvPr/>
        </p:nvSpPr>
        <p:spPr>
          <a:xfrm>
            <a:off x="655739" y="3710223"/>
            <a:ext cx="10921068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Požívací právo = užívat cizí věc a brát plody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7566219-5B12-445F-97B8-385B53AAADF3}"/>
              </a:ext>
            </a:extLst>
          </p:cNvPr>
          <p:cNvSpPr/>
          <p:nvPr/>
        </p:nvSpPr>
        <p:spPr>
          <a:xfrm>
            <a:off x="655739" y="4886970"/>
            <a:ext cx="10921068" cy="855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Služebnost bytu = služebnost užívání k bytu</a:t>
            </a:r>
          </a:p>
        </p:txBody>
      </p:sp>
    </p:spTree>
    <p:extLst>
      <p:ext uri="{BB962C8B-B14F-4D97-AF65-F5344CB8AC3E}">
        <p14:creationId xmlns:p14="http://schemas.microsoft.com/office/powerpoint/2010/main" val="28028826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98A92-157B-45BE-A539-59AD1759B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Zánik služebnosti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9DEC3D1-013D-4978-87A4-CFEF012866ED}"/>
              </a:ext>
            </a:extLst>
          </p:cNvPr>
          <p:cNvSpPr/>
          <p:nvPr/>
        </p:nvSpPr>
        <p:spPr>
          <a:xfrm>
            <a:off x="713064" y="2608976"/>
            <a:ext cx="6484690" cy="906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Změnou poměrů - již nemůže sloužit účelu; hrubý nepoměr – možnost domáhat se zrušení nebo změny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BE0C144-7CAA-4EB6-A3BC-85EA3102BB9C}"/>
              </a:ext>
            </a:extLst>
          </p:cNvPr>
          <p:cNvSpPr/>
          <p:nvPr/>
        </p:nvSpPr>
        <p:spPr>
          <a:xfrm>
            <a:off x="713064" y="3642220"/>
            <a:ext cx="3347208" cy="906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Dohodou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BFD0030-C880-4B27-9811-5DE8C5759DA7}"/>
              </a:ext>
            </a:extLst>
          </p:cNvPr>
          <p:cNvSpPr/>
          <p:nvPr/>
        </p:nvSpPr>
        <p:spPr>
          <a:xfrm>
            <a:off x="713064" y="4675464"/>
            <a:ext cx="3347208" cy="906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Uplynutím doby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9F8697E-B9E8-40DE-BA64-77125B3D0FA9}"/>
              </a:ext>
            </a:extLst>
          </p:cNvPr>
          <p:cNvSpPr/>
          <p:nvPr/>
        </p:nvSpPr>
        <p:spPr>
          <a:xfrm>
            <a:off x="713064" y="5708708"/>
            <a:ext cx="3347208" cy="9060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Spojením panující a služebné věci v jedné osobě nezaniká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7E96D0F-2BBF-4E69-A7E7-5FE747919195}"/>
              </a:ext>
            </a:extLst>
          </p:cNvPr>
          <p:cNvSpPr/>
          <p:nvPr/>
        </p:nvSpPr>
        <p:spPr>
          <a:xfrm>
            <a:off x="7744436" y="3927445"/>
            <a:ext cx="3347208" cy="9060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Osobní služebnost zaniká smrtí</a:t>
            </a:r>
          </a:p>
        </p:txBody>
      </p:sp>
    </p:spTree>
    <p:extLst>
      <p:ext uri="{BB962C8B-B14F-4D97-AF65-F5344CB8AC3E}">
        <p14:creationId xmlns:p14="http://schemas.microsoft.com/office/powerpoint/2010/main" val="17660538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60C69-207D-43FD-90A6-05FFABD9E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Reálná břemena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98C82A-674A-404F-9C59-8FDB02FB3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Např. výměnek </a:t>
            </a:r>
          </a:p>
          <a:p>
            <a:r>
              <a:rPr lang="cs-CZ" b="1" dirty="0"/>
              <a:t>Věc zapsána do veřejného seznamu tak, že dočasný vlastník se zavazuje vůči oprávněné osobě něco ji dát nebo konat </a:t>
            </a:r>
          </a:p>
          <a:p>
            <a:r>
              <a:rPr lang="cs-CZ" b="1" dirty="0"/>
              <a:t>Časově neomezené může být jen jako vykupitelné </a:t>
            </a:r>
          </a:p>
          <a:p>
            <a:r>
              <a:rPr lang="cs-CZ" b="1" dirty="0"/>
              <a:t>O zániku platí to stejné, jako o zániku služebností</a:t>
            </a:r>
          </a:p>
          <a:p>
            <a:r>
              <a:rPr lang="cs-CZ" b="1" dirty="0">
                <a:solidFill>
                  <a:srgbClr val="FF0000"/>
                </a:solidFill>
              </a:rPr>
              <a:t>od služebností se asi liší tím, že vlastník musí něco konat, zatímco u břemene jen něco trpět nebo se něčeho zdržet </a:t>
            </a: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46334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83017B-9081-4826-A85B-45ABD6A64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Zástavní právo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88B471-E0CF-48D6-8628-8E12F7F77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Pro zajištění dluhu – věřitel může zpeněžit zástavu do sjednané výše nebo do výše pohledávky s příslušenstvím </a:t>
            </a:r>
          </a:p>
          <a:p>
            <a:pPr algn="just"/>
            <a:r>
              <a:rPr lang="cs-CZ" b="1" dirty="0"/>
              <a:t>Lze ujednat zákaz zřizování zástavního práva; vůči třetím osobám je účinné pouze pokud bylo zapsáno do veřejného seznamu  nebo je jí znám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Lze zřídit vůči každé věci, s níž lze obchodovat. I k věci, která má teprve vzniknout  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Zástavním právem lze zajistit i dluh, který má vzniknout </a:t>
            </a:r>
          </a:p>
        </p:txBody>
      </p:sp>
    </p:spTree>
    <p:extLst>
      <p:ext uri="{BB962C8B-B14F-4D97-AF65-F5344CB8AC3E}">
        <p14:creationId xmlns:p14="http://schemas.microsoft.com/office/powerpoint/2010/main" val="30814126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07D36-2E21-4339-AEB4-EFB469007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Zřízení zástavního práva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68705F5-A0BC-47A9-B75E-D4103B1101BB}"/>
              </a:ext>
            </a:extLst>
          </p:cNvPr>
          <p:cNvSpPr/>
          <p:nvPr/>
        </p:nvSpPr>
        <p:spPr>
          <a:xfrm>
            <a:off x="947956" y="2625754"/>
            <a:ext cx="3112316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Zástavní smlouva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0C095FD-FD4D-450A-9C09-09BD51457B0C}"/>
              </a:ext>
            </a:extLst>
          </p:cNvPr>
          <p:cNvSpPr/>
          <p:nvPr/>
        </p:nvSpPr>
        <p:spPr>
          <a:xfrm>
            <a:off x="5982749" y="2474751"/>
            <a:ext cx="5048774" cy="15184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Zajišťuje jak dluh a příslušenství, tak pokud je ujednáno, také smluvní pokutu.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7D7A5E40-EA67-4485-B8B6-B57BAF71D5EE}"/>
              </a:ext>
            </a:extLst>
          </p:cNvPr>
          <p:cNvSpPr/>
          <p:nvPr/>
        </p:nvSpPr>
        <p:spPr>
          <a:xfrm>
            <a:off x="4362275" y="2852257"/>
            <a:ext cx="1375795" cy="480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537A626-BD6C-4799-B603-AE5932FC7B5B}"/>
              </a:ext>
            </a:extLst>
          </p:cNvPr>
          <p:cNvSpPr/>
          <p:nvPr/>
        </p:nvSpPr>
        <p:spPr>
          <a:xfrm>
            <a:off x="947956" y="5010478"/>
            <a:ext cx="3112316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U nemovitostí zápisem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6CF0159-FC5F-471E-94F3-906608B45B24}"/>
              </a:ext>
            </a:extLst>
          </p:cNvPr>
          <p:cNvSpPr/>
          <p:nvPr/>
        </p:nvSpPr>
        <p:spPr>
          <a:xfrm>
            <a:off x="4606953" y="5010478"/>
            <a:ext cx="7087299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Movité věci – odevzdáním (zástavní list) nebo znamením, nebo zápisem do rejstříku zástav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C78283E-C635-4648-8A80-013D29ED7598}"/>
              </a:ext>
            </a:extLst>
          </p:cNvPr>
          <p:cNvSpPr/>
          <p:nvPr/>
        </p:nvSpPr>
        <p:spPr>
          <a:xfrm>
            <a:off x="947956" y="3554098"/>
            <a:ext cx="3112316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Rozhodnutím orgánu veřejné moci</a:t>
            </a:r>
          </a:p>
        </p:txBody>
      </p:sp>
    </p:spTree>
    <p:extLst>
      <p:ext uri="{BB962C8B-B14F-4D97-AF65-F5344CB8AC3E}">
        <p14:creationId xmlns:p14="http://schemas.microsoft.com/office/powerpoint/2010/main" val="29558211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3F932-F87A-49A9-95C2-45F55E9A3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Zastavení podílu v korporaci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AA37CA-03D4-460C-88C0-F43D62225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Pouze tehdy, pokud lze podíl volně převést; pokud lze převést za určitých podmínek, tak musí být tyto podmínky splněny </a:t>
            </a:r>
          </a:p>
          <a:p>
            <a:pPr algn="just"/>
            <a:r>
              <a:rPr lang="cs-CZ" b="1" dirty="0"/>
              <a:t>Pokud je podíl představován cenným papírem, způsobilou zástavou je tento CP</a:t>
            </a:r>
          </a:p>
          <a:p>
            <a:pPr algn="just"/>
            <a:r>
              <a:rPr lang="cs-CZ" b="1" dirty="0"/>
              <a:t>Vlastní podíl korporace přijmout do zástavy nesmí -&gt; nepřihlíží se </a:t>
            </a:r>
          </a:p>
        </p:txBody>
      </p:sp>
    </p:spTree>
    <p:extLst>
      <p:ext uri="{BB962C8B-B14F-4D97-AF65-F5344CB8AC3E}">
        <p14:creationId xmlns:p14="http://schemas.microsoft.com/office/powerpoint/2010/main" val="2438780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77592-4042-4C43-B183-FCC2D832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FDD049-67E9-4AE7-82CD-6624B5F68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>
                <a:solidFill>
                  <a:srgbClr val="FF0000"/>
                </a:solidFill>
              </a:rPr>
              <a:t>Formální publicita </a:t>
            </a:r>
            <a:r>
              <a:rPr lang="cs-CZ" sz="2800" b="1" dirty="0">
                <a:solidFill>
                  <a:srgbClr val="0070C0"/>
                </a:solidFill>
              </a:rPr>
              <a:t>= možnost nahlédnout do KN</a:t>
            </a:r>
          </a:p>
          <a:p>
            <a:pPr algn="just"/>
            <a:r>
              <a:rPr lang="cs-CZ" sz="2800" b="1" dirty="0">
                <a:solidFill>
                  <a:srgbClr val="FF0000"/>
                </a:solidFill>
              </a:rPr>
              <a:t>Materiální publicita </a:t>
            </a:r>
            <a:r>
              <a:rPr lang="cs-CZ" sz="2800" b="1" dirty="0">
                <a:solidFill>
                  <a:srgbClr val="0070C0"/>
                </a:solidFill>
              </a:rPr>
              <a:t>= možnost spolehnout se na zápis</a:t>
            </a:r>
          </a:p>
        </p:txBody>
      </p:sp>
    </p:spTree>
    <p:extLst>
      <p:ext uri="{BB962C8B-B14F-4D97-AF65-F5344CB8AC3E}">
        <p14:creationId xmlns:p14="http://schemas.microsoft.com/office/powerpoint/2010/main" val="28081097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C4E66-56A2-4CD2-90CE-3A3D086A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Zastavení CP a zaknihovaného CP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73A8FC-1645-4ED8-AD87-E2267F2DF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Zastavení CP = vznikne odevzdáním CP věřiteli – u CP na řad se vyznačí </a:t>
            </a:r>
          </a:p>
          <a:p>
            <a:r>
              <a:rPr lang="cs-CZ" sz="2400" b="1" dirty="0"/>
              <a:t>Zastavení zaknihovaného CP = vzniká zápisem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Na trvání a rozsah zástavního práva nemá vliv výměna CP, ani přeměna CP na zaknihovaný apod. </a:t>
            </a:r>
          </a:p>
        </p:txBody>
      </p:sp>
    </p:spTree>
    <p:extLst>
      <p:ext uri="{BB962C8B-B14F-4D97-AF65-F5344CB8AC3E}">
        <p14:creationId xmlns:p14="http://schemas.microsoft.com/office/powerpoint/2010/main" val="30976131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643C1-1E25-4C62-9257-C136D9F46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Zastavení pohledávky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EBA655-778D-4A3C-9F91-00407F78B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Zastavit lze takovou pohledávku, kterou lze postoupit </a:t>
            </a:r>
          </a:p>
          <a:p>
            <a:r>
              <a:rPr lang="cs-CZ" b="1" dirty="0"/>
              <a:t>Vzniká účinností zástavní smlouvy</a:t>
            </a:r>
          </a:p>
        </p:txBody>
      </p:sp>
    </p:spTree>
    <p:extLst>
      <p:ext uri="{BB962C8B-B14F-4D97-AF65-F5344CB8AC3E}">
        <p14:creationId xmlns:p14="http://schemas.microsoft.com/office/powerpoint/2010/main" val="4990302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910C7-5CB7-425F-91A6-D19B2CE6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Budoucí zástavní právo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FFC693-B1F8-4D95-98ED-83C1BC5DB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Zástavou se má stát věc, kterou teprve dlužník bude vlastnit -&gt; vznikne nabytím vlastnictví dlužníkem </a:t>
            </a:r>
          </a:p>
        </p:txBody>
      </p:sp>
    </p:spTree>
    <p:extLst>
      <p:ext uri="{BB962C8B-B14F-4D97-AF65-F5344CB8AC3E}">
        <p14:creationId xmlns:p14="http://schemas.microsoft.com/office/powerpoint/2010/main" val="32254663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F85BB-B0FA-4F6C-80EA-4A4421869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Zástavní právo z rozhodnutí orgánu veřejné moci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218C6D-7997-4BBE-BD92-9C652F397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Vzniká vykonatelností rozhodnutí x zápis </a:t>
            </a:r>
          </a:p>
        </p:txBody>
      </p:sp>
    </p:spTree>
    <p:extLst>
      <p:ext uri="{BB962C8B-B14F-4D97-AF65-F5344CB8AC3E}">
        <p14:creationId xmlns:p14="http://schemas.microsoft.com/office/powerpoint/2010/main" val="340718601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9F09A-AFCD-45F4-8736-89F6A48DA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Zastavení cizí věci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53101B-28B9-4597-837E-5712FD787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Lze zastavit cizí věc jen se souhlasem vlastníka – ten se pak asi označuje jako zástavce  </a:t>
            </a:r>
          </a:p>
        </p:txBody>
      </p:sp>
    </p:spTree>
    <p:extLst>
      <p:ext uri="{BB962C8B-B14F-4D97-AF65-F5344CB8AC3E}">
        <p14:creationId xmlns:p14="http://schemas.microsoft.com/office/powerpoint/2010/main" val="350310337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79407-EB96-4488-8F12-193690D2C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Vespolné zástavní právo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A4AB32-CCBA-4FE3-AAEE-E2333DD52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Pro jeden dluh lze zastavit i více věcí -&gt; věřitel se pak může uspokojit z kterékoli </a:t>
            </a:r>
          </a:p>
        </p:txBody>
      </p:sp>
    </p:spTree>
    <p:extLst>
      <p:ext uri="{BB962C8B-B14F-4D97-AF65-F5344CB8AC3E}">
        <p14:creationId xmlns:p14="http://schemas.microsoft.com/office/powerpoint/2010/main" val="8041489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6DBF1-BD6D-485E-B7AD-5731580C2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Rozsah zástavního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B8CC55-20BA-46AB-BB5B-321AD8B7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Vztahuje se na zástavu, přírůstek a příslušenství, ledaže smlouva stanoví jinak; z plodů a užitků jen na to, co není odděleno </a:t>
            </a:r>
          </a:p>
          <a:p>
            <a:r>
              <a:rPr lang="cs-CZ" b="1" dirty="0">
                <a:solidFill>
                  <a:srgbClr val="FF0000"/>
                </a:solidFill>
              </a:rPr>
              <a:t>Přeměna věci </a:t>
            </a:r>
            <a:r>
              <a:rPr lang="cs-CZ" b="1" dirty="0"/>
              <a:t>– zatíží i novou věc, to stejné platí i pro spojení, rozdělení apod. 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078874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4404E4-893C-4C4A-8329-DE808E237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730" y="973668"/>
            <a:ext cx="9697674" cy="706964"/>
          </a:xfrm>
        </p:spPr>
        <p:txBody>
          <a:bodyPr/>
          <a:lstStyle/>
          <a:p>
            <a:pPr algn="ctr"/>
            <a:r>
              <a:rPr lang="cs-CZ" b="1" dirty="0"/>
              <a:t>Práva a povinnosti ze zástavního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9C4601-3685-4C6A-86C6-81478D495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Dlužník se zdrží všeho, čím by se zhoršila zástava -&gt; pokud se zástava sníží, musí ji dlužník doplnit </a:t>
            </a:r>
          </a:p>
          <a:p>
            <a:r>
              <a:rPr lang="cs-CZ" b="1" dirty="0"/>
              <a:t>Věřitel má právo zadržet plnění z pojistné smlouvy </a:t>
            </a:r>
          </a:p>
          <a:p>
            <a:r>
              <a:rPr lang="cs-CZ" b="1" dirty="0">
                <a:solidFill>
                  <a:srgbClr val="FF0000"/>
                </a:solidFill>
              </a:rPr>
              <a:t>Je-li zástava přenechána bez souhlasu věřitele, není to vůči němu účinné</a:t>
            </a:r>
          </a:p>
          <a:p>
            <a:r>
              <a:rPr lang="cs-CZ" b="1" dirty="0">
                <a:solidFill>
                  <a:srgbClr val="FF0000"/>
                </a:solidFill>
              </a:rPr>
              <a:t>Zástavní věřitel může mít zástavu u sebe a má vůči dlužníkovi právo na náhradu nákladů jako poctivý držitel  </a:t>
            </a:r>
          </a:p>
        </p:txBody>
      </p:sp>
    </p:spTree>
    <p:extLst>
      <p:ext uri="{BB962C8B-B14F-4D97-AF65-F5344CB8AC3E}">
        <p14:creationId xmlns:p14="http://schemas.microsoft.com/office/powerpoint/2010/main" val="40027034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53B8C-CF33-4F92-8F51-2D8E01B08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Výkon zástavního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B17F4D-C5EE-4302-A0D6-8DF4BD574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2603500"/>
            <a:ext cx="11383860" cy="3416300"/>
          </a:xfrm>
        </p:spPr>
        <p:txBody>
          <a:bodyPr/>
          <a:lstStyle/>
          <a:p>
            <a:r>
              <a:rPr lang="cs-CZ" b="1" dirty="0"/>
              <a:t>Jakmile se dluh stane splatný, může se věřitel uspokojit dohodnutým způsobem, jinak </a:t>
            </a:r>
            <a:r>
              <a:rPr lang="cs-CZ" b="1" dirty="0">
                <a:solidFill>
                  <a:srgbClr val="FF0000"/>
                </a:solidFill>
              </a:rPr>
              <a:t>z výtěžku ze zpeněžení zástavy nebo prodeje ve veřejné dražbě; je-li to ujednáno, i jiné způsoby </a:t>
            </a:r>
          </a:p>
          <a:p>
            <a:r>
              <a:rPr lang="cs-CZ" b="1" dirty="0">
                <a:solidFill>
                  <a:srgbClr val="FF0000"/>
                </a:solidFill>
              </a:rPr>
              <a:t>Více věřitelů – stanoví se pořadí podle vzniku zástavy 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8173976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C9887-48D7-477D-9766-AD5F30953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Zánik zástavního práva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43D823-E476-45CC-8B85-14EA5CEEC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Zanikne zajištěný dluh, zaniká i zástava </a:t>
            </a:r>
          </a:p>
          <a:p>
            <a:pPr algn="just"/>
            <a:r>
              <a:rPr lang="cs-CZ" sz="2400" b="1" dirty="0"/>
              <a:t>Zanikne zástava, ale pohledávka trvá – zánik zástavy, věřitel se vzdá, uplyne-li doba, na kterou bylo zřízena, složí jinou hodnotu -&gt; zástavní právo zanikne i tehdy, pokud další osoba nabyla k zastavené věci vlastnické právo v dobré víře, že věc není zatížena 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Závada váznoucí na zástavě </a:t>
            </a:r>
            <a:r>
              <a:rPr lang="cs-CZ" sz="2400" b="1" dirty="0"/>
              <a:t>= zástavní právo je zapsáno do veřejného seznamu i po zániku </a:t>
            </a:r>
          </a:p>
        </p:txBody>
      </p:sp>
    </p:spTree>
    <p:extLst>
      <p:ext uri="{BB962C8B-B14F-4D97-AF65-F5344CB8AC3E}">
        <p14:creationId xmlns:p14="http://schemas.microsoft.com/office/powerpoint/2010/main" val="642313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21ACD-CF1D-4D08-9435-457FF4374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600" b="1" dirty="0"/>
              <a:t>Držba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614AABC-D8AA-4A14-86EA-060FBB475973}"/>
              </a:ext>
            </a:extLst>
          </p:cNvPr>
          <p:cNvSpPr/>
          <p:nvPr/>
        </p:nvSpPr>
        <p:spPr>
          <a:xfrm>
            <a:off x="637563" y="2428613"/>
            <a:ext cx="3758268" cy="1000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Držitel = ten, kdo vykonává právo pro sebe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CB3B5D7-4218-4AED-9C28-89BD01F790FF}"/>
              </a:ext>
            </a:extLst>
          </p:cNvPr>
          <p:cNvSpPr/>
          <p:nvPr/>
        </p:nvSpPr>
        <p:spPr>
          <a:xfrm>
            <a:off x="637563" y="3769066"/>
            <a:ext cx="6115575" cy="1000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Držet lze právo, které lze převést, lze jej opakovat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C1643EA-24B4-450C-87B6-7C83930EDB17}"/>
              </a:ext>
            </a:extLst>
          </p:cNvPr>
          <p:cNvSpPr/>
          <p:nvPr/>
        </p:nvSpPr>
        <p:spPr>
          <a:xfrm>
            <a:off x="637563" y="4769453"/>
            <a:ext cx="6115575" cy="10003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X osobní právo není předem držby ani vydržení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2DE9727-79A0-4FEC-BED4-55706E784608}"/>
              </a:ext>
            </a:extLst>
          </p:cNvPr>
          <p:cNvSpPr/>
          <p:nvPr/>
        </p:nvSpPr>
        <p:spPr>
          <a:xfrm>
            <a:off x="6955871" y="2428613"/>
            <a:ext cx="3758268" cy="10003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Vlastnické právo – kdo se věci ujal, jinak kdo počal vykonávat</a:t>
            </a:r>
          </a:p>
        </p:txBody>
      </p:sp>
    </p:spTree>
    <p:extLst>
      <p:ext uri="{BB962C8B-B14F-4D97-AF65-F5344CB8AC3E}">
        <p14:creationId xmlns:p14="http://schemas.microsoft.com/office/powerpoint/2010/main" val="257993756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EAFD5-1A5E-4D78-A395-67E2DE0C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Uvolněná zástava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F775F5-F6CF-432A-B87C-F8FE08AA6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Zástava se uvolní, ale zápis o tom ještě není ve veřejném seznamu -&gt; jde o uvolněné zástavní právo a vlastník jej může spojit s jiným dluhem  </a:t>
            </a:r>
          </a:p>
        </p:txBody>
      </p:sp>
    </p:spTree>
    <p:extLst>
      <p:ext uri="{BB962C8B-B14F-4D97-AF65-F5344CB8AC3E}">
        <p14:creationId xmlns:p14="http://schemas.microsoft.com/office/powerpoint/2010/main" val="1369572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23A4E-CC1D-4599-8F15-E3375404E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Záměna zástavního práva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D3567B-5042-4020-9574-94E8ABEC5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6716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5D543-22FD-4554-9C39-99C70D9AF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Podzástavní právo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20CED4-D8D7-43F6-A657-832E877DE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= vzniká zastavením pohledávky, které svědčí zástavní právo </a:t>
            </a:r>
          </a:p>
          <a:p>
            <a:r>
              <a:rPr lang="cs-CZ" b="1" dirty="0"/>
              <a:t>Souhlas dlužníka není nutný – nabývá vůči němu účinků doručením oznámením nebo zápisem </a:t>
            </a:r>
          </a:p>
        </p:txBody>
      </p:sp>
    </p:spTree>
    <p:extLst>
      <p:ext uri="{BB962C8B-B14F-4D97-AF65-F5344CB8AC3E}">
        <p14:creationId xmlns:p14="http://schemas.microsoft.com/office/powerpoint/2010/main" val="340328291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1840C-11AE-4C4A-AB31-5DAA9F188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Zadržovací právo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296C43-CADB-478C-985D-883662EBA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 movitých věcí – kdo má povinnost vydat movitou věci a nevydá ji, zadržet věc k zajištění  splatného dluhu; lze i nesplatný dluh, např. pokud dlužník prohlásí, že nezaplatí </a:t>
            </a:r>
          </a:p>
          <a:p>
            <a:endParaRPr lang="cs-CZ" b="1" dirty="0"/>
          </a:p>
          <a:p>
            <a:r>
              <a:rPr lang="cs-CZ" b="1" dirty="0">
                <a:solidFill>
                  <a:srgbClr val="FF0000"/>
                </a:solidFill>
              </a:rPr>
              <a:t>Věřitel, který zajistil, má právo z výtěžku, má přednost i před zástavním věřitelem </a:t>
            </a:r>
          </a:p>
        </p:txBody>
      </p:sp>
    </p:spTree>
    <p:extLst>
      <p:ext uri="{BB962C8B-B14F-4D97-AF65-F5344CB8AC3E}">
        <p14:creationId xmlns:p14="http://schemas.microsoft.com/office/powerpoint/2010/main" val="347570018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5B1F00-BC16-42AC-B8A2-76CCC6E47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b="1" dirty="0"/>
              <a:t>Správa cizího majetku </a:t>
            </a:r>
          </a:p>
        </p:txBody>
      </p:sp>
    </p:spTree>
    <p:extLst>
      <p:ext uri="{BB962C8B-B14F-4D97-AF65-F5344CB8AC3E}">
        <p14:creationId xmlns:p14="http://schemas.microsoft.com/office/powerpoint/2010/main" val="161147770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C9E99-0216-47FA-ACE0-1D7FDCDB1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000F2B-2ABF-4FBA-8A17-7B48B86ED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Beneficient – pro koho je správa vykonávána, správu vykonává správce </a:t>
            </a:r>
          </a:p>
          <a:p>
            <a:r>
              <a:rPr lang="cs-CZ" sz="2400" b="1" dirty="0"/>
              <a:t>Správce je zástupce vlastníka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Prostá správa cizího majetku </a:t>
            </a:r>
            <a:r>
              <a:rPr lang="cs-CZ" sz="2400" b="1" dirty="0"/>
              <a:t>= zachování majetku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Plná správa majetku </a:t>
            </a:r>
            <a:r>
              <a:rPr lang="cs-CZ" sz="2400" b="1" dirty="0"/>
              <a:t>= rozmnožení majetku </a:t>
            </a:r>
          </a:p>
        </p:txBody>
      </p:sp>
    </p:spTree>
    <p:extLst>
      <p:ext uri="{BB962C8B-B14F-4D97-AF65-F5344CB8AC3E}">
        <p14:creationId xmlns:p14="http://schemas.microsoft.com/office/powerpoint/2010/main" val="316314034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BE7287-3A73-43B7-8FD5-118F3F54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Skončení správy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66D62B-D6D2-4E8D-9F45-60D5FF143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</a:rPr>
              <a:t>Správce skončí odstoupením, odvoláním, omezením, úpadkem, uplynutím doby, odstoupením správce  </a:t>
            </a:r>
          </a:p>
        </p:txBody>
      </p:sp>
    </p:spTree>
    <p:extLst>
      <p:ext uri="{BB962C8B-B14F-4D97-AF65-F5344CB8AC3E}">
        <p14:creationId xmlns:p14="http://schemas.microsoft.com/office/powerpoint/2010/main" val="426241420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64568-D72E-40D9-BCCE-3E372747A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Svěřenský fond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41880B-6806-4943-854A-351191483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Vyčlenění majetku z vlastnictví zakladatele, který jej svěří správci</a:t>
            </a:r>
          </a:p>
          <a:p>
            <a:r>
              <a:rPr lang="cs-CZ" b="1" dirty="0"/>
              <a:t>Vzniká oddělené a nezávislé vlastnictví </a:t>
            </a:r>
          </a:p>
          <a:p>
            <a:r>
              <a:rPr lang="cs-CZ" b="1" dirty="0"/>
              <a:t>Vlastnické právo k majetku vykonává vlastním jménem na účet fondu svěřenský správce </a:t>
            </a:r>
          </a:p>
          <a:p>
            <a:r>
              <a:rPr lang="cs-CZ" b="1" dirty="0">
                <a:solidFill>
                  <a:srgbClr val="FF0000"/>
                </a:solidFill>
              </a:rPr>
              <a:t>Musí mít statut </a:t>
            </a:r>
          </a:p>
        </p:txBody>
      </p:sp>
    </p:spTree>
    <p:extLst>
      <p:ext uri="{BB962C8B-B14F-4D97-AF65-F5344CB8AC3E}">
        <p14:creationId xmlns:p14="http://schemas.microsoft.com/office/powerpoint/2010/main" val="1155214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D3B7A-702F-4EED-A48C-76A7DDB75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Nabytí držby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F6B1680-C35E-4111-AE89-3450CCA71DEF}"/>
              </a:ext>
            </a:extLst>
          </p:cNvPr>
          <p:cNvSpPr/>
          <p:nvPr/>
        </p:nvSpPr>
        <p:spPr>
          <a:xfrm>
            <a:off x="1300294" y="2491530"/>
            <a:ext cx="3355596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Bezprostředně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276458B-0F18-49C7-BD01-DA6FFBEF7745}"/>
              </a:ext>
            </a:extLst>
          </p:cNvPr>
          <p:cNvSpPr/>
          <p:nvPr/>
        </p:nvSpPr>
        <p:spPr>
          <a:xfrm>
            <a:off x="1300294" y="4392298"/>
            <a:ext cx="3355596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Odvozeně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114F370-39CE-4EF7-A367-14011227AF7E}"/>
              </a:ext>
            </a:extLst>
          </p:cNvPr>
          <p:cNvSpPr/>
          <p:nvPr/>
        </p:nvSpPr>
        <p:spPr>
          <a:xfrm>
            <a:off x="5781414" y="2491530"/>
            <a:ext cx="3355596" cy="9374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Držitel se držby ujme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3FA371A-5DE2-4089-BA0D-63E9A2015E41}"/>
              </a:ext>
            </a:extLst>
          </p:cNvPr>
          <p:cNvSpPr/>
          <p:nvPr/>
        </p:nvSpPr>
        <p:spPr>
          <a:xfrm>
            <a:off x="5781414" y="4392298"/>
            <a:ext cx="3355596" cy="9374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Dosavadní převede…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4F7CB734-C5DC-49CB-834E-33EA4C6A9748}"/>
              </a:ext>
            </a:extLst>
          </p:cNvPr>
          <p:cNvSpPr/>
          <p:nvPr/>
        </p:nvSpPr>
        <p:spPr>
          <a:xfrm>
            <a:off x="4823670" y="2810312"/>
            <a:ext cx="763398" cy="352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4AD93AB6-0E0C-4C6E-BA4F-CC2199D10EBC}"/>
              </a:ext>
            </a:extLst>
          </p:cNvPr>
          <p:cNvSpPr/>
          <p:nvPr/>
        </p:nvSpPr>
        <p:spPr>
          <a:xfrm>
            <a:off x="4836953" y="4684864"/>
            <a:ext cx="763398" cy="352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516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7A492-BC05-47D8-B840-87C550CEA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Držba - typy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84D8BD3-4683-4A50-B454-01D8C07B8697}"/>
              </a:ext>
            </a:extLst>
          </p:cNvPr>
          <p:cNvSpPr/>
          <p:nvPr/>
        </p:nvSpPr>
        <p:spPr>
          <a:xfrm>
            <a:off x="721454" y="2600587"/>
            <a:ext cx="2063691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Řádná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5E10A8A-5A69-4164-A945-E8AD2116421D}"/>
              </a:ext>
            </a:extLst>
          </p:cNvPr>
          <p:cNvSpPr/>
          <p:nvPr/>
        </p:nvSpPr>
        <p:spPr>
          <a:xfrm>
            <a:off x="3733100" y="2600587"/>
            <a:ext cx="3355596" cy="9374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Platný právní důvod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18D8CF0-E2F0-43B4-8D31-170C3C7FEDB5}"/>
              </a:ext>
            </a:extLst>
          </p:cNvPr>
          <p:cNvSpPr/>
          <p:nvPr/>
        </p:nvSpPr>
        <p:spPr>
          <a:xfrm>
            <a:off x="7442433" y="2600587"/>
            <a:ext cx="4486712" cy="9374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Např. z vůle předchozího, orgánu veřejné moci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DE5A00D8-18FA-4371-9FDA-0EB87A8382A2}"/>
              </a:ext>
            </a:extLst>
          </p:cNvPr>
          <p:cNvSpPr/>
          <p:nvPr/>
        </p:nvSpPr>
        <p:spPr>
          <a:xfrm>
            <a:off x="2877423" y="2893153"/>
            <a:ext cx="763398" cy="352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7D71D37-D7AC-44E9-92EF-36E4360F5F18}"/>
              </a:ext>
            </a:extLst>
          </p:cNvPr>
          <p:cNvSpPr/>
          <p:nvPr/>
        </p:nvSpPr>
        <p:spPr>
          <a:xfrm>
            <a:off x="721454" y="3989277"/>
            <a:ext cx="2063691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Poctivá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345844C9-5146-48F0-9646-2D70CE807DE9}"/>
              </a:ext>
            </a:extLst>
          </p:cNvPr>
          <p:cNvSpPr/>
          <p:nvPr/>
        </p:nvSpPr>
        <p:spPr>
          <a:xfrm>
            <a:off x="2877423" y="4281843"/>
            <a:ext cx="763398" cy="352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638066A-2BFC-4866-978F-1B65D2C828D5}"/>
              </a:ext>
            </a:extLst>
          </p:cNvPr>
          <p:cNvSpPr/>
          <p:nvPr/>
        </p:nvSpPr>
        <p:spPr>
          <a:xfrm>
            <a:off x="3733100" y="3989277"/>
            <a:ext cx="3355596" cy="9374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Přesvědčivý důvod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CB712C8-8B65-4BCF-8C62-DEAD2E79EB94}"/>
              </a:ext>
            </a:extLst>
          </p:cNvPr>
          <p:cNvSpPr/>
          <p:nvPr/>
        </p:nvSpPr>
        <p:spPr>
          <a:xfrm>
            <a:off x="7442433" y="3989277"/>
            <a:ext cx="4486712" cy="9374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Stejná právo jako řádný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4B012A46-25F8-4690-9426-6BA5FFD6D49D}"/>
              </a:ext>
            </a:extLst>
          </p:cNvPr>
          <p:cNvSpPr/>
          <p:nvPr/>
        </p:nvSpPr>
        <p:spPr>
          <a:xfrm>
            <a:off x="721453" y="5377967"/>
            <a:ext cx="2063691" cy="93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Pravá</a:t>
            </a:r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4816059A-42F3-4D6A-88A5-1945D7558EAA}"/>
              </a:ext>
            </a:extLst>
          </p:cNvPr>
          <p:cNvSpPr/>
          <p:nvPr/>
        </p:nvSpPr>
        <p:spPr>
          <a:xfrm>
            <a:off x="2877423" y="5657213"/>
            <a:ext cx="763398" cy="352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212ABEF0-DFC5-469F-A524-C219FCA2FA69}"/>
              </a:ext>
            </a:extLst>
          </p:cNvPr>
          <p:cNvSpPr/>
          <p:nvPr/>
        </p:nvSpPr>
        <p:spPr>
          <a:xfrm>
            <a:off x="3733100" y="5415597"/>
            <a:ext cx="3355596" cy="9374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Nevetřel se , nevloudil se</a:t>
            </a:r>
          </a:p>
        </p:txBody>
      </p:sp>
      <p:sp>
        <p:nvSpPr>
          <p:cNvPr id="15" name="Šipka: nahoru 14">
            <a:extLst>
              <a:ext uri="{FF2B5EF4-FFF2-40B4-BE49-F238E27FC236}">
                <a16:creationId xmlns:a16="http://schemas.microsoft.com/office/drawing/2014/main" id="{68E08943-55B8-4AFA-8B97-C257AFB729AE}"/>
              </a:ext>
            </a:extLst>
          </p:cNvPr>
          <p:cNvSpPr/>
          <p:nvPr/>
        </p:nvSpPr>
        <p:spPr>
          <a:xfrm rot="18567489">
            <a:off x="7081006" y="4384614"/>
            <a:ext cx="369116" cy="1812815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89DF6880-543E-443D-84C5-0042220FECF5}"/>
              </a:ext>
            </a:extLst>
          </p:cNvPr>
          <p:cNvSpPr/>
          <p:nvPr/>
        </p:nvSpPr>
        <p:spPr>
          <a:xfrm>
            <a:off x="8238569" y="5735586"/>
            <a:ext cx="3355596" cy="9374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Jakmile byla doručena žaloba, není už poctivý</a:t>
            </a:r>
          </a:p>
        </p:txBody>
      </p:sp>
    </p:spTree>
    <p:extLst>
      <p:ext uri="{BB962C8B-B14F-4D97-AF65-F5344CB8AC3E}">
        <p14:creationId xmlns:p14="http://schemas.microsoft.com/office/powerpoint/2010/main" val="3396119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</TotalTime>
  <Words>2283</Words>
  <Application>Microsoft Office PowerPoint</Application>
  <PresentationFormat>Širokoúhlá obrazovka</PresentationFormat>
  <Paragraphs>319</Paragraphs>
  <Slides>77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77</vt:i4>
      </vt:variant>
    </vt:vector>
  </HeadingPairs>
  <TitlesOfParts>
    <vt:vector size="81" baseType="lpstr">
      <vt:lpstr>Arial</vt:lpstr>
      <vt:lpstr>Century Gothic</vt:lpstr>
      <vt:lpstr>Wingdings 3</vt:lpstr>
      <vt:lpstr>Zasedací místnost Ion</vt:lpstr>
      <vt:lpstr>Věcná práva</vt:lpstr>
      <vt:lpstr>Obecně </vt:lpstr>
      <vt:lpstr>Zápis do veřejného seznamu </vt:lpstr>
      <vt:lpstr>Prezentace aplikace PowerPoint</vt:lpstr>
      <vt:lpstr>Nesoulad se skutečným stavem</vt:lpstr>
      <vt:lpstr>Prezentace aplikace PowerPoint</vt:lpstr>
      <vt:lpstr>Držba</vt:lpstr>
      <vt:lpstr>Nabytí držby</vt:lpstr>
      <vt:lpstr>Držba - typy</vt:lpstr>
      <vt:lpstr>Držba vlastnického práva a jiného práva</vt:lpstr>
      <vt:lpstr>Ochrana a uchování držby</vt:lpstr>
      <vt:lpstr>Zánik držby</vt:lpstr>
      <vt:lpstr>Imise</vt:lpstr>
      <vt:lpstr>Rozhrady</vt:lpstr>
      <vt:lpstr>Nezbytná cesta</vt:lpstr>
      <vt:lpstr>Vyvlastnění</vt:lpstr>
      <vt:lpstr>Ochrana vlastnického práva</vt:lpstr>
      <vt:lpstr>Ochrana domnělého vlastnického práva</vt:lpstr>
      <vt:lpstr>Nabytí vlastnického práva</vt:lpstr>
      <vt:lpstr>1. Přivlastnění</vt:lpstr>
      <vt:lpstr>2. Nález</vt:lpstr>
      <vt:lpstr>3. Přírůstek</vt:lpstr>
      <vt:lpstr>Stavba na cizím pozemku</vt:lpstr>
      <vt:lpstr>4. Vydržení</vt:lpstr>
      <vt:lpstr>Mimořádné vydržení</vt:lpstr>
      <vt:lpstr>Zákaz vydržení</vt:lpstr>
      <vt:lpstr>Zastavení vydržecí doby </vt:lpstr>
      <vt:lpstr>Převod vlastnického práva</vt:lpstr>
      <vt:lpstr>Prezentace aplikace PowerPoint</vt:lpstr>
      <vt:lpstr>Nabytí od neoprávněného </vt:lpstr>
      <vt:lpstr>Nabytí od neoprávněného – jiná situace</vt:lpstr>
      <vt:lpstr>Nabytí vlastnického právo rozhodnutím orgánu veřejné moci </vt:lpstr>
      <vt:lpstr>Spoluvlastnictví </vt:lpstr>
      <vt:lpstr>Spoluvlastnictví obecně</vt:lpstr>
      <vt:lpstr>Spoluvlastnický podíl </vt:lpstr>
      <vt:lpstr>Předkupní právo</vt:lpstr>
      <vt:lpstr>Správa společné věci </vt:lpstr>
      <vt:lpstr>Prezentace aplikace PowerPoint</vt:lpstr>
      <vt:lpstr>Oddělení ze spoluvlastnictví </vt:lpstr>
      <vt:lpstr>Zrušení spoluvlastnictví </vt:lpstr>
      <vt:lpstr>Ochrana třetích osob při zrušení</vt:lpstr>
      <vt:lpstr>Odklad zrušení nebo oddělení ze spoluvlastnictví </vt:lpstr>
      <vt:lpstr>Bytové spoluvlastnictví </vt:lpstr>
      <vt:lpstr>Vznik jednotky </vt:lpstr>
      <vt:lpstr>SVJ</vt:lpstr>
      <vt:lpstr>Přídatné spoluvlastnictví </vt:lpstr>
      <vt:lpstr>Věcná práva k věci cizí </vt:lpstr>
      <vt:lpstr>Právo stavby </vt:lpstr>
      <vt:lpstr>Právo stavby </vt:lpstr>
      <vt:lpstr>Věcná břemena Služebnosti </vt:lpstr>
      <vt:lpstr>Nabytí služebnosti </vt:lpstr>
      <vt:lpstr>Služebnosti </vt:lpstr>
      <vt:lpstr>Pozemkové služebnosti </vt:lpstr>
      <vt:lpstr>Osobní služebnosti </vt:lpstr>
      <vt:lpstr>Zánik služebnosti </vt:lpstr>
      <vt:lpstr>Reálná břemena</vt:lpstr>
      <vt:lpstr>Zástavní právo </vt:lpstr>
      <vt:lpstr>Zřízení zástavního práva </vt:lpstr>
      <vt:lpstr>Zastavení podílu v korporaci </vt:lpstr>
      <vt:lpstr>Zastavení CP a zaknihovaného CP</vt:lpstr>
      <vt:lpstr>Zastavení pohledávky</vt:lpstr>
      <vt:lpstr>Budoucí zástavní právo </vt:lpstr>
      <vt:lpstr>Zástavní právo z rozhodnutí orgánu veřejné moci </vt:lpstr>
      <vt:lpstr>Zastavení cizí věci </vt:lpstr>
      <vt:lpstr>Vespolné zástavní právo </vt:lpstr>
      <vt:lpstr>Rozsah zástavního práva</vt:lpstr>
      <vt:lpstr>Práva a povinnosti ze zástavního práva</vt:lpstr>
      <vt:lpstr>Výkon zástavního práva</vt:lpstr>
      <vt:lpstr>Zánik zástavního práva </vt:lpstr>
      <vt:lpstr>Uvolněná zástava</vt:lpstr>
      <vt:lpstr>Záměna zástavního práva </vt:lpstr>
      <vt:lpstr>Podzástavní právo </vt:lpstr>
      <vt:lpstr>Zadržovací právo </vt:lpstr>
      <vt:lpstr>Prezentace aplikace PowerPoint</vt:lpstr>
      <vt:lpstr>Prezentace aplikace PowerPoint</vt:lpstr>
      <vt:lpstr>Skončení správy </vt:lpstr>
      <vt:lpstr>Svěřenský fond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Ondra</dc:creator>
  <cp:lastModifiedBy>Ondřej Pavelek</cp:lastModifiedBy>
  <cp:revision>121</cp:revision>
  <dcterms:created xsi:type="dcterms:W3CDTF">2018-05-12T08:35:32Z</dcterms:created>
  <dcterms:modified xsi:type="dcterms:W3CDTF">2020-11-15T19:38:40Z</dcterms:modified>
</cp:coreProperties>
</file>