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71" r:id="rId9"/>
    <p:sldId id="263" r:id="rId10"/>
    <p:sldId id="264" r:id="rId11"/>
    <p:sldId id="266" r:id="rId12"/>
    <p:sldId id="267" r:id="rId13"/>
    <p:sldId id="270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00" autoAdjust="0"/>
    <p:restoredTop sz="94660"/>
  </p:normalViewPr>
  <p:slideViewPr>
    <p:cSldViewPr snapToGrid="0">
      <p:cViewPr varScale="1">
        <p:scale>
          <a:sx n="77" d="100"/>
          <a:sy n="77" d="100"/>
        </p:scale>
        <p:origin x="126" y="10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83E78B-D32A-4146-823D-84915963D594}" type="datetimeFigureOut">
              <a:rPr lang="cs-CZ" smtClean="0"/>
              <a:t>17.11.2022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771FEF-151C-4805-9E5C-9D44B0B9213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547788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emoce závisí na povaze provokujícího jevu a na jedinci (aktuální stav, zkušenost, osobnost); emoce ryze individuální, i když někdy kolektivní (zemětřesení) </a:t>
            </a:r>
            <a:r>
              <a:rPr lang="cs-CZ" dirty="0" err="1"/>
              <a:t>vunikají</a:t>
            </a:r>
            <a:r>
              <a:rPr lang="cs-CZ" dirty="0"/>
              <a:t> spontánně, nemůžeme ovlivnit, můžeme regulovat přijatelné nebo potlačit nepřijatelné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771FEF-151C-4805-9E5C-9D44B0B9213A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644099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psychická = cit, tj. subjektivní, prožitková, čistě psychická stránka emoce ; VÝRAZOVÉ: mimovolní projev emoce: vrozená reakce, má funkci sdělovací; vylekanost = upozornit na nebezpečí, vztek: upozornit na moji agresi; paralingvistické charakteristiky řeči, TĚLESNÁ SLOŽKA: fyziologický základ emocí je zajištěn součinností nervového systému a hormonální soustavy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771FEF-151C-4805-9E5C-9D44B0B9213A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462344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thalamus: registruje </a:t>
            </a:r>
            <a:r>
              <a:rPr lang="cs-CZ" dirty="0" err="1"/>
              <a:t>emoc</a:t>
            </a:r>
            <a:r>
              <a:rPr lang="cs-CZ" dirty="0"/>
              <a:t>. </a:t>
            </a:r>
            <a:r>
              <a:rPr lang="cs-CZ" dirty="0" err="1"/>
              <a:t>význ</a:t>
            </a:r>
            <a:r>
              <a:rPr lang="cs-CZ" dirty="0"/>
              <a:t>. podněty; hypo: řídí sekreci hormonů; HIPO: INFO Z DLDB DO KTDB., AMYGDALA: CENTRUM CITŮ, tísňová dráha thalamus – amygdala, rychlejší než mozková kůra; bazální: podílejí se na expresi emocí a regulaci </a:t>
            </a:r>
            <a:r>
              <a:rPr lang="cs-CZ" dirty="0" err="1"/>
              <a:t>emoč</a:t>
            </a:r>
            <a:r>
              <a:rPr lang="cs-CZ" dirty="0"/>
              <a:t>. reakcí); MOZKOVÁ KÚRA: </a:t>
            </a:r>
            <a:r>
              <a:rPr lang="cs-CZ" dirty="0" err="1"/>
              <a:t>důlez¨žitá</a:t>
            </a:r>
            <a:r>
              <a:rPr lang="cs-CZ" dirty="0"/>
              <a:t> pro zpracování a vyhodnocování významu emočních reakcí – zvuk – úlek – jen krabice – uvolnění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771FEF-151C-4805-9E5C-9D44B0B9213A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743498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stenické (aktivizující), astenické (inhibující)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771FEF-151C-4805-9E5C-9D44B0B9213A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921191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pozitivní: radost (uspokojení nebo představa uspokojení nějaké představy, vnější projev: smích, veselost, NEGATIVNÍ (smutek, zármutek, hněv, zlost, vztek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771FEF-151C-4805-9E5C-9D44B0B9213A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828921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AGRESE: aktuální projev útočného chování, které má za cíl poškodit (sebe, jiné, předmět)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771FEF-151C-4805-9E5C-9D44B0B9213A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15238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instrukmentální</a:t>
            </a:r>
            <a:r>
              <a:rPr lang="cs-CZ" dirty="0"/>
              <a:t> / chladná / naučená sociální technika; emocionální: nepromyšlená, je cílem, zlobná / horká; ŠIKANA: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771FEF-151C-4805-9E5C-9D44B0B9213A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93477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DDA51639-B2D6-4652-B8C3-1B4C224A7BAF}" type="datetimeFigureOut">
              <a:rPr lang="en-US" dirty="0"/>
              <a:t>11/17/2022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A6AA8-A04B-4104-9AE2-BD48D340E27F}" type="datetimeFigureOut">
              <a:rPr lang="en-US" dirty="0"/>
              <a:t>11/17/2022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BF79-FAC6-4A96-8DE1-F7B82E2E1652}" type="datetimeFigureOut">
              <a:rPr lang="en-US" dirty="0"/>
              <a:t>11/17/2022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5DD9-2C52-442D-92E2-8072C0C3D7CD}" type="datetimeFigureOut">
              <a:rPr lang="en-US" dirty="0"/>
              <a:t>11/17/2022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C44961B7-6B89-48AB-966F-622E2788EECC}" type="datetimeFigureOut">
              <a:rPr lang="en-US" dirty="0"/>
              <a:t>11/17/2022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D6FB-79CC-4683-A046-BBE785BA1BED}" type="datetimeFigureOut">
              <a:rPr lang="en-US" dirty="0"/>
              <a:t>11/17/2022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B3E8-48F1-4B23-8498-D8A04A81EC9C}" type="datetimeFigureOut">
              <a:rPr lang="en-US" dirty="0"/>
              <a:t>11/17/2022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0D90-AA62-404D-A741-635B4370F9CB}" type="datetimeFigureOut">
              <a:rPr lang="en-US" dirty="0"/>
              <a:t>11/17/2022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02E4-6836-46D1-9DBB-3C27C0DD3A89}" type="datetimeFigureOut">
              <a:rPr lang="en-US" dirty="0"/>
              <a:t>11/17/2022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31DD-A141-4471-BCF9-C6073EDD7E20}" type="datetimeFigureOut">
              <a:rPr lang="en-US" dirty="0"/>
              <a:t>11/17/2022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AB334A90-EB03-42F3-8859-2C2B2724C058}" type="datetimeFigureOut">
              <a:rPr lang="en-US" dirty="0"/>
              <a:t>11/17/2022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BC48EC7-AF6A-48D3-8284-14BACBEBDD84}" type="datetimeFigureOut">
              <a:rPr lang="en-US" dirty="0"/>
              <a:t>11/17/2022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dmBqwWlJg8U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C84E5F6-1BD1-4676-8257-806C20E0181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EMOCE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49D6ABDB-6DFE-475B-93A2-4346F43370E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70868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C5E68FE-E2F1-48A7-B278-A5507F397C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Nutno odlišovat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C752B9C-9613-4E10-A676-C6B3341C8F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7" y="2877847"/>
            <a:ext cx="10058400" cy="3931920"/>
          </a:xfrm>
        </p:spPr>
        <p:txBody>
          <a:bodyPr>
            <a:normAutofit/>
          </a:bodyPr>
          <a:lstStyle/>
          <a:p>
            <a:r>
              <a:rPr lang="cs-CZ" sz="4800" b="1" dirty="0"/>
              <a:t>AGRESE</a:t>
            </a:r>
          </a:p>
          <a:p>
            <a:r>
              <a:rPr lang="cs-CZ" sz="4800" b="1" dirty="0"/>
              <a:t>AGRESIVNÍ CHOVÁNÍ</a:t>
            </a:r>
          </a:p>
          <a:p>
            <a:r>
              <a:rPr lang="cs-CZ" sz="4800" b="1" dirty="0"/>
              <a:t>AGRESIVITA</a:t>
            </a:r>
          </a:p>
        </p:txBody>
      </p:sp>
      <p:pic>
        <p:nvPicPr>
          <p:cNvPr id="5122" name="Picture 2" descr="Nejsme si v něčem podobní?“ - Zdraví.Euro.cz">
            <a:extLst>
              <a:ext uri="{FF2B5EF4-FFF2-40B4-BE49-F238E27FC236}">
                <a16:creationId xmlns:a16="http://schemas.microsoft.com/office/drawing/2014/main" id="{9061CC81-A514-4D80-BE8E-1FEA6EE61C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0680" y="428281"/>
            <a:ext cx="4370387" cy="3093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68164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B1DEDBD-26E8-4D05-A99D-8146D5CCD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TYPY AGRESE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478FCD6-FF18-47EB-9548-2B37127B0F0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sz="3600" dirty="0"/>
              <a:t>Instrumentální</a:t>
            </a:r>
          </a:p>
          <a:p>
            <a:r>
              <a:rPr lang="cs-CZ" sz="3600" dirty="0"/>
              <a:t>Emocionální</a:t>
            </a:r>
          </a:p>
          <a:p>
            <a:endParaRPr lang="cs-CZ" sz="3600" dirty="0"/>
          </a:p>
          <a:p>
            <a:r>
              <a:rPr lang="cs-CZ" sz="3600" dirty="0"/>
              <a:t>šikana</a:t>
            </a:r>
          </a:p>
          <a:p>
            <a:endParaRPr lang="cs-CZ" dirty="0"/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24DB4F46-BC09-48D0-A4EA-528FF8368C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555654" y="2014194"/>
            <a:ext cx="4754880" cy="3749040"/>
          </a:xfrm>
        </p:spPr>
        <p:txBody>
          <a:bodyPr/>
          <a:lstStyle/>
          <a:p>
            <a:r>
              <a:rPr lang="cs-CZ" sz="4000" dirty="0"/>
              <a:t>Destruktivní</a:t>
            </a:r>
          </a:p>
          <a:p>
            <a:pPr lvl="1"/>
            <a:r>
              <a:rPr lang="cs-CZ" sz="3600" dirty="0" err="1"/>
              <a:t>Heteroagrese</a:t>
            </a:r>
            <a:endParaRPr lang="cs-CZ" sz="3600" dirty="0"/>
          </a:p>
          <a:p>
            <a:pPr lvl="1"/>
            <a:r>
              <a:rPr lang="cs-CZ" sz="3600" dirty="0" err="1"/>
              <a:t>Autoagrese</a:t>
            </a:r>
            <a:endParaRPr lang="cs-CZ" sz="3600" dirty="0"/>
          </a:p>
          <a:p>
            <a:r>
              <a:rPr lang="cs-CZ" sz="4000" dirty="0"/>
              <a:t>konstruktivní</a:t>
            </a:r>
            <a:endParaRPr lang="cs-CZ" dirty="0"/>
          </a:p>
        </p:txBody>
      </p:sp>
      <p:pic>
        <p:nvPicPr>
          <p:cNvPr id="6146" name="Picture 2" descr="Komentář: Český hokej slábne v atmosféře nepravostí a všeobecné ztráty  respektu - Seznam Zprávy">
            <a:extLst>
              <a:ext uri="{FF2B5EF4-FFF2-40B4-BE49-F238E27FC236}">
                <a16:creationId xmlns:a16="http://schemas.microsoft.com/office/drawing/2014/main" id="{DFD1FC95-66AB-4F14-89DC-BFC0332ECF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0" y="3661832"/>
            <a:ext cx="3911298" cy="2190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Šikana může mít mnoho podob - Novinky.cz">
            <a:extLst>
              <a:ext uri="{FF2B5EF4-FFF2-40B4-BE49-F238E27FC236}">
                <a16:creationId xmlns:a16="http://schemas.microsoft.com/office/drawing/2014/main" id="{FEF00152-4412-4AEC-8C2B-023AA1BA3D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9917" y="413993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47249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3A57BFD-61DA-4D4D-85C1-5A72E87D5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Typy agrese 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331C92D-27B6-4F4F-80A4-6D720B7DBFC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sz="4000" b="1" dirty="0">
                <a:solidFill>
                  <a:srgbClr val="FF0000"/>
                </a:solidFill>
              </a:rPr>
              <a:t>podle prostředků</a:t>
            </a:r>
          </a:p>
          <a:p>
            <a:pPr lvl="1"/>
            <a:r>
              <a:rPr lang="cs-CZ" sz="3600" b="1" dirty="0"/>
              <a:t>Fyzická</a:t>
            </a:r>
          </a:p>
          <a:p>
            <a:pPr lvl="1"/>
            <a:r>
              <a:rPr lang="cs-CZ" sz="3600" b="1" dirty="0"/>
              <a:t>Verbální</a:t>
            </a:r>
          </a:p>
          <a:p>
            <a:pPr lvl="1"/>
            <a:r>
              <a:rPr lang="cs-CZ" sz="3600" b="1" dirty="0"/>
              <a:t>myšlenková</a:t>
            </a:r>
            <a:endParaRPr lang="cs-CZ" b="1" dirty="0"/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5344BFAA-C802-4644-B3FF-87846C5572D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sz="4800" b="1" dirty="0">
                <a:solidFill>
                  <a:srgbClr val="FF0000"/>
                </a:solidFill>
              </a:rPr>
              <a:t>Podle cíle</a:t>
            </a:r>
          </a:p>
          <a:p>
            <a:pPr lvl="1"/>
            <a:r>
              <a:rPr lang="cs-CZ" sz="4400" b="1" dirty="0"/>
              <a:t>Přímá</a:t>
            </a:r>
          </a:p>
          <a:p>
            <a:pPr lvl="1"/>
            <a:r>
              <a:rPr lang="cs-CZ" sz="4400" b="1" dirty="0"/>
              <a:t>nepřímá</a:t>
            </a:r>
            <a:endParaRPr lang="cs-CZ" b="1" dirty="0"/>
          </a:p>
        </p:txBody>
      </p:sp>
      <p:pic>
        <p:nvPicPr>
          <p:cNvPr id="7170" name="Picture 2" descr="Taky jste zažili šikanu? | Vši ve škole | Televize Seznam">
            <a:extLst>
              <a:ext uri="{FF2B5EF4-FFF2-40B4-BE49-F238E27FC236}">
                <a16:creationId xmlns:a16="http://schemas.microsoft.com/office/drawing/2014/main" id="{61156980-5598-45AF-A467-F2FDF86186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2509" y="4605681"/>
            <a:ext cx="3671358" cy="2082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94096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38ABDA9-C736-4120-AA74-AAD8ADC03A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/>
              <a:t>Teorie o podstatě a původu agrese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16F3A41-7617-4BE5-A4DF-0B354B9904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b="1" dirty="0"/>
              <a:t>Pudová teorie(Freud)</a:t>
            </a:r>
          </a:p>
          <a:p>
            <a:r>
              <a:rPr lang="cs-CZ" sz="2800" b="1" dirty="0"/>
              <a:t>Reaktivní teorie agrese </a:t>
            </a:r>
            <a:r>
              <a:rPr lang="cs-CZ" sz="2800" dirty="0"/>
              <a:t>(např. </a:t>
            </a:r>
            <a:r>
              <a:rPr lang="cs-CZ" sz="2800" dirty="0" err="1"/>
              <a:t>Dollard</a:t>
            </a:r>
            <a:r>
              <a:rPr lang="cs-CZ" sz="2800" dirty="0"/>
              <a:t> a Miller)</a:t>
            </a:r>
          </a:p>
          <a:p>
            <a:r>
              <a:rPr lang="cs-CZ" sz="2800" b="1" dirty="0"/>
              <a:t>T</a:t>
            </a:r>
            <a:r>
              <a:rPr lang="pt-BR" sz="2800" b="1" dirty="0"/>
              <a:t>eorie naučeného chování</a:t>
            </a:r>
            <a:r>
              <a:rPr lang="cs-CZ" sz="2800" dirty="0"/>
              <a:t> (A. Bandura) </a:t>
            </a:r>
            <a:r>
              <a:rPr lang="cs-CZ" sz="2800" dirty="0" err="1"/>
              <a:t>Bobo</a:t>
            </a:r>
            <a:r>
              <a:rPr lang="cs-CZ" sz="2800" dirty="0"/>
              <a:t> </a:t>
            </a:r>
            <a:r>
              <a:rPr lang="cs-CZ" sz="2800" dirty="0" err="1"/>
              <a:t>Doll</a:t>
            </a:r>
            <a:r>
              <a:rPr lang="cs-CZ" sz="2800" dirty="0"/>
              <a:t> Experiment</a:t>
            </a:r>
            <a:endParaRPr lang="cs-CZ" sz="2800" b="1" dirty="0"/>
          </a:p>
          <a:p>
            <a:pPr lvl="1"/>
            <a:endParaRPr lang="cs-CZ" dirty="0"/>
          </a:p>
        </p:txBody>
      </p:sp>
      <p:pic>
        <p:nvPicPr>
          <p:cNvPr id="1026" name="Picture 2" descr="Albert Bandura (2005)">
            <a:extLst>
              <a:ext uri="{FF2B5EF4-FFF2-40B4-BE49-F238E27FC236}">
                <a16:creationId xmlns:a16="http://schemas.microsoft.com/office/drawing/2014/main" id="{8ECA7FB6-76D0-404C-A005-6627904889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8175" y="1878542"/>
            <a:ext cx="2381250" cy="3371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ile:Bobo doll-en.svg">
            <a:extLst>
              <a:ext uri="{FF2B5EF4-FFF2-40B4-BE49-F238E27FC236}">
                <a16:creationId xmlns:a16="http://schemas.microsoft.com/office/drawing/2014/main" id="{8C6EC732-1833-4A97-910C-3B19EE21D7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918" y="4069080"/>
            <a:ext cx="2788920" cy="2788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C1AE7D17-B82A-4218-AB5F-8749E16CC504}"/>
              </a:ext>
            </a:extLst>
          </p:cNvPr>
          <p:cNvSpPr/>
          <p:nvPr/>
        </p:nvSpPr>
        <p:spPr>
          <a:xfrm>
            <a:off x="4665540" y="5754634"/>
            <a:ext cx="605326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>
                <a:hlinkClick r:id="rId4"/>
              </a:rPr>
              <a:t>https://www.youtube.com/watch?v=dmBqwWlJg8U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567436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7CCC606-40B9-45F7-B8B2-A7D51C6B2E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0109B64-4E10-455A-B83F-807F02955F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334" y="809414"/>
            <a:ext cx="11209866" cy="5405992"/>
          </a:xfrm>
        </p:spPr>
        <p:txBody>
          <a:bodyPr>
            <a:normAutofit fontScale="92500" lnSpcReduction="10000"/>
          </a:bodyPr>
          <a:lstStyle/>
          <a:p>
            <a:r>
              <a:rPr lang="cs-CZ" sz="3200" dirty="0"/>
              <a:t>původ v latinském slově EMOVERE = vzrušovat </a:t>
            </a:r>
          </a:p>
          <a:p>
            <a:r>
              <a:rPr lang="cs-CZ" sz="3200" dirty="0"/>
              <a:t>Vágnerová (2015, s. 143) </a:t>
            </a:r>
            <a:r>
              <a:rPr lang="cs-CZ" sz="3200" i="1" dirty="0"/>
              <a:t>„schopnost reagovat na různé podněty prožitkem libosti a nelibosti, spojeným s fyziologickými reakcemi a dalšími vnějšími projevy.</a:t>
            </a:r>
            <a:r>
              <a:rPr lang="cs-CZ" sz="3200" dirty="0"/>
              <a:t>“ </a:t>
            </a:r>
          </a:p>
          <a:p>
            <a:r>
              <a:rPr lang="cs-CZ" sz="3200" dirty="0" err="1"/>
              <a:t>Cakirpaloglu</a:t>
            </a:r>
            <a:r>
              <a:rPr lang="cs-CZ" sz="3200" dirty="0"/>
              <a:t> (2012, s. 204) zase emoce chápe jako </a:t>
            </a:r>
            <a:r>
              <a:rPr lang="cs-CZ" sz="3200" i="1" dirty="0"/>
              <a:t>„stav zvýšené aktivity organismu, která se manifestuje specifickým prožíváním (příjemnost-nepříjemnost), fyziologickými změnami a odpovídajícím chováním.“</a:t>
            </a:r>
            <a:endParaRPr lang="cs-CZ" sz="3200" dirty="0"/>
          </a:p>
          <a:p>
            <a:r>
              <a:rPr lang="cs-CZ" sz="3200" b="1" dirty="0"/>
              <a:t>Způsob emočního prožívání</a:t>
            </a:r>
            <a:r>
              <a:rPr lang="cs-CZ" sz="3200" dirty="0"/>
              <a:t> je podmíněn geneticky, zvláště temperamentem a </a:t>
            </a:r>
            <a:r>
              <a:rPr lang="cs-CZ" sz="3200" dirty="0" err="1"/>
              <a:t>sociokulturně</a:t>
            </a:r>
            <a:r>
              <a:rPr lang="cs-CZ" sz="3200" dirty="0"/>
              <a:t>, v průběhu socializace učením.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844527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FCC0454-D90F-4331-BDE7-C777D2B5B2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i="1" dirty="0"/>
              <a:t>Složky emocí</a:t>
            </a:r>
            <a:br>
              <a:rPr lang="cs-CZ" b="1" i="1" dirty="0"/>
            </a:b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05521C4-7776-41B5-A016-7CF53EC0E8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871047"/>
            <a:ext cx="10058400" cy="3931920"/>
          </a:xfrm>
        </p:spPr>
        <p:txBody>
          <a:bodyPr>
            <a:normAutofit/>
          </a:bodyPr>
          <a:lstStyle/>
          <a:p>
            <a:r>
              <a:rPr lang="cs-CZ" sz="3600" b="1" dirty="0"/>
              <a:t>Subjektivní psychická komponenta</a:t>
            </a:r>
            <a:r>
              <a:rPr lang="cs-CZ" sz="3600" dirty="0"/>
              <a:t> </a:t>
            </a:r>
          </a:p>
          <a:p>
            <a:r>
              <a:rPr lang="cs-CZ" sz="3600" b="1" dirty="0"/>
              <a:t>Výrazové (expresívní) chování</a:t>
            </a:r>
            <a:r>
              <a:rPr lang="cs-CZ" sz="3600" dirty="0"/>
              <a:t> </a:t>
            </a:r>
          </a:p>
          <a:p>
            <a:r>
              <a:rPr lang="cs-CZ" sz="3600" b="1" dirty="0"/>
              <a:t>Tělesná složka</a:t>
            </a:r>
            <a:endParaRPr lang="cs-CZ" sz="3600" dirty="0"/>
          </a:p>
        </p:txBody>
      </p:sp>
      <p:pic>
        <p:nvPicPr>
          <p:cNvPr id="1026" name="Picture 2" descr="Rozpoznejte emoce - ManagementMania.com">
            <a:extLst>
              <a:ext uri="{FF2B5EF4-FFF2-40B4-BE49-F238E27FC236}">
                <a16:creationId xmlns:a16="http://schemas.microsoft.com/office/drawing/2014/main" id="{078F3DE2-F737-4E83-9BFF-8E1FA8A74C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1667" y="20294"/>
            <a:ext cx="4360333" cy="261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32348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6C033C5-8B5B-44A8-9CC8-B8B53FB41F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/>
              <a:t>NEUROFYZIOLOGICKÝ ZÁKLAD EMOČNÍHO PROŽÍVÁNÍ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E96837F-5A6F-4CF7-8A27-493D4CC68E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dirty="0"/>
              <a:t>THALAMUS </a:t>
            </a:r>
          </a:p>
          <a:p>
            <a:r>
              <a:rPr lang="cs-CZ" sz="2800" dirty="0"/>
              <a:t>HYPOTALAMUS </a:t>
            </a:r>
          </a:p>
          <a:p>
            <a:r>
              <a:rPr lang="cs-CZ" sz="2800" dirty="0"/>
              <a:t>LIMBICKÝ SYSTÉM (hippocampus, amygdala – JOSEPH LE DOUX- tísňová dráha, bazální ganglia)</a:t>
            </a:r>
          </a:p>
          <a:p>
            <a:r>
              <a:rPr lang="cs-CZ" sz="2800" dirty="0"/>
              <a:t>MOZKOVÁ KŮRA</a:t>
            </a:r>
          </a:p>
          <a:p>
            <a:r>
              <a:rPr lang="cs-CZ" sz="2800" dirty="0"/>
              <a:t>SYMPATICKÝ ODDÍL AUTONOMNÍHO NERVSTVA )poté parasympatikus pro odeznění)</a:t>
            </a:r>
          </a:p>
        </p:txBody>
      </p:sp>
    </p:spTree>
    <p:extLst>
      <p:ext uri="{BB962C8B-B14F-4D97-AF65-F5344CB8AC3E}">
        <p14:creationId xmlns:p14="http://schemas.microsoft.com/office/powerpoint/2010/main" val="42527432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C397192-C8F1-46D4-85B1-2B8B69A400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i="1" dirty="0"/>
              <a:t>Vlastnosti emocí 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0FAB389-8A7D-4A85-AFD9-A758470A6A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625600"/>
            <a:ext cx="10058400" cy="4927600"/>
          </a:xfrm>
        </p:spPr>
        <p:txBody>
          <a:bodyPr>
            <a:normAutofit/>
          </a:bodyPr>
          <a:lstStyle/>
          <a:p>
            <a:pPr lvl="0"/>
            <a:r>
              <a:rPr lang="cs-CZ" sz="2400" b="1" dirty="0"/>
              <a:t>CITLIVOST </a:t>
            </a:r>
          </a:p>
          <a:p>
            <a:pPr lvl="0"/>
            <a:r>
              <a:rPr lang="cs-CZ" sz="2400" b="1" dirty="0"/>
              <a:t>CITOVOST</a:t>
            </a:r>
          </a:p>
          <a:p>
            <a:pPr lvl="0"/>
            <a:r>
              <a:rPr lang="cs-CZ" sz="2400" b="1" dirty="0"/>
              <a:t>NÁLADOVOST </a:t>
            </a:r>
          </a:p>
          <a:p>
            <a:pPr lvl="0"/>
            <a:r>
              <a:rPr lang="cs-CZ" sz="2400" b="1" dirty="0"/>
              <a:t>INTENZITA</a:t>
            </a:r>
          </a:p>
          <a:p>
            <a:pPr lvl="0"/>
            <a:r>
              <a:rPr lang="cs-CZ" sz="2400" b="1" dirty="0"/>
              <a:t>CITOVÁ ZRALOST </a:t>
            </a:r>
          </a:p>
          <a:p>
            <a:pPr lvl="0"/>
            <a:r>
              <a:rPr lang="cs-CZ" sz="2400" b="1" dirty="0"/>
              <a:t>SUGESTIBILITA</a:t>
            </a:r>
          </a:p>
          <a:p>
            <a:pPr lvl="0"/>
            <a:r>
              <a:rPr lang="cs-CZ" sz="2400" b="1" dirty="0"/>
              <a:t>CITOVÁ ZRANITELNOST</a:t>
            </a:r>
          </a:p>
          <a:p>
            <a:pPr lvl="0"/>
            <a:r>
              <a:rPr lang="cs-CZ" sz="2400" b="1" dirty="0"/>
              <a:t>OVLADATELNOST </a:t>
            </a:r>
          </a:p>
          <a:p>
            <a:pPr lvl="0"/>
            <a:r>
              <a:rPr lang="cs-CZ" sz="2400" b="1" dirty="0"/>
              <a:t>VÝRAZOVOST</a:t>
            </a:r>
            <a:endParaRPr lang="cs-CZ" b="1" dirty="0"/>
          </a:p>
        </p:txBody>
      </p:sp>
      <p:pic>
        <p:nvPicPr>
          <p:cNvPr id="3074" name="Picture 2" descr="Nepříjemné emoce nebo vypjaté situace. Jak je zvládnout a zpracovat">
            <a:extLst>
              <a:ext uri="{FF2B5EF4-FFF2-40B4-BE49-F238E27FC236}">
                <a16:creationId xmlns:a16="http://schemas.microsoft.com/office/drawing/2014/main" id="{4B77C7D1-4F10-46EE-98D5-5308757738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2349" y="304800"/>
            <a:ext cx="2659353" cy="2185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Jak emoce ovlivňují naše zdraví | Top Shop">
            <a:extLst>
              <a:ext uri="{FF2B5EF4-FFF2-40B4-BE49-F238E27FC236}">
                <a16:creationId xmlns:a16="http://schemas.microsoft.com/office/drawing/2014/main" id="{69996EEF-D583-42D8-9F2E-806ABAB24A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8083" y="2557463"/>
            <a:ext cx="2628900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Stáhněte si ZDARMA pracovní list o emocích, který pomůže ve vašich dětech  budovat empatii | INSPIO">
            <a:extLst>
              <a:ext uri="{FF2B5EF4-FFF2-40B4-BE49-F238E27FC236}">
                <a16:creationId xmlns:a16="http://schemas.microsoft.com/office/drawing/2014/main" id="{3CA403F9-EADE-4EA4-954D-478106F170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7362" y="4300538"/>
            <a:ext cx="3489325" cy="2343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20650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9E0EF05-2494-4A98-974D-479645FF54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dimenze emocí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D89556B-B138-4EE2-B8B1-8DED7EB730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cs-CZ" sz="2400" dirty="0"/>
              <a:t>libost - nelibost </a:t>
            </a:r>
          </a:p>
          <a:p>
            <a:pPr lvl="1"/>
            <a:r>
              <a:rPr lang="cs-CZ" sz="2400" dirty="0"/>
              <a:t>vzrušení – zklidnění, </a:t>
            </a:r>
          </a:p>
          <a:p>
            <a:pPr lvl="1"/>
            <a:r>
              <a:rPr lang="cs-CZ" sz="2400" dirty="0"/>
              <a:t>napětí – uvolnění</a:t>
            </a:r>
          </a:p>
          <a:p>
            <a:pPr marL="274320" lvl="1" indent="0">
              <a:buNone/>
            </a:pPr>
            <a:r>
              <a:rPr lang="cs-CZ" sz="2400" dirty="0"/>
              <a:t>(</a:t>
            </a:r>
            <a:r>
              <a:rPr lang="cs-CZ" sz="2400" dirty="0" err="1"/>
              <a:t>Wundt</a:t>
            </a:r>
            <a:r>
              <a:rPr lang="cs-CZ" sz="2400" dirty="0"/>
              <a:t>)</a:t>
            </a:r>
          </a:p>
          <a:p>
            <a:pPr lvl="1"/>
            <a:r>
              <a:rPr lang="cs-CZ" sz="2400" dirty="0"/>
              <a:t>dimenze vztahu k činnosti: stenické x astenické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036163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FE0E31B-22ED-4A9F-8E16-5E3964FFD5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5067" y="137160"/>
            <a:ext cx="10058400" cy="1371600"/>
          </a:xfrm>
        </p:spPr>
        <p:txBody>
          <a:bodyPr>
            <a:normAutofit/>
          </a:bodyPr>
          <a:lstStyle/>
          <a:p>
            <a:r>
              <a:rPr lang="cs-CZ" b="1" i="1" dirty="0"/>
              <a:t>Klasifikace emocí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A7F81C2-BB08-45FC-8CCD-886BF1E5D6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5066" y="1463040"/>
            <a:ext cx="10380133" cy="1371600"/>
          </a:xfrm>
        </p:spPr>
        <p:txBody>
          <a:bodyPr>
            <a:normAutofit/>
          </a:bodyPr>
          <a:lstStyle/>
          <a:p>
            <a:r>
              <a:rPr lang="cs-CZ" b="1" dirty="0"/>
              <a:t>DĚLENÍ Z HLEDISKA KVALITY</a:t>
            </a:r>
            <a:endParaRPr lang="cs-CZ" dirty="0"/>
          </a:p>
          <a:p>
            <a:pPr marL="274320" lvl="1" indent="0">
              <a:buNone/>
            </a:pPr>
            <a:r>
              <a:rPr lang="cs-CZ" dirty="0"/>
              <a:t>– pozitivní (radost)</a:t>
            </a:r>
          </a:p>
          <a:p>
            <a:pPr marL="274320" lvl="1" indent="0">
              <a:buNone/>
            </a:pPr>
            <a:r>
              <a:rPr lang="cs-CZ" dirty="0"/>
              <a:t>– negativní (smutek, hněv, strach)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obsah 2">
            <a:extLst>
              <a:ext uri="{FF2B5EF4-FFF2-40B4-BE49-F238E27FC236}">
                <a16:creationId xmlns:a16="http://schemas.microsoft.com/office/drawing/2014/main" id="{2D0982B5-9D2C-455F-8F4C-26921F12682F}"/>
              </a:ext>
            </a:extLst>
          </p:cNvPr>
          <p:cNvSpPr txBox="1">
            <a:spLocks/>
          </p:cNvSpPr>
          <p:nvPr/>
        </p:nvSpPr>
        <p:spPr>
          <a:xfrm>
            <a:off x="745066" y="2788920"/>
            <a:ext cx="10380133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b="1" dirty="0"/>
              <a:t>DĚLENÍ Z HLEDISKA FORMÁLNÍCH CHARAKTERISTIK </a:t>
            </a:r>
            <a:endParaRPr lang="cs-CZ" dirty="0"/>
          </a:p>
          <a:p>
            <a:r>
              <a:rPr lang="cs-CZ" u="sng" dirty="0"/>
              <a:t>INTENZITA A DÉLKA TRVÁNÍ</a:t>
            </a:r>
            <a:endParaRPr lang="cs-CZ" dirty="0"/>
          </a:p>
          <a:p>
            <a:pPr lvl="1"/>
            <a:r>
              <a:rPr lang="cs-CZ" dirty="0"/>
              <a:t>AFEKT </a:t>
            </a:r>
          </a:p>
          <a:p>
            <a:pPr lvl="1"/>
            <a:r>
              <a:rPr lang="cs-CZ" dirty="0"/>
              <a:t>EMOČNÍ EPIZODA </a:t>
            </a:r>
          </a:p>
          <a:p>
            <a:pPr lvl="1"/>
            <a:r>
              <a:rPr lang="cs-CZ" dirty="0"/>
              <a:t>NÁLADA 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u="sng" dirty="0"/>
              <a:t>ZAMĚŘENOST</a:t>
            </a:r>
          </a:p>
          <a:p>
            <a:pPr lvl="1"/>
            <a:r>
              <a:rPr lang="cs-CZ" dirty="0"/>
              <a:t>POSTOJ K SOBĚ SAMÉMU </a:t>
            </a:r>
          </a:p>
          <a:p>
            <a:pPr lvl="1"/>
            <a:r>
              <a:rPr lang="cs-CZ" dirty="0"/>
              <a:t>POSTOJ K VNĚJŠÍMU SVĚTU </a:t>
            </a:r>
            <a:endParaRPr lang="cs-CZ" u="sng" dirty="0"/>
          </a:p>
          <a:p>
            <a:endParaRPr lang="cs-CZ" dirty="0"/>
          </a:p>
        </p:txBody>
      </p:sp>
      <p:pic>
        <p:nvPicPr>
          <p:cNvPr id="2050" name="Picture 2" descr="Emoce a výkonnost | Předpisy, normy, vzory a příklady z oblasti kvality,  ISO a strojních zařízení.">
            <a:extLst>
              <a:ext uri="{FF2B5EF4-FFF2-40B4-BE49-F238E27FC236}">
                <a16:creationId xmlns:a16="http://schemas.microsoft.com/office/drawing/2014/main" id="{5A9FD4B7-0D3B-4F3E-AC67-991CB6A0CD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087" y="822960"/>
            <a:ext cx="5267281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46963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CB7BA4EE-8EF4-463E-A8BC-6132E9E50ED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13567" y="26987"/>
            <a:ext cx="6626269" cy="1143000"/>
          </a:xfrm>
        </p:spPr>
        <p:txBody>
          <a:bodyPr/>
          <a:lstStyle/>
          <a:p>
            <a:pPr>
              <a:defRPr/>
            </a:pPr>
            <a:r>
              <a:rPr lang="cs-CZ" altLang="cs-CZ" dirty="0"/>
              <a:t>Emoční inteligence </a:t>
            </a:r>
            <a:r>
              <a:rPr lang="cs-CZ" altLang="cs-CZ" sz="1800" dirty="0"/>
              <a:t>(EQ EMOCIONÁLNÍ QUOCIENT)</a:t>
            </a:r>
            <a:endParaRPr lang="cs-CZ" altLang="cs-CZ" dirty="0"/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DACF82F3-3804-457C-9FF6-1DC74102C52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31520" y="1412874"/>
            <a:ext cx="11460480" cy="5042789"/>
          </a:xfrm>
        </p:spPr>
        <p:txBody>
          <a:bodyPr>
            <a:normAutofit/>
          </a:bodyPr>
          <a:lstStyle/>
          <a:p>
            <a:pPr marL="609600" indent="-609600">
              <a:defRPr/>
            </a:pPr>
            <a:r>
              <a:rPr lang="cs-CZ" altLang="cs-CZ" b="1" dirty="0"/>
              <a:t>1990 Peter </a:t>
            </a:r>
            <a:r>
              <a:rPr lang="cs-CZ" altLang="cs-CZ" b="1" dirty="0" err="1"/>
              <a:t>Salovey</a:t>
            </a:r>
            <a:r>
              <a:rPr lang="cs-CZ" altLang="cs-CZ" b="1" dirty="0"/>
              <a:t> a John D. Mayer</a:t>
            </a:r>
          </a:p>
          <a:p>
            <a:pPr marL="609600" indent="-609600">
              <a:defRPr/>
            </a:pPr>
            <a:r>
              <a:rPr lang="cs-CZ" altLang="cs-CZ" b="1" dirty="0"/>
              <a:t>1995 David </a:t>
            </a:r>
            <a:r>
              <a:rPr lang="cs-CZ" altLang="cs-CZ" b="1" dirty="0" err="1"/>
              <a:t>Goleman</a:t>
            </a:r>
            <a:endParaRPr lang="cs-CZ" altLang="cs-CZ" b="1" dirty="0"/>
          </a:p>
          <a:p>
            <a:pPr marL="0" indent="0">
              <a:buNone/>
              <a:defRPr/>
            </a:pPr>
            <a:endParaRPr lang="cs-CZ" altLang="cs-CZ" b="1" dirty="0"/>
          </a:p>
          <a:p>
            <a:pPr marL="342900" indent="-342900" eaLnBrk="1" hangingPunct="1">
              <a:buFont typeface="+mj-lt"/>
              <a:buAutoNum type="arabicPeriod"/>
              <a:defRPr/>
            </a:pPr>
            <a:r>
              <a:rPr lang="cs-CZ" altLang="cs-CZ" b="1" dirty="0"/>
              <a:t>Sebeuvědomění</a:t>
            </a:r>
          </a:p>
          <a:p>
            <a:pPr marL="342900" indent="-342900" eaLnBrk="1" hangingPunct="1">
              <a:buFont typeface="+mj-lt"/>
              <a:buAutoNum type="arabicPeriod"/>
              <a:defRPr/>
            </a:pPr>
            <a:r>
              <a:rPr lang="cs-CZ" altLang="cs-CZ" b="1" dirty="0"/>
              <a:t>Sebeovládání</a:t>
            </a:r>
          </a:p>
          <a:p>
            <a:pPr marL="342900" indent="-342900" eaLnBrk="1" hangingPunct="1">
              <a:buFont typeface="+mj-lt"/>
              <a:buAutoNum type="arabicPeriod"/>
              <a:defRPr/>
            </a:pPr>
            <a:r>
              <a:rPr lang="cs-CZ" altLang="cs-CZ" b="1" dirty="0" err="1"/>
              <a:t>Sebemotivace</a:t>
            </a:r>
            <a:endParaRPr lang="cs-CZ" altLang="cs-CZ" b="1" dirty="0"/>
          </a:p>
          <a:p>
            <a:pPr marL="342900" indent="-342900" eaLnBrk="1" hangingPunct="1">
              <a:buFont typeface="+mj-lt"/>
              <a:buAutoNum type="arabicPeriod"/>
              <a:defRPr/>
            </a:pPr>
            <a:r>
              <a:rPr lang="cs-CZ" altLang="cs-CZ" b="1" dirty="0"/>
              <a:t>Empatie</a:t>
            </a:r>
          </a:p>
          <a:p>
            <a:pPr marL="342900" indent="-342900" eaLnBrk="1" hangingPunct="1">
              <a:buFont typeface="+mj-lt"/>
              <a:buAutoNum type="arabicPeriod"/>
              <a:defRPr/>
            </a:pPr>
            <a:r>
              <a:rPr lang="cs-CZ" altLang="cs-CZ" b="1" dirty="0"/>
              <a:t>Sociální dovednost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2EA4C583-66F4-4A8B-8BB8-4850A87D8B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25662" y="100806"/>
            <a:ext cx="1685925" cy="2381250"/>
          </a:xfrm>
          <a:prstGeom prst="rect">
            <a:avLst/>
          </a:prstGeom>
        </p:spPr>
      </p:pic>
      <p:pic>
        <p:nvPicPr>
          <p:cNvPr id="1028" name="Picture 4" descr="33 otázek týkajících se emoční inteligence aneb jak na tom jste? -  Dreamlife.cz">
            <a:extLst>
              <a:ext uri="{FF2B5EF4-FFF2-40B4-BE49-F238E27FC236}">
                <a16:creationId xmlns:a16="http://schemas.microsoft.com/office/drawing/2014/main" id="{C456502B-62ED-40EA-A1F7-7EF19A459A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23" y="4726919"/>
            <a:ext cx="2927248" cy="1858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rezentace diagramu emoční inteligence — Stock Fotografie © vaeenma  #168964140">
            <a:extLst>
              <a:ext uri="{FF2B5EF4-FFF2-40B4-BE49-F238E27FC236}">
                <a16:creationId xmlns:a16="http://schemas.microsoft.com/office/drawing/2014/main" id="{2F0780B9-8A2B-40AA-9C93-ADE213B3FD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9380" y="2318137"/>
            <a:ext cx="5481442" cy="4313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7B3C51C-8161-4F45-9E0D-D0EA5501F6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agrese</a:t>
            </a:r>
          </a:p>
        </p:txBody>
      </p:sp>
      <p:pic>
        <p:nvPicPr>
          <p:cNvPr id="4098" name="Picture 2" descr="Agrese a násilí - jak se ranám vyhýbat a zbytečně je nerozdávat - Jdi Do  Klubu">
            <a:extLst>
              <a:ext uri="{FF2B5EF4-FFF2-40B4-BE49-F238E27FC236}">
                <a16:creationId xmlns:a16="http://schemas.microsoft.com/office/drawing/2014/main" id="{47709889-46A4-4333-9870-E36664342E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117" y="2014194"/>
            <a:ext cx="4309597" cy="2425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Agresivní dítě? Upoutávka k nové knize - Liga otevřených mužů">
            <a:extLst>
              <a:ext uri="{FF2B5EF4-FFF2-40B4-BE49-F238E27FC236}">
                <a16:creationId xmlns:a16="http://schemas.microsoft.com/office/drawing/2014/main" id="{FB7882D8-F540-4750-99D1-365AA53C6D2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8558" y="456327"/>
            <a:ext cx="3694642" cy="2405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agrese Archivy - MotherClub.cz">
            <a:extLst>
              <a:ext uri="{FF2B5EF4-FFF2-40B4-BE49-F238E27FC236}">
                <a16:creationId xmlns:a16="http://schemas.microsoft.com/office/drawing/2014/main" id="{792AFA47-EC04-496C-A364-8E5736E22E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8558" y="3639979"/>
            <a:ext cx="3768384" cy="2117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425284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Savon</Template>
  <TotalTime>226</TotalTime>
  <Words>564</Words>
  <Application>Microsoft Office PowerPoint</Application>
  <PresentationFormat>Širokoúhlá obrazovka</PresentationFormat>
  <Paragraphs>94</Paragraphs>
  <Slides>13</Slides>
  <Notes>7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8" baseType="lpstr">
      <vt:lpstr>Arial</vt:lpstr>
      <vt:lpstr>Calibri</vt:lpstr>
      <vt:lpstr>Century Gothic</vt:lpstr>
      <vt:lpstr>Garamond</vt:lpstr>
      <vt:lpstr>Savon</vt:lpstr>
      <vt:lpstr>EMOCE</vt:lpstr>
      <vt:lpstr>Prezentace aplikace PowerPoint</vt:lpstr>
      <vt:lpstr>Složky emocí </vt:lpstr>
      <vt:lpstr>NEUROFYZIOLOGICKÝ ZÁKLAD EMOČNÍHO PROŽÍVÁNÍ</vt:lpstr>
      <vt:lpstr>Vlastnosti emocí </vt:lpstr>
      <vt:lpstr>dimenze emocí</vt:lpstr>
      <vt:lpstr>Klasifikace emocí</vt:lpstr>
      <vt:lpstr>Emoční inteligence (EQ EMOCIONÁLNÍ QUOCIENT)</vt:lpstr>
      <vt:lpstr>agrese</vt:lpstr>
      <vt:lpstr>Nutno odlišovat</vt:lpstr>
      <vt:lpstr>TYPY AGRESE</vt:lpstr>
      <vt:lpstr>Typy agrese </vt:lpstr>
      <vt:lpstr>Teorie o podstatě a původu agrese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EMOCE</dc:title>
  <dc:creator>Marta Kolaříková</dc:creator>
  <cp:lastModifiedBy>Marta Kolaříková</cp:lastModifiedBy>
  <cp:revision>25</cp:revision>
  <dcterms:created xsi:type="dcterms:W3CDTF">2020-11-19T17:26:42Z</dcterms:created>
  <dcterms:modified xsi:type="dcterms:W3CDTF">2022-11-17T20:12:08Z</dcterms:modified>
</cp:coreProperties>
</file>