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0" r:id="rId3"/>
    <p:sldId id="363" r:id="rId4"/>
    <p:sldId id="364" r:id="rId5"/>
    <p:sldId id="334" r:id="rId6"/>
    <p:sldId id="333" r:id="rId7"/>
    <p:sldId id="311" r:id="rId8"/>
    <p:sldId id="294" r:id="rId9"/>
    <p:sldId id="336" r:id="rId10"/>
    <p:sldId id="257" r:id="rId11"/>
    <p:sldId id="258" r:id="rId12"/>
    <p:sldId id="337" r:id="rId13"/>
    <p:sldId id="260" r:id="rId14"/>
    <p:sldId id="339" r:id="rId15"/>
    <p:sldId id="340" r:id="rId16"/>
    <p:sldId id="259" r:id="rId17"/>
    <p:sldId id="341" r:id="rId18"/>
    <p:sldId id="261" r:id="rId19"/>
    <p:sldId id="262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62" r:id="rId36"/>
    <p:sldId id="358" r:id="rId37"/>
    <p:sldId id="359" r:id="rId38"/>
    <p:sldId id="361" r:id="rId39"/>
    <p:sldId id="357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AFE05-540F-4960-B575-E03E584C8E82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8D463B9-7450-4565-AA6B-584158FC1548}">
      <dgm:prSet/>
      <dgm:spPr/>
      <dgm:t>
        <a:bodyPr/>
        <a:lstStyle/>
        <a:p>
          <a:r>
            <a:rPr lang="cs-CZ"/>
            <a:t>Státní modely:</a:t>
          </a:r>
          <a:endParaRPr lang="en-US"/>
        </a:p>
      </dgm:t>
    </dgm:pt>
    <dgm:pt modelId="{0C118E9E-E557-4F1B-BA40-9374CEE00E95}" type="parTrans" cxnId="{D928D20F-258E-4C33-9D25-21C7AB8FD07C}">
      <dgm:prSet/>
      <dgm:spPr/>
      <dgm:t>
        <a:bodyPr/>
        <a:lstStyle/>
        <a:p>
          <a:endParaRPr lang="en-US"/>
        </a:p>
      </dgm:t>
    </dgm:pt>
    <dgm:pt modelId="{AF3848EC-D80C-446D-A7FD-20E32D68CF21}" type="sibTrans" cxnId="{D928D20F-258E-4C33-9D25-21C7AB8FD07C}">
      <dgm:prSet/>
      <dgm:spPr/>
      <dgm:t>
        <a:bodyPr/>
        <a:lstStyle/>
        <a:p>
          <a:endParaRPr lang="en-US"/>
        </a:p>
      </dgm:t>
    </dgm:pt>
    <dgm:pt modelId="{AAFC2505-3E41-418D-8E97-46DEB599EA4F}">
      <dgm:prSet/>
      <dgm:spPr/>
      <dgm:t>
        <a:bodyPr/>
        <a:lstStyle/>
        <a:p>
          <a:r>
            <a:rPr lang="cs-CZ"/>
            <a:t>Státní zřízení:</a:t>
          </a:r>
          <a:endParaRPr lang="en-US"/>
        </a:p>
      </dgm:t>
    </dgm:pt>
    <dgm:pt modelId="{EE554465-0A6E-4B03-A839-462A413234D9}" type="parTrans" cxnId="{31387F73-4501-4E9A-A6B3-2FA8250D4E6D}">
      <dgm:prSet/>
      <dgm:spPr/>
      <dgm:t>
        <a:bodyPr/>
        <a:lstStyle/>
        <a:p>
          <a:endParaRPr lang="en-US"/>
        </a:p>
      </dgm:t>
    </dgm:pt>
    <dgm:pt modelId="{A5AA8927-8DB0-427A-9E61-9A836C17EE17}" type="sibTrans" cxnId="{31387F73-4501-4E9A-A6B3-2FA8250D4E6D}">
      <dgm:prSet/>
      <dgm:spPr/>
      <dgm:t>
        <a:bodyPr/>
        <a:lstStyle/>
        <a:p>
          <a:endParaRPr lang="en-US"/>
        </a:p>
      </dgm:t>
    </dgm:pt>
    <dgm:pt modelId="{EE4A434D-A881-4A70-BFF2-59537BA13A8C}" type="pres">
      <dgm:prSet presAssocID="{247AFE05-540F-4960-B575-E03E584C8E82}" presName="linear" presStyleCnt="0">
        <dgm:presLayoutVars>
          <dgm:dir/>
          <dgm:animLvl val="lvl"/>
          <dgm:resizeHandles val="exact"/>
        </dgm:presLayoutVars>
      </dgm:prSet>
      <dgm:spPr/>
    </dgm:pt>
    <dgm:pt modelId="{96C4D2E1-7878-4713-9EAD-586801A6C9A0}" type="pres">
      <dgm:prSet presAssocID="{58D463B9-7450-4565-AA6B-584158FC1548}" presName="parentLin" presStyleCnt="0"/>
      <dgm:spPr/>
    </dgm:pt>
    <dgm:pt modelId="{AD8EABDC-FA3A-41A7-84C5-27BDF30123BC}" type="pres">
      <dgm:prSet presAssocID="{58D463B9-7450-4565-AA6B-584158FC1548}" presName="parentLeftMargin" presStyleLbl="node1" presStyleIdx="0" presStyleCnt="2"/>
      <dgm:spPr/>
    </dgm:pt>
    <dgm:pt modelId="{0BDCDCAD-1148-43BD-9403-662999E2C07F}" type="pres">
      <dgm:prSet presAssocID="{58D463B9-7450-4565-AA6B-584158FC15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BAC585-404E-41B1-A311-A6F3FC6FBA2A}" type="pres">
      <dgm:prSet presAssocID="{58D463B9-7450-4565-AA6B-584158FC1548}" presName="negativeSpace" presStyleCnt="0"/>
      <dgm:spPr/>
    </dgm:pt>
    <dgm:pt modelId="{1071ECFF-506C-4C21-A0A7-CDB2B3AD04EC}" type="pres">
      <dgm:prSet presAssocID="{58D463B9-7450-4565-AA6B-584158FC1548}" presName="childText" presStyleLbl="conFgAcc1" presStyleIdx="0" presStyleCnt="2">
        <dgm:presLayoutVars>
          <dgm:bulletEnabled val="1"/>
        </dgm:presLayoutVars>
      </dgm:prSet>
      <dgm:spPr/>
    </dgm:pt>
    <dgm:pt modelId="{2CCFED46-FA6A-4510-8D34-D7BDC7296555}" type="pres">
      <dgm:prSet presAssocID="{AF3848EC-D80C-446D-A7FD-20E32D68CF21}" presName="spaceBetweenRectangles" presStyleCnt="0"/>
      <dgm:spPr/>
    </dgm:pt>
    <dgm:pt modelId="{F16812BB-5521-4331-A238-98DDA7F7B399}" type="pres">
      <dgm:prSet presAssocID="{AAFC2505-3E41-418D-8E97-46DEB599EA4F}" presName="parentLin" presStyleCnt="0"/>
      <dgm:spPr/>
    </dgm:pt>
    <dgm:pt modelId="{E93FA4D4-A95D-4DB0-BEEC-45ED30A7DCC3}" type="pres">
      <dgm:prSet presAssocID="{AAFC2505-3E41-418D-8E97-46DEB599EA4F}" presName="parentLeftMargin" presStyleLbl="node1" presStyleIdx="0" presStyleCnt="2"/>
      <dgm:spPr/>
    </dgm:pt>
    <dgm:pt modelId="{800548CC-C5F5-4434-A65E-7592A4A74262}" type="pres">
      <dgm:prSet presAssocID="{AAFC2505-3E41-418D-8E97-46DEB599EA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7B8CFAE-974F-4C5F-8BF2-87CED0731BF4}" type="pres">
      <dgm:prSet presAssocID="{AAFC2505-3E41-418D-8E97-46DEB599EA4F}" presName="negativeSpace" presStyleCnt="0"/>
      <dgm:spPr/>
    </dgm:pt>
    <dgm:pt modelId="{EB049633-DB1D-4ED2-8823-664C5C01A61D}" type="pres">
      <dgm:prSet presAssocID="{AAFC2505-3E41-418D-8E97-46DEB599EA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928D20F-258E-4C33-9D25-21C7AB8FD07C}" srcId="{247AFE05-540F-4960-B575-E03E584C8E82}" destId="{58D463B9-7450-4565-AA6B-584158FC1548}" srcOrd="0" destOrd="0" parTransId="{0C118E9E-E557-4F1B-BA40-9374CEE00E95}" sibTransId="{AF3848EC-D80C-446D-A7FD-20E32D68CF21}"/>
    <dgm:cxn modelId="{EEDA2420-45C7-436E-A6E8-8D3B71406747}" type="presOf" srcId="{AAFC2505-3E41-418D-8E97-46DEB599EA4F}" destId="{E93FA4D4-A95D-4DB0-BEEC-45ED30A7DCC3}" srcOrd="0" destOrd="0" presId="urn:microsoft.com/office/officeart/2005/8/layout/list1"/>
    <dgm:cxn modelId="{2A51A86B-7ECF-4C8B-9A4F-26DE6BAFEA36}" type="presOf" srcId="{58D463B9-7450-4565-AA6B-584158FC1548}" destId="{0BDCDCAD-1148-43BD-9403-662999E2C07F}" srcOrd="1" destOrd="0" presId="urn:microsoft.com/office/officeart/2005/8/layout/list1"/>
    <dgm:cxn modelId="{31387F73-4501-4E9A-A6B3-2FA8250D4E6D}" srcId="{247AFE05-540F-4960-B575-E03E584C8E82}" destId="{AAFC2505-3E41-418D-8E97-46DEB599EA4F}" srcOrd="1" destOrd="0" parTransId="{EE554465-0A6E-4B03-A839-462A413234D9}" sibTransId="{A5AA8927-8DB0-427A-9E61-9A836C17EE17}"/>
    <dgm:cxn modelId="{EC629781-D2D8-4D4E-9C42-EB090480CF5E}" type="presOf" srcId="{247AFE05-540F-4960-B575-E03E584C8E82}" destId="{EE4A434D-A881-4A70-BFF2-59537BA13A8C}" srcOrd="0" destOrd="0" presId="urn:microsoft.com/office/officeart/2005/8/layout/list1"/>
    <dgm:cxn modelId="{649ABBC7-EFB5-4DDC-A662-F91F13B9D7A4}" type="presOf" srcId="{58D463B9-7450-4565-AA6B-584158FC1548}" destId="{AD8EABDC-FA3A-41A7-84C5-27BDF30123BC}" srcOrd="0" destOrd="0" presId="urn:microsoft.com/office/officeart/2005/8/layout/list1"/>
    <dgm:cxn modelId="{10D694FC-3C7C-4C2E-887E-50109269F36A}" type="presOf" srcId="{AAFC2505-3E41-418D-8E97-46DEB599EA4F}" destId="{800548CC-C5F5-4434-A65E-7592A4A74262}" srcOrd="1" destOrd="0" presId="urn:microsoft.com/office/officeart/2005/8/layout/list1"/>
    <dgm:cxn modelId="{975A7CD1-841B-4566-B9D0-A422A31F9C76}" type="presParOf" srcId="{EE4A434D-A881-4A70-BFF2-59537BA13A8C}" destId="{96C4D2E1-7878-4713-9EAD-586801A6C9A0}" srcOrd="0" destOrd="0" presId="urn:microsoft.com/office/officeart/2005/8/layout/list1"/>
    <dgm:cxn modelId="{3A8C7865-7ED4-4CC9-8443-95DEF0279FE9}" type="presParOf" srcId="{96C4D2E1-7878-4713-9EAD-586801A6C9A0}" destId="{AD8EABDC-FA3A-41A7-84C5-27BDF30123BC}" srcOrd="0" destOrd="0" presId="urn:microsoft.com/office/officeart/2005/8/layout/list1"/>
    <dgm:cxn modelId="{DAB437E9-0CDE-40DC-A8A1-F0F85ABE1698}" type="presParOf" srcId="{96C4D2E1-7878-4713-9EAD-586801A6C9A0}" destId="{0BDCDCAD-1148-43BD-9403-662999E2C07F}" srcOrd="1" destOrd="0" presId="urn:microsoft.com/office/officeart/2005/8/layout/list1"/>
    <dgm:cxn modelId="{311C8DAC-8FBD-401B-9336-90093D8805C5}" type="presParOf" srcId="{EE4A434D-A881-4A70-BFF2-59537BA13A8C}" destId="{B3BAC585-404E-41B1-A311-A6F3FC6FBA2A}" srcOrd="1" destOrd="0" presId="urn:microsoft.com/office/officeart/2005/8/layout/list1"/>
    <dgm:cxn modelId="{CEE198F6-C64E-4620-A21C-4EA0EE89F1A7}" type="presParOf" srcId="{EE4A434D-A881-4A70-BFF2-59537BA13A8C}" destId="{1071ECFF-506C-4C21-A0A7-CDB2B3AD04EC}" srcOrd="2" destOrd="0" presId="urn:microsoft.com/office/officeart/2005/8/layout/list1"/>
    <dgm:cxn modelId="{08287664-7250-4E3F-9778-C945F6FBA5B9}" type="presParOf" srcId="{EE4A434D-A881-4A70-BFF2-59537BA13A8C}" destId="{2CCFED46-FA6A-4510-8D34-D7BDC7296555}" srcOrd="3" destOrd="0" presId="urn:microsoft.com/office/officeart/2005/8/layout/list1"/>
    <dgm:cxn modelId="{072121B7-A001-46EB-B46D-6C70D1B8724F}" type="presParOf" srcId="{EE4A434D-A881-4A70-BFF2-59537BA13A8C}" destId="{F16812BB-5521-4331-A238-98DDA7F7B399}" srcOrd="4" destOrd="0" presId="urn:microsoft.com/office/officeart/2005/8/layout/list1"/>
    <dgm:cxn modelId="{633DEA66-5BF6-4763-B80C-D2A8AD7F3B7F}" type="presParOf" srcId="{F16812BB-5521-4331-A238-98DDA7F7B399}" destId="{E93FA4D4-A95D-4DB0-BEEC-45ED30A7DCC3}" srcOrd="0" destOrd="0" presId="urn:microsoft.com/office/officeart/2005/8/layout/list1"/>
    <dgm:cxn modelId="{687CF453-14E4-4BCB-BE61-2AE541C323DB}" type="presParOf" srcId="{F16812BB-5521-4331-A238-98DDA7F7B399}" destId="{800548CC-C5F5-4434-A65E-7592A4A74262}" srcOrd="1" destOrd="0" presId="urn:microsoft.com/office/officeart/2005/8/layout/list1"/>
    <dgm:cxn modelId="{AD5DF26D-0872-43EB-8CA0-D5636107450E}" type="presParOf" srcId="{EE4A434D-A881-4A70-BFF2-59537BA13A8C}" destId="{57B8CFAE-974F-4C5F-8BF2-87CED0731BF4}" srcOrd="5" destOrd="0" presId="urn:microsoft.com/office/officeart/2005/8/layout/list1"/>
    <dgm:cxn modelId="{580F3D0C-50C8-4E14-9607-4CA1B1669A55}" type="presParOf" srcId="{EE4A434D-A881-4A70-BFF2-59537BA13A8C}" destId="{EB049633-DB1D-4ED2-8823-664C5C01A6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69034-BAD7-4642-A24A-581335BD126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E9652E4-9C9E-4323-9A52-2F28DC1C1B54}">
      <dgm:prSet phldrT="[Text]"/>
      <dgm:spPr>
        <a:solidFill>
          <a:schemeClr val="accent1">
            <a:hueOff val="0"/>
            <a:satOff val="0"/>
            <a:lumOff val="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Bezdětná rodina</a:t>
          </a:r>
        </a:p>
      </dgm:t>
    </dgm:pt>
    <dgm:pt modelId="{AEC73FB9-C846-430B-8CAA-A729FD7A9714}" type="parTrans" cxnId="{9C86A00A-C6CC-4624-B0BB-549E70F3C7D2}">
      <dgm:prSet/>
      <dgm:spPr/>
      <dgm:t>
        <a:bodyPr/>
        <a:lstStyle/>
        <a:p>
          <a:endParaRPr lang="cs-CZ"/>
        </a:p>
      </dgm:t>
    </dgm:pt>
    <dgm:pt modelId="{2C9B58F9-64A0-4B5C-998B-2640D959E4EE}" type="sibTrans" cxnId="{9C86A00A-C6CC-4624-B0BB-549E70F3C7D2}">
      <dgm:prSet/>
      <dgm:spPr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cs-CZ"/>
        </a:p>
      </dgm:t>
    </dgm:pt>
    <dgm:pt modelId="{E1FE20D6-52A1-41E8-88F9-160028A2719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Rodina s dětmi v předškolním věku</a:t>
          </a:r>
        </a:p>
      </dgm:t>
    </dgm:pt>
    <dgm:pt modelId="{FA21C632-0615-4A7C-9475-0EB9124F6FB0}" type="parTrans" cxnId="{73CCBF56-1A8C-4FB7-A9E7-8996B5F110FA}">
      <dgm:prSet/>
      <dgm:spPr/>
      <dgm:t>
        <a:bodyPr/>
        <a:lstStyle/>
        <a:p>
          <a:endParaRPr lang="cs-CZ"/>
        </a:p>
      </dgm:t>
    </dgm:pt>
    <dgm:pt modelId="{200B9569-3F82-408A-AC57-82684F6A6048}" type="sibTrans" cxnId="{73CCBF56-1A8C-4FB7-A9E7-8996B5F110FA}">
      <dgm:prSet/>
      <dgm:spPr>
        <a:solidFill>
          <a:schemeClr val="accent6">
            <a:lumMod val="75000"/>
          </a:schemeClr>
        </a:solidFill>
        <a:ln w="3492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DE6E5D60-3785-4E68-B402-AEFCBFE0EE1E}">
      <dgm:prSet phldrT="[Text]"/>
      <dgm:spPr>
        <a:solidFill>
          <a:srgbClr val="C00000"/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Rodina s dětmi školního věku</a:t>
          </a:r>
        </a:p>
      </dgm:t>
    </dgm:pt>
    <dgm:pt modelId="{02EF09D3-1B49-468D-A91C-5C1C8DD37C36}" type="parTrans" cxnId="{473C1388-B75C-48FB-A4AE-3A5A7FD0CB0E}">
      <dgm:prSet/>
      <dgm:spPr/>
      <dgm:t>
        <a:bodyPr/>
        <a:lstStyle/>
        <a:p>
          <a:endParaRPr lang="cs-CZ"/>
        </a:p>
      </dgm:t>
    </dgm:pt>
    <dgm:pt modelId="{B7D0CEFA-54F6-45C7-A928-B4D433BBA4F0}" type="sibTrans" cxnId="{473C1388-B75C-48FB-A4AE-3A5A7FD0CB0E}">
      <dgm:prSet/>
      <dgm:spPr>
        <a:solidFill>
          <a:srgbClr val="C00000"/>
        </a:solidFill>
        <a:ln w="34925">
          <a:solidFill>
            <a:srgbClr val="C00000"/>
          </a:solidFill>
        </a:ln>
      </dgm:spPr>
      <dgm:t>
        <a:bodyPr/>
        <a:lstStyle/>
        <a:p>
          <a:endParaRPr lang="cs-CZ"/>
        </a:p>
      </dgm:t>
    </dgm:pt>
    <dgm:pt modelId="{95C9721B-3D06-494A-A433-A000E2A2190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b="1" dirty="0">
              <a:solidFill>
                <a:schemeClr val="bg1"/>
              </a:solidFill>
            </a:rPr>
            <a:t>Rodina po odchodu dětí</a:t>
          </a:r>
        </a:p>
      </dgm:t>
    </dgm:pt>
    <dgm:pt modelId="{CFE506B2-3E03-4456-875B-BAC3BB984350}" type="parTrans" cxnId="{BC83C671-BDB0-433D-9ACE-CCBE2ECEE605}">
      <dgm:prSet/>
      <dgm:spPr/>
      <dgm:t>
        <a:bodyPr/>
        <a:lstStyle/>
        <a:p>
          <a:endParaRPr lang="cs-CZ"/>
        </a:p>
      </dgm:t>
    </dgm:pt>
    <dgm:pt modelId="{DA7CC7CF-DC94-4144-BAF9-2CF0E935FC96}" type="sibTrans" cxnId="{BC83C671-BDB0-433D-9ACE-CCBE2ECEE605}">
      <dgm:prSet/>
      <dgm:spPr>
        <a:solidFill>
          <a:schemeClr val="accent3">
            <a:lumMod val="75000"/>
          </a:schemeClr>
        </a:solidFill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6D9C9E51-D65B-4A31-8C86-2EC0BD0017A7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b="1" baseline="0" dirty="0">
              <a:solidFill>
                <a:schemeClr val="bg1"/>
              </a:solidFill>
            </a:rPr>
            <a:t>Rodina seniorů</a:t>
          </a:r>
        </a:p>
      </dgm:t>
    </dgm:pt>
    <dgm:pt modelId="{59223CCF-9F7D-46A3-89D1-B56C469FC64D}" type="parTrans" cxnId="{4671D41C-68CD-4C54-8A8B-2E132FC09A40}">
      <dgm:prSet/>
      <dgm:spPr/>
      <dgm:t>
        <a:bodyPr/>
        <a:lstStyle/>
        <a:p>
          <a:endParaRPr lang="cs-CZ"/>
        </a:p>
      </dgm:t>
    </dgm:pt>
    <dgm:pt modelId="{5FD97BA7-3910-4695-9422-E174616C7A77}" type="sibTrans" cxnId="{4671D41C-68CD-4C54-8A8B-2E132FC09A40}">
      <dgm:prSet/>
      <dgm:spPr>
        <a:solidFill>
          <a:schemeClr val="accent2">
            <a:lumMod val="75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cs-CZ"/>
        </a:p>
      </dgm:t>
    </dgm:pt>
    <dgm:pt modelId="{C97DA028-EA71-4C6B-AD4B-4A3453B35C23}" type="pres">
      <dgm:prSet presAssocID="{DF569034-BAD7-4642-A24A-581335BD1269}" presName="cycle" presStyleCnt="0">
        <dgm:presLayoutVars>
          <dgm:dir/>
          <dgm:resizeHandles val="exact"/>
        </dgm:presLayoutVars>
      </dgm:prSet>
      <dgm:spPr/>
    </dgm:pt>
    <dgm:pt modelId="{4B302E59-A873-4F29-A58B-40C4F36714FA}" type="pres">
      <dgm:prSet presAssocID="{BE9652E4-9C9E-4323-9A52-2F28DC1C1B54}" presName="dummy" presStyleCnt="0"/>
      <dgm:spPr/>
    </dgm:pt>
    <dgm:pt modelId="{A8E26ED8-E51C-4C53-BEA5-ECB2AC51D329}" type="pres">
      <dgm:prSet presAssocID="{BE9652E4-9C9E-4323-9A52-2F28DC1C1B54}" presName="node" presStyleLbl="revTx" presStyleIdx="0" presStyleCnt="5" custScaleY="11780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5AAFD8F-BEFF-4103-8001-E4EA154771A4}" type="pres">
      <dgm:prSet presAssocID="{2C9B58F9-64A0-4B5C-998B-2640D959E4EE}" presName="sibTrans" presStyleLbl="node1" presStyleIdx="0" presStyleCnt="5" custLinFactNeighborX="-1450" custLinFactNeighborY="-1880"/>
      <dgm:spPr/>
    </dgm:pt>
    <dgm:pt modelId="{384ACB6D-0032-4810-BC6D-B4802EE02F81}" type="pres">
      <dgm:prSet presAssocID="{E1FE20D6-52A1-41E8-88F9-160028A2719A}" presName="dummy" presStyleCnt="0"/>
      <dgm:spPr/>
    </dgm:pt>
    <dgm:pt modelId="{7D4C5206-B663-48BA-BB9B-06237ABE13F0}" type="pres">
      <dgm:prSet presAssocID="{E1FE20D6-52A1-41E8-88F9-160028A2719A}" presName="node" presStyleLbl="revTx" presStyleIdx="1" presStyleCnt="5" custScaleY="13184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EC1D5B0-4684-4697-9A9F-331EB640638D}" type="pres">
      <dgm:prSet presAssocID="{200B9569-3F82-408A-AC57-82684F6A6048}" presName="sibTrans" presStyleLbl="node1" presStyleIdx="1" presStyleCnt="5" custLinFactNeighborX="265" custLinFactNeighborY="649"/>
      <dgm:spPr/>
    </dgm:pt>
    <dgm:pt modelId="{F0F87FE0-00B6-4EBC-88AC-222B1B2215E4}" type="pres">
      <dgm:prSet presAssocID="{DE6E5D60-3785-4E68-B402-AEFCBFE0EE1E}" presName="dummy" presStyleCnt="0"/>
      <dgm:spPr/>
    </dgm:pt>
    <dgm:pt modelId="{9977BBF4-9113-42AD-A539-78AC1966B9A8}" type="pres">
      <dgm:prSet presAssocID="{DE6E5D60-3785-4E68-B402-AEFCBFE0EE1E}" presName="node" presStyleLbl="revTx" presStyleIdx="2" presStyleCnt="5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BAC8B00-3B92-4D6E-BA2C-E8D0F7396B24}" type="pres">
      <dgm:prSet presAssocID="{B7D0CEFA-54F6-45C7-A928-B4D433BBA4F0}" presName="sibTrans" presStyleLbl="node1" presStyleIdx="2" presStyleCnt="5"/>
      <dgm:spPr/>
    </dgm:pt>
    <dgm:pt modelId="{30D15B2C-9A1B-4F4D-933C-73BF429BC1A9}" type="pres">
      <dgm:prSet presAssocID="{95C9721B-3D06-494A-A433-A000E2A21903}" presName="dummy" presStyleCnt="0"/>
      <dgm:spPr/>
    </dgm:pt>
    <dgm:pt modelId="{AB75659C-5997-46DA-B366-18807CFEC146}" type="pres">
      <dgm:prSet presAssocID="{95C9721B-3D06-494A-A433-A000E2A21903}" presName="node" presStyleLbl="revTx" presStyleIdx="3" presStyleCnt="5" custScaleY="10949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749AEC4-A8B4-40C7-A758-B1FBFDDAC566}" type="pres">
      <dgm:prSet presAssocID="{DA7CC7CF-DC94-4144-BAF9-2CF0E935FC96}" presName="sibTrans" presStyleLbl="node1" presStyleIdx="3" presStyleCnt="5" custLinFactNeighborX="265" custLinFactNeighborY="-616"/>
      <dgm:spPr/>
    </dgm:pt>
    <dgm:pt modelId="{068B607A-8991-4FF2-816F-AACC4EECDF43}" type="pres">
      <dgm:prSet presAssocID="{6D9C9E51-D65B-4A31-8C86-2EC0BD0017A7}" presName="dummy" presStyleCnt="0"/>
      <dgm:spPr/>
    </dgm:pt>
    <dgm:pt modelId="{3FF6B1BF-984B-4CBA-AD5A-FC47F1CFF55B}" type="pres">
      <dgm:prSet presAssocID="{6D9C9E51-D65B-4A31-8C86-2EC0BD0017A7}" presName="node" presStyleLbl="revTx" presStyleIdx="4" presStyleCnt="5" custScaleY="12456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25E86A40-6388-438B-A5FA-EBBA2401586C}" type="pres">
      <dgm:prSet presAssocID="{5FD97BA7-3910-4695-9422-E174616C7A77}" presName="sibTrans" presStyleLbl="node1" presStyleIdx="4" presStyleCnt="5"/>
      <dgm:spPr/>
    </dgm:pt>
  </dgm:ptLst>
  <dgm:cxnLst>
    <dgm:cxn modelId="{9C86A00A-C6CC-4624-B0BB-549E70F3C7D2}" srcId="{DF569034-BAD7-4642-A24A-581335BD1269}" destId="{BE9652E4-9C9E-4323-9A52-2F28DC1C1B54}" srcOrd="0" destOrd="0" parTransId="{AEC73FB9-C846-430B-8CAA-A729FD7A9714}" sibTransId="{2C9B58F9-64A0-4B5C-998B-2640D959E4EE}"/>
    <dgm:cxn modelId="{4671D41C-68CD-4C54-8A8B-2E132FC09A40}" srcId="{DF569034-BAD7-4642-A24A-581335BD1269}" destId="{6D9C9E51-D65B-4A31-8C86-2EC0BD0017A7}" srcOrd="4" destOrd="0" parTransId="{59223CCF-9F7D-46A3-89D1-B56C469FC64D}" sibTransId="{5FD97BA7-3910-4695-9422-E174616C7A77}"/>
    <dgm:cxn modelId="{F4BF9F1F-E1D8-4419-A844-B2E15100B016}" type="presOf" srcId="{2C9B58F9-64A0-4B5C-998B-2640D959E4EE}" destId="{B5AAFD8F-BEFF-4103-8001-E4EA154771A4}" srcOrd="0" destOrd="0" presId="urn:microsoft.com/office/officeart/2005/8/layout/cycle1"/>
    <dgm:cxn modelId="{395DBB30-027E-4F1C-8B29-A728796E6FBE}" type="presOf" srcId="{DF569034-BAD7-4642-A24A-581335BD1269}" destId="{C97DA028-EA71-4C6B-AD4B-4A3453B35C23}" srcOrd="0" destOrd="0" presId="urn:microsoft.com/office/officeart/2005/8/layout/cycle1"/>
    <dgm:cxn modelId="{BFB3C43C-1B4D-477B-A5AC-5F193972FA60}" type="presOf" srcId="{DA7CC7CF-DC94-4144-BAF9-2CF0E935FC96}" destId="{B749AEC4-A8B4-40C7-A758-B1FBFDDAC566}" srcOrd="0" destOrd="0" presId="urn:microsoft.com/office/officeart/2005/8/layout/cycle1"/>
    <dgm:cxn modelId="{BE0C0B48-79BA-47A7-AA6F-F745F162ACD3}" type="presOf" srcId="{6D9C9E51-D65B-4A31-8C86-2EC0BD0017A7}" destId="{3FF6B1BF-984B-4CBA-AD5A-FC47F1CFF55B}" srcOrd="0" destOrd="0" presId="urn:microsoft.com/office/officeart/2005/8/layout/cycle1"/>
    <dgm:cxn modelId="{73CCBF56-1A8C-4FB7-A9E7-8996B5F110FA}" srcId="{DF569034-BAD7-4642-A24A-581335BD1269}" destId="{E1FE20D6-52A1-41E8-88F9-160028A2719A}" srcOrd="1" destOrd="0" parTransId="{FA21C632-0615-4A7C-9475-0EB9124F6FB0}" sibTransId="{200B9569-3F82-408A-AC57-82684F6A6048}"/>
    <dgm:cxn modelId="{0CC0F75E-3B6D-4BFE-B595-DB18B5B7FD07}" type="presOf" srcId="{BE9652E4-9C9E-4323-9A52-2F28DC1C1B54}" destId="{A8E26ED8-E51C-4C53-BEA5-ECB2AC51D329}" srcOrd="0" destOrd="0" presId="urn:microsoft.com/office/officeart/2005/8/layout/cycle1"/>
    <dgm:cxn modelId="{BC83C671-BDB0-433D-9ACE-CCBE2ECEE605}" srcId="{DF569034-BAD7-4642-A24A-581335BD1269}" destId="{95C9721B-3D06-494A-A433-A000E2A21903}" srcOrd="3" destOrd="0" parTransId="{CFE506B2-3E03-4456-875B-BAC3BB984350}" sibTransId="{DA7CC7CF-DC94-4144-BAF9-2CF0E935FC96}"/>
    <dgm:cxn modelId="{99232281-851E-417D-84B8-EFF3AC76ABF2}" type="presOf" srcId="{200B9569-3F82-408A-AC57-82684F6A6048}" destId="{2EC1D5B0-4684-4697-9A9F-331EB640638D}" srcOrd="0" destOrd="0" presId="urn:microsoft.com/office/officeart/2005/8/layout/cycle1"/>
    <dgm:cxn modelId="{473C1388-B75C-48FB-A4AE-3A5A7FD0CB0E}" srcId="{DF569034-BAD7-4642-A24A-581335BD1269}" destId="{DE6E5D60-3785-4E68-B402-AEFCBFE0EE1E}" srcOrd="2" destOrd="0" parTransId="{02EF09D3-1B49-468D-A91C-5C1C8DD37C36}" sibTransId="{B7D0CEFA-54F6-45C7-A928-B4D433BBA4F0}"/>
    <dgm:cxn modelId="{16A7B88E-3C6B-4C5C-954E-A2B2F2EB45D5}" type="presOf" srcId="{95C9721B-3D06-494A-A433-A000E2A21903}" destId="{AB75659C-5997-46DA-B366-18807CFEC146}" srcOrd="0" destOrd="0" presId="urn:microsoft.com/office/officeart/2005/8/layout/cycle1"/>
    <dgm:cxn modelId="{3F86159E-9882-4A83-8C79-2B4E10B54ACC}" type="presOf" srcId="{B7D0CEFA-54F6-45C7-A928-B4D433BBA4F0}" destId="{ABAC8B00-3B92-4D6E-BA2C-E8D0F7396B24}" srcOrd="0" destOrd="0" presId="urn:microsoft.com/office/officeart/2005/8/layout/cycle1"/>
    <dgm:cxn modelId="{23BD75A3-8203-4905-9D06-7CA8D01CBEF0}" type="presOf" srcId="{DE6E5D60-3785-4E68-B402-AEFCBFE0EE1E}" destId="{9977BBF4-9113-42AD-A539-78AC1966B9A8}" srcOrd="0" destOrd="0" presId="urn:microsoft.com/office/officeart/2005/8/layout/cycle1"/>
    <dgm:cxn modelId="{D35260E1-4BAB-49F6-9671-E7D387C94AF4}" type="presOf" srcId="{5FD97BA7-3910-4695-9422-E174616C7A77}" destId="{25E86A40-6388-438B-A5FA-EBBA2401586C}" srcOrd="0" destOrd="0" presId="urn:microsoft.com/office/officeart/2005/8/layout/cycle1"/>
    <dgm:cxn modelId="{832AC3FC-DF28-4279-BE71-A406A523888B}" type="presOf" srcId="{E1FE20D6-52A1-41E8-88F9-160028A2719A}" destId="{7D4C5206-B663-48BA-BB9B-06237ABE13F0}" srcOrd="0" destOrd="0" presId="urn:microsoft.com/office/officeart/2005/8/layout/cycle1"/>
    <dgm:cxn modelId="{1E5058FE-E3F5-4365-9246-EB7338034BA6}" type="presParOf" srcId="{C97DA028-EA71-4C6B-AD4B-4A3453B35C23}" destId="{4B302E59-A873-4F29-A58B-40C4F36714FA}" srcOrd="0" destOrd="0" presId="urn:microsoft.com/office/officeart/2005/8/layout/cycle1"/>
    <dgm:cxn modelId="{120490AD-AEE9-473B-8B6E-79F7E34105A6}" type="presParOf" srcId="{C97DA028-EA71-4C6B-AD4B-4A3453B35C23}" destId="{A8E26ED8-E51C-4C53-BEA5-ECB2AC51D329}" srcOrd="1" destOrd="0" presId="urn:microsoft.com/office/officeart/2005/8/layout/cycle1"/>
    <dgm:cxn modelId="{D86F348C-FBA9-4F09-A743-9934DE1BCD35}" type="presParOf" srcId="{C97DA028-EA71-4C6B-AD4B-4A3453B35C23}" destId="{B5AAFD8F-BEFF-4103-8001-E4EA154771A4}" srcOrd="2" destOrd="0" presId="urn:microsoft.com/office/officeart/2005/8/layout/cycle1"/>
    <dgm:cxn modelId="{26A37D60-1E8F-404C-82DC-0EC7BBFE114D}" type="presParOf" srcId="{C97DA028-EA71-4C6B-AD4B-4A3453B35C23}" destId="{384ACB6D-0032-4810-BC6D-B4802EE02F81}" srcOrd="3" destOrd="0" presId="urn:microsoft.com/office/officeart/2005/8/layout/cycle1"/>
    <dgm:cxn modelId="{55002576-EBB1-49C1-9551-EAA1F8E0AA9C}" type="presParOf" srcId="{C97DA028-EA71-4C6B-AD4B-4A3453B35C23}" destId="{7D4C5206-B663-48BA-BB9B-06237ABE13F0}" srcOrd="4" destOrd="0" presId="urn:microsoft.com/office/officeart/2005/8/layout/cycle1"/>
    <dgm:cxn modelId="{463486B8-745E-43EB-9930-7D3DB283E50B}" type="presParOf" srcId="{C97DA028-EA71-4C6B-AD4B-4A3453B35C23}" destId="{2EC1D5B0-4684-4697-9A9F-331EB640638D}" srcOrd="5" destOrd="0" presId="urn:microsoft.com/office/officeart/2005/8/layout/cycle1"/>
    <dgm:cxn modelId="{F231DAD7-F2BF-4458-AF32-D8EC7A65F646}" type="presParOf" srcId="{C97DA028-EA71-4C6B-AD4B-4A3453B35C23}" destId="{F0F87FE0-00B6-4EBC-88AC-222B1B2215E4}" srcOrd="6" destOrd="0" presId="urn:microsoft.com/office/officeart/2005/8/layout/cycle1"/>
    <dgm:cxn modelId="{F11219DE-9EDA-497F-AF56-72D1065813FD}" type="presParOf" srcId="{C97DA028-EA71-4C6B-AD4B-4A3453B35C23}" destId="{9977BBF4-9113-42AD-A539-78AC1966B9A8}" srcOrd="7" destOrd="0" presId="urn:microsoft.com/office/officeart/2005/8/layout/cycle1"/>
    <dgm:cxn modelId="{F3FD6513-06C4-46CB-AF54-069E444C9BA1}" type="presParOf" srcId="{C97DA028-EA71-4C6B-AD4B-4A3453B35C23}" destId="{ABAC8B00-3B92-4D6E-BA2C-E8D0F7396B24}" srcOrd="8" destOrd="0" presId="urn:microsoft.com/office/officeart/2005/8/layout/cycle1"/>
    <dgm:cxn modelId="{31D0D00F-FF14-4926-A4E8-8DBFB1F108D4}" type="presParOf" srcId="{C97DA028-EA71-4C6B-AD4B-4A3453B35C23}" destId="{30D15B2C-9A1B-4F4D-933C-73BF429BC1A9}" srcOrd="9" destOrd="0" presId="urn:microsoft.com/office/officeart/2005/8/layout/cycle1"/>
    <dgm:cxn modelId="{CD57CBA5-4396-4C0B-A899-D618C290E4BA}" type="presParOf" srcId="{C97DA028-EA71-4C6B-AD4B-4A3453B35C23}" destId="{AB75659C-5997-46DA-B366-18807CFEC146}" srcOrd="10" destOrd="0" presId="urn:microsoft.com/office/officeart/2005/8/layout/cycle1"/>
    <dgm:cxn modelId="{8D035C37-B99F-4F6B-9CB8-A05B318E1118}" type="presParOf" srcId="{C97DA028-EA71-4C6B-AD4B-4A3453B35C23}" destId="{B749AEC4-A8B4-40C7-A758-B1FBFDDAC566}" srcOrd="11" destOrd="0" presId="urn:microsoft.com/office/officeart/2005/8/layout/cycle1"/>
    <dgm:cxn modelId="{84922E81-D19E-49EC-B2F7-AA1382A84A68}" type="presParOf" srcId="{C97DA028-EA71-4C6B-AD4B-4A3453B35C23}" destId="{068B607A-8991-4FF2-816F-AACC4EECDF43}" srcOrd="12" destOrd="0" presId="urn:microsoft.com/office/officeart/2005/8/layout/cycle1"/>
    <dgm:cxn modelId="{77BBE866-1D5B-4983-BDCA-29FD09768032}" type="presParOf" srcId="{C97DA028-EA71-4C6B-AD4B-4A3453B35C23}" destId="{3FF6B1BF-984B-4CBA-AD5A-FC47F1CFF55B}" srcOrd="13" destOrd="0" presId="urn:microsoft.com/office/officeart/2005/8/layout/cycle1"/>
    <dgm:cxn modelId="{A053BFB6-293A-4481-85E5-B66DCD6C416D}" type="presParOf" srcId="{C97DA028-EA71-4C6B-AD4B-4A3453B35C23}" destId="{25E86A40-6388-438B-A5FA-EBBA2401586C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1ECFF-506C-4C21-A0A7-CDB2B3AD04EC}">
      <dsp:nvSpPr>
        <dsp:cNvPr id="0" name=""/>
        <dsp:cNvSpPr/>
      </dsp:nvSpPr>
      <dsp:spPr>
        <a:xfrm>
          <a:off x="0" y="1085364"/>
          <a:ext cx="53848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CDCAD-1148-43BD-9403-662999E2C07F}">
      <dsp:nvSpPr>
        <dsp:cNvPr id="0" name=""/>
        <dsp:cNvSpPr/>
      </dsp:nvSpPr>
      <dsp:spPr>
        <a:xfrm>
          <a:off x="269240" y="421163"/>
          <a:ext cx="3769360" cy="132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Státní modely:</a:t>
          </a:r>
          <a:endParaRPr lang="en-US" sz="4500" kern="1200"/>
        </a:p>
      </dsp:txBody>
      <dsp:txXfrm>
        <a:off x="334087" y="486010"/>
        <a:ext cx="3639666" cy="1198706"/>
      </dsp:txXfrm>
    </dsp:sp>
    <dsp:sp modelId="{EB049633-DB1D-4ED2-8823-664C5C01A61D}">
      <dsp:nvSpPr>
        <dsp:cNvPr id="0" name=""/>
        <dsp:cNvSpPr/>
      </dsp:nvSpPr>
      <dsp:spPr>
        <a:xfrm>
          <a:off x="0" y="3126564"/>
          <a:ext cx="5384800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548CC-C5F5-4434-A65E-7592A4A74262}">
      <dsp:nvSpPr>
        <dsp:cNvPr id="0" name=""/>
        <dsp:cNvSpPr/>
      </dsp:nvSpPr>
      <dsp:spPr>
        <a:xfrm>
          <a:off x="269240" y="2462364"/>
          <a:ext cx="3769360" cy="1328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/>
            <a:t>Státní zřízení:</a:t>
          </a:r>
          <a:endParaRPr lang="en-US" sz="4500" kern="1200"/>
        </a:p>
      </dsp:txBody>
      <dsp:txXfrm>
        <a:off x="334087" y="2527211"/>
        <a:ext cx="3639666" cy="119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26ED8-E51C-4C53-BEA5-ECB2AC51D329}">
      <dsp:nvSpPr>
        <dsp:cNvPr id="0" name=""/>
        <dsp:cNvSpPr/>
      </dsp:nvSpPr>
      <dsp:spPr>
        <a:xfrm>
          <a:off x="5773478" y="-13093"/>
          <a:ext cx="1075692" cy="126721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Bezdětná rodina</a:t>
          </a:r>
        </a:p>
      </dsp:txBody>
      <dsp:txXfrm>
        <a:off x="5825988" y="39417"/>
        <a:ext cx="970672" cy="1162199"/>
      </dsp:txXfrm>
    </dsp:sp>
    <dsp:sp modelId="{B5AAFD8F-BEFF-4103-8001-E4EA154771A4}">
      <dsp:nvSpPr>
        <dsp:cNvPr id="0" name=""/>
        <dsp:cNvSpPr/>
      </dsp:nvSpPr>
      <dsp:spPr>
        <a:xfrm>
          <a:off x="3179627" y="-24971"/>
          <a:ext cx="4039207" cy="4039207"/>
        </a:xfrm>
        <a:prstGeom prst="circularArrow">
          <a:avLst>
            <a:gd name="adj1" fmla="val 5193"/>
            <a:gd name="adj2" fmla="val 335399"/>
            <a:gd name="adj3" fmla="val 20966412"/>
            <a:gd name="adj4" fmla="val 19956347"/>
            <a:gd name="adj5" fmla="val 605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C5206-B663-48BA-BB9B-06237ABE13F0}">
      <dsp:nvSpPr>
        <dsp:cNvPr id="0" name=""/>
        <dsp:cNvSpPr/>
      </dsp:nvSpPr>
      <dsp:spPr>
        <a:xfrm>
          <a:off x="6424592" y="1915295"/>
          <a:ext cx="1075692" cy="1418289"/>
        </a:xfrm>
        <a:prstGeom prst="flowChartAlternateProcess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Rodina s dětmi v předškolním věku</a:t>
          </a:r>
        </a:p>
      </dsp:txBody>
      <dsp:txXfrm>
        <a:off x="6477102" y="1967805"/>
        <a:ext cx="970672" cy="1313269"/>
      </dsp:txXfrm>
    </dsp:sp>
    <dsp:sp modelId="{2EC1D5B0-4684-4697-9A9F-331EB640638D}">
      <dsp:nvSpPr>
        <dsp:cNvPr id="0" name=""/>
        <dsp:cNvSpPr/>
      </dsp:nvSpPr>
      <dsp:spPr>
        <a:xfrm>
          <a:off x="3248900" y="77179"/>
          <a:ext cx="4039207" cy="4039207"/>
        </a:xfrm>
        <a:prstGeom prst="circularArrow">
          <a:avLst>
            <a:gd name="adj1" fmla="val 5193"/>
            <a:gd name="adj2" fmla="val 335399"/>
            <a:gd name="adj3" fmla="val 4016869"/>
            <a:gd name="adj4" fmla="val 2688149"/>
            <a:gd name="adj5" fmla="val 6059"/>
          </a:avLst>
        </a:prstGeom>
        <a:solidFill>
          <a:schemeClr val="accent6">
            <a:lumMod val="75000"/>
          </a:schemeClr>
        </a:solidFill>
        <a:ln w="3492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7BBF4-9113-42AD-A539-78AC1966B9A8}">
      <dsp:nvSpPr>
        <dsp:cNvPr id="0" name=""/>
        <dsp:cNvSpPr/>
      </dsp:nvSpPr>
      <dsp:spPr>
        <a:xfrm>
          <a:off x="4719953" y="3325086"/>
          <a:ext cx="1075692" cy="1075692"/>
        </a:xfrm>
        <a:prstGeom prst="flowChartAlternateProces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Rodina s dětmi školního věku</a:t>
          </a:r>
        </a:p>
      </dsp:txBody>
      <dsp:txXfrm>
        <a:off x="4772463" y="3377596"/>
        <a:ext cx="970672" cy="970672"/>
      </dsp:txXfrm>
    </dsp:sp>
    <dsp:sp modelId="{ABAC8B00-3B92-4D6E-BA2C-E8D0F7396B24}">
      <dsp:nvSpPr>
        <dsp:cNvPr id="0" name=""/>
        <dsp:cNvSpPr/>
      </dsp:nvSpPr>
      <dsp:spPr>
        <a:xfrm>
          <a:off x="3238196" y="50965"/>
          <a:ext cx="4039207" cy="4039207"/>
        </a:xfrm>
        <a:prstGeom prst="circularArrow">
          <a:avLst>
            <a:gd name="adj1" fmla="val 5193"/>
            <a:gd name="adj2" fmla="val 335399"/>
            <a:gd name="adj3" fmla="val 8087946"/>
            <a:gd name="adj4" fmla="val 6447732"/>
            <a:gd name="adj5" fmla="val 6059"/>
          </a:avLst>
        </a:prstGeom>
        <a:solidFill>
          <a:srgbClr val="C00000"/>
        </a:solidFill>
        <a:ln w="3492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5659C-5997-46DA-B366-18807CFEC146}">
      <dsp:nvSpPr>
        <dsp:cNvPr id="0" name=""/>
        <dsp:cNvSpPr/>
      </dsp:nvSpPr>
      <dsp:spPr>
        <a:xfrm>
          <a:off x="3015314" y="2035552"/>
          <a:ext cx="1075692" cy="1177775"/>
        </a:xfrm>
        <a:prstGeom prst="flowChartAlternateProcess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</a:rPr>
            <a:t>Rodina po odchodu dětí</a:t>
          </a:r>
        </a:p>
      </dsp:txBody>
      <dsp:txXfrm>
        <a:off x="3067824" y="2088062"/>
        <a:ext cx="970672" cy="1072755"/>
      </dsp:txXfrm>
    </dsp:sp>
    <dsp:sp modelId="{B749AEC4-A8B4-40C7-A758-B1FBFDDAC566}">
      <dsp:nvSpPr>
        <dsp:cNvPr id="0" name=""/>
        <dsp:cNvSpPr/>
      </dsp:nvSpPr>
      <dsp:spPr>
        <a:xfrm>
          <a:off x="3248900" y="26083"/>
          <a:ext cx="4039207" cy="4039207"/>
        </a:xfrm>
        <a:prstGeom prst="circularArrow">
          <a:avLst>
            <a:gd name="adj1" fmla="val 5193"/>
            <a:gd name="adj2" fmla="val 335399"/>
            <a:gd name="adj3" fmla="val 12108255"/>
            <a:gd name="adj4" fmla="val 10867167"/>
            <a:gd name="adj5" fmla="val 6059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6B1BF-984B-4CBA-AD5A-FC47F1CFF55B}">
      <dsp:nvSpPr>
        <dsp:cNvPr id="0" name=""/>
        <dsp:cNvSpPr/>
      </dsp:nvSpPr>
      <dsp:spPr>
        <a:xfrm>
          <a:off x="3666428" y="-49440"/>
          <a:ext cx="1075692" cy="1339914"/>
        </a:xfrm>
        <a:prstGeom prst="flowChartAlternateProcess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 dirty="0">
              <a:solidFill>
                <a:schemeClr val="bg1"/>
              </a:solidFill>
            </a:rPr>
            <a:t>Rodina seniorů</a:t>
          </a:r>
        </a:p>
      </dsp:txBody>
      <dsp:txXfrm>
        <a:off x="3718938" y="3070"/>
        <a:ext cx="970672" cy="1234894"/>
      </dsp:txXfrm>
    </dsp:sp>
    <dsp:sp modelId="{25E86A40-6388-438B-A5FA-EBBA2401586C}">
      <dsp:nvSpPr>
        <dsp:cNvPr id="0" name=""/>
        <dsp:cNvSpPr/>
      </dsp:nvSpPr>
      <dsp:spPr>
        <a:xfrm>
          <a:off x="3238196" y="50965"/>
          <a:ext cx="4039207" cy="4039207"/>
        </a:xfrm>
        <a:prstGeom prst="circularArrow">
          <a:avLst>
            <a:gd name="adj1" fmla="val 5193"/>
            <a:gd name="adj2" fmla="val 335399"/>
            <a:gd name="adj3" fmla="val 16867851"/>
            <a:gd name="adj4" fmla="val 15196750"/>
            <a:gd name="adj5" fmla="val 6059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F36E2-8F5D-292D-4C1E-EDF176F8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52FFA1-5524-F1F5-7FC8-5081A4A91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B47CCC-8815-A5E0-8504-83416799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F1B074-8328-6D92-3086-43E0B623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B2A821-4652-2ED4-C774-34B7A607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27DC8-AB9A-4EA1-315A-7440BFE4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DB077D-F925-AFFE-1846-0AC32499F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6A8266-0821-3035-0165-3678CB72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B72157-5A3F-A7CB-269E-55A47615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33C8E-44B8-99DB-1BC4-81278D6F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D4D7B5-645F-9016-ED8E-AF2116395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1750F3-F151-4CC1-78AF-6E2D093A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1A189E-57FC-E0BE-61FC-FF9840240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ECC2F-4530-36F8-2108-4F8722F1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B7741C-EF02-5B06-395C-3EBC2F2B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90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68D64-7520-7AEE-4B4F-BE68ECB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2AE4B-E911-7FF3-9981-F7B88FDAC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23FC2-272A-B1F7-95D8-7D7E4B83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32A8D-984F-A927-157B-4A426968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8E94BB-59E1-147F-836E-D66414BB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75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0F3B8-365B-E6EB-4039-C44A529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7696CA-41D7-BD3B-B37C-11B1C4279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2C4777-6F1F-8FDD-B309-9BA7D4B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283929-F690-DE58-4E6D-F2ADC645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65B647-9499-C2FF-630B-5F81F667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26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7B09F6-1249-EBF2-253F-C05BD388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0E51C-ABB6-B5D4-B792-C6DBDA4C7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3D831B-330D-663E-EC7E-A86CD17B7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A0712F-2095-942E-583A-7FF49B0C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C988CB-E9FE-DA33-33DD-FD8D63E3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84D2AEF-5560-2853-D8F5-8A21ABB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1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E98F-EE49-7ED7-2C21-3A8D7A74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071DB9-854E-262E-9B10-A86115BC3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F4F96D1-554A-00B4-E116-F680600D7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462CFE-8140-616E-AA20-C00871B95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C9A108-EF50-8777-00C8-2D7E75AC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8132E6-0E27-76A1-B2AE-3700E799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A355888-F825-7396-44F9-F2BF0BBE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2CEDA2-9485-FB56-07F9-C0490D4B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9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032066-754D-F08A-D647-7CAD5D1F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528A68-E3F8-468A-CB18-B4116FD7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3AD977-DEEF-F4C1-D0DA-7FEA265A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EDC4D1-7527-6167-8C42-C873F24A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27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F2B8F4-BAA5-5B21-9FA8-568A715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6A56A3-6B13-F33C-7D27-A1CDA8F1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782047-41C4-0BCA-EB2D-CB335101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43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261BD-27DF-8D26-3B5F-9CD32BB5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2A010-0033-04EC-DAD2-60CFB29D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EE9317-9899-E5C5-30A5-72FFBEF46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3C7383-8DF6-1D0B-6A00-6A765DF6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23888C-34A2-1A58-E8D3-3D720883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87AC83-5DBA-29A2-7833-A54919E6A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2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64161-985C-DD82-8905-A7C69E59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F8CD7E3-A4B8-9D6D-3C1E-9658D9615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DBD0A-6273-BC11-93E7-53BC73110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EEC08A-51EB-4844-199D-A9CC78FB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C73E75-B518-907A-9EBC-A680EBFB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10EA4C-1382-60D8-7D9C-EB1C5916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2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7DA2B6-5A5D-AD36-1011-FBC52CC2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CF96B0-2368-8841-9F0C-98A4461B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06BD63-9CDF-C7A8-D5AF-89CB9D862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5F1FF-1325-694E-82C7-03D9BD29B205}" type="datetimeFigureOut">
              <a:rPr lang="cs-CZ" smtClean="0"/>
              <a:t>14.10.2022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C5AF48-D3F8-AE75-F845-794D5D8A3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2730F-6329-1650-DF33-0B0A0E66F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5F78-C1DA-ED47-B044-60F7BFC64E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5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68E7D-D331-400C-DB8F-BB70EE7C7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rodinné politiky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73D0C3-0A61-5EF3-F686-760266AE80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4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1696" y="411480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pl-PL" dirty="0"/>
              <a:t>Sociální práce – co to je?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Společensko</a:t>
            </a:r>
            <a:r>
              <a:rPr lang="cs-CZ" dirty="0"/>
              <a:t> vědní disciplína i praktická činnost</a:t>
            </a:r>
          </a:p>
          <a:p>
            <a:r>
              <a:rPr lang="cs-CZ" dirty="0"/>
              <a:t>Věda: - popisuje společnost a sociálně-společenské jevy</a:t>
            </a:r>
          </a:p>
          <a:p>
            <a:r>
              <a:rPr lang="cs-CZ" dirty="0"/>
              <a:t>Praxe: - rozvoj potenciálů občanů </a:t>
            </a:r>
          </a:p>
          <a:p>
            <a:pPr marL="0" indent="0">
              <a:buNone/>
            </a:pPr>
            <a:r>
              <a:rPr lang="cs-CZ" dirty="0"/>
              <a:t>	     - osobám znevýhodněným pomáhá k důstojnému životu</a:t>
            </a:r>
          </a:p>
          <a:p>
            <a:pPr marL="1143000" lvl="4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Sociální pracovníci jsou očima a rukama sociálního státu</a:t>
            </a:r>
          </a:p>
        </p:txBody>
      </p:sp>
    </p:spTree>
    <p:extLst>
      <p:ext uri="{BB962C8B-B14F-4D97-AF65-F5344CB8AC3E}">
        <p14:creationId xmlns:p14="http://schemas.microsoft.com/office/powerpoint/2010/main" val="349142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Sociální pracovník – kdo to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cs-CZ" dirty="0"/>
              <a:t>SP pracuje s:</a:t>
            </a:r>
          </a:p>
          <a:p>
            <a:r>
              <a:rPr lang="pl-PL" dirty="0"/>
              <a:t>s klienty, případně s jejich rodinami</a:t>
            </a:r>
          </a:p>
          <a:p>
            <a:r>
              <a:rPr lang="pl-PL" dirty="0"/>
              <a:t>s přirozenými skupinami – např. skupiny mládeže na </a:t>
            </a:r>
            <a:r>
              <a:rPr lang="cs-CZ" dirty="0"/>
              <a:t>městském sídlišti</a:t>
            </a:r>
          </a:p>
          <a:p>
            <a:r>
              <a:rPr lang="cs-CZ" dirty="0"/>
              <a:t>s uměle vytvořenými skupinami – např. školní třídy, lidi v ústavech či ve vězení aj.</a:t>
            </a:r>
          </a:p>
          <a:p>
            <a:r>
              <a:rPr lang="cs-CZ" dirty="0"/>
              <a:t>s organizacemi, buď řídí činnost organizací poskytující sociální služby, nebo poskytuje supervizi</a:t>
            </a:r>
          </a:p>
          <a:p>
            <a:r>
              <a:rPr lang="pl-PL" dirty="0"/>
              <a:t>s místními komunitami, tj. s lidmi žijícími na jednom </a:t>
            </a:r>
            <a:r>
              <a:rPr lang="cs-CZ" dirty="0"/>
              <a:t>místě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62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212B1-7306-49C4-A3A7-E0B71261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rámec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5166B-5670-48F7-B53E-7BA581575D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Listina základních práv a svobod – pomoci rozvinout potenciál občana, chránit ohrožené skupiny</a:t>
            </a:r>
          </a:p>
          <a:p>
            <a:r>
              <a:rPr lang="cs-CZ" dirty="0"/>
              <a:t>Antidiskriminační zákon – pozitivní diskriminace, vyrovnávací akce</a:t>
            </a:r>
          </a:p>
          <a:p>
            <a:r>
              <a:rPr lang="cs-CZ" dirty="0"/>
              <a:t>Zákon o sociálních službách: kdo/co/za jakých podmínek</a:t>
            </a:r>
          </a:p>
          <a:p>
            <a:pPr>
              <a:buFontTx/>
              <a:buChar char="-"/>
            </a:pPr>
            <a:r>
              <a:rPr lang="cs-CZ" dirty="0"/>
              <a:t>Sociální poradenství</a:t>
            </a:r>
          </a:p>
          <a:p>
            <a:pPr>
              <a:buFontTx/>
              <a:buChar char="-"/>
            </a:pPr>
            <a:r>
              <a:rPr lang="cs-CZ" dirty="0"/>
              <a:t>Služby sociální péče</a:t>
            </a:r>
          </a:p>
          <a:p>
            <a:pPr>
              <a:buFontTx/>
              <a:buChar char="-"/>
            </a:pPr>
            <a:r>
              <a:rPr lang="cs-CZ" dirty="0"/>
              <a:t>Služby sociální prevence</a:t>
            </a:r>
          </a:p>
          <a:p>
            <a:pPr marL="0" indent="0">
              <a:buNone/>
            </a:pPr>
            <a:r>
              <a:rPr lang="cs-CZ" dirty="0"/>
              <a:t>Způsob poskytování: - pobytové, ambulantní, terénní</a:t>
            </a:r>
          </a:p>
        </p:txBody>
      </p:sp>
    </p:spTree>
    <p:extLst>
      <p:ext uri="{BB962C8B-B14F-4D97-AF65-F5344CB8AC3E}">
        <p14:creationId xmlns:p14="http://schemas.microsoft.com/office/powerpoint/2010/main" val="158941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Postupy vázané:</a:t>
            </a:r>
          </a:p>
          <a:p>
            <a:r>
              <a:rPr lang="pl-PL" dirty="0"/>
              <a:t>na cílový subjekt (práce s jednotlivcem, </a:t>
            </a:r>
            <a:r>
              <a:rPr lang="cs-CZ" dirty="0"/>
              <a:t>skupinou, rodinou, komunitou)</a:t>
            </a:r>
          </a:p>
          <a:p>
            <a:r>
              <a:rPr lang="cs-CZ" dirty="0"/>
              <a:t>na jeho aktuální situaci (sociální znevýhodnění na začátku života, předvídatelné a nepředvídatelné sociální události)</a:t>
            </a:r>
          </a:p>
          <a:p>
            <a:r>
              <a:rPr lang="cs-CZ" dirty="0"/>
              <a:t>na relevantní vztahový kontext (vrstevnická skupina, rodina, organizace)</a:t>
            </a:r>
          </a:p>
          <a:p>
            <a:r>
              <a:rPr lang="cs-CZ" dirty="0"/>
              <a:t>někdy i na systémové vazby (regionální, národní či nadnárodní politika)</a:t>
            </a:r>
          </a:p>
        </p:txBody>
      </p:sp>
    </p:spTree>
    <p:extLst>
      <p:ext uri="{BB962C8B-B14F-4D97-AF65-F5344CB8AC3E}">
        <p14:creationId xmlns:p14="http://schemas.microsoft.com/office/powerpoint/2010/main" val="139936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6AF18-F4BD-42FB-9081-4A450427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cs-CZ"/>
              <a:t>Paradigma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5FB9D-8D0E-4BC6-911B-EC083C8E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cs-CZ" sz="2200" dirty="0"/>
              <a:t>Aktuální stav vědeckého poznání spjatý s danou problematikou</a:t>
            </a:r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Vědecký – vím jak sociální práce popisuje sociální realitu</a:t>
            </a:r>
          </a:p>
          <a:p>
            <a:r>
              <a:rPr lang="cs-CZ" sz="2200" dirty="0"/>
              <a:t>Praktický – rozumím, jak se danou teorií pracuje v rámci systému</a:t>
            </a:r>
          </a:p>
        </p:txBody>
      </p:sp>
      <p:pic>
        <p:nvPicPr>
          <p:cNvPr id="1026" name="Picture 2" descr="Astronomie, Kosmický Prostor, Abstraktní">
            <a:extLst>
              <a:ext uri="{FF2B5EF4-FFF2-40B4-BE49-F238E27FC236}">
                <a16:creationId xmlns:a16="http://schemas.microsoft.com/office/drawing/2014/main" id="{5E820ADF-7604-47F6-AD87-FB1955879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26129" b="-2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550FBD-AAE0-4ABB-8530-E1A73BFA7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7765" r="-1" b="-1"/>
          <a:stretch/>
        </p:blipFill>
        <p:spPr>
          <a:xfrm>
            <a:off x="5797543" y="-15239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A561637-8008-482A-A996-DBB7EBCB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5849802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Reflexivně - terapeutické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1FBA47-DC75-44AB-ADC8-BDB90E2F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46372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Práce s traumaty, sebepojetím, převzetí odpovědnosti za svůj život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Výbava pracovníka</a:t>
            </a:r>
            <a:r>
              <a:rPr lang="cs-CZ" sz="2400" dirty="0">
                <a:solidFill>
                  <a:srgbClr val="000000"/>
                </a:solidFill>
              </a:rPr>
              <a:t>: znalost psychologie, dovednost vést rozhovor,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Role pracovníka</a:t>
            </a:r>
            <a:r>
              <a:rPr lang="cs-CZ" sz="2400" dirty="0">
                <a:solidFill>
                  <a:srgbClr val="000000"/>
                </a:solidFill>
              </a:rPr>
              <a:t>: terapeut, manažer, koordinátor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Oblíbené nástroje</a:t>
            </a:r>
            <a:r>
              <a:rPr lang="cs-CZ" sz="2400" dirty="0">
                <a:solidFill>
                  <a:srgbClr val="000000"/>
                </a:solidFill>
              </a:rPr>
              <a:t>: </a:t>
            </a:r>
            <a:r>
              <a:rPr lang="cs-CZ" sz="2400" dirty="0" err="1">
                <a:solidFill>
                  <a:srgbClr val="000000"/>
                </a:solidFill>
              </a:rPr>
              <a:t>Eriksonovský</a:t>
            </a:r>
            <a:r>
              <a:rPr lang="cs-CZ" sz="2400" dirty="0">
                <a:solidFill>
                  <a:srgbClr val="000000"/>
                </a:solidFill>
              </a:rPr>
              <a:t> přístup, KBT, MLM,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0000"/>
                </a:solidFill>
              </a:rPr>
              <a:t>Potřeby</a:t>
            </a:r>
            <a:r>
              <a:rPr lang="cs-CZ" sz="2400" dirty="0">
                <a:solidFill>
                  <a:srgbClr val="000000"/>
                </a:solidFill>
              </a:rPr>
              <a:t>: čas, soukromí pro rozhovor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80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21C79-56CB-49BA-964F-72150C49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5768522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Sociálně - právní pomoc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0E2F0-7686-43C6-9A32-6D06F333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110110"/>
            <a:ext cx="5402763" cy="41687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900" dirty="0">
                <a:solidFill>
                  <a:srgbClr val="000000"/>
                </a:solidFill>
              </a:rPr>
              <a:t>Toto paradigma je spjato s sociálně záchrannou sítí – práce s životní události klienta/občana.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0000"/>
                </a:solidFill>
              </a:rPr>
              <a:t>Výbava pracovníka</a:t>
            </a:r>
            <a:r>
              <a:rPr lang="cs-CZ" sz="1900" dirty="0">
                <a:solidFill>
                  <a:srgbClr val="000000"/>
                </a:solidFill>
              </a:rPr>
              <a:t>: znalost sociálního a dávkového systému (sociální záchranné sítě), dovednost vést rozhovor, znalost legislativy, principy krizové komunikace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0000"/>
                </a:solidFill>
              </a:rPr>
              <a:t>Role pracovníka</a:t>
            </a:r>
            <a:r>
              <a:rPr lang="cs-CZ" sz="1900" dirty="0">
                <a:solidFill>
                  <a:srgbClr val="000000"/>
                </a:solidFill>
              </a:rPr>
              <a:t>: poradce, projekční manažer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0000"/>
                </a:solidFill>
              </a:rPr>
              <a:t>Oblíbené nástroje</a:t>
            </a:r>
            <a:r>
              <a:rPr lang="cs-CZ" sz="1900" dirty="0">
                <a:solidFill>
                  <a:srgbClr val="000000"/>
                </a:solidFill>
              </a:rPr>
              <a:t>: případová sociální práce (case management), práce s komunitou, práce se systémem</a:t>
            </a:r>
          </a:p>
          <a:p>
            <a:pPr marL="0" indent="0">
              <a:buNone/>
            </a:pPr>
            <a:r>
              <a:rPr lang="cs-CZ" sz="1900" b="1" dirty="0">
                <a:solidFill>
                  <a:srgbClr val="000000"/>
                </a:solidFill>
              </a:rPr>
              <a:t>Potřeby</a:t>
            </a:r>
            <a:r>
              <a:rPr lang="cs-CZ" sz="1900" dirty="0">
                <a:solidFill>
                  <a:srgbClr val="000000"/>
                </a:solidFill>
              </a:rPr>
              <a:t>: čas, rozhodovací a schvalovací pravomoci,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E75F8C-099A-4524-A3DA-50B671C4B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4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58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EFCCBAD-DD7A-4908-B715-7CD961315B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58" r="-2" b="-2"/>
          <a:stretch/>
        </p:blipFill>
        <p:spPr>
          <a:xfrm>
            <a:off x="7734359" y="798445"/>
            <a:ext cx="4101736" cy="43992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2F6460-5185-4441-A5E1-256EEDB3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7272202" cy="1311664"/>
          </a:xfrm>
        </p:spPr>
        <p:txBody>
          <a:bodyPr>
            <a:normAutofit/>
          </a:bodyPr>
          <a:lstStyle/>
          <a:p>
            <a:r>
              <a:rPr lang="cs-CZ" sz="3700" dirty="0">
                <a:solidFill>
                  <a:srgbClr val="000000"/>
                </a:solidFill>
              </a:rPr>
              <a:t>Reforma společenského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DD545E-9AEC-4027-AED9-7A7FA95C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6815003" cy="40372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Je založeno na principu, že jedinec získává vliv nad svým životem podporou společenské kooperace. Patří k </a:t>
            </a:r>
            <a:r>
              <a:rPr lang="cs-CZ" sz="2000" dirty="0" err="1">
                <a:solidFill>
                  <a:srgbClr val="000000"/>
                </a:solidFill>
              </a:rPr>
              <a:t>antiopresivním</a:t>
            </a:r>
            <a:r>
              <a:rPr lang="cs-CZ" sz="2000" dirty="0">
                <a:solidFill>
                  <a:srgbClr val="000000"/>
                </a:solidFill>
              </a:rPr>
              <a:t>, feministickým a marxisticky inspirovaným modelům sociální práce. Jejich krajní formy známe z fašistických a komunistických modelů.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Výbava pracovníka</a:t>
            </a:r>
            <a:r>
              <a:rPr lang="cs-CZ" sz="2000" dirty="0">
                <a:solidFill>
                  <a:srgbClr val="000000"/>
                </a:solidFill>
              </a:rPr>
              <a:t>: znalost politologie, sociálních systémů různých zemí, analytické myšlení  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Role pracovníka</a:t>
            </a:r>
            <a:r>
              <a:rPr lang="cs-CZ" sz="2000" dirty="0">
                <a:solidFill>
                  <a:srgbClr val="000000"/>
                </a:solidFill>
              </a:rPr>
              <a:t>: motivátor k občanské angažovanosti, projektový management, dovednost publikace myšlenek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Oblíbené nástroje</a:t>
            </a:r>
            <a:r>
              <a:rPr lang="cs-CZ" sz="2000" dirty="0">
                <a:solidFill>
                  <a:srgbClr val="000000"/>
                </a:solidFill>
              </a:rPr>
              <a:t>: analytické postupy, komunitní plánování, sociální psychologie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Potřeby</a:t>
            </a:r>
            <a:r>
              <a:rPr lang="cs-CZ" sz="2000" dirty="0">
                <a:solidFill>
                  <a:srgbClr val="000000"/>
                </a:solidFill>
              </a:rPr>
              <a:t>: čas, možnost aktivní angažovanosti v rámci širší komunity</a:t>
            </a:r>
          </a:p>
        </p:txBody>
      </p:sp>
    </p:spTree>
    <p:extLst>
      <p:ext uri="{BB962C8B-B14F-4D97-AF65-F5344CB8AC3E}">
        <p14:creationId xmlns:p14="http://schemas.microsoft.com/office/powerpoint/2010/main" val="290573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02C3F-8781-4C08-A008-143CA0C6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cs-CZ" dirty="0"/>
              <a:t> Vzdělávací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7A275B-F484-4625-A875-6EA848D0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650"/>
            <a:ext cx="6070600" cy="4737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Patří do sféry sociální pedagogiky, jako model prosociální výchovy, rozvoj sociálních dovedností. V některých znacích se překrývá s sociálně terapeutickým paradigmatem.</a:t>
            </a:r>
          </a:p>
          <a:p>
            <a:pPr marL="0" indent="0">
              <a:buNone/>
            </a:pPr>
            <a:r>
              <a:rPr lang="cs-CZ" sz="2000" b="1" dirty="0"/>
              <a:t>Výbava pracovníka</a:t>
            </a:r>
            <a:r>
              <a:rPr lang="cs-CZ" sz="2000" dirty="0"/>
              <a:t>: znalost pedagogických přístupů, práce s osobami různých věkových skupin, práce se sociální patologií, znalost práce s rodinným systémem</a:t>
            </a:r>
          </a:p>
          <a:p>
            <a:pPr marL="0" indent="0">
              <a:buNone/>
            </a:pPr>
            <a:r>
              <a:rPr lang="cs-CZ" sz="2000" b="1" dirty="0"/>
              <a:t>Role pracovníka</a:t>
            </a:r>
            <a:r>
              <a:rPr lang="cs-CZ" sz="2000" dirty="0"/>
              <a:t>: vychovatel, terapeut, týmová spolupráce</a:t>
            </a:r>
          </a:p>
          <a:p>
            <a:pPr marL="0" indent="0">
              <a:buNone/>
            </a:pPr>
            <a:r>
              <a:rPr lang="cs-CZ" sz="2000" b="1" dirty="0"/>
              <a:t>Oblíbené nástroje</a:t>
            </a:r>
            <a:r>
              <a:rPr lang="cs-CZ" sz="2000" dirty="0"/>
              <a:t>: přístupy orientované na rodinné systémy, alternativní pedagogické směry, zážitková pedagogika</a:t>
            </a:r>
          </a:p>
          <a:p>
            <a:pPr marL="0" indent="0">
              <a:buNone/>
            </a:pPr>
            <a:r>
              <a:rPr lang="cs-CZ" sz="2000" b="1" dirty="0"/>
              <a:t>Potřeby</a:t>
            </a:r>
            <a:r>
              <a:rPr lang="cs-CZ" sz="2000" dirty="0"/>
              <a:t>: čas, specializované prostory, speciální pomůcky, multidisciplinární tým</a:t>
            </a:r>
          </a:p>
        </p:txBody>
      </p:sp>
    </p:spTree>
    <p:extLst>
      <p:ext uri="{BB962C8B-B14F-4D97-AF65-F5344CB8AC3E}">
        <p14:creationId xmlns:p14="http://schemas.microsoft.com/office/powerpoint/2010/main" val="140221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C84B5-FAC3-4D13-ACED-E62E365E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Podpora funkční komunity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59BD717D-A42E-47B4-8341-D1BF3DC3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200">
                <a:solidFill>
                  <a:srgbClr val="000000"/>
                </a:solidFill>
              </a:rPr>
              <a:t>Jedná se o často opomíjené paradigma – podpora komunity jako celku, vytváření pozitivního vzoru. Utváří se mezi občanskou společnosti, politickou mocí, zaměstnavateli, NGO</a:t>
            </a:r>
          </a:p>
          <a:p>
            <a:pPr marL="0" indent="0">
              <a:buNone/>
            </a:pPr>
            <a:r>
              <a:rPr lang="cs-CZ" sz="2200" b="1">
                <a:solidFill>
                  <a:srgbClr val="000000"/>
                </a:solidFill>
              </a:rPr>
              <a:t>Výbava pracovníka</a:t>
            </a:r>
            <a:r>
              <a:rPr lang="cs-CZ" sz="2200">
                <a:solidFill>
                  <a:srgbClr val="000000"/>
                </a:solidFill>
              </a:rPr>
              <a:t>: znalost výzkumných metod, </a:t>
            </a:r>
          </a:p>
          <a:p>
            <a:pPr marL="0" indent="0">
              <a:buNone/>
            </a:pPr>
            <a:r>
              <a:rPr lang="cs-CZ" sz="2200" b="1">
                <a:solidFill>
                  <a:srgbClr val="000000"/>
                </a:solidFill>
              </a:rPr>
              <a:t>Role pracovníka</a:t>
            </a:r>
            <a:r>
              <a:rPr lang="cs-CZ" sz="2200">
                <a:solidFill>
                  <a:srgbClr val="000000"/>
                </a:solidFill>
              </a:rPr>
              <a:t>: mediátor mezi komunitou a politickou mocí, zapojení občanů do řízení a utváření místní komunity</a:t>
            </a:r>
          </a:p>
          <a:p>
            <a:pPr marL="0" indent="0">
              <a:buNone/>
            </a:pPr>
            <a:r>
              <a:rPr lang="cs-CZ" sz="2200" b="1">
                <a:solidFill>
                  <a:srgbClr val="000000"/>
                </a:solidFill>
              </a:rPr>
              <a:t>Oblíbené nástroje</a:t>
            </a:r>
            <a:r>
              <a:rPr lang="cs-CZ" sz="2200">
                <a:solidFill>
                  <a:srgbClr val="000000"/>
                </a:solidFill>
              </a:rPr>
              <a:t>: tvorba rozvojových projektů, rozvoj občanské společnosti</a:t>
            </a:r>
          </a:p>
          <a:p>
            <a:pPr marL="0" indent="0">
              <a:buNone/>
            </a:pPr>
            <a:r>
              <a:rPr lang="cs-CZ" sz="2200" b="1">
                <a:solidFill>
                  <a:srgbClr val="000000"/>
                </a:solidFill>
              </a:rPr>
              <a:t>Potřeby</a:t>
            </a:r>
            <a:r>
              <a:rPr lang="cs-CZ" sz="2200">
                <a:solidFill>
                  <a:srgbClr val="000000"/>
                </a:solidFill>
              </a:rPr>
              <a:t>: multidisciplinární tým, politickou podporu,</a:t>
            </a:r>
          </a:p>
        </p:txBody>
      </p:sp>
    </p:spTree>
    <p:extLst>
      <p:ext uri="{BB962C8B-B14F-4D97-AF65-F5344CB8AC3E}">
        <p14:creationId xmlns:p14="http://schemas.microsoft.com/office/powerpoint/2010/main" val="382116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01D19-228C-3496-BE64-3CE2E11E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rodiny a chudoba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793EB-E681-2FEA-DFD0-EF4269C5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Makroúroveň: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nerovnost v sociálních dávkách – zvýhodňování mnohočetných rodin v nájemním bydlení (oficiálně chudých)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Vztah státu </a:t>
            </a:r>
            <a:r>
              <a: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rodinám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Mikroúroveň: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ekonomická aktivita rodičů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věk rodičů (první porod)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vzdělání rodičů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zdravotní stav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vztah k bydlení – vlastní, nájemní městské, nájemní tržní, obchod s chudobou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65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A7357-12B8-C08E-8A84-ADE0B093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Kořeny rodinné politiky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9E1A4-5138-E495-DF74-DAE30BDE1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sjednocené Evropy je prvním protokolem – Římská smlouva – z roku 1986, která popisuje a orientuje se na hospodářskou a sociální soudržnost státu tvořících EHS. Tato smlouva se stává startovacím bodem pro oblast zdravotní politiky, ochrany zdraví při práci a ekonomické koheze.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Následuje Maastrichtská dohoda – 1992 – již se píše o evropském sociálním protokolu, který má za úkol udržet stabilní hospodářský rozvoj – jeden z principů rodinné politiky. Bez něj nemůže rodinná politika fungovat ve své vlastní podstatě. 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Dalším významným prvkem je Amsterdamská smlouva – 1997, která významně posiluje oblast zaměstnanosti, sociální oblast, životní prostředí a veřejné zdraví.</a:t>
            </a:r>
            <a:r>
              <a:rPr lang="cs-CZ" sz="2400" dirty="0">
                <a:effectLst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5516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5978A-A3FD-819A-C0CD-429EB8C5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rodinné politiky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FCD10-03BF-592A-C960-AAEE1891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030"/>
            <a:ext cx="10515600" cy="4793933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zrovnoprávnění mužů a žen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 s diskriminací kvůli pohlaví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Stejná možnost uplatnění na trhu práce pro muže i ženy a rovné zacházení na pracovišti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Stejné odměny pro muže a ženy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koordinace sociálních dávek (týká se i dávek pro rodinu)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Justiční spolupráce (přeshraniční právní otázky ohledně rodiny)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slaďování pracovních a rodičovských rolí – podpora v mateřství a rodičovství, institucionální péče o velmi malé děti, zkrácené úvazky, nové typy pracovních smluv, 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-office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 proti sociálnímu vyloučení a chudobě rodin s dětmi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mezigenerační solidarity a rozvoj pečovatelské kapacity v rodinách – snižování počtu dětí, stěhovaní za prací, snižuje pečovatelské kapacity v rodinách</a:t>
            </a:r>
          </a:p>
          <a:p>
            <a:pPr marL="342900" lvl="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8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4AF9C-04D9-3FAB-7478-71C2E91F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684005-69B9-56C6-5ABA-DC879D4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Shromažďování informací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(Evropská aliance pro rodiny 2007)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Impulzy pro harmonizaci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národních právních systémů a pro koordinaci národních legislativ (Doporučení Rady ohledně péče o dítě 1992)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podpora konkrétních projektů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rodinné politiky (členské státy plánují, že v průběžném období podpory 2007-2013 vydají na opatření k podpoře zaměstnanosti žen a lepší slučitelnosti profesního a rodinného života celkem více než 2,6 miliardy eur. A více než 555 milionů eur má být použito na zlepšení péče o děti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Vypracování závazných norem týkajících se rodinné politiky nebo s účinkem na rodinnou politiku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(Směrnice o rovném zacházení 1975, Směrnice o lidských právech 1992, Směrnice o rodičovské dovolené 1996)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660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CEAD9-8031-2E83-6267-4BA48B26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Rodinná politika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D21F1C-CABB-0ECF-A885-2EDAC57C0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Historie – 1918 – 1948 – rozvoj spolkové činnosti, </a:t>
            </a:r>
          </a:p>
          <a:p>
            <a:r>
              <a:rPr lang="cs-CZ" dirty="0"/>
              <a:t>1938 – 1945 – sběrné tábory</a:t>
            </a:r>
          </a:p>
          <a:p>
            <a:r>
              <a:rPr lang="cs-CZ" dirty="0"/>
              <a:t>1948 – 1989 – ideologizovaná péče, zákon č.55/1956 převedl sociální pomoc a sociální péči na stát. </a:t>
            </a:r>
          </a:p>
          <a:p>
            <a:r>
              <a:rPr lang="cs-CZ" dirty="0"/>
              <a:t>Teprve 1994 začínají konference o rovné postavení osob s postižením, </a:t>
            </a:r>
          </a:p>
        </p:txBody>
      </p:sp>
    </p:spTree>
    <p:extLst>
      <p:ext uri="{BB962C8B-B14F-4D97-AF65-F5344CB8AC3E}">
        <p14:creationId xmlns:p14="http://schemas.microsoft.com/office/powerpoint/2010/main" val="2319981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9AC68-B927-4381-EE25-071D200D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rodinné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B74055-28B9-FBD3-3103-9729CFF3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„V zásadě je hlavním cílem rodinné politiky v moderních státech zmírňování narůstajících nákladů rodin při opatrování mladé generace realizací principů především sociální solidarity, principu sociální spravedlnosti a principu sociální garance“</a:t>
            </a:r>
            <a:r>
              <a:rPr lang="cs-CZ" dirty="0">
                <a:effectLst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08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5830D-3FA2-4067-8BD5-7BA1AF74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Modely rodinné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C14D7-048D-F799-32B5-BD3CF34F1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model, který se na rodinu dívá jako na celek a jeho hlavním cílem je podporovat rodinu tak, aby byly zajištěny její základní funkce a aby byla stabilní,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model, který se dívá na každého člena rodiny zvlášť a cílem je uspokojovat jeho práva a potřeby, protože to se pak odráží v kvalitě a stabilitě rodiny jako takové.</a:t>
            </a:r>
            <a:r>
              <a:rPr lang="cs-CZ" sz="2400" dirty="0">
                <a:effectLst/>
              </a:rPr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74765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11295-0BED-B8EF-CA9B-C2164E5B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MPSV 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43A0C8-698F-2148-4A3D-B3CBF1A72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snahu o odstranění překážek a zajištění vhodného prostředí pro její rozvoj a zdárné fungování: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odstraňování překážek pro podporu stability rodin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vytváření vhodných podmínek pro rodiny a jejich globální podpora</a:t>
            </a: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zajišťuje, aby s celá společnost uvědomovala, že rodina je největší hodnotou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snaží se zajistit vzájemnou odpovědnost všech členů rodiny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Vést mladé lidi k uzavírání manželství a podpora ohrožených rodin.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040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D78F9-CEA7-4193-85A7-BDCB718F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MPSV 2017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028E66-654B-950E-1D34-047AC8BE7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pracuje v rámci rodinné politiky s rodinami, kde rodiče mají stálou práci.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rodiny v ohrožení - pro tyto rodiny máme několik další politik, které jsou zaměřeny přímo na podporu ohrožených rodin.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271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1144F-5F96-4D4C-E695-F2D8A267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Subjekty rodinné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706450-8D1D-DE8B-F740-73C42FD3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825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Stát a jeho orgány – je hlavním realizátorem rodinné politiky a vytváří její základní právní rámec a koncepci. Nynější koncepce se snaží vytvořit příznivější podmínky pro rodinu a zároveň respektující jednotlivé zájmy a potřeby jejich členů.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35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Kraj, obec – regionální rodinná politika – tyto korporace podporují vznik rodin, jejich zachování, funkčnost, kvalitu a příznivé podmínky. Umožňují občanům svobodně realizovat životní strategie v naplňování profesních a rodičovských plánů. Cílem rodičovství je vychovávat mladé lidi k partnerství, manželství a rodičovství. </a:t>
            </a:r>
          </a:p>
          <a:p>
            <a:pPr algn="just">
              <a:lnSpc>
                <a:spcPct val="115000"/>
              </a:lnSpc>
              <a:spcAft>
                <a:spcPts val="835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Zaměstnavatelé – ručí za opatření stanovené státem a jeho orgány, kterými jsou bezpečnost práce, pracovní doba, odměňování a smluvní vztahy k zaměstnancům. </a:t>
            </a:r>
          </a:p>
          <a:p>
            <a:pPr algn="just">
              <a:lnSpc>
                <a:spcPct val="115000"/>
              </a:lnSpc>
              <a:spcAft>
                <a:spcPts val="835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Odborové organizace – chrání zájmy svých členů v zaměstnání i v sociální oblasti při kolektivním vyjednávání a odměňování zaměstnanců. </a:t>
            </a:r>
          </a:p>
          <a:p>
            <a:pPr algn="just">
              <a:lnSpc>
                <a:spcPct val="115000"/>
              </a:lnSpc>
              <a:spcAft>
                <a:spcPts val="835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Občanské iniciativy, dobročinné organizace, charitativní instituce – jejich posláním je uspokojení veřejného zájmu. Sociální politika je zde založena na nenucené solidaritě a plní funkci tam, kde stát nemůže zasahovat. </a:t>
            </a:r>
          </a:p>
          <a:p>
            <a:pPr algn="just">
              <a:lnSpc>
                <a:spcPct val="115000"/>
              </a:lnSpc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Církve – činnost duchovní služby je spojena s charitativní péčí. Jejich role je také významná v oblasti mravní, v péči o zdraví, o handicapované obyvatelstvo, v oblasti výchovné a vzdělávací.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35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CE1BC-7E0D-12A1-EE8B-CC1AEE8C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6D8E2-2396-8631-C244-0A0A1111C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Ochrana státem – rodinu vymezuje stát jen v zákoně o státní sociální podpoře. </a:t>
            </a:r>
            <a:r>
              <a:rPr lang="cs-CZ" dirty="0">
                <a:effectLst/>
                <a:ea typeface="Times New Roman" panose="02020603050405020304" pitchFamily="18" charset="0"/>
              </a:rPr>
              <a:t>Ochrana státem je především orientovaná na právo svobodné volby partnera při založení rodiny.</a:t>
            </a:r>
            <a:r>
              <a:rPr lang="cs-CZ" dirty="0">
                <a:effectLst/>
              </a:rPr>
              <a:t> </a:t>
            </a:r>
            <a:endParaRPr lang="cs-CZ" dirty="0"/>
          </a:p>
          <a:p>
            <a:endParaRPr lang="cs-CZ" dirty="0"/>
          </a:p>
          <a:p>
            <a:r>
              <a:rPr lang="cs-CZ" dirty="0"/>
              <a:t>Podpora státem – od těhotenství – školství – diskriminační příplatek k důchodu.</a:t>
            </a:r>
          </a:p>
        </p:txBody>
      </p:sp>
    </p:spTree>
    <p:extLst>
      <p:ext uri="{BB962C8B-B14F-4D97-AF65-F5344CB8AC3E}">
        <p14:creationId xmlns:p14="http://schemas.microsoft.com/office/powerpoint/2010/main" val="235730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3CDC8-FE8E-1C5B-D9F8-A3CC1A793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4"/>
            <a:ext cx="10515600" cy="1325563"/>
          </a:xfrm>
        </p:spPr>
        <p:txBody>
          <a:bodyPr/>
          <a:lstStyle/>
          <a:p>
            <a:r>
              <a:rPr lang="cs-CZ" dirty="0"/>
              <a:t>Stávají stav – senioři a pečující osoby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0E34952-6B90-24BA-BB2C-33267E29E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51407"/>
          <a:ext cx="10515600" cy="5706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3026">
                  <a:extLst>
                    <a:ext uri="{9D8B030D-6E8A-4147-A177-3AD203B41FA5}">
                      <a16:colId xmlns:a16="http://schemas.microsoft.com/office/drawing/2014/main" val="2157858948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4256124851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354771659"/>
                    </a:ext>
                  </a:extLst>
                </a:gridCol>
                <a:gridCol w="2182918">
                  <a:extLst>
                    <a:ext uri="{9D8B030D-6E8A-4147-A177-3AD203B41FA5}">
                      <a16:colId xmlns:a16="http://schemas.microsoft.com/office/drawing/2014/main" val="3700617057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334081057"/>
                    </a:ext>
                  </a:extLst>
                </a:gridCol>
              </a:tblGrid>
              <a:tr h="27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počty uživatelů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391774"/>
                  </a:ext>
                </a:extLst>
              </a:tr>
              <a:tr h="508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Domovy seniorů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imobilní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mobilní s pomocí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mobilní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816394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37200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9086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18835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9279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0318902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36688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9687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19348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7653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0458706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2021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35842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9444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17683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8715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8442473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9879545"/>
                  </a:ext>
                </a:extLst>
              </a:tr>
              <a:tr h="508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domovy se zvláštním režimem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imobilní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mobilní s pomocí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mobilní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2786164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15494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3546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6265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5683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9866072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20904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4973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8490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7441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3893344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2021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23062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5454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8769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8839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09751324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5826210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neformální pečující – sendvičové rodiny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 stupeň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 stupeň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 stupeň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4506455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u seniorů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19721282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2015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62870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37554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15049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65269960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2019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68251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43738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17327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3681445"/>
                  </a:ext>
                </a:extLst>
              </a:tr>
              <a:tr h="2700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2021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56538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45717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17269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2862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64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57C82-FDFF-E251-1614-2B552C4C3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Trendy k 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BBB4D-9499-4A74-8E89-0DDFBF558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Nízká porodnost</a:t>
            </a:r>
          </a:p>
          <a:p>
            <a:r>
              <a:rPr lang="cs-CZ" dirty="0"/>
              <a:t>Stárnutí populace</a:t>
            </a:r>
          </a:p>
          <a:p>
            <a:r>
              <a:rPr lang="cs-CZ" dirty="0"/>
              <a:t>Změna struktury rodin</a:t>
            </a:r>
          </a:p>
          <a:p>
            <a:r>
              <a:rPr lang="cs-CZ" dirty="0"/>
              <a:t>Ženy jsou vzdělanější</a:t>
            </a:r>
          </a:p>
          <a:p>
            <a:r>
              <a:rPr lang="cs-CZ" dirty="0"/>
              <a:t>Různá zaměstnanost dle pohlaví a věku</a:t>
            </a:r>
          </a:p>
          <a:p>
            <a:r>
              <a:rPr lang="cs-CZ" dirty="0"/>
              <a:t>Ohrožení rodin s malými dětmi chudobou</a:t>
            </a:r>
          </a:p>
        </p:txBody>
      </p:sp>
    </p:spTree>
    <p:extLst>
      <p:ext uri="{BB962C8B-B14F-4D97-AF65-F5344CB8AC3E}">
        <p14:creationId xmlns:p14="http://schemas.microsoft.com/office/powerpoint/2010/main" val="297184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AC547-6498-0D67-1701-F01A2D0E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Rodina a její proměny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69793-07C2-C9FF-D262-6EEE66DC5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Vztahy</a:t>
            </a:r>
          </a:p>
          <a:p>
            <a:r>
              <a:rPr lang="cs-CZ" dirty="0"/>
              <a:t>Moderní technologie</a:t>
            </a:r>
          </a:p>
          <a:p>
            <a:r>
              <a:rPr lang="cs-CZ" dirty="0"/>
              <a:t>Vzdělanost dětí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432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A56F9-942E-971C-ADEB-07465D89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tedy rodina?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D43986-9CF4-AE2E-E3C2-89D2CE20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je definovaná?</a:t>
            </a:r>
          </a:p>
        </p:txBody>
      </p:sp>
    </p:spTree>
    <p:extLst>
      <p:ext uri="{BB962C8B-B14F-4D97-AF65-F5344CB8AC3E}">
        <p14:creationId xmlns:p14="http://schemas.microsoft.com/office/powerpoint/2010/main" val="22333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E37E5-2E7A-0137-0C59-FCB5F134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Rodinný cyklus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513034-35A4-FF7D-C7CB-0A9CB4FD14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091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93F6F-6D74-BD26-851A-BF7CA619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Sendvičová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BCCD2-03CD-DD38-A5B2-89A14418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cs-CZ" b="1" dirty="0">
                <a:solidFill>
                  <a:srgbClr val="4B4B4B"/>
                </a:solidFill>
                <a:effectLst/>
                <a:ea typeface="Times New Roman" panose="02020603050405020304" pitchFamily="18" charset="0"/>
              </a:rPr>
              <a:t>Potřebují být zastupitelní a mít větší mobilitu.</a:t>
            </a:r>
            <a:endParaRPr lang="cs-CZ" dirty="0">
              <a:solidFill>
                <a:srgbClr val="4B4B4B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cs-CZ" b="1" dirty="0">
                <a:solidFill>
                  <a:srgbClr val="4B4B4B"/>
                </a:solidFill>
                <a:effectLst/>
                <a:ea typeface="Times New Roman" panose="02020603050405020304" pitchFamily="18" charset="0"/>
              </a:rPr>
              <a:t>Potřebují mít prostor a sílu na vytváření a udržování kvalitních vztahů s partnerem a dětmi.</a:t>
            </a:r>
            <a:endParaRPr lang="cs-CZ" dirty="0">
              <a:solidFill>
                <a:srgbClr val="4B4B4B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cs-CZ" b="1" dirty="0">
                <a:solidFill>
                  <a:srgbClr val="4B4B4B"/>
                </a:solidFill>
                <a:effectLst/>
                <a:ea typeface="Times New Roman" panose="02020603050405020304" pitchFamily="18" charset="0"/>
              </a:rPr>
              <a:t>Potřebují vědět, kam se obrátit na pomoc.</a:t>
            </a:r>
            <a:endParaRPr lang="cs-CZ" dirty="0">
              <a:solidFill>
                <a:srgbClr val="4B4B4B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0672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C1337-0360-FB1C-BAF0-02FBFEFD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 a sendvičová generace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AA7AA-4757-4F44-EBAC-56380D53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Změny potřeb: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děti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nemocné dítě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staršího člena rodiny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Kdo převezme tyto úkoly, které tradičně patří k rodině?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(ekonomická) potřeba – zaměstnanost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 potřeba rovnoprávnost, kariéra (nebo změna hodnot?)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950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DA658-AB7A-D1A8-DE63-91988A83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práce a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A33B21-5BEF-F2B5-B301-26959CB63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Proměny výdělečné činnosti: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Flexibilní pracovní smlouvy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Dělené úvazky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Sdílená pracovní místa</a:t>
            </a:r>
          </a:p>
          <a:p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-office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Proměny přístupu k institucionalizované péči o děti: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Opětovný rozvoj jeslí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Dětské skupiny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Povinné předškolní vzdělávání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Firemní školky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94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D444-29B6-2FB4-C68A-913D4902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práce a rodiny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E418B-0CCE-B2DD-8A59-80EFD5E18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Rozvoj sociálních služeb v domácím prostředí klienta a jejich preference: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Domácí péče</a:t>
            </a:r>
          </a:p>
          <a:p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-care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Mobilní hospice</a:t>
            </a:r>
          </a:p>
          <a:p>
            <a:pPr marL="0" indent="0"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Bytová politika: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Startovací byty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Obecní byty s regulovaným nájemným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 mladých rodin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Výstavba bytů – podpora občanů nebo developerů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866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01D19-228C-3496-BE64-3CE2E11E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rodiny a chudoba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D793EB-E681-2FEA-DFD0-EF4269C5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Makroúroveň: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nerovnost v sociálních dávkách – zvýhodňování mnohočetných rodin v nájemním bydlení (oficiálně chudých)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Mikroúroveň: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ekonomická aktivita rodičů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věk rodičů (první porod)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vzdělání rodičů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zdravotní stav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vztah k bydlení – vlastní, nájemní městské, nájemní tržní, obchod s chudobou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01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D02D2-FEC3-3BAF-F812-2FD8AC26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rodinné politiky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BBA6E38-8277-48CE-B141-96B762A30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980488"/>
              </p:ext>
            </p:extLst>
          </p:nvPr>
        </p:nvGraphicFramePr>
        <p:xfrm>
          <a:off x="994410" y="1359218"/>
          <a:ext cx="9589770" cy="5369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884">
                  <a:extLst>
                    <a:ext uri="{9D8B030D-6E8A-4147-A177-3AD203B41FA5}">
                      <a16:colId xmlns:a16="http://schemas.microsoft.com/office/drawing/2014/main" val="2683403970"/>
                    </a:ext>
                  </a:extLst>
                </a:gridCol>
                <a:gridCol w="3549338">
                  <a:extLst>
                    <a:ext uri="{9D8B030D-6E8A-4147-A177-3AD203B41FA5}">
                      <a16:colId xmlns:a16="http://schemas.microsoft.com/office/drawing/2014/main" val="777145879"/>
                    </a:ext>
                  </a:extLst>
                </a:gridCol>
                <a:gridCol w="2844548">
                  <a:extLst>
                    <a:ext uri="{9D8B030D-6E8A-4147-A177-3AD203B41FA5}">
                      <a16:colId xmlns:a16="http://schemas.microsoft.com/office/drawing/2014/main" val="3757626749"/>
                    </a:ext>
                  </a:extLst>
                </a:gridCol>
              </a:tblGrid>
              <a:tr h="431441"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Prvky přátelské rodině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Prvky nepřátelské rodině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3922815"/>
                  </a:ext>
                </a:extLst>
              </a:tr>
              <a:tr h="1510043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Vnitřní části velkých měst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rozvinutá dopravní infrastruktura, široká nabídka pracovních míst, rozsáhlá nabídka vzdělávacích, kulturních a sportovních zařízení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vysoké náklady na bydlení, vysoké ceny nemovitostí, chybějící volná prostranství pro děti, nízká kvalita sítě příbuzenských a sousedských vztahů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371840"/>
                  </a:ext>
                </a:extLst>
              </a:tr>
              <a:tr h="1078603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Okrajové části (předměstí) velkých měst a aglomerační sídla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příznivější podmínky pro stavbu rodinných domů, dostatek velkých prostranství pro děti, nižší nájmy, pevnější sociální vazby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dlouhá cesta do práce, nižší dosažitelnost center kultury a volného času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450899"/>
                  </a:ext>
                </a:extLst>
              </a:tr>
              <a:tr h="1941485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Venkovské oblasti a malá města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vysoká dostupnost vlastnického bydlení, nízké ceny nemovitostí a nízké nájmy, velmi pevné sítě příbuzenských a sousedských vztahů, dostatek volného prostoru pro vyžití dětí a mládeže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effectLst/>
                        </a:rPr>
                        <a:t>nízká dostupnost školek, škol a středisek pro využití volného času, malá nabídka pracovních míst v blízkosti bydliště, slabá dostupnost sociálních služeb, nízká dostupnost veřejných dopravních prostředků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66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96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C1337-0360-FB1C-BAF0-02FBFEFD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 a ….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AA7AA-4757-4F44-EBAC-56380D53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Změny potřeb: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děti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nemocné dítě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Péče o staršího člena rodiny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Kdo převezme tyto úkoly, které tradičně patří k rodině?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Státní (ekonomická) potřeba – zaměstnanost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Politická potřeba rovnoprávnost, kariéra (nebo změna hodnot?)</a:t>
            </a:r>
            <a:endParaRPr lang="cs-C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747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F7BC-F8C8-4E35-A67D-09B0F6CA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cs-CZ" dirty="0"/>
              <a:t>Jak rozumět sociálnímu státu a sociální práci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F54C70-859D-413D-B772-96EC6479A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>
            <a:normAutofit/>
          </a:bodyPr>
          <a:lstStyle/>
          <a:p>
            <a:r>
              <a:rPr lang="cs-CZ" dirty="0"/>
              <a:t>Marie Terezie</a:t>
            </a:r>
          </a:p>
          <a:p>
            <a:r>
              <a:rPr lang="cs-CZ" dirty="0"/>
              <a:t>Josef II</a:t>
            </a:r>
          </a:p>
          <a:p>
            <a:r>
              <a:rPr lang="cs-CZ" dirty="0"/>
              <a:t>Blahobyt řízený státem,</a:t>
            </a:r>
          </a:p>
          <a:p>
            <a:r>
              <a:rPr lang="cs-CZ" dirty="0"/>
              <a:t>Charitativní organizace</a:t>
            </a:r>
          </a:p>
          <a:p>
            <a:r>
              <a:rPr lang="cs-CZ" dirty="0"/>
              <a:t>Sociální není charitativní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C863859-EA20-4594-93E6-B6D851764C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6007"/>
          <a:stretch/>
        </p:blipFill>
        <p:spPr>
          <a:xfrm>
            <a:off x="6400800" y="1371600"/>
            <a:ext cx="5384800" cy="468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09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61C58-9B17-4F27-B2F3-F38D67CC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C4171-4869-463C-B5E2-866D1D0654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Společenský, společný</a:t>
            </a:r>
          </a:p>
          <a:p>
            <a:r>
              <a:rPr lang="cs-CZ" dirty="0"/>
              <a:t>Zaměňovaný za pomoc, charitativní činnost atd.</a:t>
            </a:r>
          </a:p>
          <a:p>
            <a:r>
              <a:rPr lang="cs-CZ" dirty="0"/>
              <a:t>Sociální dnes: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54DA28-EB03-4641-B413-8E8C71B5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3624262"/>
            <a:ext cx="1362075" cy="1381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0BC4D9-152E-49F5-A5AD-2F4E8BB98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50" y="2736723"/>
            <a:ext cx="1152525" cy="1076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A4231B2-3B85-4995-985B-C3AA4EB75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5005387"/>
            <a:ext cx="1323975" cy="12477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B1A85E-313A-4486-928A-6D5C3657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090" y="2890837"/>
            <a:ext cx="1155564" cy="10763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EEF3E9-9578-4E47-9757-436ED9D9B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237" y="3508248"/>
            <a:ext cx="1533525" cy="13430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5E38F61-9C44-4BFB-B0FF-BB4C57FA2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7570" y="4394930"/>
            <a:ext cx="1924050" cy="17811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AA90382-70CF-4F17-8533-FA5510813C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373" y="2736723"/>
            <a:ext cx="2099332" cy="157943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6F631C-FB37-4394-9A9D-C09259EE9068}"/>
              </a:ext>
            </a:extLst>
          </p:cNvPr>
          <p:cNvSpPr txBox="1"/>
          <p:nvPr/>
        </p:nvSpPr>
        <p:spPr>
          <a:xfrm>
            <a:off x="8982075" y="5005387"/>
            <a:ext cx="23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E-Government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1506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rmAutofit/>
          </a:bodyPr>
          <a:lstStyle/>
          <a:p>
            <a:r>
              <a:rPr lang="cs-CZ" dirty="0"/>
              <a:t>Sociální politika</a:t>
            </a:r>
            <a:endParaRPr lang="cs-CZ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AA453B-9E2D-4B6A-A82C-2EA58666F7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>
            <a:normAutofit/>
          </a:bodyPr>
          <a:lstStyle/>
          <a:p>
            <a:r>
              <a:rPr lang="cs-CZ" dirty="0"/>
              <a:t>Má několik politik:</a:t>
            </a:r>
          </a:p>
          <a:p>
            <a:r>
              <a:rPr lang="cs-CZ" dirty="0"/>
              <a:t>Zdravotní</a:t>
            </a:r>
          </a:p>
          <a:p>
            <a:r>
              <a:rPr lang="cs-CZ" dirty="0"/>
              <a:t>Vzdělávací</a:t>
            </a:r>
          </a:p>
          <a:p>
            <a:r>
              <a:rPr lang="cs-CZ" dirty="0"/>
              <a:t>Bytovou</a:t>
            </a:r>
          </a:p>
          <a:p>
            <a:r>
              <a:rPr lang="cs-CZ" dirty="0"/>
              <a:t>Rodinnou </a:t>
            </a:r>
          </a:p>
          <a:p>
            <a:r>
              <a:rPr lang="cs-CZ" dirty="0"/>
              <a:t>Úkol sociální politiky:</a:t>
            </a:r>
          </a:p>
          <a:p>
            <a:r>
              <a:rPr lang="cs-CZ" dirty="0"/>
              <a:t>Zajistit důstojné podmínky života pro všechny občany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5151D98-77CD-459D-BF85-1AF0348C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52" y="685800"/>
            <a:ext cx="7003495" cy="5410200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B140151-66B4-4260-8C2C-66E476863587}"/>
              </a:ext>
            </a:extLst>
          </p:cNvPr>
          <p:cNvSpPr txBox="1"/>
          <p:nvPr/>
        </p:nvSpPr>
        <p:spPr>
          <a:xfrm rot="16200000">
            <a:off x="10981519" y="5524501"/>
            <a:ext cx="205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Zdroj:pixabay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78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sociální práce v sociální politice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1818" y="1825625"/>
            <a:ext cx="1089198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Sociální politika (Zdravotní, Vzdělávací, Rodinou, Bytovou)</a:t>
            </a:r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dirty="0"/>
              <a:t>Sociální práce</a:t>
            </a:r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dirty="0"/>
              <a:t>Sociální ochrana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marL="0" indent="0">
              <a:buNone/>
            </a:pPr>
            <a:r>
              <a:rPr lang="cs-CZ" dirty="0"/>
              <a:t>Sociální služby -  sociální péče    sociální záchranná síť – sociální dávky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772727" y="2225965"/>
            <a:ext cx="484632" cy="574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607304" y="32767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562059" y="4494070"/>
            <a:ext cx="484632" cy="720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>
            <a:off x="6648981" y="4417870"/>
            <a:ext cx="484632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9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09B6D-2973-466A-9E1A-0429EAA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 anchor="b">
            <a:normAutofit/>
          </a:bodyPr>
          <a:lstStyle/>
          <a:p>
            <a:r>
              <a:rPr lang="cs-CZ" dirty="0"/>
              <a:t>Stát a sociální pracovník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ACF90BA-7209-473B-9C63-38614A011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r>
              <a:rPr lang="cs-CZ" dirty="0"/>
              <a:t>Liberální</a:t>
            </a:r>
          </a:p>
          <a:p>
            <a:r>
              <a:rPr lang="cs-CZ" dirty="0"/>
              <a:t>Korporativní</a:t>
            </a:r>
          </a:p>
          <a:p>
            <a:r>
              <a:rPr lang="cs-CZ" dirty="0"/>
              <a:t>Sociálně demokratický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Demokracie</a:t>
            </a:r>
          </a:p>
          <a:p>
            <a:r>
              <a:rPr lang="cs-CZ" dirty="0"/>
              <a:t>Bezmezná tolerance (anarchie) </a:t>
            </a:r>
          </a:p>
          <a:p>
            <a:r>
              <a:rPr lang="cs-CZ" dirty="0"/>
              <a:t>Uniformita (totalita) </a:t>
            </a:r>
            <a:endParaRPr lang="en-US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94755B2-27AE-4E3D-9415-7205023D9A3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2336" y="1371600"/>
          <a:ext cx="53848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9155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2248</Words>
  <Application>Microsoft Macintosh PowerPoint</Application>
  <PresentationFormat>Širokoúhlá obrazovka</PresentationFormat>
  <Paragraphs>330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Motiv Office</vt:lpstr>
      <vt:lpstr>Úvod do rodinné politiky</vt:lpstr>
      <vt:lpstr>Harmonizace rodiny a chudoba</vt:lpstr>
      <vt:lpstr>Stávají stav – senioři a pečující osoby</vt:lpstr>
      <vt:lpstr>Potřeby a ….</vt:lpstr>
      <vt:lpstr>Jak rozumět sociálnímu státu a sociální práci</vt:lpstr>
      <vt:lpstr>Sociální </vt:lpstr>
      <vt:lpstr>Sociální politika</vt:lpstr>
      <vt:lpstr>Místo sociální práce v sociální politice</vt:lpstr>
      <vt:lpstr>Stát a sociální pracovník</vt:lpstr>
      <vt:lpstr>Sociální práce – co to je? </vt:lpstr>
      <vt:lpstr>Sociální pracovník – kdo to je?</vt:lpstr>
      <vt:lpstr>Právní rámec</vt:lpstr>
      <vt:lpstr>Metody sociální práce</vt:lpstr>
      <vt:lpstr>Paradigma</vt:lpstr>
      <vt:lpstr>Reflexivně - terapeutické</vt:lpstr>
      <vt:lpstr>Sociálně - právní pomoc </vt:lpstr>
      <vt:lpstr>Reforma společenského prostředí</vt:lpstr>
      <vt:lpstr> Vzdělávací </vt:lpstr>
      <vt:lpstr>Podpora funkční komunity</vt:lpstr>
      <vt:lpstr>Kořeny rodinné politiky </vt:lpstr>
      <vt:lpstr>Cíle rodinné politiky EU</vt:lpstr>
      <vt:lpstr>Aktivity EU</vt:lpstr>
      <vt:lpstr>Rodinná politika v ČR</vt:lpstr>
      <vt:lpstr>Cíle rodinné politiky</vt:lpstr>
      <vt:lpstr>Modely rodinné politiky</vt:lpstr>
      <vt:lpstr>MPSV 2008</vt:lpstr>
      <vt:lpstr>MPSV 2017</vt:lpstr>
      <vt:lpstr>Subjekty rodinné politiky</vt:lpstr>
      <vt:lpstr>Stát a rodina</vt:lpstr>
      <vt:lpstr>Trendy k řešení</vt:lpstr>
      <vt:lpstr>Rodina a její proměny</vt:lpstr>
      <vt:lpstr>Co je tedy rodina?</vt:lpstr>
      <vt:lpstr>Rodinný cyklus</vt:lpstr>
      <vt:lpstr>Sendvičová generace</vt:lpstr>
      <vt:lpstr>Potřeby a sendvičová generace</vt:lpstr>
      <vt:lpstr>Harmonizace práce a rodiny</vt:lpstr>
      <vt:lpstr>Harmonizace práce a rodiny</vt:lpstr>
      <vt:lpstr>Harmonizace rodiny a chudoba</vt:lpstr>
      <vt:lpstr>Prvky rodinné politiky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rodinné politiky</dc:title>
  <dc:creator>Petr Fabián</dc:creator>
  <cp:lastModifiedBy>Petr Fabián</cp:lastModifiedBy>
  <cp:revision>5</cp:revision>
  <dcterms:created xsi:type="dcterms:W3CDTF">2022-10-14T14:34:33Z</dcterms:created>
  <dcterms:modified xsi:type="dcterms:W3CDTF">2022-10-15T05:10:19Z</dcterms:modified>
</cp:coreProperties>
</file>