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60" r:id="rId3"/>
    <p:sldId id="364" r:id="rId4"/>
    <p:sldId id="262" r:id="rId5"/>
    <p:sldId id="343" r:id="rId6"/>
    <p:sldId id="346" r:id="rId7"/>
    <p:sldId id="347" r:id="rId8"/>
    <p:sldId id="350" r:id="rId9"/>
    <p:sldId id="351" r:id="rId10"/>
    <p:sldId id="355" r:id="rId11"/>
    <p:sldId id="357" r:id="rId12"/>
    <p:sldId id="368" r:id="rId13"/>
    <p:sldId id="365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66" r:id="rId22"/>
    <p:sldId id="367" r:id="rId23"/>
    <p:sldId id="265" r:id="rId24"/>
    <p:sldId id="258" r:id="rId25"/>
    <p:sldId id="259" r:id="rId26"/>
    <p:sldId id="260" r:id="rId27"/>
    <p:sldId id="261" r:id="rId28"/>
    <p:sldId id="376" r:id="rId29"/>
    <p:sldId id="263" r:id="rId30"/>
    <p:sldId id="264" r:id="rId31"/>
    <p:sldId id="266" r:id="rId32"/>
    <p:sldId id="267" r:id="rId33"/>
    <p:sldId id="268" r:id="rId34"/>
    <p:sldId id="269" r:id="rId35"/>
    <p:sldId id="270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6"/>
  </p:normalViewPr>
  <p:slideViewPr>
    <p:cSldViewPr snapToGrid="0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569034-BAD7-4642-A24A-581335BD1269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E9652E4-9C9E-4323-9A52-2F28DC1C1B54}">
      <dgm:prSet phldrT="[Text]"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cs-CZ" b="1" dirty="0">
              <a:solidFill>
                <a:schemeClr val="bg1"/>
              </a:solidFill>
            </a:rPr>
            <a:t>Bezdětná rodina</a:t>
          </a:r>
        </a:p>
      </dgm:t>
    </dgm:pt>
    <dgm:pt modelId="{AEC73FB9-C846-430B-8CAA-A729FD7A9714}" type="parTrans" cxnId="{9C86A00A-C6CC-4624-B0BB-549E70F3C7D2}">
      <dgm:prSet/>
      <dgm:spPr/>
      <dgm:t>
        <a:bodyPr/>
        <a:lstStyle/>
        <a:p>
          <a:endParaRPr lang="cs-CZ"/>
        </a:p>
      </dgm:t>
    </dgm:pt>
    <dgm:pt modelId="{2C9B58F9-64A0-4B5C-998B-2640D959E4EE}" type="sibTrans" cxnId="{9C86A00A-C6CC-4624-B0BB-549E70F3C7D2}">
      <dgm:prSet/>
      <dgm:spPr>
        <a:ln w="381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cs-CZ"/>
        </a:p>
      </dgm:t>
    </dgm:pt>
    <dgm:pt modelId="{E1FE20D6-52A1-41E8-88F9-160028A2719A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b="1" dirty="0">
              <a:solidFill>
                <a:schemeClr val="bg1"/>
              </a:solidFill>
            </a:rPr>
            <a:t>Rodina s dětmi v předškolním věku</a:t>
          </a:r>
        </a:p>
      </dgm:t>
    </dgm:pt>
    <dgm:pt modelId="{FA21C632-0615-4A7C-9475-0EB9124F6FB0}" type="parTrans" cxnId="{73CCBF56-1A8C-4FB7-A9E7-8996B5F110FA}">
      <dgm:prSet/>
      <dgm:spPr/>
      <dgm:t>
        <a:bodyPr/>
        <a:lstStyle/>
        <a:p>
          <a:endParaRPr lang="cs-CZ"/>
        </a:p>
      </dgm:t>
    </dgm:pt>
    <dgm:pt modelId="{200B9569-3F82-408A-AC57-82684F6A6048}" type="sibTrans" cxnId="{73CCBF56-1A8C-4FB7-A9E7-8996B5F110FA}">
      <dgm:prSet/>
      <dgm:spPr>
        <a:solidFill>
          <a:schemeClr val="accent6">
            <a:lumMod val="75000"/>
          </a:schemeClr>
        </a:solidFill>
        <a:ln w="34925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cs-CZ"/>
        </a:p>
      </dgm:t>
    </dgm:pt>
    <dgm:pt modelId="{DE6E5D60-3785-4E68-B402-AEFCBFE0EE1E}">
      <dgm:prSet phldrT="[Text]"/>
      <dgm:spPr>
        <a:solidFill>
          <a:srgbClr val="C00000"/>
        </a:solidFill>
      </dgm:spPr>
      <dgm:t>
        <a:bodyPr/>
        <a:lstStyle/>
        <a:p>
          <a:r>
            <a:rPr lang="cs-CZ" b="1" dirty="0">
              <a:solidFill>
                <a:schemeClr val="bg1"/>
              </a:solidFill>
            </a:rPr>
            <a:t>Rodina s dětmi školního věku</a:t>
          </a:r>
        </a:p>
      </dgm:t>
    </dgm:pt>
    <dgm:pt modelId="{02EF09D3-1B49-468D-A91C-5C1C8DD37C36}" type="parTrans" cxnId="{473C1388-B75C-48FB-A4AE-3A5A7FD0CB0E}">
      <dgm:prSet/>
      <dgm:spPr/>
      <dgm:t>
        <a:bodyPr/>
        <a:lstStyle/>
        <a:p>
          <a:endParaRPr lang="cs-CZ"/>
        </a:p>
      </dgm:t>
    </dgm:pt>
    <dgm:pt modelId="{B7D0CEFA-54F6-45C7-A928-B4D433BBA4F0}" type="sibTrans" cxnId="{473C1388-B75C-48FB-A4AE-3A5A7FD0CB0E}">
      <dgm:prSet/>
      <dgm:spPr>
        <a:solidFill>
          <a:srgbClr val="C00000"/>
        </a:solidFill>
        <a:ln w="34925">
          <a:solidFill>
            <a:srgbClr val="C00000"/>
          </a:solidFill>
        </a:ln>
      </dgm:spPr>
      <dgm:t>
        <a:bodyPr/>
        <a:lstStyle/>
        <a:p>
          <a:endParaRPr lang="cs-CZ"/>
        </a:p>
      </dgm:t>
    </dgm:pt>
    <dgm:pt modelId="{95C9721B-3D06-494A-A433-A000E2A21903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b="1" dirty="0">
              <a:solidFill>
                <a:schemeClr val="bg1"/>
              </a:solidFill>
            </a:rPr>
            <a:t>Rodina po odchodu dětí</a:t>
          </a:r>
        </a:p>
      </dgm:t>
    </dgm:pt>
    <dgm:pt modelId="{CFE506B2-3E03-4456-875B-BAC3BB984350}" type="parTrans" cxnId="{BC83C671-BDB0-433D-9ACE-CCBE2ECEE605}">
      <dgm:prSet/>
      <dgm:spPr/>
      <dgm:t>
        <a:bodyPr/>
        <a:lstStyle/>
        <a:p>
          <a:endParaRPr lang="cs-CZ"/>
        </a:p>
      </dgm:t>
    </dgm:pt>
    <dgm:pt modelId="{DA7CC7CF-DC94-4144-BAF9-2CF0E935FC96}" type="sibTrans" cxnId="{BC83C671-BDB0-433D-9ACE-CCBE2ECEE605}">
      <dgm:prSet/>
      <dgm:spPr>
        <a:solidFill>
          <a:schemeClr val="accent3">
            <a:lumMod val="75000"/>
          </a:schemeClr>
        </a:solidFill>
        <a:ln w="3810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cs-CZ"/>
        </a:p>
      </dgm:t>
    </dgm:pt>
    <dgm:pt modelId="{6D9C9E51-D65B-4A31-8C86-2EC0BD0017A7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b="1" baseline="0" dirty="0">
              <a:solidFill>
                <a:schemeClr val="bg1"/>
              </a:solidFill>
            </a:rPr>
            <a:t>Rodina seniorů</a:t>
          </a:r>
        </a:p>
      </dgm:t>
    </dgm:pt>
    <dgm:pt modelId="{59223CCF-9F7D-46A3-89D1-B56C469FC64D}" type="parTrans" cxnId="{4671D41C-68CD-4C54-8A8B-2E132FC09A40}">
      <dgm:prSet/>
      <dgm:spPr/>
      <dgm:t>
        <a:bodyPr/>
        <a:lstStyle/>
        <a:p>
          <a:endParaRPr lang="cs-CZ"/>
        </a:p>
      </dgm:t>
    </dgm:pt>
    <dgm:pt modelId="{5FD97BA7-3910-4695-9422-E174616C7A77}" type="sibTrans" cxnId="{4671D41C-68CD-4C54-8A8B-2E132FC09A40}">
      <dgm:prSet/>
      <dgm:spPr>
        <a:solidFill>
          <a:schemeClr val="accent2">
            <a:lumMod val="75000"/>
          </a:schemeClr>
        </a:solidFill>
        <a:ln w="38100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cs-CZ"/>
        </a:p>
      </dgm:t>
    </dgm:pt>
    <dgm:pt modelId="{C97DA028-EA71-4C6B-AD4B-4A3453B35C23}" type="pres">
      <dgm:prSet presAssocID="{DF569034-BAD7-4642-A24A-581335BD1269}" presName="cycle" presStyleCnt="0">
        <dgm:presLayoutVars>
          <dgm:dir/>
          <dgm:resizeHandles val="exact"/>
        </dgm:presLayoutVars>
      </dgm:prSet>
      <dgm:spPr/>
    </dgm:pt>
    <dgm:pt modelId="{4B302E59-A873-4F29-A58B-40C4F36714FA}" type="pres">
      <dgm:prSet presAssocID="{BE9652E4-9C9E-4323-9A52-2F28DC1C1B54}" presName="dummy" presStyleCnt="0"/>
      <dgm:spPr/>
    </dgm:pt>
    <dgm:pt modelId="{A8E26ED8-E51C-4C53-BEA5-ECB2AC51D329}" type="pres">
      <dgm:prSet presAssocID="{BE9652E4-9C9E-4323-9A52-2F28DC1C1B54}" presName="node" presStyleLbl="revTx" presStyleIdx="0" presStyleCnt="5" custScaleY="117805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B5AAFD8F-BEFF-4103-8001-E4EA154771A4}" type="pres">
      <dgm:prSet presAssocID="{2C9B58F9-64A0-4B5C-998B-2640D959E4EE}" presName="sibTrans" presStyleLbl="node1" presStyleIdx="0" presStyleCnt="5" custLinFactNeighborX="-1450" custLinFactNeighborY="-1880"/>
      <dgm:spPr/>
    </dgm:pt>
    <dgm:pt modelId="{384ACB6D-0032-4810-BC6D-B4802EE02F81}" type="pres">
      <dgm:prSet presAssocID="{E1FE20D6-52A1-41E8-88F9-160028A2719A}" presName="dummy" presStyleCnt="0"/>
      <dgm:spPr/>
    </dgm:pt>
    <dgm:pt modelId="{7D4C5206-B663-48BA-BB9B-06237ABE13F0}" type="pres">
      <dgm:prSet presAssocID="{E1FE20D6-52A1-41E8-88F9-160028A2719A}" presName="node" presStyleLbl="revTx" presStyleIdx="1" presStyleCnt="5" custScaleY="131849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2EC1D5B0-4684-4697-9A9F-331EB640638D}" type="pres">
      <dgm:prSet presAssocID="{200B9569-3F82-408A-AC57-82684F6A6048}" presName="sibTrans" presStyleLbl="node1" presStyleIdx="1" presStyleCnt="5" custLinFactNeighborX="265" custLinFactNeighborY="649"/>
      <dgm:spPr/>
    </dgm:pt>
    <dgm:pt modelId="{F0F87FE0-00B6-4EBC-88AC-222B1B2215E4}" type="pres">
      <dgm:prSet presAssocID="{DE6E5D60-3785-4E68-B402-AEFCBFE0EE1E}" presName="dummy" presStyleCnt="0"/>
      <dgm:spPr/>
    </dgm:pt>
    <dgm:pt modelId="{9977BBF4-9113-42AD-A539-78AC1966B9A8}" type="pres">
      <dgm:prSet presAssocID="{DE6E5D60-3785-4E68-B402-AEFCBFE0EE1E}" presName="node" presStyleLbl="revTx" presStyleIdx="2" presStyleCnt="5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ABAC8B00-3B92-4D6E-BA2C-E8D0F7396B24}" type="pres">
      <dgm:prSet presAssocID="{B7D0CEFA-54F6-45C7-A928-B4D433BBA4F0}" presName="sibTrans" presStyleLbl="node1" presStyleIdx="2" presStyleCnt="5"/>
      <dgm:spPr/>
    </dgm:pt>
    <dgm:pt modelId="{30D15B2C-9A1B-4F4D-933C-73BF429BC1A9}" type="pres">
      <dgm:prSet presAssocID="{95C9721B-3D06-494A-A433-A000E2A21903}" presName="dummy" presStyleCnt="0"/>
      <dgm:spPr/>
    </dgm:pt>
    <dgm:pt modelId="{AB75659C-5997-46DA-B366-18807CFEC146}" type="pres">
      <dgm:prSet presAssocID="{95C9721B-3D06-494A-A433-A000E2A21903}" presName="node" presStyleLbl="revTx" presStyleIdx="3" presStyleCnt="5" custScaleY="109490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B749AEC4-A8B4-40C7-A758-B1FBFDDAC566}" type="pres">
      <dgm:prSet presAssocID="{DA7CC7CF-DC94-4144-BAF9-2CF0E935FC96}" presName="sibTrans" presStyleLbl="node1" presStyleIdx="3" presStyleCnt="5" custLinFactNeighborX="265" custLinFactNeighborY="-616"/>
      <dgm:spPr/>
    </dgm:pt>
    <dgm:pt modelId="{068B607A-8991-4FF2-816F-AACC4EECDF43}" type="pres">
      <dgm:prSet presAssocID="{6D9C9E51-D65B-4A31-8C86-2EC0BD0017A7}" presName="dummy" presStyleCnt="0"/>
      <dgm:spPr/>
    </dgm:pt>
    <dgm:pt modelId="{3FF6B1BF-984B-4CBA-AD5A-FC47F1CFF55B}" type="pres">
      <dgm:prSet presAssocID="{6D9C9E51-D65B-4A31-8C86-2EC0BD0017A7}" presName="node" presStyleLbl="revTx" presStyleIdx="4" presStyleCnt="5" custScaleY="124563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25E86A40-6388-438B-A5FA-EBBA2401586C}" type="pres">
      <dgm:prSet presAssocID="{5FD97BA7-3910-4695-9422-E174616C7A77}" presName="sibTrans" presStyleLbl="node1" presStyleIdx="4" presStyleCnt="5"/>
      <dgm:spPr/>
    </dgm:pt>
  </dgm:ptLst>
  <dgm:cxnLst>
    <dgm:cxn modelId="{9C86A00A-C6CC-4624-B0BB-549E70F3C7D2}" srcId="{DF569034-BAD7-4642-A24A-581335BD1269}" destId="{BE9652E4-9C9E-4323-9A52-2F28DC1C1B54}" srcOrd="0" destOrd="0" parTransId="{AEC73FB9-C846-430B-8CAA-A729FD7A9714}" sibTransId="{2C9B58F9-64A0-4B5C-998B-2640D959E4EE}"/>
    <dgm:cxn modelId="{4671D41C-68CD-4C54-8A8B-2E132FC09A40}" srcId="{DF569034-BAD7-4642-A24A-581335BD1269}" destId="{6D9C9E51-D65B-4A31-8C86-2EC0BD0017A7}" srcOrd="4" destOrd="0" parTransId="{59223CCF-9F7D-46A3-89D1-B56C469FC64D}" sibTransId="{5FD97BA7-3910-4695-9422-E174616C7A77}"/>
    <dgm:cxn modelId="{F4BF9F1F-E1D8-4419-A844-B2E15100B016}" type="presOf" srcId="{2C9B58F9-64A0-4B5C-998B-2640D959E4EE}" destId="{B5AAFD8F-BEFF-4103-8001-E4EA154771A4}" srcOrd="0" destOrd="0" presId="urn:microsoft.com/office/officeart/2005/8/layout/cycle1"/>
    <dgm:cxn modelId="{395DBB30-027E-4F1C-8B29-A728796E6FBE}" type="presOf" srcId="{DF569034-BAD7-4642-A24A-581335BD1269}" destId="{C97DA028-EA71-4C6B-AD4B-4A3453B35C23}" srcOrd="0" destOrd="0" presId="urn:microsoft.com/office/officeart/2005/8/layout/cycle1"/>
    <dgm:cxn modelId="{BFB3C43C-1B4D-477B-A5AC-5F193972FA60}" type="presOf" srcId="{DA7CC7CF-DC94-4144-BAF9-2CF0E935FC96}" destId="{B749AEC4-A8B4-40C7-A758-B1FBFDDAC566}" srcOrd="0" destOrd="0" presId="urn:microsoft.com/office/officeart/2005/8/layout/cycle1"/>
    <dgm:cxn modelId="{BE0C0B48-79BA-47A7-AA6F-F745F162ACD3}" type="presOf" srcId="{6D9C9E51-D65B-4A31-8C86-2EC0BD0017A7}" destId="{3FF6B1BF-984B-4CBA-AD5A-FC47F1CFF55B}" srcOrd="0" destOrd="0" presId="urn:microsoft.com/office/officeart/2005/8/layout/cycle1"/>
    <dgm:cxn modelId="{73CCBF56-1A8C-4FB7-A9E7-8996B5F110FA}" srcId="{DF569034-BAD7-4642-A24A-581335BD1269}" destId="{E1FE20D6-52A1-41E8-88F9-160028A2719A}" srcOrd="1" destOrd="0" parTransId="{FA21C632-0615-4A7C-9475-0EB9124F6FB0}" sibTransId="{200B9569-3F82-408A-AC57-82684F6A6048}"/>
    <dgm:cxn modelId="{0CC0F75E-3B6D-4BFE-B595-DB18B5B7FD07}" type="presOf" srcId="{BE9652E4-9C9E-4323-9A52-2F28DC1C1B54}" destId="{A8E26ED8-E51C-4C53-BEA5-ECB2AC51D329}" srcOrd="0" destOrd="0" presId="urn:microsoft.com/office/officeart/2005/8/layout/cycle1"/>
    <dgm:cxn modelId="{BC83C671-BDB0-433D-9ACE-CCBE2ECEE605}" srcId="{DF569034-BAD7-4642-A24A-581335BD1269}" destId="{95C9721B-3D06-494A-A433-A000E2A21903}" srcOrd="3" destOrd="0" parTransId="{CFE506B2-3E03-4456-875B-BAC3BB984350}" sibTransId="{DA7CC7CF-DC94-4144-BAF9-2CF0E935FC96}"/>
    <dgm:cxn modelId="{99232281-851E-417D-84B8-EFF3AC76ABF2}" type="presOf" srcId="{200B9569-3F82-408A-AC57-82684F6A6048}" destId="{2EC1D5B0-4684-4697-9A9F-331EB640638D}" srcOrd="0" destOrd="0" presId="urn:microsoft.com/office/officeart/2005/8/layout/cycle1"/>
    <dgm:cxn modelId="{473C1388-B75C-48FB-A4AE-3A5A7FD0CB0E}" srcId="{DF569034-BAD7-4642-A24A-581335BD1269}" destId="{DE6E5D60-3785-4E68-B402-AEFCBFE0EE1E}" srcOrd="2" destOrd="0" parTransId="{02EF09D3-1B49-468D-A91C-5C1C8DD37C36}" sibTransId="{B7D0CEFA-54F6-45C7-A928-B4D433BBA4F0}"/>
    <dgm:cxn modelId="{16A7B88E-3C6B-4C5C-954E-A2B2F2EB45D5}" type="presOf" srcId="{95C9721B-3D06-494A-A433-A000E2A21903}" destId="{AB75659C-5997-46DA-B366-18807CFEC146}" srcOrd="0" destOrd="0" presId="urn:microsoft.com/office/officeart/2005/8/layout/cycle1"/>
    <dgm:cxn modelId="{3F86159E-9882-4A83-8C79-2B4E10B54ACC}" type="presOf" srcId="{B7D0CEFA-54F6-45C7-A928-B4D433BBA4F0}" destId="{ABAC8B00-3B92-4D6E-BA2C-E8D0F7396B24}" srcOrd="0" destOrd="0" presId="urn:microsoft.com/office/officeart/2005/8/layout/cycle1"/>
    <dgm:cxn modelId="{23BD75A3-8203-4905-9D06-7CA8D01CBEF0}" type="presOf" srcId="{DE6E5D60-3785-4E68-B402-AEFCBFE0EE1E}" destId="{9977BBF4-9113-42AD-A539-78AC1966B9A8}" srcOrd="0" destOrd="0" presId="urn:microsoft.com/office/officeart/2005/8/layout/cycle1"/>
    <dgm:cxn modelId="{D35260E1-4BAB-49F6-9671-E7D387C94AF4}" type="presOf" srcId="{5FD97BA7-3910-4695-9422-E174616C7A77}" destId="{25E86A40-6388-438B-A5FA-EBBA2401586C}" srcOrd="0" destOrd="0" presId="urn:microsoft.com/office/officeart/2005/8/layout/cycle1"/>
    <dgm:cxn modelId="{832AC3FC-DF28-4279-BE71-A406A523888B}" type="presOf" srcId="{E1FE20D6-52A1-41E8-88F9-160028A2719A}" destId="{7D4C5206-B663-48BA-BB9B-06237ABE13F0}" srcOrd="0" destOrd="0" presId="urn:microsoft.com/office/officeart/2005/8/layout/cycle1"/>
    <dgm:cxn modelId="{1E5058FE-E3F5-4365-9246-EB7338034BA6}" type="presParOf" srcId="{C97DA028-EA71-4C6B-AD4B-4A3453B35C23}" destId="{4B302E59-A873-4F29-A58B-40C4F36714FA}" srcOrd="0" destOrd="0" presId="urn:microsoft.com/office/officeart/2005/8/layout/cycle1"/>
    <dgm:cxn modelId="{120490AD-AEE9-473B-8B6E-79F7E34105A6}" type="presParOf" srcId="{C97DA028-EA71-4C6B-AD4B-4A3453B35C23}" destId="{A8E26ED8-E51C-4C53-BEA5-ECB2AC51D329}" srcOrd="1" destOrd="0" presId="urn:microsoft.com/office/officeart/2005/8/layout/cycle1"/>
    <dgm:cxn modelId="{D86F348C-FBA9-4F09-A743-9934DE1BCD35}" type="presParOf" srcId="{C97DA028-EA71-4C6B-AD4B-4A3453B35C23}" destId="{B5AAFD8F-BEFF-4103-8001-E4EA154771A4}" srcOrd="2" destOrd="0" presId="urn:microsoft.com/office/officeart/2005/8/layout/cycle1"/>
    <dgm:cxn modelId="{26A37D60-1E8F-404C-82DC-0EC7BBFE114D}" type="presParOf" srcId="{C97DA028-EA71-4C6B-AD4B-4A3453B35C23}" destId="{384ACB6D-0032-4810-BC6D-B4802EE02F81}" srcOrd="3" destOrd="0" presId="urn:microsoft.com/office/officeart/2005/8/layout/cycle1"/>
    <dgm:cxn modelId="{55002576-EBB1-49C1-9551-EAA1F8E0AA9C}" type="presParOf" srcId="{C97DA028-EA71-4C6B-AD4B-4A3453B35C23}" destId="{7D4C5206-B663-48BA-BB9B-06237ABE13F0}" srcOrd="4" destOrd="0" presId="urn:microsoft.com/office/officeart/2005/8/layout/cycle1"/>
    <dgm:cxn modelId="{463486B8-745E-43EB-9930-7D3DB283E50B}" type="presParOf" srcId="{C97DA028-EA71-4C6B-AD4B-4A3453B35C23}" destId="{2EC1D5B0-4684-4697-9A9F-331EB640638D}" srcOrd="5" destOrd="0" presId="urn:microsoft.com/office/officeart/2005/8/layout/cycle1"/>
    <dgm:cxn modelId="{F231DAD7-F2BF-4458-AF32-D8EC7A65F646}" type="presParOf" srcId="{C97DA028-EA71-4C6B-AD4B-4A3453B35C23}" destId="{F0F87FE0-00B6-4EBC-88AC-222B1B2215E4}" srcOrd="6" destOrd="0" presId="urn:microsoft.com/office/officeart/2005/8/layout/cycle1"/>
    <dgm:cxn modelId="{F11219DE-9EDA-497F-AF56-72D1065813FD}" type="presParOf" srcId="{C97DA028-EA71-4C6B-AD4B-4A3453B35C23}" destId="{9977BBF4-9113-42AD-A539-78AC1966B9A8}" srcOrd="7" destOrd="0" presId="urn:microsoft.com/office/officeart/2005/8/layout/cycle1"/>
    <dgm:cxn modelId="{F3FD6513-06C4-46CB-AF54-069E444C9BA1}" type="presParOf" srcId="{C97DA028-EA71-4C6B-AD4B-4A3453B35C23}" destId="{ABAC8B00-3B92-4D6E-BA2C-E8D0F7396B24}" srcOrd="8" destOrd="0" presId="urn:microsoft.com/office/officeart/2005/8/layout/cycle1"/>
    <dgm:cxn modelId="{31D0D00F-FF14-4926-A4E8-8DBFB1F108D4}" type="presParOf" srcId="{C97DA028-EA71-4C6B-AD4B-4A3453B35C23}" destId="{30D15B2C-9A1B-4F4D-933C-73BF429BC1A9}" srcOrd="9" destOrd="0" presId="urn:microsoft.com/office/officeart/2005/8/layout/cycle1"/>
    <dgm:cxn modelId="{CD57CBA5-4396-4C0B-A899-D618C290E4BA}" type="presParOf" srcId="{C97DA028-EA71-4C6B-AD4B-4A3453B35C23}" destId="{AB75659C-5997-46DA-B366-18807CFEC146}" srcOrd="10" destOrd="0" presId="urn:microsoft.com/office/officeart/2005/8/layout/cycle1"/>
    <dgm:cxn modelId="{8D035C37-B99F-4F6B-9CB8-A05B318E1118}" type="presParOf" srcId="{C97DA028-EA71-4C6B-AD4B-4A3453B35C23}" destId="{B749AEC4-A8B4-40C7-A758-B1FBFDDAC566}" srcOrd="11" destOrd="0" presId="urn:microsoft.com/office/officeart/2005/8/layout/cycle1"/>
    <dgm:cxn modelId="{84922E81-D19E-49EC-B2F7-AA1382A84A68}" type="presParOf" srcId="{C97DA028-EA71-4C6B-AD4B-4A3453B35C23}" destId="{068B607A-8991-4FF2-816F-AACC4EECDF43}" srcOrd="12" destOrd="0" presId="urn:microsoft.com/office/officeart/2005/8/layout/cycle1"/>
    <dgm:cxn modelId="{77BBE866-1D5B-4983-BDCA-29FD09768032}" type="presParOf" srcId="{C97DA028-EA71-4C6B-AD4B-4A3453B35C23}" destId="{3FF6B1BF-984B-4CBA-AD5A-FC47F1CFF55B}" srcOrd="13" destOrd="0" presId="urn:microsoft.com/office/officeart/2005/8/layout/cycle1"/>
    <dgm:cxn modelId="{A053BFB6-293A-4481-85E5-B66DCD6C416D}" type="presParOf" srcId="{C97DA028-EA71-4C6B-AD4B-4A3453B35C23}" destId="{25E86A40-6388-438B-A5FA-EBBA2401586C}" srcOrd="14" destOrd="0" presId="urn:microsoft.com/office/officeart/2005/8/layout/cycle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E26ED8-E51C-4C53-BEA5-ECB2AC51D329}">
      <dsp:nvSpPr>
        <dsp:cNvPr id="0" name=""/>
        <dsp:cNvSpPr/>
      </dsp:nvSpPr>
      <dsp:spPr>
        <a:xfrm>
          <a:off x="5773478" y="-13093"/>
          <a:ext cx="1075692" cy="1267219"/>
        </a:xfrm>
        <a:prstGeom prst="flowChartAlternateProcess">
          <a:avLst/>
        </a:prstGeom>
        <a:solidFill>
          <a:schemeClr val="accent1">
            <a:hueOff val="0"/>
            <a:satOff val="0"/>
            <a:lumOff val="0"/>
          </a:schemeClr>
        </a:solidFill>
        <a:ln>
          <a:solidFill>
            <a:schemeClr val="tx2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chemeClr val="bg1"/>
              </a:solidFill>
            </a:rPr>
            <a:t>Bezdětná rodina</a:t>
          </a:r>
        </a:p>
      </dsp:txBody>
      <dsp:txXfrm>
        <a:off x="5825988" y="39417"/>
        <a:ext cx="970672" cy="1162199"/>
      </dsp:txXfrm>
    </dsp:sp>
    <dsp:sp modelId="{B5AAFD8F-BEFF-4103-8001-E4EA154771A4}">
      <dsp:nvSpPr>
        <dsp:cNvPr id="0" name=""/>
        <dsp:cNvSpPr/>
      </dsp:nvSpPr>
      <dsp:spPr>
        <a:xfrm>
          <a:off x="3179627" y="-24971"/>
          <a:ext cx="4039207" cy="4039207"/>
        </a:xfrm>
        <a:prstGeom prst="circularArrow">
          <a:avLst>
            <a:gd name="adj1" fmla="val 5193"/>
            <a:gd name="adj2" fmla="val 335399"/>
            <a:gd name="adj3" fmla="val 20966412"/>
            <a:gd name="adj4" fmla="val 19956347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C5206-B663-48BA-BB9B-06237ABE13F0}">
      <dsp:nvSpPr>
        <dsp:cNvPr id="0" name=""/>
        <dsp:cNvSpPr/>
      </dsp:nvSpPr>
      <dsp:spPr>
        <a:xfrm>
          <a:off x="6424592" y="1915295"/>
          <a:ext cx="1075692" cy="1418289"/>
        </a:xfrm>
        <a:prstGeom prst="flowChartAlternateProcess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chemeClr val="bg1"/>
              </a:solidFill>
            </a:rPr>
            <a:t>Rodina s dětmi v předškolním věku</a:t>
          </a:r>
        </a:p>
      </dsp:txBody>
      <dsp:txXfrm>
        <a:off x="6477102" y="1967805"/>
        <a:ext cx="970672" cy="1313269"/>
      </dsp:txXfrm>
    </dsp:sp>
    <dsp:sp modelId="{2EC1D5B0-4684-4697-9A9F-331EB640638D}">
      <dsp:nvSpPr>
        <dsp:cNvPr id="0" name=""/>
        <dsp:cNvSpPr/>
      </dsp:nvSpPr>
      <dsp:spPr>
        <a:xfrm>
          <a:off x="3248900" y="77179"/>
          <a:ext cx="4039207" cy="4039207"/>
        </a:xfrm>
        <a:prstGeom prst="circularArrow">
          <a:avLst>
            <a:gd name="adj1" fmla="val 5193"/>
            <a:gd name="adj2" fmla="val 335399"/>
            <a:gd name="adj3" fmla="val 4016869"/>
            <a:gd name="adj4" fmla="val 2688149"/>
            <a:gd name="adj5" fmla="val 6059"/>
          </a:avLst>
        </a:prstGeom>
        <a:solidFill>
          <a:schemeClr val="accent6">
            <a:lumMod val="75000"/>
          </a:schemeClr>
        </a:solidFill>
        <a:ln w="3492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77BBF4-9113-42AD-A539-78AC1966B9A8}">
      <dsp:nvSpPr>
        <dsp:cNvPr id="0" name=""/>
        <dsp:cNvSpPr/>
      </dsp:nvSpPr>
      <dsp:spPr>
        <a:xfrm>
          <a:off x="4719953" y="3325086"/>
          <a:ext cx="1075692" cy="1075692"/>
        </a:xfrm>
        <a:prstGeom prst="flowChartAlternateProcess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chemeClr val="bg1"/>
              </a:solidFill>
            </a:rPr>
            <a:t>Rodina s dětmi školního věku</a:t>
          </a:r>
        </a:p>
      </dsp:txBody>
      <dsp:txXfrm>
        <a:off x="4772463" y="3377596"/>
        <a:ext cx="970672" cy="970672"/>
      </dsp:txXfrm>
    </dsp:sp>
    <dsp:sp modelId="{ABAC8B00-3B92-4D6E-BA2C-E8D0F7396B24}">
      <dsp:nvSpPr>
        <dsp:cNvPr id="0" name=""/>
        <dsp:cNvSpPr/>
      </dsp:nvSpPr>
      <dsp:spPr>
        <a:xfrm>
          <a:off x="3238196" y="50965"/>
          <a:ext cx="4039207" cy="4039207"/>
        </a:xfrm>
        <a:prstGeom prst="circularArrow">
          <a:avLst>
            <a:gd name="adj1" fmla="val 5193"/>
            <a:gd name="adj2" fmla="val 335399"/>
            <a:gd name="adj3" fmla="val 8087946"/>
            <a:gd name="adj4" fmla="val 6447732"/>
            <a:gd name="adj5" fmla="val 6059"/>
          </a:avLst>
        </a:prstGeom>
        <a:solidFill>
          <a:srgbClr val="C00000"/>
        </a:solidFill>
        <a:ln w="34925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5659C-5997-46DA-B366-18807CFEC146}">
      <dsp:nvSpPr>
        <dsp:cNvPr id="0" name=""/>
        <dsp:cNvSpPr/>
      </dsp:nvSpPr>
      <dsp:spPr>
        <a:xfrm>
          <a:off x="3015314" y="2035552"/>
          <a:ext cx="1075692" cy="1177775"/>
        </a:xfrm>
        <a:prstGeom prst="flowChartAlternateProcess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chemeClr val="bg1"/>
              </a:solidFill>
            </a:rPr>
            <a:t>Rodina po odchodu dětí</a:t>
          </a:r>
        </a:p>
      </dsp:txBody>
      <dsp:txXfrm>
        <a:off x="3067824" y="2088062"/>
        <a:ext cx="970672" cy="1072755"/>
      </dsp:txXfrm>
    </dsp:sp>
    <dsp:sp modelId="{B749AEC4-A8B4-40C7-A758-B1FBFDDAC566}">
      <dsp:nvSpPr>
        <dsp:cNvPr id="0" name=""/>
        <dsp:cNvSpPr/>
      </dsp:nvSpPr>
      <dsp:spPr>
        <a:xfrm>
          <a:off x="3248900" y="26083"/>
          <a:ext cx="4039207" cy="4039207"/>
        </a:xfrm>
        <a:prstGeom prst="circularArrow">
          <a:avLst>
            <a:gd name="adj1" fmla="val 5193"/>
            <a:gd name="adj2" fmla="val 335399"/>
            <a:gd name="adj3" fmla="val 12108255"/>
            <a:gd name="adj4" fmla="val 10867167"/>
            <a:gd name="adj5" fmla="val 6059"/>
          </a:avLst>
        </a:prstGeom>
        <a:solidFill>
          <a:schemeClr val="accent3">
            <a:lumMod val="75000"/>
          </a:schemeClr>
        </a:solidFill>
        <a:ln w="3810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6B1BF-984B-4CBA-AD5A-FC47F1CFF55B}">
      <dsp:nvSpPr>
        <dsp:cNvPr id="0" name=""/>
        <dsp:cNvSpPr/>
      </dsp:nvSpPr>
      <dsp:spPr>
        <a:xfrm>
          <a:off x="3666428" y="-49440"/>
          <a:ext cx="1075692" cy="1339914"/>
        </a:xfrm>
        <a:prstGeom prst="flowChartAlternateProcess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solidFill>
                <a:schemeClr val="bg1"/>
              </a:solidFill>
            </a:rPr>
            <a:t>Rodina seniorů</a:t>
          </a:r>
        </a:p>
      </dsp:txBody>
      <dsp:txXfrm>
        <a:off x="3718938" y="3070"/>
        <a:ext cx="970672" cy="1234894"/>
      </dsp:txXfrm>
    </dsp:sp>
    <dsp:sp modelId="{25E86A40-6388-438B-A5FA-EBBA2401586C}">
      <dsp:nvSpPr>
        <dsp:cNvPr id="0" name=""/>
        <dsp:cNvSpPr/>
      </dsp:nvSpPr>
      <dsp:spPr>
        <a:xfrm>
          <a:off x="3238196" y="50965"/>
          <a:ext cx="4039207" cy="4039207"/>
        </a:xfrm>
        <a:prstGeom prst="circularArrow">
          <a:avLst>
            <a:gd name="adj1" fmla="val 5193"/>
            <a:gd name="adj2" fmla="val 335399"/>
            <a:gd name="adj3" fmla="val 16867851"/>
            <a:gd name="adj4" fmla="val 15196750"/>
            <a:gd name="adj5" fmla="val 6059"/>
          </a:avLst>
        </a:prstGeom>
        <a:solidFill>
          <a:schemeClr val="accent2">
            <a:lumMod val="75000"/>
          </a:schemeClr>
        </a:solidFill>
        <a:ln w="381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F36E2-8F5D-292D-4C1E-EDF176F87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52FFA1-5524-F1F5-7FC8-5081A4A91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B47CCC-8815-A5E0-8504-834167995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FF-1325-694E-82C7-03D9BD29B205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F1B074-8328-6D92-3086-43E0B6232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B2A821-4652-2ED4-C774-34B7A607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5F78-C1DA-ED47-B044-60F7BFC64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9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27DC8-AB9A-4EA1-315A-7440BFE4A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ADB077D-F925-AFFE-1846-0AC32499F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6A8266-0821-3035-0165-3678CB72C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FF-1325-694E-82C7-03D9BD29B205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B72157-5A3F-A7CB-269E-55A476156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333C8E-44B8-99DB-1BC4-81278D6FF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5F78-C1DA-ED47-B044-60F7BFC64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8D4D7B5-645F-9016-ED8E-AF21163955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1750F3-F151-4CC1-78AF-6E2D093A3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1A189E-57FC-E0BE-61FC-FF9840240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FF-1325-694E-82C7-03D9BD29B205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4ECC2F-4530-36F8-2108-4F8722F1D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B7741C-EF02-5B06-395C-3EBC2F2B2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5F78-C1DA-ED47-B044-60F7BFC64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90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168D64-7520-7AEE-4B4F-BE68ECB5C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32AE4B-E911-7FF3-9981-F7B88FDAC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B23FC2-272A-B1F7-95D8-7D7E4B83C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FF-1325-694E-82C7-03D9BD29B205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332A8D-984F-A927-157B-4A426968F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8E94BB-59E1-147F-836E-D66414BB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5F78-C1DA-ED47-B044-60F7BFC64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753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0F3B8-365B-E6EB-4039-C44A529D8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7696CA-41D7-BD3B-B37C-11B1C4279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2C4777-6F1F-8FDD-B309-9BA7D4B7B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FF-1325-694E-82C7-03D9BD29B205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283929-F690-DE58-4E6D-F2ADC6458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65B647-9499-C2FF-630B-5F81F667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5F78-C1DA-ED47-B044-60F7BFC64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26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B09F6-1249-EBF2-253F-C05BD3888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A0E51C-ABB6-B5D4-B792-C6DBDA4C7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73D831B-330D-663E-EC7E-A86CD17B7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A0712F-2095-942E-583A-7FF49B0C8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FF-1325-694E-82C7-03D9BD29B205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C988CB-E9FE-DA33-33DD-FD8D63E3A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4D2AEF-5560-2853-D8F5-8A21ABB72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5F78-C1DA-ED47-B044-60F7BFC64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71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03E98F-EE49-7ED7-2C21-3A8D7A74E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071DB9-854E-262E-9B10-A86115BC3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F4F96D1-554A-00B4-E116-F680600D7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2462CFE-8140-616E-AA20-C00871B95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3C9A108-EF50-8777-00C8-2D7E75AC3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98132E6-0E27-76A1-B2AE-3700E799D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FF-1325-694E-82C7-03D9BD29B205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A355888-F825-7396-44F9-F2BF0BBEA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B2CEDA2-9485-FB56-07F9-C0490D4B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5F78-C1DA-ED47-B044-60F7BFC64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493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32066-754D-F08A-D647-7CAD5D1FF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E528A68-E3F8-468A-CB18-B4116FD76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FF-1325-694E-82C7-03D9BD29B205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3AD977-DEEF-F4C1-D0DA-7FEA265AB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EDC4D1-7527-6167-8C42-C873F24A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5F78-C1DA-ED47-B044-60F7BFC64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27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F2B8F4-BAA5-5B21-9FA8-568A7155A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FF-1325-694E-82C7-03D9BD29B205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A6A56A3-6B13-F33C-7D27-A1CDA8F13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3782047-41C4-0BCA-EB2D-CB335101E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5F78-C1DA-ED47-B044-60F7BFC64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438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261BD-27DF-8D26-3B5F-9CD32BB5A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62A010-0033-04EC-DAD2-60CFB29D3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EE9317-9899-E5C5-30A5-72FFBEF46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3C7383-8DF6-1D0B-6A00-6A765DF60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FF-1325-694E-82C7-03D9BD29B205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23888C-34A2-1A58-E8D3-3D720883D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87AC83-5DBA-29A2-7833-A54919E6A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5F78-C1DA-ED47-B044-60F7BFC64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29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64161-985C-DD82-8905-A7C69E598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8CD7E3-A4B8-9D6D-3C1E-9658D9615E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1DBD0A-6273-BC11-93E7-53BC73110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EEC08A-51EB-4844-199D-A9CC78FBA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FF-1325-694E-82C7-03D9BD29B205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C73E75-B518-907A-9EBC-A680EBFB0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10EA4C-1382-60D8-7D9C-EB1C59168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5F78-C1DA-ED47-B044-60F7BFC64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26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27DA2B6-5A5D-AD36-1011-FBC52CC2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CF96B0-2368-8841-9F0C-98A4461B0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06BD63-9CDF-C7A8-D5AF-89CB9D8620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F1FF-1325-694E-82C7-03D9BD29B205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C5AF48-D3F8-AE75-F845-794D5D8A3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52730F-6329-1650-DF33-0B0A0E66F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35F78-C1DA-ED47-B044-60F7BFC64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53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68E7D-D331-400C-DB8F-BB70EE7C7C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rodinné politiky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73D0C3-0A61-5EF3-F686-760266AE80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641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E37E5-2E7A-0137-0C59-FCB5F134A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Rodinný cyklus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6513034-35A4-FF7D-C7CB-0A9CB4FD14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0091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3D02D2-FEC3-3BAF-F812-2FD8AC26C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rodinné politiky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BBA6E38-8277-48CE-B141-96B762A30D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980488"/>
              </p:ext>
            </p:extLst>
          </p:nvPr>
        </p:nvGraphicFramePr>
        <p:xfrm>
          <a:off x="994410" y="1359218"/>
          <a:ext cx="9589770" cy="5369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5884">
                  <a:extLst>
                    <a:ext uri="{9D8B030D-6E8A-4147-A177-3AD203B41FA5}">
                      <a16:colId xmlns:a16="http://schemas.microsoft.com/office/drawing/2014/main" val="2683403970"/>
                    </a:ext>
                  </a:extLst>
                </a:gridCol>
                <a:gridCol w="3549338">
                  <a:extLst>
                    <a:ext uri="{9D8B030D-6E8A-4147-A177-3AD203B41FA5}">
                      <a16:colId xmlns:a16="http://schemas.microsoft.com/office/drawing/2014/main" val="777145879"/>
                    </a:ext>
                  </a:extLst>
                </a:gridCol>
                <a:gridCol w="2844548">
                  <a:extLst>
                    <a:ext uri="{9D8B030D-6E8A-4147-A177-3AD203B41FA5}">
                      <a16:colId xmlns:a16="http://schemas.microsoft.com/office/drawing/2014/main" val="3757626749"/>
                    </a:ext>
                  </a:extLst>
                </a:gridCol>
              </a:tblGrid>
              <a:tr h="431441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Prvky přátelské rodině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Prvky nepřátelské rodině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3922815"/>
                  </a:ext>
                </a:extLst>
              </a:tr>
              <a:tr h="1510043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Vnitřní části velkých měst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rozvinutá dopravní infrastruktura, široká nabídka pracovních míst, rozsáhlá nabídka vzdělávacích, kulturních a sportovních zařízení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vysoké náklady na bydlení, vysoké ceny nemovitostí, chybějící volná prostranství pro děti, nízká kvalita sítě příbuzenských a sousedských vztahů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2371840"/>
                  </a:ext>
                </a:extLst>
              </a:tr>
              <a:tr h="1078603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Okrajové části (předměstí) velkých měst a aglomerační sídla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příznivější podmínky pro stavbu rodinných domů, dostatek velkých prostranství pro děti, nižší nájmy, pevnější sociální vazby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dlouhá cesta do práce, nižší dosažitelnost center kultury a volného času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450899"/>
                  </a:ext>
                </a:extLst>
              </a:tr>
              <a:tr h="1941485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Venkovské oblasti a malá města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vysoká dostupnost vlastnického bydlení, nízké ceny nemovitostí a nízké nájmy, velmi pevné sítě příbuzenských a sousedských vztahů, dostatek volného prostoru pro vyžití dětí a mládeže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nízká dostupnost školek, škol a středisek pro využití volného času, malá nabídka pracovních míst v blízkosti bydliště, slabá dostupnost sociálních služeb, nízká dostupnost veřejných dopravních prostředků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3660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961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4B1B0-92F6-0085-4362-EED0F9620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Zaměstnanost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F2E019-A248-47DA-FC98-63F5E136A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najít si práci</a:t>
            </a:r>
          </a:p>
          <a:p>
            <a:r>
              <a:rPr lang="cs-CZ" dirty="0"/>
              <a:t>Schopnost udržet si práci</a:t>
            </a:r>
          </a:p>
          <a:p>
            <a:endParaRPr lang="cs-CZ" dirty="0"/>
          </a:p>
          <a:p>
            <a:r>
              <a:rPr lang="cs-CZ" dirty="0"/>
              <a:t>Podpora tvorby pracovních míst</a:t>
            </a:r>
          </a:p>
          <a:p>
            <a:r>
              <a:rPr lang="cs-CZ" dirty="0"/>
              <a:t>Podpora slaďování rodiny a profese</a:t>
            </a:r>
          </a:p>
          <a:p>
            <a:r>
              <a:rPr lang="cs-CZ" dirty="0"/>
              <a:t>Sdílena </a:t>
            </a:r>
            <a:r>
              <a:rPr lang="cs-CZ" dirty="0" err="1"/>
              <a:t>prac</a:t>
            </a:r>
            <a:r>
              <a:rPr lang="cs-CZ" dirty="0"/>
              <a:t>. místa, </a:t>
            </a:r>
            <a:r>
              <a:rPr lang="cs-CZ" dirty="0" err="1"/>
              <a:t>home</a:t>
            </a:r>
            <a:r>
              <a:rPr lang="cs-CZ" dirty="0"/>
              <a:t> office,  </a:t>
            </a:r>
          </a:p>
        </p:txBody>
      </p:sp>
    </p:spTree>
    <p:extLst>
      <p:ext uri="{BB962C8B-B14F-4D97-AF65-F5344CB8AC3E}">
        <p14:creationId xmlns:p14="http://schemas.microsoft.com/office/powerpoint/2010/main" val="1023892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DD508-3263-30BB-E3B7-EFCFA041E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Vzdělávací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59E913-4EFF-5483-82B5-0B53D763F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Tradiční školy bez změny myšlení – poslušnost, první ctnost</a:t>
            </a:r>
          </a:p>
          <a:p>
            <a:r>
              <a:rPr lang="cs-CZ" dirty="0"/>
              <a:t>Alternativy – rozvoj osobnosti a týmové spolupráce, demokratické principy</a:t>
            </a:r>
          </a:p>
          <a:p>
            <a:r>
              <a:rPr lang="cs-CZ" dirty="0"/>
              <a:t>Sebepojetí, sebehodnocení, zapojení rodičů do systému změn i výuky, přizpůsobení objemu výuky dovednostem žáka</a:t>
            </a:r>
          </a:p>
        </p:txBody>
      </p:sp>
    </p:spTree>
    <p:extLst>
      <p:ext uri="{BB962C8B-B14F-4D97-AF65-F5344CB8AC3E}">
        <p14:creationId xmlns:p14="http://schemas.microsoft.com/office/powerpoint/2010/main" val="3932021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0C8A0-02CC-E11E-05EB-0058BC745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stárnutí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DE0CBC-8ABB-F0BB-9DB7-4F46FD43F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a typeface="Times New Roman" panose="02020603050405020304" pitchFamily="18" charset="0"/>
              </a:rPr>
              <a:t>P</a:t>
            </a:r>
            <a:r>
              <a:rPr lang="cs-CZ" dirty="0">
                <a:effectLst/>
                <a:ea typeface="Times New Roman" panose="02020603050405020304" pitchFamily="18" charset="0"/>
              </a:rPr>
              <a:t>ohyb, preventivní zdravotní programy, životní styl, studium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/>
              <a:t>Zaměstnatelnost</a:t>
            </a:r>
          </a:p>
          <a:p>
            <a:r>
              <a:rPr lang="cs-CZ" dirty="0"/>
              <a:t>Snižování nákladů na ZZ a SP</a:t>
            </a:r>
          </a:p>
          <a:p>
            <a:r>
              <a:rPr lang="cs-CZ" dirty="0"/>
              <a:t>Rodinné vazby</a:t>
            </a:r>
          </a:p>
          <a:p>
            <a:r>
              <a:rPr lang="cs-CZ" dirty="0"/>
              <a:t>Programy zapojení seniorů do komunity</a:t>
            </a:r>
          </a:p>
        </p:txBody>
      </p:sp>
    </p:spTree>
    <p:extLst>
      <p:ext uri="{BB962C8B-B14F-4D97-AF65-F5344CB8AC3E}">
        <p14:creationId xmlns:p14="http://schemas.microsoft.com/office/powerpoint/2010/main" val="3548681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9FB36-02A8-AD86-896B-A05B475BF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981E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Podpora a budování rodinných vazeb, včetně mezigeneračních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DC1E21-3141-196E-39A8-2CCAA96E3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buNone/>
            </a:pPr>
            <a:endParaRPr lang="cs-CZ" sz="1400" b="1" dirty="0">
              <a:solidFill>
                <a:srgbClr val="981E3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podpora mezigeneračního soužití (senior taxi, školky spojené s klubem seniorů, nebo domovem pro seniory, poradenství, dětská a seniorské hřiště)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Podpora rodiny jako celku (prezentace dětských skupin, školky, příprava na partnerství, příprava na rodičovství, kluby, rodinné poradny)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Podpora otcovské/mateřské role (den otců, den pro rodinu, 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087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60BFD-2EDA-8A8F-AA45-6761831CE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cap="small" dirty="0">
                <a:solidFill>
                  <a:srgbClr val="981E3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Podpora komunitního života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F2611B-CBFA-0B74-12DC-A446DFF19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buNone/>
            </a:pPr>
            <a:endParaRPr lang="cs-CZ" sz="1300" b="1" cap="small" dirty="0">
              <a:solidFill>
                <a:srgbClr val="981E3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Dobrovolnictví -  spontánní akce rodin, městské granty s jednoduchou ekonomikou. Dobrovolnictví pro seniory zvyšuje jejich prestiž a jejich osobní pohodu.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Bezpečnost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Oživení centra – divadla malých forem, pěší zóny, odpočinkové plochy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351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EFF0E8-B53C-2498-C065-4EFDF020B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cap="small" dirty="0">
                <a:solidFill>
                  <a:srgbClr val="981E3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Podpora svobodné volby rodiny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D1BEF3-289B-AF37-2DC6-EF04AA9D7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0" lvl="2" indent="-228600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buFont typeface="+mj-lt"/>
              <a:buAutoNum type="arabicPeriod"/>
            </a:pPr>
            <a:endParaRPr lang="cs-CZ" sz="1300" b="1" cap="small" dirty="0">
              <a:solidFill>
                <a:srgbClr val="981E3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Firma příznivá rodině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Úřad příznivý rodině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Harmonizace rodinného a pracovního života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Rozvoj dovedností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967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7A606E-3CF3-F20A-CF42-9FD23E532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1" cap="small" dirty="0">
                <a:solidFill>
                  <a:srgbClr val="981E3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Vytváření finančních zdrojů a podmínek pro podporu rodinného života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5FFDAB-0FA9-060A-2F2B-D603B4462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buNone/>
            </a:pPr>
            <a:endParaRPr lang="cs-CZ" sz="1300" b="1" cap="small" dirty="0">
              <a:solidFill>
                <a:srgbClr val="981E3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Ekonomická podpora (startovací byty, rodinné pasy, MHD, vzdělávání, městské byty pro seniory)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Odstraňování překážek (bezbariérovost, hřbitovy, ZOO)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Úřad příznivý rodině – komunikace o potřebách a možnostech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Škola – rodiče vítání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7976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3342B0-B93A-485D-DD87-96B39FABB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981E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Prevence ohrožení rodiny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3F93D9-5BAC-6C16-1E98-AB3E1C376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buNone/>
            </a:pPr>
            <a:endParaRPr lang="cs-CZ" sz="1400" b="1" dirty="0">
              <a:solidFill>
                <a:srgbClr val="981E3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Podpora volnočasových aktivit – tržnice nápadů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Podpora partnerství a výchovy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Femily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frendly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comunity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Historická kontinuita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302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01D19-228C-3496-BE64-3CE2E11E3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Harmonizace rodiny a chudoba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D793EB-E681-2FEA-DFD0-EF4269C5F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Makroúroveň: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nerovnost v sociálních dávkách – zvýhodňování mnohočetných rodin v nájemním bydlení (oficiálně chudých)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Vztah státu </a:t>
            </a:r>
            <a:r>
              <a:rPr lang="cs-CZ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 rodinám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Mikroúroveň: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ekonomická aktivita rodičů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věk rodičů (první porod)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vzdělání rodičů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zdravotní stav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vztah k bydlení – vlastní, nájemní městské, nájemní tržní, obchod s chudobou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6544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89BDC0-81C5-3807-5955-58292074A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981E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Dialog mezi obcí a rodinou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E840FD-69E3-2518-E4DA-40A5DB59B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buNone/>
            </a:pPr>
            <a:endParaRPr lang="cs-CZ" sz="1400" b="1" dirty="0">
              <a:solidFill>
                <a:srgbClr val="981E3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Akční plán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Dialog s městem, chytrá města, bytový portál, poradentství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Město fandí rodině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Prezentace poraden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Využití zón pro podporu rodiny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dobrovolnictví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911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E40ED3-A23C-E887-2D2F-5B26CABAA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Multikulturalismus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B2842A-BD9D-5DC9-E47B-56A5221D1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80340" algn="just">
              <a:lnSpc>
                <a:spcPct val="115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Základem teorie multikulturalismu stojí na politické úrovni konkrétní země: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Uklidnění občanů – naše kultura to zvládne, jsme silní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Ochota ke kulturnímu růstu. Přijetí cizinců je modelem rodiny. Dítě se narodí, rodina se napřed přizpůsobuje jemu, ale následně rostou spolu, na úrovni nových hodnot.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Neustále zvažování mezi kulturním fundamentalismem a přílišným liberalismem</a:t>
            </a:r>
          </a:p>
          <a:p>
            <a:r>
              <a:rPr lang="cs-CZ" dirty="0"/>
              <a:t>Migrace je součástí našeho života a existence Země</a:t>
            </a:r>
          </a:p>
        </p:txBody>
      </p:sp>
    </p:spTree>
    <p:extLst>
      <p:ext uri="{BB962C8B-B14F-4D97-AF65-F5344CB8AC3E}">
        <p14:creationId xmlns:p14="http://schemas.microsoft.com/office/powerpoint/2010/main" val="798512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261D79-C228-C3FD-678E-6E0248F7D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Multikulturalismus a sociální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C5828D-A479-B0F8-C97C-383F17BD1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rámci sociální práce jsou nutné kulturní kompetence:</a:t>
            </a:r>
          </a:p>
          <a:p>
            <a:pPr marL="342900" lvl="0" indent="-342900" algn="just" fontAlgn="base">
              <a:lnSpc>
                <a:spcPct val="150000"/>
              </a:lnSpc>
              <a:buClr>
                <a:srgbClr val="000000"/>
              </a:buClr>
              <a:buFont typeface="Symbol" pitchFamily="2" charset="2"/>
              <a:buChar char="-"/>
            </a:pPr>
            <a:r>
              <a:rPr lang="cs-CZ" sz="1800" u="none" strike="noStrike" kern="0" spc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znalost vlastní kultury, jejich hodnot a historie,</a:t>
            </a:r>
          </a:p>
          <a:p>
            <a:pPr marL="342900" lvl="0" indent="-342900" algn="just" fontAlgn="base">
              <a:lnSpc>
                <a:spcPct val="150000"/>
              </a:lnSpc>
              <a:buClr>
                <a:srgbClr val="000000"/>
              </a:buClr>
              <a:buFont typeface="Symbol" pitchFamily="2" charset="2"/>
              <a:buChar char="-"/>
            </a:pPr>
            <a:r>
              <a:rPr lang="cs-CZ" sz="1800" u="none" strike="noStrike" kern="0" spc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uvědomění si práv a povinností jednotlivců i skupin a jejich vzájemných vazeb,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Clr>
                <a:srgbClr val="000000"/>
              </a:buClr>
              <a:buFont typeface="Symbol" pitchFamily="2" charset="2"/>
              <a:buChar char="-"/>
            </a:pPr>
            <a:r>
              <a:rPr lang="cs-CZ" sz="1800" u="none" strike="noStrike" kern="0" spc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umění zpracovat dilemata spojená s multikulturní problematikou – asimilace/vlastní kulturní identita, práva/povinnosti menšin i majority, 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Clr>
                <a:srgbClr val="000000"/>
              </a:buClr>
              <a:buFont typeface="Symbol" pitchFamily="2" charset="2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hledání rozdílností/hledání podobností.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584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1690682"/>
          <a:ext cx="10515600" cy="44220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51029556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9174831"/>
                    </a:ext>
                  </a:extLst>
                </a:gridCol>
              </a:tblGrid>
              <a:tr h="4003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Očekávaná témata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Získaná témata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644072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Podpora rodin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Dávkový systém rozděluje rodinu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3014950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Mezigenerační soužití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Škola nemá čas na výchovu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4382602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Zelené město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Kroužky jsou odkladištěm dětí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7169179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Stromy pro rodiny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Ozdravné pobyty rozšířené o rodiče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1268630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Máme se jako národ velmi dobře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0090639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Nechceme zúžit téma na vyloučené lokality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889134"/>
                  </a:ext>
                </a:extLst>
              </a:tr>
              <a:tr h="8191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Nechceme zúžit témat jen na děti bez souvislosti na rodinu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4234088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Senioři, soužití generací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469233"/>
                  </a:ext>
                </a:extLst>
              </a:tr>
              <a:tr h="40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Dostatek volnočasových aktivit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4410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4301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Děti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Kde sbíráme data – lokalita, kde nesbíráme data, renomé školy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2442574"/>
          <a:ext cx="10515600" cy="3869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51388983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593435340"/>
                    </a:ext>
                  </a:extLst>
                </a:gridCol>
              </a:tblGrid>
              <a:tr h="425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Očekávaná témata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Získaná témata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0431841"/>
                  </a:ext>
                </a:extLst>
              </a:tr>
              <a:tr h="425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9173870"/>
                  </a:ext>
                </a:extLst>
              </a:tr>
              <a:tr h="425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9428102"/>
                  </a:ext>
                </a:extLst>
              </a:tr>
              <a:tr h="8707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4210777"/>
                  </a:ext>
                </a:extLst>
              </a:tr>
              <a:tr h="425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4044893"/>
                  </a:ext>
                </a:extLst>
              </a:tr>
              <a:tr h="8707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0300351"/>
                  </a:ext>
                </a:extLst>
              </a:tr>
              <a:tr h="425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3706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697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Kde sbíráme data – lokalita, kde nesbíráme data, renomé školy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2066797"/>
          <a:ext cx="10515600" cy="4245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51388983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593435340"/>
                    </a:ext>
                  </a:extLst>
                </a:gridCol>
              </a:tblGrid>
              <a:tr h="4668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Očekávaná témata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Získaná témata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0431841"/>
                  </a:ext>
                </a:extLst>
              </a:tr>
              <a:tr h="4668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Rodina v kontextu města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Podpora vzdělání od rodičů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9173870"/>
                  </a:ext>
                </a:extLst>
              </a:tr>
              <a:tr h="4668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Volnočasové aktivity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Potřeba stabilní práce pro rodiče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9428102"/>
                  </a:ext>
                </a:extLst>
              </a:tr>
              <a:tr h="9553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Představy o budoucím vzdělání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Mít stabilní rodinu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 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4210777"/>
                  </a:ext>
                </a:extLst>
              </a:tr>
              <a:tr h="4668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Hřiště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Větší tolerance majoritní společnosti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4044893"/>
                  </a:ext>
                </a:extLst>
              </a:tr>
              <a:tr h="9553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 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Přijetí ze strany dospělých, když se pohybují v partách po hřištích a nic špatného nedělají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0300351"/>
                  </a:ext>
                </a:extLst>
              </a:tr>
              <a:tr h="4668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 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Nechtějí se stěhovat, jsou s místem spjati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3706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686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Předprofesní</a:t>
            </a:r>
            <a:r>
              <a:rPr lang="cs-CZ" dirty="0"/>
              <a:t> věk – SŠ, VŠ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škol, typy a ročníky VŠ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2317314"/>
          <a:ext cx="10835014" cy="4395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7507">
                  <a:extLst>
                    <a:ext uri="{9D8B030D-6E8A-4147-A177-3AD203B41FA5}">
                      <a16:colId xmlns:a16="http://schemas.microsoft.com/office/drawing/2014/main" val="1862771532"/>
                    </a:ext>
                  </a:extLst>
                </a:gridCol>
                <a:gridCol w="5417507">
                  <a:extLst>
                    <a:ext uri="{9D8B030D-6E8A-4147-A177-3AD203B41FA5}">
                      <a16:colId xmlns:a16="http://schemas.microsoft.com/office/drawing/2014/main" val="7483026"/>
                    </a:ext>
                  </a:extLst>
                </a:gridCol>
              </a:tblGrid>
              <a:tr h="4375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Očekávaná témata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Získaná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4236578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Bydlení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Startovací byty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5923350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Práce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Centrály firem pro lepší platové podmínky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6584396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Datová připojení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Více kultury – divadla malých forem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5936222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Elektronický úřad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Byty ve vylidněném centru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6571033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Životní prostředí – parky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4288947"/>
                  </a:ext>
                </a:extLst>
              </a:tr>
              <a:tr h="895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Dbát o architekturu – zajímavé nové stavby, údržba stávajících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3867783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Veletrh pracovních míst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2254904"/>
                  </a:ext>
                </a:extLst>
              </a:tr>
              <a:tr h="437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Více ploch volný čas – 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outdoorov</a:t>
                      </a:r>
                      <a:r>
                        <a:rPr lang="cs-CZ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městě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4205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293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Mladí lidé opouštějící svou primární rodinu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89556" y="1690689"/>
          <a:ext cx="9933140" cy="4634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6570">
                  <a:extLst>
                    <a:ext uri="{9D8B030D-6E8A-4147-A177-3AD203B41FA5}">
                      <a16:colId xmlns:a16="http://schemas.microsoft.com/office/drawing/2014/main" val="807222718"/>
                    </a:ext>
                  </a:extLst>
                </a:gridCol>
                <a:gridCol w="4966570">
                  <a:extLst>
                    <a:ext uri="{9D8B030D-6E8A-4147-A177-3AD203B41FA5}">
                      <a16:colId xmlns:a16="http://schemas.microsoft.com/office/drawing/2014/main" val="1197505737"/>
                    </a:ext>
                  </a:extLst>
                </a:gridCol>
              </a:tblGrid>
              <a:tr h="4613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Očekávaná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Získaná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3047767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Startovací byty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Startovací byty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3990915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Výběr partnera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Stabilní práce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5439199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Plánování rodiny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Dostupnost práce – MHD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0445877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Mezigenerační soužití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Kultura i mimo centrum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5628806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Životní prostředí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4282469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Řešit vyloučené lokality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280338"/>
                  </a:ext>
                </a:extLst>
              </a:tr>
              <a:tr h="944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Město se stává </a:t>
                      </a:r>
                      <a:r>
                        <a:rPr lang="cs-CZ" sz="1800" dirty="0" err="1">
                          <a:effectLst/>
                        </a:rPr>
                        <a:t>squotem</a:t>
                      </a:r>
                      <a:r>
                        <a:rPr lang="cs-CZ" sz="1800" dirty="0">
                          <a:effectLst/>
                        </a:rPr>
                        <a:t> – centrum bez bydlení a bez práce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0732215"/>
                  </a:ext>
                </a:extLst>
              </a:tr>
              <a:tr h="46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Mezigenerační soužití neřešili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1255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9449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Mladé rodiny, rodiny v očekávání, s dítětem do 3 let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102288" y="1878906"/>
          <a:ext cx="10121032" cy="4597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0516">
                  <a:extLst>
                    <a:ext uri="{9D8B030D-6E8A-4147-A177-3AD203B41FA5}">
                      <a16:colId xmlns:a16="http://schemas.microsoft.com/office/drawing/2014/main" val="2034387929"/>
                    </a:ext>
                  </a:extLst>
                </a:gridCol>
                <a:gridCol w="5060516">
                  <a:extLst>
                    <a:ext uri="{9D8B030D-6E8A-4147-A177-3AD203B41FA5}">
                      <a16:colId xmlns:a16="http://schemas.microsoft.com/office/drawing/2014/main" val="2295195364"/>
                    </a:ext>
                  </a:extLst>
                </a:gridCol>
              </a:tblGrid>
              <a:tr h="3240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Očekávaná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Získaná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1777534"/>
                  </a:ext>
                </a:extLst>
              </a:tr>
              <a:tr h="324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Stálost práce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Stálost práce a její časová dostupnost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6057439"/>
                  </a:ext>
                </a:extLst>
              </a:tr>
              <a:tr h="324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Bydlení, hypotéky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Možnost hygienických koutků ve městě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4480954"/>
                  </a:ext>
                </a:extLst>
              </a:tr>
              <a:tr h="324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Prostor pro děti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Nízkopodlažní MHD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8499443"/>
                  </a:ext>
                </a:extLst>
              </a:tr>
              <a:tr h="663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Prostor pro zajištění rodiny – obchody, kultura, MHD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Rodič s kočárkem – zdarma MHD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5812254"/>
                  </a:ext>
                </a:extLst>
              </a:tr>
              <a:tr h="324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Služby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Zdravotnická zařízení a jejich dostupnost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7671045"/>
                  </a:ext>
                </a:extLst>
              </a:tr>
              <a:tr h="663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Elektronický úřad – příliš mnoho administrativy a chození od čerta k ďáblu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6911533"/>
                  </a:ext>
                </a:extLst>
              </a:tr>
              <a:tr h="663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Místa pro setkávání generací – parky kde se můžeme setkat mezi generacemi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759166"/>
                  </a:ext>
                </a:extLst>
              </a:tr>
              <a:tr h="324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Adoptuj si svého dědečka nebo babičku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763428"/>
                  </a:ext>
                </a:extLst>
              </a:tr>
              <a:tr h="663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Parkovací místa nejsou uzpůsobena pro rodiče s malým dítětem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8142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1184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271" y="0"/>
            <a:ext cx="10515600" cy="1325563"/>
          </a:xfrm>
        </p:spPr>
        <p:txBody>
          <a:bodyPr/>
          <a:lstStyle/>
          <a:p>
            <a:r>
              <a:rPr lang="cs-CZ" dirty="0"/>
              <a:t>Rodina s dítětem do 6 let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92271" y="937088"/>
          <a:ext cx="10045874" cy="5956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2937">
                  <a:extLst>
                    <a:ext uri="{9D8B030D-6E8A-4147-A177-3AD203B41FA5}">
                      <a16:colId xmlns:a16="http://schemas.microsoft.com/office/drawing/2014/main" val="65543477"/>
                    </a:ext>
                  </a:extLst>
                </a:gridCol>
                <a:gridCol w="5022937">
                  <a:extLst>
                    <a:ext uri="{9D8B030D-6E8A-4147-A177-3AD203B41FA5}">
                      <a16:colId xmlns:a16="http://schemas.microsoft.com/office/drawing/2014/main" val="958005062"/>
                    </a:ext>
                  </a:extLst>
                </a:gridCol>
              </a:tblGrid>
              <a:tr h="233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Očekávaná témata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Získaná témata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2364560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Školky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Podpora částečných úvazků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2151309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Volnočasové aktivity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Firemní školky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9539922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Dětská hřiště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Parkování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4996160"/>
                  </a:ext>
                </a:extLst>
              </a:tr>
              <a:tr h="477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Návrat do práce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Provoz předškolních zařízení – aby více odpovídal pracovní době rodičů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1311341"/>
                  </a:ext>
                </a:extLst>
              </a:tr>
              <a:tr h="477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Akce pro rodiny – snadno dostupné granty, pokud akci chce připravit několik rodin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7797867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Podpora rodiny – dny pro rodinu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9836503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Dostupnost dopravy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8135272"/>
                  </a:ext>
                </a:extLst>
              </a:tr>
              <a:tr h="477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Informace z města, možnost komunikace s městem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8068557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Provoz úřadů neumožňuje vyřizování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406161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Dětská hřiště spojená s cvičením pro dospělé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4971727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Hygienický koutek u hřišť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4595107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Rodinné vstupné je zcela k ničemu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199274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Rozvoj dětských a mateřských center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5460264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Mezigenerační dialog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4869291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Správce hřišť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8562026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Chybí informace z města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7442708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Čistota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2941223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Ocenění firma přátelská rodině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0623456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Páteřní </a:t>
                      </a:r>
                      <a:r>
                        <a:rPr lang="cs-CZ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cyklostezsky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4454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414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6C1337-0360-FB1C-BAF0-02FBFEFD0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Potřeby a 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6AA7AA-4757-4F44-EBAC-56380D534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Změny potřeb: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Péče o děti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Péče o nemocné dítě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Péče o staršího člena rodiny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Kdo převezme tyto úkoly, které tradičně patří k rodině?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Státní (ekonomická) potřeba – zaměstnanost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Politická potřeba rovnoprávnost, kariéra (nebo změna hodnot?)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4702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51772"/>
          </a:xfrm>
        </p:spPr>
        <p:txBody>
          <a:bodyPr/>
          <a:lstStyle/>
          <a:p>
            <a:r>
              <a:rPr lang="cs-CZ" dirty="0"/>
              <a:t>Rodiny s dětmi ZŠ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707981"/>
          <a:ext cx="10159652" cy="6006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9826">
                  <a:extLst>
                    <a:ext uri="{9D8B030D-6E8A-4147-A177-3AD203B41FA5}">
                      <a16:colId xmlns:a16="http://schemas.microsoft.com/office/drawing/2014/main" val="1524445692"/>
                    </a:ext>
                  </a:extLst>
                </a:gridCol>
                <a:gridCol w="5079826">
                  <a:extLst>
                    <a:ext uri="{9D8B030D-6E8A-4147-A177-3AD203B41FA5}">
                      <a16:colId xmlns:a16="http://schemas.microsoft.com/office/drawing/2014/main" val="2864258803"/>
                    </a:ext>
                  </a:extLst>
                </a:gridCol>
              </a:tblGrid>
              <a:tr h="253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Očekávaná témata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Získaná témata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1736061"/>
                  </a:ext>
                </a:extLst>
              </a:tr>
              <a:tr h="5180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Kroužky pro rozvoj dětí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Střediska volného času v blízkosti škol – aby rodič nemusel dělat taxikáře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28318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Práce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Alternativní systémy škol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1647045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Bydlení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Den pro rodinu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5209331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Mezigenerační soužití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Den otců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6072694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Životní prostředí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Restart vztahu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0985624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Bezpečnost na přechodech a v parcích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9576758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Podpora péče o starší rodiče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3878548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Nízkonákladové granty pro ulice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7064622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Komunikace s úřady – zjednodušit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7498394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Přehled dalších možných vzdělávacích aktivit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6224820"/>
                  </a:ext>
                </a:extLst>
              </a:tr>
              <a:tr h="4657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Volnočasové zóny pro mládež – parkur a podobně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4956913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Parkovací místa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3316347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Family point – podle Brna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9324529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Rodinné vstupné je diskriminující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4318536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Bus do ZOO, koupaliště a podobně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6162052"/>
                  </a:ext>
                </a:extLst>
              </a:tr>
              <a:tr h="4657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Nesystematické financování volnočasových aktivit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7366440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Podpora rodin s více dětmi, kde rodiče pracují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7086673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Čistota města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9697939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Otevření hřišť u škol a školek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257595"/>
                  </a:ext>
                </a:extLst>
              </a:tr>
              <a:tr h="253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Výchovné poradenství – školní psychologové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7533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9263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Rodiče SŠ, VŠ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1979114"/>
          <a:ext cx="10515600" cy="424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95051359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97109310"/>
                    </a:ext>
                  </a:extLst>
                </a:gridCol>
              </a:tblGrid>
              <a:tr h="4246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Očekávaná témata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Získaná témata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2927006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Další vzdělávání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Kyberšikana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489290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Dostupnost bydlení pro mladé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Využití škol k dalšímu vzdělávání  pro rodiče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3048728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Pracovní zařazení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Prostorová koncentrace sociálně slabých občanů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8742136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Emigrace mladých z města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5949169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Přednášky pro funkčnost vztahu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6998567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Sociální služby pro péči o seniora v domácnosti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745689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Zdarma MHD pro domácí péči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2278373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3750924"/>
                  </a:ext>
                </a:extLst>
              </a:tr>
              <a:tr h="424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7434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2082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Manželé opuštěného hnízda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628384" y="1891430"/>
          <a:ext cx="8993686" cy="4455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6843">
                  <a:extLst>
                    <a:ext uri="{9D8B030D-6E8A-4147-A177-3AD203B41FA5}">
                      <a16:colId xmlns:a16="http://schemas.microsoft.com/office/drawing/2014/main" val="2835184623"/>
                    </a:ext>
                  </a:extLst>
                </a:gridCol>
                <a:gridCol w="4496843">
                  <a:extLst>
                    <a:ext uri="{9D8B030D-6E8A-4147-A177-3AD203B41FA5}">
                      <a16:colId xmlns:a16="http://schemas.microsoft.com/office/drawing/2014/main" val="1640676190"/>
                    </a:ext>
                  </a:extLst>
                </a:gridCol>
              </a:tblGrid>
              <a:tr h="5527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Očekávaná témata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Získaná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589671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Kultura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Restart vztahu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671411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Naplnění volného času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Znova získat zkušenost života spolu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38612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Péče o seniory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Zdravé stárnutí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7350663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Univerzita 3 věku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6574798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Pomoc mladým rodinám, ať nesuplujeme školky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187603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985718"/>
                  </a:ext>
                </a:extLst>
              </a:tr>
              <a:tr h="552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0022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1127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Vícegenerační soužití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528174" y="1828796"/>
          <a:ext cx="9419574" cy="4559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9787">
                  <a:extLst>
                    <a:ext uri="{9D8B030D-6E8A-4147-A177-3AD203B41FA5}">
                      <a16:colId xmlns:a16="http://schemas.microsoft.com/office/drawing/2014/main" val="2844770562"/>
                    </a:ext>
                  </a:extLst>
                </a:gridCol>
                <a:gridCol w="4709787">
                  <a:extLst>
                    <a:ext uri="{9D8B030D-6E8A-4147-A177-3AD203B41FA5}">
                      <a16:colId xmlns:a16="http://schemas.microsoft.com/office/drawing/2014/main" val="2295620629"/>
                    </a:ext>
                  </a:extLst>
                </a:gridCol>
              </a:tblGrid>
              <a:tr h="453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Očekávaná témata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Získaná témata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7455263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Bydlení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Malometrážní bydlení za rozumnou cenu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5127227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Sociální služby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Dostatek sociálních služeb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4766901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Domovy pro seniory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Mobilní zdravotní služby - </a:t>
                      </a:r>
                      <a:r>
                        <a:rPr lang="cs-CZ" sz="1600" dirty="0" err="1">
                          <a:effectLst/>
                        </a:rPr>
                        <a:t>homecare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1230220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Mezigenerační dialog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4869520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Zkloubení</a:t>
                      </a:r>
                      <a:r>
                        <a:rPr lang="cs-CZ" sz="1600" dirty="0">
                          <a:effectLst/>
                        </a:rPr>
                        <a:t> pomoci mladým a rodičům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2715247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Respitní</a:t>
                      </a:r>
                      <a:r>
                        <a:rPr lang="cs-CZ" sz="1600" dirty="0">
                          <a:effectLst/>
                        </a:rPr>
                        <a:t> služby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3205174"/>
                  </a:ext>
                </a:extLst>
              </a:tr>
              <a:tr h="928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Zvýhodněná MHD pro pomocníky v rodině – sociální asistent, sociální služby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8529808"/>
                  </a:ext>
                </a:extLst>
              </a:tr>
              <a:tr h="45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6042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451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Rodina seniorů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77238" y="1277655"/>
          <a:ext cx="10058400" cy="5530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2531">
                  <a:extLst>
                    <a:ext uri="{9D8B030D-6E8A-4147-A177-3AD203B41FA5}">
                      <a16:colId xmlns:a16="http://schemas.microsoft.com/office/drawing/2014/main" val="471703457"/>
                    </a:ext>
                  </a:extLst>
                </a:gridCol>
                <a:gridCol w="5025869">
                  <a:extLst>
                    <a:ext uri="{9D8B030D-6E8A-4147-A177-3AD203B41FA5}">
                      <a16:colId xmlns:a16="http://schemas.microsoft.com/office/drawing/2014/main" val="1420145104"/>
                    </a:ext>
                  </a:extLst>
                </a:gridCol>
              </a:tblGrid>
              <a:tr h="291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Očekávaná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Získaná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780373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Bydlení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Senior taxi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3274808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Seniorské kluby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Dostupnost zdravotních služeb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3944666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Cestování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197959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Nemuset dělat hlídače mladým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235297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Bydlení pro mladé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0119813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Domovy se sociální službou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8227177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Bezbariérová MHD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2565074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Bezbariérové hřbitovy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8126023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Informace ve městě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9269294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Čistota města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9803039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Správce dětských hřišť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7146205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Cvičící stroje pro seniory u dětských hřišť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8704335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Hygienické koutky, WC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7751435"/>
                  </a:ext>
                </a:extLst>
              </a:tr>
              <a:tr h="5821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Lepší jizdní řády – není na ně vidět, nedá se v nich orientovat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714463"/>
                  </a:ext>
                </a:extLst>
              </a:tr>
              <a:tr h="29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Bezbariérovost MHD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156628"/>
                  </a:ext>
                </a:extLst>
              </a:tr>
              <a:tr h="5821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Studenti VŠ bydlí v části v domově pro seniory – kontakt více generací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1915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8381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Osamocený senior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27134" y="1590806"/>
          <a:ext cx="9883036" cy="4832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4790">
                  <a:extLst>
                    <a:ext uri="{9D8B030D-6E8A-4147-A177-3AD203B41FA5}">
                      <a16:colId xmlns:a16="http://schemas.microsoft.com/office/drawing/2014/main" val="2352607296"/>
                    </a:ext>
                  </a:extLst>
                </a:gridCol>
                <a:gridCol w="4938246">
                  <a:extLst>
                    <a:ext uri="{9D8B030D-6E8A-4147-A177-3AD203B41FA5}">
                      <a16:colId xmlns:a16="http://schemas.microsoft.com/office/drawing/2014/main" val="3061835857"/>
                    </a:ext>
                  </a:extLst>
                </a:gridCol>
              </a:tblGrid>
              <a:tr h="326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Očekávaná témata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Získaná témata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6230358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Pobytová zařízení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Senior taxi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2003835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Zdravotní péče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Dostupnost zdravotních služeb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2009463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Cestování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302916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Denní stacionáře pro seniory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9041240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Bydlení pro mladé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6565308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Domovy se sociální službou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2653831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Bezbariérová MHD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4974021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Bezbariérové hřbitovy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9973138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Informace ve městě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516932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MHD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248938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Čistota města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0807210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Obecní zaměstnanci – pomoc s údržbou</a:t>
                      </a:r>
                      <a:r>
                        <a:rPr lang="cs-CZ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domu, bytu, umytí oken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48921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Maminka na MD – kontakt se seniorem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1705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87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C84B5-FAC3-4D13-ACED-E62E365EA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Podpora funkční komunity</a:t>
            </a: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59BD717D-A42E-47B4-8341-D1BF3DC3B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200">
                <a:solidFill>
                  <a:srgbClr val="000000"/>
                </a:solidFill>
              </a:rPr>
              <a:t>Jedná se o často opomíjené paradigma – podpora komunity jako celku, vytváření pozitivního vzoru. Utváří se mezi občanskou společnosti, politickou mocí, zaměstnavateli, NGO</a:t>
            </a:r>
          </a:p>
          <a:p>
            <a:pPr marL="0" indent="0">
              <a:buNone/>
            </a:pPr>
            <a:r>
              <a:rPr lang="cs-CZ" sz="2200" b="1">
                <a:solidFill>
                  <a:srgbClr val="000000"/>
                </a:solidFill>
              </a:rPr>
              <a:t>Výbava pracovníka</a:t>
            </a:r>
            <a:r>
              <a:rPr lang="cs-CZ" sz="2200">
                <a:solidFill>
                  <a:srgbClr val="000000"/>
                </a:solidFill>
              </a:rPr>
              <a:t>: znalost výzkumných metod, </a:t>
            </a:r>
          </a:p>
          <a:p>
            <a:pPr marL="0" indent="0">
              <a:buNone/>
            </a:pPr>
            <a:r>
              <a:rPr lang="cs-CZ" sz="2200" b="1">
                <a:solidFill>
                  <a:srgbClr val="000000"/>
                </a:solidFill>
              </a:rPr>
              <a:t>Role pracovníka</a:t>
            </a:r>
            <a:r>
              <a:rPr lang="cs-CZ" sz="2200">
                <a:solidFill>
                  <a:srgbClr val="000000"/>
                </a:solidFill>
              </a:rPr>
              <a:t>: mediátor mezi komunitou a politickou mocí, zapojení občanů do řízení a utváření místní komunity</a:t>
            </a:r>
          </a:p>
          <a:p>
            <a:pPr marL="0" indent="0">
              <a:buNone/>
            </a:pPr>
            <a:r>
              <a:rPr lang="cs-CZ" sz="2200" b="1">
                <a:solidFill>
                  <a:srgbClr val="000000"/>
                </a:solidFill>
              </a:rPr>
              <a:t>Oblíbené nástroje</a:t>
            </a:r>
            <a:r>
              <a:rPr lang="cs-CZ" sz="2200">
                <a:solidFill>
                  <a:srgbClr val="000000"/>
                </a:solidFill>
              </a:rPr>
              <a:t>: tvorba rozvojových projektů, rozvoj občanské společnosti</a:t>
            </a:r>
          </a:p>
          <a:p>
            <a:pPr marL="0" indent="0">
              <a:buNone/>
            </a:pPr>
            <a:r>
              <a:rPr lang="cs-CZ" sz="2200" b="1">
                <a:solidFill>
                  <a:srgbClr val="000000"/>
                </a:solidFill>
              </a:rPr>
              <a:t>Potřeby</a:t>
            </a:r>
            <a:r>
              <a:rPr lang="cs-CZ" sz="2200">
                <a:solidFill>
                  <a:srgbClr val="000000"/>
                </a:solidFill>
              </a:rPr>
              <a:t>: multidisciplinární tým, politickou podporu,</a:t>
            </a:r>
          </a:p>
        </p:txBody>
      </p:sp>
    </p:spTree>
    <p:extLst>
      <p:ext uri="{BB962C8B-B14F-4D97-AF65-F5344CB8AC3E}">
        <p14:creationId xmlns:p14="http://schemas.microsoft.com/office/powerpoint/2010/main" val="3821163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5978A-A3FD-819A-C0CD-429EB8C53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rodinné politiky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2FCD10-03BF-592A-C960-AAEE18912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030"/>
            <a:ext cx="10515600" cy="4793933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zrovnoprávnění mužů a žen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Boj s diskriminací kvůli pohlaví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Stejná možnost uplatnění na trhu práce pro muže i ženy a rovné zacházení na pracovišti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Stejné odměny pro muže a ženy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Dále koordinace sociálních dávek (týká se i dávek pro rodinu)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Justiční spolupráce (přeshraniční právní otázky ohledně rodiny)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slaďování pracovních a rodičovských rolí – podpora v mateřství a rodičovství, institucionální péče o velmi malé děti, zkrácené úvazky, nové typy pracovních smluv,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-office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boj proti sociálnímu vyloučení a chudobě rodin s dětmi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mezigenerační solidarity a rozvoj pečovatelské kapacity v rodinách – snižování počtu dětí, stěhovaní za prací, snižuje pečovatelské kapacity v rodinách</a:t>
            </a:r>
          </a:p>
          <a:p>
            <a:pPr marL="342900" lvl="0" indent="-34290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086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9AC68-B927-4381-EE25-071D200D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rodinné politiky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74055-28B9-FBD3-3103-9729CFF30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„V zásadě je hlavním cílem rodinné politiky v moderních státech zmírňování narůstajících nákladů rodin při opatrování mladé generace realizací principů především sociální solidarity, principu sociální spravedlnosti a principu sociální garance“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08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5830D-3FA2-4067-8BD5-7BA1AF742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rodinné politiky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6C14D7-048D-F799-32B5-BD3CF34F1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model, který se na rodinu dívá jako na celek a jeho hlavním cílem je podporovat rodinu tak, aby byly zajištěny její základní funkce a aby byla stabilní,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model, který se dívá na každého člena rodiny zvlášť a cílem je uspokojovat jeho práva a potřeby, protože to se pak odráží v kvalitě a stabilitě rodiny jako takové.</a:t>
            </a:r>
            <a:r>
              <a:rPr lang="cs-CZ" sz="2400" dirty="0">
                <a:effectLst/>
              </a:rPr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74765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1144F-5F96-4D4C-E695-F2D8A2675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rodinné politiky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706450-8D1D-DE8B-F740-73C42FD39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825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Stát a jeho orgány – je hlavním realizátorem rodinné politiky a vytváří její základní právní rámec a koncepci. Nynější koncepce se snaží vytvořit příznivější podmínky pro rodinu a zároveň respektující jednotlivé zájmy a potřeby jejich členů.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35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Kraj, obec – regionální rodinná politika – tyto korporace podporují vznik rodin, jejich zachování, funkčnost, kvalitu a příznivé podmínky. Umožňují občanům svobodně realizovat životní strategie v naplňování profesních a rodičovských plánů. Cílem rodičovství je vychovávat mladé lidi k partnerství, manželství a rodičovství. </a:t>
            </a:r>
          </a:p>
          <a:p>
            <a:pPr algn="just">
              <a:lnSpc>
                <a:spcPct val="115000"/>
              </a:lnSpc>
              <a:spcAft>
                <a:spcPts val="835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Zaměstnavatelé – ručí za opatření stanovené státem a jeho orgány, kterými jsou bezpečnost práce, pracovní doba, odměňování a smluvní vztahy k zaměstnancům. </a:t>
            </a:r>
          </a:p>
          <a:p>
            <a:pPr algn="just">
              <a:lnSpc>
                <a:spcPct val="115000"/>
              </a:lnSpc>
              <a:spcAft>
                <a:spcPts val="835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Odborové organizace – chrání zájmy svých členů v zaměstnání i v sociální oblasti při kolektivním vyjednávání a odměňování zaměstnanců. </a:t>
            </a:r>
          </a:p>
          <a:p>
            <a:pPr algn="just">
              <a:lnSpc>
                <a:spcPct val="115000"/>
              </a:lnSpc>
              <a:spcAft>
                <a:spcPts val="835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Občanské iniciativy, dobročinné organizace, charitativní instituce – jejich posláním je uspokojení veřejného zájmu. Sociální politika je zde založena na nenucené solidaritě a plní funkci tam, kde stát nemůže zasahovat. </a:t>
            </a:r>
          </a:p>
          <a:p>
            <a:pPr algn="just">
              <a:lnSpc>
                <a:spcPct val="115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Církve – činnost duchovní služby je spojena s charitativní péčí. Jejich role je také významná v oblasti mravní, v péči o zdraví, o handicapované obyvatelstvo, v oblasti výchovné a vzdělávací.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357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CE1BC-7E0D-12A1-EE8B-CC1AEE8CD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 a rodina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E6D8E2-2396-8631-C244-0A0A1111C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Ochrana státem – rodinu vymezuje stát jen v zákoně o státní sociální podpoře. </a:t>
            </a:r>
            <a:r>
              <a:rPr lang="cs-CZ" dirty="0">
                <a:effectLst/>
                <a:ea typeface="Times New Roman" panose="02020603050405020304" pitchFamily="18" charset="0"/>
              </a:rPr>
              <a:t>Ochrana státem je především orientovaná na právo svobodné volby partnera při založení rodiny.</a:t>
            </a:r>
            <a:r>
              <a:rPr lang="cs-CZ" dirty="0">
                <a:effectLst/>
              </a:rPr>
              <a:t> </a:t>
            </a:r>
            <a:endParaRPr lang="cs-CZ" dirty="0"/>
          </a:p>
          <a:p>
            <a:endParaRPr lang="cs-CZ" dirty="0"/>
          </a:p>
          <a:p>
            <a:r>
              <a:rPr lang="cs-CZ" dirty="0"/>
              <a:t>Podpora státem – od těhotenství – školství – diskriminační příplatek k důchodu.</a:t>
            </a:r>
          </a:p>
        </p:txBody>
      </p:sp>
    </p:spTree>
    <p:extLst>
      <p:ext uri="{BB962C8B-B14F-4D97-AF65-F5344CB8AC3E}">
        <p14:creationId xmlns:p14="http://schemas.microsoft.com/office/powerpoint/2010/main" val="23573086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2206</Words>
  <Application>Microsoft Macintosh PowerPoint</Application>
  <PresentationFormat>Širokoúhlá obrazovka</PresentationFormat>
  <Paragraphs>438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Symbol</vt:lpstr>
      <vt:lpstr>Times New Roman</vt:lpstr>
      <vt:lpstr>Motiv Office</vt:lpstr>
      <vt:lpstr>Úvod do rodinné politiky</vt:lpstr>
      <vt:lpstr>Harmonizace rodiny a chudoba</vt:lpstr>
      <vt:lpstr>Potřeby a ….</vt:lpstr>
      <vt:lpstr>Podpora funkční komunity</vt:lpstr>
      <vt:lpstr>Cíle rodinné politiky EU</vt:lpstr>
      <vt:lpstr>Cíle rodinné politiky</vt:lpstr>
      <vt:lpstr>Modely rodinné politiky</vt:lpstr>
      <vt:lpstr>Subjekty rodinné politiky</vt:lpstr>
      <vt:lpstr>Stát a rodina</vt:lpstr>
      <vt:lpstr>Rodinný cyklus</vt:lpstr>
      <vt:lpstr>Prvky rodinné politiky</vt:lpstr>
      <vt:lpstr>Zaměstnanost </vt:lpstr>
      <vt:lpstr>Vzdělávací politika</vt:lpstr>
      <vt:lpstr>Aktivní stárnutí</vt:lpstr>
      <vt:lpstr>Podpora a budování rodinných vazeb, včetně mezigeneračních</vt:lpstr>
      <vt:lpstr>Podpora komunitního života</vt:lpstr>
      <vt:lpstr>Podpora svobodné volby rodiny</vt:lpstr>
      <vt:lpstr>Vytváření finančních zdrojů a podmínek pro podporu rodinného života</vt:lpstr>
      <vt:lpstr>Prevence ohrožení rodiny</vt:lpstr>
      <vt:lpstr>Dialog mezi obcí a rodinou</vt:lpstr>
      <vt:lpstr>Multikulturalismus </vt:lpstr>
      <vt:lpstr>Multikulturalismus a sociální práce</vt:lpstr>
      <vt:lpstr>Samospráva </vt:lpstr>
      <vt:lpstr>Děti ZŠ</vt:lpstr>
      <vt:lpstr>Kde sbíráme data – lokalita, kde nesbíráme data, renomé školy </vt:lpstr>
      <vt:lpstr>Předprofesní věk – SŠ, VŠ</vt:lpstr>
      <vt:lpstr>Mladí lidé opouštějící svou primární rodinu</vt:lpstr>
      <vt:lpstr>Mladé rodiny, rodiny v očekávání, s dítětem do 3 let</vt:lpstr>
      <vt:lpstr>Rodina s dítětem do 6 let</vt:lpstr>
      <vt:lpstr>Rodiny s dětmi ZŠ</vt:lpstr>
      <vt:lpstr>Rodiče SŠ, VŠ</vt:lpstr>
      <vt:lpstr>Manželé opuštěného hnízda</vt:lpstr>
      <vt:lpstr>Vícegenerační soužití</vt:lpstr>
      <vt:lpstr>Rodina seniorů</vt:lpstr>
      <vt:lpstr>Osamocený senior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rodinné politiky</dc:title>
  <dc:creator>Petr Fabián</dc:creator>
  <cp:lastModifiedBy>Petr Fabián</cp:lastModifiedBy>
  <cp:revision>7</cp:revision>
  <dcterms:created xsi:type="dcterms:W3CDTF">2022-10-14T14:34:33Z</dcterms:created>
  <dcterms:modified xsi:type="dcterms:W3CDTF">2022-11-18T08:41:46Z</dcterms:modified>
</cp:coreProperties>
</file>