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43" r:id="rId3"/>
    <p:sldId id="503" r:id="rId4"/>
    <p:sldId id="504" r:id="rId5"/>
    <p:sldId id="505" r:id="rId6"/>
    <p:sldId id="506" r:id="rId7"/>
    <p:sldId id="520" r:id="rId8"/>
    <p:sldId id="521" r:id="rId9"/>
    <p:sldId id="507" r:id="rId10"/>
    <p:sldId id="508" r:id="rId11"/>
    <p:sldId id="510" r:id="rId12"/>
    <p:sldId id="531" r:id="rId13"/>
    <p:sldId id="511" r:id="rId14"/>
    <p:sldId id="512" r:id="rId15"/>
    <p:sldId id="513" r:id="rId16"/>
    <p:sldId id="514" r:id="rId17"/>
    <p:sldId id="515" r:id="rId18"/>
    <p:sldId id="516" r:id="rId19"/>
    <p:sldId id="257" r:id="rId20"/>
    <p:sldId id="258" r:id="rId21"/>
    <p:sldId id="444" r:id="rId22"/>
    <p:sldId id="281" r:id="rId23"/>
    <p:sldId id="445" r:id="rId24"/>
    <p:sldId id="446" r:id="rId25"/>
    <p:sldId id="282" r:id="rId26"/>
    <p:sldId id="283" r:id="rId27"/>
    <p:sldId id="284" r:id="rId28"/>
    <p:sldId id="272" r:id="rId29"/>
    <p:sldId id="273" r:id="rId30"/>
    <p:sldId id="274" r:id="rId31"/>
    <p:sldId id="275" r:id="rId32"/>
    <p:sldId id="276" r:id="rId33"/>
    <p:sldId id="277" r:id="rId34"/>
    <p:sldId id="285" r:id="rId35"/>
    <p:sldId id="260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68" r:id="rId44"/>
    <p:sldId id="293" r:id="rId45"/>
    <p:sldId id="294" r:id="rId46"/>
    <p:sldId id="278" r:id="rId47"/>
    <p:sldId id="301" r:id="rId48"/>
    <p:sldId id="295" r:id="rId49"/>
    <p:sldId id="303" r:id="rId50"/>
    <p:sldId id="442" r:id="rId5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61972-9869-4F59-874C-2ABD88116BE5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E488B15-DE68-4FF5-B316-EBF2E07D07C5}">
      <dgm:prSet/>
      <dgm:spPr/>
      <dgm:t>
        <a:bodyPr/>
        <a:lstStyle/>
        <a:p>
          <a:r>
            <a:rPr lang="cs-CZ"/>
            <a:t>Deprivace, zanedbanost, frustrace</a:t>
          </a:r>
          <a:endParaRPr lang="en-US"/>
        </a:p>
      </dgm:t>
    </dgm:pt>
    <dgm:pt modelId="{D36C60E0-E5FE-4064-89AC-293131DA5706}" type="parTrans" cxnId="{8C57F539-55D0-4255-A2F7-CF8D5CF8A63C}">
      <dgm:prSet/>
      <dgm:spPr/>
      <dgm:t>
        <a:bodyPr/>
        <a:lstStyle/>
        <a:p>
          <a:endParaRPr lang="en-US"/>
        </a:p>
      </dgm:t>
    </dgm:pt>
    <dgm:pt modelId="{A85E8DFF-05DF-4BD2-9F6B-80EABCA4D176}" type="sibTrans" cxnId="{8C57F539-55D0-4255-A2F7-CF8D5CF8A63C}">
      <dgm:prSet/>
      <dgm:spPr/>
      <dgm:t>
        <a:bodyPr/>
        <a:lstStyle/>
        <a:p>
          <a:endParaRPr lang="en-US"/>
        </a:p>
      </dgm:t>
    </dgm:pt>
    <dgm:pt modelId="{30406E2F-E6AE-4080-93A1-4CE948F34C4C}">
      <dgm:prSet/>
      <dgm:spPr/>
      <dgm:t>
        <a:bodyPr/>
        <a:lstStyle/>
        <a:p>
          <a:r>
            <a:rPr lang="cs-CZ" u="sng"/>
            <a:t>Typ sociálně hyperaktivní</a:t>
          </a:r>
          <a:r>
            <a:rPr lang="cs-CZ"/>
            <a:t>  </a:t>
          </a:r>
          <a:endParaRPr lang="en-US"/>
        </a:p>
      </dgm:t>
    </dgm:pt>
    <dgm:pt modelId="{B6BCA765-24B6-4C30-B48D-8DE01D1BEBF8}" type="parTrans" cxnId="{2B656C6B-6086-4BAA-9E06-A00E36EFE8CA}">
      <dgm:prSet/>
      <dgm:spPr/>
      <dgm:t>
        <a:bodyPr/>
        <a:lstStyle/>
        <a:p>
          <a:endParaRPr lang="en-US"/>
        </a:p>
      </dgm:t>
    </dgm:pt>
    <dgm:pt modelId="{25C458D5-2676-4F93-A293-CF138B380DF0}" type="sibTrans" cxnId="{2B656C6B-6086-4BAA-9E06-A00E36EFE8CA}">
      <dgm:prSet/>
      <dgm:spPr/>
      <dgm:t>
        <a:bodyPr/>
        <a:lstStyle/>
        <a:p>
          <a:endParaRPr lang="en-US"/>
        </a:p>
      </dgm:t>
    </dgm:pt>
    <dgm:pt modelId="{D68E8354-FA4E-40A6-A284-9EC569F7AB50}">
      <dgm:prSet/>
      <dgm:spPr/>
      <dgm:t>
        <a:bodyPr/>
        <a:lstStyle/>
        <a:p>
          <a:r>
            <a:rPr lang="cs-CZ" u="sng"/>
            <a:t>Typ sociálně hypoaktivní</a:t>
          </a:r>
          <a:r>
            <a:rPr lang="cs-CZ"/>
            <a:t>  </a:t>
          </a:r>
          <a:endParaRPr lang="en-US"/>
        </a:p>
      </dgm:t>
    </dgm:pt>
    <dgm:pt modelId="{7B4E8F95-D787-448E-B1B8-0589C5CCDD11}" type="parTrans" cxnId="{6262B1F1-D674-4613-B271-54AFB9A08716}">
      <dgm:prSet/>
      <dgm:spPr/>
      <dgm:t>
        <a:bodyPr/>
        <a:lstStyle/>
        <a:p>
          <a:endParaRPr lang="en-US"/>
        </a:p>
      </dgm:t>
    </dgm:pt>
    <dgm:pt modelId="{6D6838BD-2635-4665-A2A9-EC7FB7AA5E64}" type="sibTrans" cxnId="{6262B1F1-D674-4613-B271-54AFB9A08716}">
      <dgm:prSet/>
      <dgm:spPr/>
      <dgm:t>
        <a:bodyPr/>
        <a:lstStyle/>
        <a:p>
          <a:endParaRPr lang="en-US"/>
        </a:p>
      </dgm:t>
    </dgm:pt>
    <dgm:pt modelId="{EACB8198-26F6-44BB-88C7-CC9C435BA5D7}">
      <dgm:prSet/>
      <dgm:spPr/>
      <dgm:t>
        <a:bodyPr/>
        <a:lstStyle/>
        <a:p>
          <a:r>
            <a:rPr lang="cs-CZ" u="sng"/>
            <a:t>Typ normoaktivní</a:t>
          </a:r>
          <a:r>
            <a:rPr lang="cs-CZ"/>
            <a:t> </a:t>
          </a:r>
          <a:endParaRPr lang="en-US"/>
        </a:p>
      </dgm:t>
    </dgm:pt>
    <dgm:pt modelId="{1568F51F-63C0-4F8F-818D-93B21C5D5750}" type="parTrans" cxnId="{28B28BDE-1BB2-4F3A-BC3D-F352D196820F}">
      <dgm:prSet/>
      <dgm:spPr/>
      <dgm:t>
        <a:bodyPr/>
        <a:lstStyle/>
        <a:p>
          <a:endParaRPr lang="en-US"/>
        </a:p>
      </dgm:t>
    </dgm:pt>
    <dgm:pt modelId="{2EA7F379-3F86-436D-8077-5615F8410C77}" type="sibTrans" cxnId="{28B28BDE-1BB2-4F3A-BC3D-F352D196820F}">
      <dgm:prSet/>
      <dgm:spPr/>
      <dgm:t>
        <a:bodyPr/>
        <a:lstStyle/>
        <a:p>
          <a:endParaRPr lang="en-US"/>
        </a:p>
      </dgm:t>
    </dgm:pt>
    <dgm:pt modelId="{CC1904CC-C735-4243-94B4-F7DE50B03F3F}" type="pres">
      <dgm:prSet presAssocID="{D2A61972-9869-4F59-874C-2ABD88116BE5}" presName="outerComposite" presStyleCnt="0">
        <dgm:presLayoutVars>
          <dgm:chMax val="5"/>
          <dgm:dir/>
          <dgm:resizeHandles val="exact"/>
        </dgm:presLayoutVars>
      </dgm:prSet>
      <dgm:spPr/>
    </dgm:pt>
    <dgm:pt modelId="{A1436A88-F6E7-874E-A85F-006CC9D3BCF6}" type="pres">
      <dgm:prSet presAssocID="{D2A61972-9869-4F59-874C-2ABD88116BE5}" presName="dummyMaxCanvas" presStyleCnt="0">
        <dgm:presLayoutVars/>
      </dgm:prSet>
      <dgm:spPr/>
    </dgm:pt>
    <dgm:pt modelId="{7F6E6F8F-2E08-B948-8CFB-4F61763D3C35}" type="pres">
      <dgm:prSet presAssocID="{D2A61972-9869-4F59-874C-2ABD88116BE5}" presName="FourNodes_1" presStyleLbl="node1" presStyleIdx="0" presStyleCnt="4">
        <dgm:presLayoutVars>
          <dgm:bulletEnabled val="1"/>
        </dgm:presLayoutVars>
      </dgm:prSet>
      <dgm:spPr/>
    </dgm:pt>
    <dgm:pt modelId="{2FD5E46E-C7A1-A147-A3A3-C25EDEC1E6D7}" type="pres">
      <dgm:prSet presAssocID="{D2A61972-9869-4F59-874C-2ABD88116BE5}" presName="FourNodes_2" presStyleLbl="node1" presStyleIdx="1" presStyleCnt="4">
        <dgm:presLayoutVars>
          <dgm:bulletEnabled val="1"/>
        </dgm:presLayoutVars>
      </dgm:prSet>
      <dgm:spPr/>
    </dgm:pt>
    <dgm:pt modelId="{0E907763-E67A-944E-A792-E6D3F854570E}" type="pres">
      <dgm:prSet presAssocID="{D2A61972-9869-4F59-874C-2ABD88116BE5}" presName="FourNodes_3" presStyleLbl="node1" presStyleIdx="2" presStyleCnt="4">
        <dgm:presLayoutVars>
          <dgm:bulletEnabled val="1"/>
        </dgm:presLayoutVars>
      </dgm:prSet>
      <dgm:spPr/>
    </dgm:pt>
    <dgm:pt modelId="{BC464F30-D9C3-7B40-8FB3-3F9949A14382}" type="pres">
      <dgm:prSet presAssocID="{D2A61972-9869-4F59-874C-2ABD88116BE5}" presName="FourNodes_4" presStyleLbl="node1" presStyleIdx="3" presStyleCnt="4">
        <dgm:presLayoutVars>
          <dgm:bulletEnabled val="1"/>
        </dgm:presLayoutVars>
      </dgm:prSet>
      <dgm:spPr/>
    </dgm:pt>
    <dgm:pt modelId="{720EFBDD-CA68-B946-B6E4-2CA9D7D9AE9B}" type="pres">
      <dgm:prSet presAssocID="{D2A61972-9869-4F59-874C-2ABD88116BE5}" presName="FourConn_1-2" presStyleLbl="fgAccFollowNode1" presStyleIdx="0" presStyleCnt="3">
        <dgm:presLayoutVars>
          <dgm:bulletEnabled val="1"/>
        </dgm:presLayoutVars>
      </dgm:prSet>
      <dgm:spPr/>
    </dgm:pt>
    <dgm:pt modelId="{A90C9024-7B58-464D-8A30-9B6C8D0865A1}" type="pres">
      <dgm:prSet presAssocID="{D2A61972-9869-4F59-874C-2ABD88116BE5}" presName="FourConn_2-3" presStyleLbl="fgAccFollowNode1" presStyleIdx="1" presStyleCnt="3">
        <dgm:presLayoutVars>
          <dgm:bulletEnabled val="1"/>
        </dgm:presLayoutVars>
      </dgm:prSet>
      <dgm:spPr/>
    </dgm:pt>
    <dgm:pt modelId="{8399B988-8846-C243-B30B-D2C97F38F2D7}" type="pres">
      <dgm:prSet presAssocID="{D2A61972-9869-4F59-874C-2ABD88116BE5}" presName="FourConn_3-4" presStyleLbl="fgAccFollowNode1" presStyleIdx="2" presStyleCnt="3">
        <dgm:presLayoutVars>
          <dgm:bulletEnabled val="1"/>
        </dgm:presLayoutVars>
      </dgm:prSet>
      <dgm:spPr/>
    </dgm:pt>
    <dgm:pt modelId="{B689CEB0-F888-0E4F-9306-6656DAB44D58}" type="pres">
      <dgm:prSet presAssocID="{D2A61972-9869-4F59-874C-2ABD88116BE5}" presName="FourNodes_1_text" presStyleLbl="node1" presStyleIdx="3" presStyleCnt="4">
        <dgm:presLayoutVars>
          <dgm:bulletEnabled val="1"/>
        </dgm:presLayoutVars>
      </dgm:prSet>
      <dgm:spPr/>
    </dgm:pt>
    <dgm:pt modelId="{5D210201-2A39-DA4B-86E2-81A19925C5AA}" type="pres">
      <dgm:prSet presAssocID="{D2A61972-9869-4F59-874C-2ABD88116BE5}" presName="FourNodes_2_text" presStyleLbl="node1" presStyleIdx="3" presStyleCnt="4">
        <dgm:presLayoutVars>
          <dgm:bulletEnabled val="1"/>
        </dgm:presLayoutVars>
      </dgm:prSet>
      <dgm:spPr/>
    </dgm:pt>
    <dgm:pt modelId="{6ADF140E-61F2-E74B-B583-1E70FA7CD303}" type="pres">
      <dgm:prSet presAssocID="{D2A61972-9869-4F59-874C-2ABD88116BE5}" presName="FourNodes_3_text" presStyleLbl="node1" presStyleIdx="3" presStyleCnt="4">
        <dgm:presLayoutVars>
          <dgm:bulletEnabled val="1"/>
        </dgm:presLayoutVars>
      </dgm:prSet>
      <dgm:spPr/>
    </dgm:pt>
    <dgm:pt modelId="{4E7E77B9-BD6B-A749-8E43-90FACC704AAB}" type="pres">
      <dgm:prSet presAssocID="{D2A61972-9869-4F59-874C-2ABD88116BE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7DB4802-BD09-2546-A8E2-AC65A4062FAB}" type="presOf" srcId="{A85E8DFF-05DF-4BD2-9F6B-80EABCA4D176}" destId="{720EFBDD-CA68-B946-B6E4-2CA9D7D9AE9B}" srcOrd="0" destOrd="0" presId="urn:microsoft.com/office/officeart/2005/8/layout/vProcess5"/>
    <dgm:cxn modelId="{9A9B7217-81DE-B04D-B748-7EFB17D622C1}" type="presOf" srcId="{6D6838BD-2635-4665-A2A9-EC7FB7AA5E64}" destId="{8399B988-8846-C243-B30B-D2C97F38F2D7}" srcOrd="0" destOrd="0" presId="urn:microsoft.com/office/officeart/2005/8/layout/vProcess5"/>
    <dgm:cxn modelId="{93934237-02ED-5647-A253-7DD62FAA22D4}" type="presOf" srcId="{EACB8198-26F6-44BB-88C7-CC9C435BA5D7}" destId="{BC464F30-D9C3-7B40-8FB3-3F9949A14382}" srcOrd="0" destOrd="0" presId="urn:microsoft.com/office/officeart/2005/8/layout/vProcess5"/>
    <dgm:cxn modelId="{8C57F539-55D0-4255-A2F7-CF8D5CF8A63C}" srcId="{D2A61972-9869-4F59-874C-2ABD88116BE5}" destId="{8E488B15-DE68-4FF5-B316-EBF2E07D07C5}" srcOrd="0" destOrd="0" parTransId="{D36C60E0-E5FE-4064-89AC-293131DA5706}" sibTransId="{A85E8DFF-05DF-4BD2-9F6B-80EABCA4D176}"/>
    <dgm:cxn modelId="{6401593B-49C8-B943-B730-5FB1D8D5C3A6}" type="presOf" srcId="{EACB8198-26F6-44BB-88C7-CC9C435BA5D7}" destId="{4E7E77B9-BD6B-A749-8E43-90FACC704AAB}" srcOrd="1" destOrd="0" presId="urn:microsoft.com/office/officeart/2005/8/layout/vProcess5"/>
    <dgm:cxn modelId="{C283D163-43D3-CB45-B998-101D9E7D3A60}" type="presOf" srcId="{D68E8354-FA4E-40A6-A284-9EC569F7AB50}" destId="{0E907763-E67A-944E-A792-E6D3F854570E}" srcOrd="0" destOrd="0" presId="urn:microsoft.com/office/officeart/2005/8/layout/vProcess5"/>
    <dgm:cxn modelId="{2B656C6B-6086-4BAA-9E06-A00E36EFE8CA}" srcId="{D2A61972-9869-4F59-874C-2ABD88116BE5}" destId="{30406E2F-E6AE-4080-93A1-4CE948F34C4C}" srcOrd="1" destOrd="0" parTransId="{B6BCA765-24B6-4C30-B48D-8DE01D1BEBF8}" sibTransId="{25C458D5-2676-4F93-A293-CF138B380DF0}"/>
    <dgm:cxn modelId="{05160286-2B1F-5443-9752-A7EC592E7438}" type="presOf" srcId="{30406E2F-E6AE-4080-93A1-4CE948F34C4C}" destId="{2FD5E46E-C7A1-A147-A3A3-C25EDEC1E6D7}" srcOrd="0" destOrd="0" presId="urn:microsoft.com/office/officeart/2005/8/layout/vProcess5"/>
    <dgm:cxn modelId="{C004C1B6-071E-7944-A4EA-30319301996C}" type="presOf" srcId="{8E488B15-DE68-4FF5-B316-EBF2E07D07C5}" destId="{7F6E6F8F-2E08-B948-8CFB-4F61763D3C35}" srcOrd="0" destOrd="0" presId="urn:microsoft.com/office/officeart/2005/8/layout/vProcess5"/>
    <dgm:cxn modelId="{28B28BDE-1BB2-4F3A-BC3D-F352D196820F}" srcId="{D2A61972-9869-4F59-874C-2ABD88116BE5}" destId="{EACB8198-26F6-44BB-88C7-CC9C435BA5D7}" srcOrd="3" destOrd="0" parTransId="{1568F51F-63C0-4F8F-818D-93B21C5D5750}" sibTransId="{2EA7F379-3F86-436D-8077-5615F8410C77}"/>
    <dgm:cxn modelId="{DF1B73E6-BBA3-264E-BDF8-5ABE578032A1}" type="presOf" srcId="{D68E8354-FA4E-40A6-A284-9EC569F7AB50}" destId="{6ADF140E-61F2-E74B-B583-1E70FA7CD303}" srcOrd="1" destOrd="0" presId="urn:microsoft.com/office/officeart/2005/8/layout/vProcess5"/>
    <dgm:cxn modelId="{B659CCEE-2BFE-774E-B132-B43315EF11C0}" type="presOf" srcId="{8E488B15-DE68-4FF5-B316-EBF2E07D07C5}" destId="{B689CEB0-F888-0E4F-9306-6656DAB44D58}" srcOrd="1" destOrd="0" presId="urn:microsoft.com/office/officeart/2005/8/layout/vProcess5"/>
    <dgm:cxn modelId="{4816FEEE-8C35-BF4F-839F-CD74929E6E3B}" type="presOf" srcId="{30406E2F-E6AE-4080-93A1-4CE948F34C4C}" destId="{5D210201-2A39-DA4B-86E2-81A19925C5AA}" srcOrd="1" destOrd="0" presId="urn:microsoft.com/office/officeart/2005/8/layout/vProcess5"/>
    <dgm:cxn modelId="{6262B1F1-D674-4613-B271-54AFB9A08716}" srcId="{D2A61972-9869-4F59-874C-2ABD88116BE5}" destId="{D68E8354-FA4E-40A6-A284-9EC569F7AB50}" srcOrd="2" destOrd="0" parTransId="{7B4E8F95-D787-448E-B1B8-0589C5CCDD11}" sibTransId="{6D6838BD-2635-4665-A2A9-EC7FB7AA5E64}"/>
    <dgm:cxn modelId="{FE7CB3F7-CF2C-7146-A9DD-B133003CD67A}" type="presOf" srcId="{D2A61972-9869-4F59-874C-2ABD88116BE5}" destId="{CC1904CC-C735-4243-94B4-F7DE50B03F3F}" srcOrd="0" destOrd="0" presId="urn:microsoft.com/office/officeart/2005/8/layout/vProcess5"/>
    <dgm:cxn modelId="{B0B4D8F8-214A-E245-8614-D76763775250}" type="presOf" srcId="{25C458D5-2676-4F93-A293-CF138B380DF0}" destId="{A90C9024-7B58-464D-8A30-9B6C8D0865A1}" srcOrd="0" destOrd="0" presId="urn:microsoft.com/office/officeart/2005/8/layout/vProcess5"/>
    <dgm:cxn modelId="{3D934599-194B-354D-A8FC-2201D4C7C0B3}" type="presParOf" srcId="{CC1904CC-C735-4243-94B4-F7DE50B03F3F}" destId="{A1436A88-F6E7-874E-A85F-006CC9D3BCF6}" srcOrd="0" destOrd="0" presId="urn:microsoft.com/office/officeart/2005/8/layout/vProcess5"/>
    <dgm:cxn modelId="{F16E75FA-EAD6-2C4F-9C63-2613245B884F}" type="presParOf" srcId="{CC1904CC-C735-4243-94B4-F7DE50B03F3F}" destId="{7F6E6F8F-2E08-B948-8CFB-4F61763D3C35}" srcOrd="1" destOrd="0" presId="urn:microsoft.com/office/officeart/2005/8/layout/vProcess5"/>
    <dgm:cxn modelId="{AE20DFF6-91B7-B043-9122-BC7B375A442C}" type="presParOf" srcId="{CC1904CC-C735-4243-94B4-F7DE50B03F3F}" destId="{2FD5E46E-C7A1-A147-A3A3-C25EDEC1E6D7}" srcOrd="2" destOrd="0" presId="urn:microsoft.com/office/officeart/2005/8/layout/vProcess5"/>
    <dgm:cxn modelId="{1EA34B63-5D8C-DC4E-ABF4-8C691D87AB8B}" type="presParOf" srcId="{CC1904CC-C735-4243-94B4-F7DE50B03F3F}" destId="{0E907763-E67A-944E-A792-E6D3F854570E}" srcOrd="3" destOrd="0" presId="urn:microsoft.com/office/officeart/2005/8/layout/vProcess5"/>
    <dgm:cxn modelId="{2F4EDA7B-DC0F-114C-ABE7-7E838118F972}" type="presParOf" srcId="{CC1904CC-C735-4243-94B4-F7DE50B03F3F}" destId="{BC464F30-D9C3-7B40-8FB3-3F9949A14382}" srcOrd="4" destOrd="0" presId="urn:microsoft.com/office/officeart/2005/8/layout/vProcess5"/>
    <dgm:cxn modelId="{CB4E243F-3DA2-194E-B49E-E4FEEFCDA6A9}" type="presParOf" srcId="{CC1904CC-C735-4243-94B4-F7DE50B03F3F}" destId="{720EFBDD-CA68-B946-B6E4-2CA9D7D9AE9B}" srcOrd="5" destOrd="0" presId="urn:microsoft.com/office/officeart/2005/8/layout/vProcess5"/>
    <dgm:cxn modelId="{029F4A97-8934-8148-84BD-D75BF19C407A}" type="presParOf" srcId="{CC1904CC-C735-4243-94B4-F7DE50B03F3F}" destId="{A90C9024-7B58-464D-8A30-9B6C8D0865A1}" srcOrd="6" destOrd="0" presId="urn:microsoft.com/office/officeart/2005/8/layout/vProcess5"/>
    <dgm:cxn modelId="{F091A1E9-F4E0-9E46-9BF9-F40649DF5B43}" type="presParOf" srcId="{CC1904CC-C735-4243-94B4-F7DE50B03F3F}" destId="{8399B988-8846-C243-B30B-D2C97F38F2D7}" srcOrd="7" destOrd="0" presId="urn:microsoft.com/office/officeart/2005/8/layout/vProcess5"/>
    <dgm:cxn modelId="{3617237C-F7EC-DC4B-96D6-4DF90CE52805}" type="presParOf" srcId="{CC1904CC-C735-4243-94B4-F7DE50B03F3F}" destId="{B689CEB0-F888-0E4F-9306-6656DAB44D58}" srcOrd="8" destOrd="0" presId="urn:microsoft.com/office/officeart/2005/8/layout/vProcess5"/>
    <dgm:cxn modelId="{61193D7F-A625-7E44-9EFD-0779030AB9E0}" type="presParOf" srcId="{CC1904CC-C735-4243-94B4-F7DE50B03F3F}" destId="{5D210201-2A39-DA4B-86E2-81A19925C5AA}" srcOrd="9" destOrd="0" presId="urn:microsoft.com/office/officeart/2005/8/layout/vProcess5"/>
    <dgm:cxn modelId="{A262675E-4118-9641-BBB1-612C8DC4B2F2}" type="presParOf" srcId="{CC1904CC-C735-4243-94B4-F7DE50B03F3F}" destId="{6ADF140E-61F2-E74B-B583-1E70FA7CD303}" srcOrd="10" destOrd="0" presId="urn:microsoft.com/office/officeart/2005/8/layout/vProcess5"/>
    <dgm:cxn modelId="{58B776AA-1FCC-9A4D-A5C5-E2864F2264DF}" type="presParOf" srcId="{CC1904CC-C735-4243-94B4-F7DE50B03F3F}" destId="{4E7E77B9-BD6B-A749-8E43-90FACC704AA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E6F8F-2E08-B948-8CFB-4F61763D3C35}">
      <dsp:nvSpPr>
        <dsp:cNvPr id="0" name=""/>
        <dsp:cNvSpPr/>
      </dsp:nvSpPr>
      <dsp:spPr>
        <a:xfrm>
          <a:off x="0" y="0"/>
          <a:ext cx="8290560" cy="6663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Deprivace, zanedbanost, frustrace</a:t>
          </a:r>
          <a:endParaRPr lang="en-US" sz="2900" kern="1200"/>
        </a:p>
      </dsp:txBody>
      <dsp:txXfrm>
        <a:off x="19518" y="19518"/>
        <a:ext cx="7515157" cy="627358"/>
      </dsp:txXfrm>
    </dsp:sp>
    <dsp:sp modelId="{2FD5E46E-C7A1-A147-A3A3-C25EDEC1E6D7}">
      <dsp:nvSpPr>
        <dsp:cNvPr id="0" name=""/>
        <dsp:cNvSpPr/>
      </dsp:nvSpPr>
      <dsp:spPr>
        <a:xfrm>
          <a:off x="694334" y="787557"/>
          <a:ext cx="8290560" cy="666394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u="sng" kern="1200"/>
            <a:t>Typ sociálně hyperaktivní</a:t>
          </a:r>
          <a:r>
            <a:rPr lang="cs-CZ" sz="2900" kern="1200"/>
            <a:t>  </a:t>
          </a:r>
          <a:endParaRPr lang="en-US" sz="2900" kern="1200"/>
        </a:p>
      </dsp:txBody>
      <dsp:txXfrm>
        <a:off x="713852" y="807075"/>
        <a:ext cx="7124033" cy="627358"/>
      </dsp:txXfrm>
    </dsp:sp>
    <dsp:sp modelId="{0E907763-E67A-944E-A792-E6D3F854570E}">
      <dsp:nvSpPr>
        <dsp:cNvPr id="0" name=""/>
        <dsp:cNvSpPr/>
      </dsp:nvSpPr>
      <dsp:spPr>
        <a:xfrm>
          <a:off x="1378305" y="1575114"/>
          <a:ext cx="8290560" cy="666394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u="sng" kern="1200"/>
            <a:t>Typ sociálně hypoaktivní</a:t>
          </a:r>
          <a:r>
            <a:rPr lang="cs-CZ" sz="2900" kern="1200"/>
            <a:t>  </a:t>
          </a:r>
          <a:endParaRPr lang="en-US" sz="2900" kern="1200"/>
        </a:p>
      </dsp:txBody>
      <dsp:txXfrm>
        <a:off x="1397823" y="1594632"/>
        <a:ext cx="7134396" cy="627358"/>
      </dsp:txXfrm>
    </dsp:sp>
    <dsp:sp modelId="{BC464F30-D9C3-7B40-8FB3-3F9949A14382}">
      <dsp:nvSpPr>
        <dsp:cNvPr id="0" name=""/>
        <dsp:cNvSpPr/>
      </dsp:nvSpPr>
      <dsp:spPr>
        <a:xfrm>
          <a:off x="2072639" y="2362672"/>
          <a:ext cx="8290560" cy="66639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u="sng" kern="1200"/>
            <a:t>Typ normoaktivní</a:t>
          </a:r>
          <a:r>
            <a:rPr lang="cs-CZ" sz="2900" kern="1200"/>
            <a:t> </a:t>
          </a:r>
          <a:endParaRPr lang="en-US" sz="2900" kern="1200"/>
        </a:p>
      </dsp:txBody>
      <dsp:txXfrm>
        <a:off x="2092157" y="2382190"/>
        <a:ext cx="7124033" cy="627358"/>
      </dsp:txXfrm>
    </dsp:sp>
    <dsp:sp modelId="{720EFBDD-CA68-B946-B6E4-2CA9D7D9AE9B}">
      <dsp:nvSpPr>
        <dsp:cNvPr id="0" name=""/>
        <dsp:cNvSpPr/>
      </dsp:nvSpPr>
      <dsp:spPr>
        <a:xfrm>
          <a:off x="7857403" y="510397"/>
          <a:ext cx="433156" cy="43315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954863" y="510397"/>
        <a:ext cx="238236" cy="325950"/>
      </dsp:txXfrm>
    </dsp:sp>
    <dsp:sp modelId="{A90C9024-7B58-464D-8A30-9B6C8D0865A1}">
      <dsp:nvSpPr>
        <dsp:cNvPr id="0" name=""/>
        <dsp:cNvSpPr/>
      </dsp:nvSpPr>
      <dsp:spPr>
        <a:xfrm>
          <a:off x="8551737" y="1297955"/>
          <a:ext cx="433156" cy="43315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649197" y="1297955"/>
        <a:ext cx="238236" cy="325950"/>
      </dsp:txXfrm>
    </dsp:sp>
    <dsp:sp modelId="{8399B988-8846-C243-B30B-D2C97F38F2D7}">
      <dsp:nvSpPr>
        <dsp:cNvPr id="0" name=""/>
        <dsp:cNvSpPr/>
      </dsp:nvSpPr>
      <dsp:spPr>
        <a:xfrm>
          <a:off x="9235709" y="2085512"/>
          <a:ext cx="433156" cy="43315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333169" y="2085512"/>
        <a:ext cx="238236" cy="325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4A83CA-198F-43D3-9528-A253F7234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8E2B51E-9A9D-4D2C-9270-A73D1345ED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3D6D94-1B9A-4F41-A821-543B915EB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9B79-A3ED-42FB-A6C4-CA7B966ABB12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5F6BDB-CC77-470F-AECE-B4CCB83C6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8EFF40-9B43-4666-A14F-6F3A6346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CFD1-9B7A-4814-9B23-4565CAEE4F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9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61B9F2-91AA-4971-805E-4053A4B84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5B9095D-F616-4A88-84F3-AEC9A5BFC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549B6C-6958-40BC-A0D6-C2B58F895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9B79-A3ED-42FB-A6C4-CA7B966ABB12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2B3614-6E06-4A0F-81B7-4B4534EB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7EC2B1-9F39-41EE-B1CB-CBA235B21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CFD1-9B7A-4814-9B23-4565CAEE4F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96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64D5D1D-74D6-4155-98F5-25E2420F5D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EBD85E1-53D9-4DB3-AF46-AB2336671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C9B2A6-723D-4A6D-B2F5-DBBE8B27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9B79-A3ED-42FB-A6C4-CA7B966ABB12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51E31E-9F23-4D31-BA39-7A68DAB9E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72060C-4E31-4EB5-AB3B-BCC74594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CFD1-9B7A-4814-9B23-4565CAEE4F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720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89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F9EA2E-82EF-4496-A6C1-2FCC60E40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2EC700-3E57-47B6-887B-3DF610D99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291C72-DB51-4BB8-A23F-29240D3DE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9B79-A3ED-42FB-A6C4-CA7B966ABB12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8DEA15-B6E4-4304-BA48-3F5B7215E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016F30-CA84-4347-B3D6-D5DD8D48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CFD1-9B7A-4814-9B23-4565CAEE4F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49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A9EDB6-D890-4833-85CB-911F2240D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4C7F70A-2641-40B2-9D71-82EAE8B7F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25DFD9-E601-4EFC-BF3C-A3E71D141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9B79-A3ED-42FB-A6C4-CA7B966ABB12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B3862F-2EB5-4423-B301-3A232F63B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CE545C-A998-4E54-8C2D-24A398008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CFD1-9B7A-4814-9B23-4565CAEE4F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62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7A386-D9A1-429D-9144-78297CD31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389089-AD78-4ACC-8B49-B829F95A0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07C4E93-3C0C-4FE0-886E-867E810A4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BE56F5-024F-40CE-93C2-FC2EC7B82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9B79-A3ED-42FB-A6C4-CA7B966ABB12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248E2C6-C341-4680-AF8A-1449A1BBE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DB93564-F66A-440C-B576-8EC5D3393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CFD1-9B7A-4814-9B23-4565CAEE4F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58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3BE2B-0FBC-4D8C-AF54-8D798A16B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9088D3-5DB1-4561-B225-5A6675E5A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69D4505-4350-4903-AEAC-D5E8FDBFC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8FA23CA-1BD8-4AC7-9C39-CE0D346D8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3943055-41CE-464A-A9D1-57841D976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AAD4BBE-4284-495C-9BAC-9A3AD339D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9B79-A3ED-42FB-A6C4-CA7B966ABB12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514AD42-C8F6-4366-A8AB-ED6EA5A39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5C80AAC-E7CE-48DF-830A-F6F0EB2F4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CFD1-9B7A-4814-9B23-4565CAEE4F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64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17976E-9E59-4C5F-83AF-59B25FBFD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A11A8EA-BB32-4432-A919-F0122478B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9B79-A3ED-42FB-A6C4-CA7B966ABB12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3F21827-FF62-4528-8187-A44751EB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6E63E15-104C-451C-9D7E-3C4291B35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CFD1-9B7A-4814-9B23-4565CAEE4F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488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66071A4-C91E-46C4-8AC8-ABA78BEB6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9B79-A3ED-42FB-A6C4-CA7B966ABB12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4F8D60C-B4D6-426A-A345-EC7E2A13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A64CEF1-BAD8-4D3D-8313-69F2B9B84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CFD1-9B7A-4814-9B23-4565CAEE4F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63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7A3115-EF42-43C5-B06E-B9FEA1F29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B197F4-939F-4EC9-A806-6E6C92FF6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F34EF72-1BCE-458C-9526-D1AB0FFC4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EEAEE0C-FD17-4F05-861D-F96BDADA9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9B79-A3ED-42FB-A6C4-CA7B966ABB12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C67DCE3-DFCB-428E-9C35-77CE92BA5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14EC456-9FDB-4A5B-9AE3-D994A2915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CFD1-9B7A-4814-9B23-4565CAEE4F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15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9F789E-2FBA-493B-A5C6-30FB2FDCB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1F9ED2-63A5-4FDF-81B2-4AD4EC77A0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945DA0F-1607-4D2F-8C39-B2B1F1730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60F87AD-D3FF-4089-B126-697FE0D96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9B79-A3ED-42FB-A6C4-CA7B966ABB12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5ED6EF6-386A-440A-B91E-BBE1D5084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1FEABEE-25B9-41F5-8682-6AE752859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CFD1-9B7A-4814-9B23-4565CAEE4F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1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EA8ABFE-E085-455D-B669-279B5CC82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591B975-127E-4749-BBED-AA6175DEC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27DA1A-5561-4DA8-9542-98314DA51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29B79-A3ED-42FB-A6C4-CA7B966ABB12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7B165C-F5B9-4F63-8F11-6282D6C389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7B81C5-CCB7-4570-8E69-709103C8A7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4CFD1-9B7A-4814-9B23-4565CAEE4F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87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zakony.centrum.cz/obcansky-zakonik-novy/cast-2-hlava-2-dil-2-oddil-9-paragraf-858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F93920-A464-4C84-8759-6252EC6ACA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CAN a CSA - řešení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F6C8A34-8A28-4A0E-9B05-D74446E397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860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0624248">
            <a:off x="2266951" y="622301"/>
            <a:ext cx="8226425" cy="578961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6437" b="29048"/>
          <a:stretch>
            <a:fillRect/>
          </a:stretch>
        </p:blipFill>
        <p:spPr>
          <a:xfrm>
            <a:off x="1881188" y="785813"/>
            <a:ext cx="7643812" cy="393541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Právní hledisko</a:t>
            </a:r>
          </a:p>
        </p:txBody>
      </p:sp>
      <p:sp>
        <p:nvSpPr>
          <p:cNvPr id="1116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Povinnosti občana – hlásit podezření na CAN a CSA</a:t>
            </a:r>
          </a:p>
          <a:p>
            <a:r>
              <a:rPr lang="cs-CZ"/>
              <a:t>Zákonná opatření: minimální věková hranice (15 let), zákonná opatření proti svedení (č.140/161 v platném znění) – kuplířství, ohrožování mravnosti, týrání svěřené osoby, opuštění, vražda, znásilnění…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Systémové týrání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cs-CZ" dirty="0"/>
              <a:t>Jedná se o týrání systémem, který byl založen pro ochranu a pomoc dětem.</a:t>
            </a:r>
          </a:p>
          <a:p>
            <a:pPr>
              <a:defRPr/>
            </a:pPr>
            <a:r>
              <a:rPr lang="cs-CZ" dirty="0"/>
              <a:t>Sekundární viktimizace – výslech ve věci CAN, děti odebrané se vrací po létech k biologickým rodičům proti jejich vůli, nebo zmanipulované.</a:t>
            </a:r>
          </a:p>
          <a:p>
            <a:pPr>
              <a:defRPr/>
            </a:pPr>
            <a:r>
              <a:rPr lang="cs-CZ" dirty="0"/>
              <a:t>Profesionální pěstouni na přechodnou dobu- (západní Evropa)</a:t>
            </a:r>
          </a:p>
          <a:p>
            <a:pPr>
              <a:defRPr/>
            </a:pPr>
            <a:r>
              <a:rPr lang="cs-CZ" dirty="0"/>
              <a:t>Nedostatek osobních vazeb v ústavní péči – děti zde nemají nikoho „svého“.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Rituální zneužívání</a:t>
            </a:r>
          </a:p>
        </p:txBody>
      </p:sp>
      <p:sp>
        <p:nvSpPr>
          <p:cNvPr id="138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Takové zacházení s dětmi, které se uskutečňuje v souvislosti s nějakými symboly, které mají náboženskou, magickou či nadpřirozenou charakteristiku a jsou součásti nějakého společenství.</a:t>
            </a:r>
          </a:p>
          <a:p>
            <a:r>
              <a:rPr lang="cs-CZ"/>
              <a:t>Pojídání dětí, kruté vymýtání ďábla z dětí,</a:t>
            </a:r>
          </a:p>
          <a:p>
            <a:r>
              <a:rPr lang="cs-CZ"/>
              <a:t>Může jít o zneužívání jedincem – jedince, skupinou – jedince, skupinou - skupinu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Dětská prostituce</a:t>
            </a:r>
          </a:p>
        </p:txBody>
      </p:sp>
      <p:sp>
        <p:nvSpPr>
          <p:cNvPr id="139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Neočekávaný vysoký nárůst dětské prostituce v Evropě – zvláštní forma otroctví.</a:t>
            </a:r>
          </a:p>
          <a:p>
            <a:r>
              <a:rPr lang="cs-CZ"/>
              <a:t>Podíl dětí na obchodování s lidmi se odhaduje na 25%</a:t>
            </a:r>
          </a:p>
          <a:p>
            <a:r>
              <a:rPr lang="cs-CZ"/>
              <a:t>Masové rozšíření dětské pornografie</a:t>
            </a:r>
          </a:p>
          <a:p>
            <a:r>
              <a:rPr lang="cs-CZ"/>
              <a:t>Rozvoj nové formy – elektronická forma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Dětská práce</a:t>
            </a:r>
          </a:p>
        </p:txBody>
      </p:sp>
      <p:sp>
        <p:nvSpPr>
          <p:cNvPr id="140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Starý občanský zákoník formuloval, že dítě je povinno podle svých schopností a věku pomáhat při chodu domácnosti.</a:t>
            </a:r>
          </a:p>
          <a:p>
            <a:r>
              <a:rPr lang="cs-CZ"/>
              <a:t>Kde je hranice mezi pomocí rodině a využíváním dětí k pracovní činnosti</a:t>
            </a:r>
          </a:p>
          <a:p>
            <a:r>
              <a:rPr lang="cs-CZ"/>
              <a:t>Obohacování se na úkor práce dětí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Příčiny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Chudoba – ekonomická, emocionální, sociální, kulturní</a:t>
            </a:r>
          </a:p>
          <a:p>
            <a:pPr>
              <a:defRPr/>
            </a:pPr>
            <a:r>
              <a:rPr lang="cs-CZ" dirty="0"/>
              <a:t>Osobní zkušenost se sexuálním zneužitím mělo 50% dětí, 66% mladých pohybujících se v sexuálním průmyslu</a:t>
            </a:r>
          </a:p>
          <a:p>
            <a:pPr>
              <a:defRPr/>
            </a:pPr>
            <a:r>
              <a:rPr lang="cs-CZ" dirty="0"/>
              <a:t>Deficit vzdělání, informací</a:t>
            </a:r>
          </a:p>
          <a:p>
            <a:pPr>
              <a:defRPr/>
            </a:pPr>
            <a:r>
              <a:rPr lang="cs-CZ" dirty="0"/>
              <a:t>Absence akceptované sociální sítě</a:t>
            </a:r>
          </a:p>
          <a:p>
            <a:pPr>
              <a:defRPr/>
            </a:pPr>
            <a:r>
              <a:rPr lang="cs-CZ" dirty="0"/>
              <a:t>Dlouhodobý stres, nezaměstnanost</a:t>
            </a:r>
          </a:p>
          <a:p>
            <a:pPr>
              <a:defRPr/>
            </a:pPr>
            <a:r>
              <a:rPr lang="cs-CZ" dirty="0"/>
              <a:t>Touha po majetku, penězích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Následky komerčního zneužívání</a:t>
            </a:r>
          </a:p>
        </p:txBody>
      </p:sp>
      <p:sp>
        <p:nvSpPr>
          <p:cNvPr id="142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Stres, rozvoj posttraumatické stresové poruchy</a:t>
            </a:r>
          </a:p>
          <a:p>
            <a:r>
              <a:rPr lang="cs-CZ"/>
              <a:t>Získaná porucha osobnosti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F3B7AF-69D2-474B-9114-DFD4323F2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to je?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7853C0-8992-474D-A3E3-D84DBC81B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Sociálně-</a:t>
            </a:r>
            <a:r>
              <a:rPr lang="cs-CZ" b="1" dirty="0"/>
              <a:t>právní ochrana</a:t>
            </a:r>
            <a:r>
              <a:rPr lang="cs-CZ" dirty="0"/>
              <a:t> dítěte představuje zajištění </a:t>
            </a:r>
            <a:r>
              <a:rPr lang="cs-CZ" b="1" dirty="0"/>
              <a:t>práva</a:t>
            </a:r>
            <a:r>
              <a:rPr lang="cs-CZ" dirty="0"/>
              <a:t> dítěte na život, jeho příznivý vývoj, na rodičovskou péči a život v rodině, na identitu dítěte, svobodu myšlení, svědomí a náboženství, na vzdělání, zaměstnání, zahrnuje také </a:t>
            </a:r>
            <a:r>
              <a:rPr lang="cs-CZ" b="1" dirty="0"/>
              <a:t>ochranu</a:t>
            </a:r>
            <a:r>
              <a:rPr lang="cs-CZ" dirty="0"/>
              <a:t> dítěte před jakýmkoliv tělesným či duševním násilím, zanedbáváním, zneužíváním ...</a:t>
            </a:r>
          </a:p>
        </p:txBody>
      </p:sp>
    </p:spTree>
    <p:extLst>
      <p:ext uri="{BB962C8B-B14F-4D97-AF65-F5344CB8AC3E}">
        <p14:creationId xmlns:p14="http://schemas.microsoft.com/office/powerpoint/2010/main" val="2282310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Formy a projevy syndromu CAN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703513" y="1600201"/>
          <a:ext cx="8507289" cy="3340969"/>
        </p:xfrm>
        <a:graphic>
          <a:graphicData uri="http://schemas.openxmlformats.org/drawingml/2006/table">
            <a:tbl>
              <a:tblPr/>
              <a:tblGrid>
                <a:gridCol w="2835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5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5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aktivní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pasívní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Tělesné týrání, zneužívání a zanedbávání</a:t>
                      </a:r>
                      <a:endParaRPr kumimoji="0" lang="cs-CZ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Tržné, zhmožděné rány a poranění, bití, zlomeniny, krvácení, dušení, otrávení, smrt</a:t>
                      </a:r>
                      <a:endParaRPr kumimoji="0" lang="cs-CZ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Neprospívání, vyhladovění, nedostatky v bydlení, ošacení, nedostatek ve zdravotní a výchovné péči</a:t>
                      </a:r>
                      <a:endParaRPr kumimoji="0" lang="cs-CZ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Duševní a citové týrání, zneužívání a zanedbávání</a:t>
                      </a:r>
                      <a:endParaRPr kumimoji="0" 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Nadávky, ponižování, strašení, stres, šikana, agrese</a:t>
                      </a:r>
                      <a:endParaRPr kumimoji="0" lang="cs-CZ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Přehnané nároky na dítě</a:t>
                      </a:r>
                      <a:endParaRPr kumimoji="0" lang="cs-CZ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Nedostatek podnětů, zanedbanost duševní i citová</a:t>
                      </a:r>
                      <a:endParaRPr kumimoji="0" lang="cs-CZ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Sexuální zneužívání</a:t>
                      </a:r>
                      <a:endParaRPr kumimoji="0" lang="cs-CZ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Sexuální hry, pohlavní zneužití, ohmatávání, manipulace v oblasti erotogenních zón, znásilnění, incest</a:t>
                      </a:r>
                      <a:endParaRPr kumimoji="0" lang="cs-CZ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Exhibice, video, foto, audiopornografie, zahrnutí dětí do sexuálních aktivit dospělých</a:t>
                      </a:r>
                      <a:endParaRPr kumimoji="0" lang="cs-CZ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Zvláštní formy</a:t>
                      </a:r>
                      <a:endParaRPr kumimoji="0" lang="cs-CZ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Münchhansenův syndrom v zastoupení, systémové týrání a zneužívání, rituální týrání</a:t>
                      </a:r>
                      <a:endParaRPr kumimoji="0" lang="cs-CZ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AEF620-72BD-874D-AB6D-73953FE7E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vymezení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FB2227-49D4-0A43-AC4D-6B8353A04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Charta lidských práv - ústavní zákone č. 23/1991Sb.</a:t>
            </a:r>
          </a:p>
          <a:p>
            <a:r>
              <a:rPr lang="cs-CZ" dirty="0"/>
              <a:t>Listina práv dítěte – zákon č.104/1991Sb.</a:t>
            </a:r>
          </a:p>
          <a:p>
            <a:r>
              <a:rPr lang="cs-CZ" dirty="0"/>
              <a:t>Občanský zákoník – zákon č. 89/2012Sb. - §655 – 955</a:t>
            </a:r>
          </a:p>
          <a:p>
            <a:r>
              <a:rPr lang="cs-CZ" dirty="0"/>
              <a:t>Zákon o hmotné nouzi – č.111/2006Sb.</a:t>
            </a:r>
          </a:p>
          <a:p>
            <a:r>
              <a:rPr lang="cs-CZ" dirty="0"/>
              <a:t>Zákon o sociálně právní ochraně – č.359/1999Sb.</a:t>
            </a:r>
          </a:p>
          <a:p>
            <a:r>
              <a:rPr lang="cs-CZ" dirty="0"/>
              <a:t>Zákon o sociálních službách – č.108/2006Sb.</a:t>
            </a:r>
          </a:p>
          <a:p>
            <a:r>
              <a:rPr lang="cs-CZ" dirty="0"/>
              <a:t>Vyhláška – č.505/2006Sb. Standardy kvality sociálních služeb</a:t>
            </a:r>
          </a:p>
          <a:p>
            <a:r>
              <a:rPr lang="cs-CZ" dirty="0"/>
              <a:t>Vyhláška – č.401/2012Sb. Standardy kvality výkonu SPOD</a:t>
            </a:r>
          </a:p>
        </p:txBody>
      </p:sp>
    </p:spTree>
    <p:extLst>
      <p:ext uri="{BB962C8B-B14F-4D97-AF65-F5344CB8AC3E}">
        <p14:creationId xmlns:p14="http://schemas.microsoft.com/office/powerpoint/2010/main" val="3190899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DE2D9-1BDC-CDE2-5B24-252491E61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pomoci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6F1D9A-E2E4-47C9-AB2C-FA66BCDD5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Oznámení – OSPOD, Policie</a:t>
            </a:r>
          </a:p>
          <a:p>
            <a:r>
              <a:rPr lang="cs-CZ" dirty="0"/>
              <a:t>Šetření – v domácnosti, škole, zájmové aktivity, ZZ</a:t>
            </a:r>
          </a:p>
          <a:p>
            <a:r>
              <a:rPr lang="cs-CZ" dirty="0"/>
              <a:t>Terapie </a:t>
            </a:r>
            <a:r>
              <a:rPr lang="cs-CZ"/>
              <a:t>či mediace</a:t>
            </a:r>
            <a:endParaRPr lang="cs-CZ" dirty="0"/>
          </a:p>
          <a:p>
            <a:r>
              <a:rPr lang="cs-CZ" dirty="0"/>
              <a:t>Případová konference – vždy svolává OSPOD</a:t>
            </a:r>
          </a:p>
          <a:p>
            <a:r>
              <a:rPr lang="cs-CZ" dirty="0"/>
              <a:t>IPOD – individuální plán ochrany dítěte</a:t>
            </a:r>
          </a:p>
          <a:p>
            <a:r>
              <a:rPr lang="cs-CZ" dirty="0"/>
              <a:t>SMART</a:t>
            </a:r>
          </a:p>
          <a:p>
            <a:r>
              <a:rPr lang="cs-CZ" dirty="0"/>
              <a:t>Následuje práce s revize</a:t>
            </a:r>
          </a:p>
          <a:p>
            <a:r>
              <a:rPr lang="cs-CZ" dirty="0"/>
              <a:t>Pokud to nefunguje, soud</a:t>
            </a:r>
          </a:p>
        </p:txBody>
      </p:sp>
    </p:spTree>
    <p:extLst>
      <p:ext uri="{BB962C8B-B14F-4D97-AF65-F5344CB8AC3E}">
        <p14:creationId xmlns:p14="http://schemas.microsoft.com/office/powerpoint/2010/main" val="2020125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B13A44-72F5-40FE-A36F-E0F0F080A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Trauma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085C6E-8AC8-4DB7-814C-BCA1BD1A1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b="1" i="0" dirty="0">
                <a:effectLst/>
                <a:latin typeface="Arial" panose="020B0604020202020204" pitchFamily="34" charset="0"/>
              </a:rPr>
              <a:t>Psychické</a:t>
            </a:r>
            <a:r>
              <a:rPr lang="cs-CZ" b="0" i="0" dirty="0">
                <a:effectLst/>
                <a:latin typeface="Arial" panose="020B0604020202020204" pitchFamily="34" charset="0"/>
              </a:rPr>
              <a:t> (nebo též </a:t>
            </a:r>
            <a:r>
              <a:rPr lang="cs-CZ" b="1" i="0" dirty="0">
                <a:effectLst/>
                <a:latin typeface="Arial" panose="020B0604020202020204" pitchFamily="34" charset="0"/>
              </a:rPr>
              <a:t>duševní</a:t>
            </a:r>
            <a:r>
              <a:rPr lang="cs-CZ" b="0" i="0" dirty="0">
                <a:effectLst/>
                <a:latin typeface="Arial" panose="020B0604020202020204" pitchFamily="34" charset="0"/>
              </a:rPr>
              <a:t>) </a:t>
            </a:r>
            <a:r>
              <a:rPr lang="cs-CZ" b="1" i="0" dirty="0">
                <a:effectLst/>
                <a:latin typeface="Arial" panose="020B0604020202020204" pitchFamily="34" charset="0"/>
              </a:rPr>
              <a:t>trauma</a:t>
            </a:r>
            <a:r>
              <a:rPr lang="cs-CZ" b="0" i="0" dirty="0">
                <a:effectLst/>
                <a:latin typeface="Arial" panose="020B0604020202020204" pitchFamily="34" charset="0"/>
              </a:rPr>
              <a:t> je psychické zranění, duševní stav člověka, ke kterému dochází v důsledku traumatické (traumatizující) události, jakou může být těžký úraz, </a:t>
            </a:r>
            <a:r>
              <a:rPr lang="cs-CZ" dirty="0">
                <a:latin typeface="Arial" panose="020B0604020202020204" pitchFamily="34" charset="0"/>
              </a:rPr>
              <a:t>úmrtí</a:t>
            </a:r>
            <a:r>
              <a:rPr lang="cs-CZ" b="0" i="0" dirty="0">
                <a:effectLst/>
                <a:latin typeface="Arial" panose="020B0604020202020204" pitchFamily="34" charset="0"/>
              </a:rPr>
              <a:t> v rodině, </a:t>
            </a:r>
            <a:r>
              <a:rPr lang="cs-CZ" dirty="0">
                <a:latin typeface="Arial" panose="020B0604020202020204" pitchFamily="34" charset="0"/>
              </a:rPr>
              <a:t>znásilnění</a:t>
            </a:r>
            <a:r>
              <a:rPr lang="cs-CZ" b="0" i="0" dirty="0">
                <a:effectLst/>
                <a:latin typeface="Arial" panose="020B0604020202020204" pitchFamily="34" charset="0"/>
              </a:rPr>
              <a:t>, </a:t>
            </a:r>
            <a:r>
              <a:rPr lang="cs-CZ" dirty="0">
                <a:latin typeface="Arial" panose="020B0604020202020204" pitchFamily="34" charset="0"/>
              </a:rPr>
              <a:t>šikana</a:t>
            </a:r>
            <a:r>
              <a:rPr lang="cs-CZ" b="0" i="0" dirty="0">
                <a:effectLst/>
                <a:latin typeface="Arial" panose="020B0604020202020204" pitchFamily="34" charset="0"/>
              </a:rPr>
              <a:t> apod.</a:t>
            </a:r>
          </a:p>
          <a:p>
            <a:pPr algn="l"/>
            <a:r>
              <a:rPr lang="cs-CZ" b="0" i="0" dirty="0">
                <a:effectLst/>
                <a:latin typeface="Arial" panose="020B0604020202020204" pitchFamily="34" charset="0"/>
              </a:rPr>
              <a:t>Traumatem se rozumí zážitek, který ve velké míře porušuje duševní rovnováhu. </a:t>
            </a:r>
          </a:p>
          <a:p>
            <a:pPr algn="l"/>
            <a:r>
              <a:rPr lang="cs-CZ" b="0" i="0" dirty="0">
                <a:effectLst/>
                <a:latin typeface="Arial" panose="020B0604020202020204" pitchFamily="34" charset="0"/>
              </a:rPr>
              <a:t>Třebaže se </a:t>
            </a:r>
            <a:r>
              <a:rPr lang="cs-CZ" dirty="0">
                <a:latin typeface="Arial" panose="020B0604020202020204" pitchFamily="34" charset="0"/>
              </a:rPr>
              <a:t>podvědomí</a:t>
            </a:r>
            <a:r>
              <a:rPr lang="cs-CZ" b="0" i="0" dirty="0">
                <a:effectLst/>
                <a:latin typeface="Arial" panose="020B0604020202020204" pitchFamily="34" charset="0"/>
              </a:rPr>
              <a:t> brání tím, že potlačuje vzpomínky na takový bolestivý zážitek, trauma ovlivňuje život v podobě </a:t>
            </a:r>
            <a:r>
              <a:rPr lang="cs-CZ" dirty="0">
                <a:latin typeface="Arial" panose="020B0604020202020204" pitchFamily="34" charset="0"/>
              </a:rPr>
              <a:t>neuróz</a:t>
            </a:r>
            <a:r>
              <a:rPr lang="cs-CZ" b="0" i="0" dirty="0">
                <a:effectLst/>
                <a:latin typeface="Arial" panose="020B0604020202020204" pitchFamily="34" charset="0"/>
              </a:rPr>
              <a:t> a </a:t>
            </a:r>
            <a:r>
              <a:rPr lang="cs-CZ" dirty="0">
                <a:latin typeface="Arial" panose="020B0604020202020204" pitchFamily="34" charset="0"/>
              </a:rPr>
              <a:t>psychóz</a:t>
            </a:r>
            <a:r>
              <a:rPr lang="cs-CZ" b="0" i="0" dirty="0">
                <a:effectLst/>
                <a:latin typeface="Arial" panose="020B0604020202020204" pitchFamily="34" charset="0"/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5354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047160-5408-A599-643E-46808704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Sekundární </a:t>
            </a:r>
            <a:r>
              <a:rPr lang="cs-CZ" dirty="0" err="1"/>
              <a:t>vitkimizace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C88078-11EE-9F45-B041-94583F02B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Opakování traumatu</a:t>
            </a:r>
          </a:p>
          <a:p>
            <a:r>
              <a:rPr lang="cs-CZ" dirty="0"/>
              <a:t>Výslechové místnosti jako řešení</a:t>
            </a:r>
          </a:p>
        </p:txBody>
      </p:sp>
    </p:spTree>
    <p:extLst>
      <p:ext uri="{BB962C8B-B14F-4D97-AF65-F5344CB8AC3E}">
        <p14:creationId xmlns:p14="http://schemas.microsoft.com/office/powerpoint/2010/main" val="1808875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F2EAED-F3F1-784B-0F8E-1CD3AD26D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Dopady traumatu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F06C5F-343D-B93F-7367-74BE5CE72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Dítě hyperaktivní</a:t>
            </a:r>
          </a:p>
          <a:p>
            <a:r>
              <a:rPr lang="cs-CZ" dirty="0"/>
              <a:t>Dítě </a:t>
            </a:r>
            <a:r>
              <a:rPr lang="cs-CZ" dirty="0" err="1"/>
              <a:t>hypoaktivní</a:t>
            </a:r>
            <a:endParaRPr lang="cs-CZ" dirty="0"/>
          </a:p>
          <a:p>
            <a:r>
              <a:rPr lang="cs-CZ" dirty="0"/>
              <a:t>Dítě agresivní</a:t>
            </a:r>
          </a:p>
          <a:p>
            <a:r>
              <a:rPr lang="cs-CZ" dirty="0"/>
              <a:t>Dítě </a:t>
            </a:r>
            <a:r>
              <a:rPr lang="cs-CZ"/>
              <a:t>normoaktivní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074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1B3615-02B3-4727-8B06-4E49A8674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rodiny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A49B8E-A881-4669-865B-4001E5FFA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</a:rPr>
              <a:t>Co je na základních funkcí rodiny zajímavé je vzájemná závislost mezi rodičem, rodinou a dítětem. Rodina vedená rodiči ve svých funkcích silně ovlivňuje dítě a jeho vývoj. Je zde však nutné si uvědomit i zpětnou interakci – dítě svým způsobem zpracovávaní informací, emocí a všeho ostatního co se jej snaží dospělí naučit, ovlivňuje zpětně chod rodiny a rodiče.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</a:rPr>
              <a:t>Na tomto místě je vhodné si uvědomit, že nejen rodiče vychovávají a vedou dítě, ale i dítě vychovává (mění, dává jim příležitost k rozvoji) a vede rodiče. 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Funkce rodiny vychází z 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rodičovsk</a:t>
            </a:r>
            <a:r>
              <a:rPr lang="fr-FR" sz="18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é 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odpovědnosti, kterou např. popisuje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obč</a:t>
            </a:r>
            <a:r>
              <a:rPr lang="da-DK" sz="18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ansk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ý zákoník následovně: </a:t>
            </a:r>
            <a:r>
              <a:rPr lang="cs-CZ" sz="1800" u="none" strike="noStrike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  <a:hlinkClick r:id="rId2"/>
              </a:rPr>
              <a:t>§ </a:t>
            </a:r>
            <a:r>
              <a:rPr lang="ru-RU" sz="1800" u="none" strike="noStrike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  <a:hlinkClick r:id="rId2"/>
              </a:rPr>
              <a:t>858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; Rodičovská odpovědnost zahrnuje povinnosti a práva rodičů, která spočívají v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péč</a:t>
            </a:r>
            <a:r>
              <a:rPr lang="pt-PT" sz="18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i o d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ítě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, zahrnující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zejm</a:t>
            </a:r>
            <a:r>
              <a:rPr lang="fr-FR" sz="18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é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na péči o jeho zdraví, jeho tělesný, citový, rozumový a mravní vývoj, v ochraně dítěte, v udržování osobního styku s dítětem, v zajišťování jeho výchovy a vzdělání, v určení místa jeho bydliště, v jeho zastupování a spravování jeho jmění; vzniká </a:t>
            </a:r>
            <a:r>
              <a:rPr lang="de-DE" sz="1800" dirty="0" err="1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narozen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ím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dítěte a zaniká, jakmile dítě nabude pln</a:t>
            </a:r>
            <a:r>
              <a:rPr lang="fr-FR" sz="18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é 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sv</a:t>
            </a:r>
            <a:r>
              <a:rPr lang="fr-FR" sz="18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é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právnosti. Trvání a rozsah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rodičovsk</a:t>
            </a:r>
            <a:r>
              <a:rPr lang="fr-FR" sz="18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é 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odpovědnosti může změnit jen soud.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2485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C73AB2-774C-4FC4-B65E-9887468C9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Funkce reprodukční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4A9282-3650-413A-950A-1E67C9E6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Ještě do nedávna byla rodina místem, ve kterém a do kterého se rodilo dítě. Bylo společensky normální, že dítě se rodí sezdaným partnerům.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Zpravdila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se taky dítě rodilo v biologicky nejpřijatelnější dobu – tedy mezi 20 a 30 rokem života ženy a muže. 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Toto již dnes neplatí. Cílem je spotřeba a to na všech úrovních. Dítě – a tím založení rodiny – se odkládá „na potom“. V prvním období se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popužívá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antikoncepce, aby v období, kdy chceme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založít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rodinu, abychom využili IVF oplodnění, neboť fyziologicky jsme již neschopni. Důvodem odkládání založení rodiny – mít dítě – je uváděna nízká finanční příjmová hladina mladých lidí.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Roste nám počet dětí žijících mimo svou původní rodinu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child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home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), roste nám počet svobodných matek. Rodina již statisticky není místem, kde se „přirozeně“ dítě narodí a žije, je vychováváno, opečováváno a chráněno. 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3406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41F8FE-D06C-4722-B76A-3E7F2A0FA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Funkce ekonomická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99D1FF-424A-4074-9526-3D335F56C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Rodina je systéme malého rodinného podniku. Do rodiny přicházejí určitým systém finance. Rodina se učí tyto finance v rámci interních procesů přerozdělovat. Zpětně svou spotřebou roztáčí kolo výroby a nákupu, a tím vytváří a ovlivňuje hospodářství.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Ve funkci ekonomické se tedy nejedná jen o přísun a spotřebu, ale rovněž o interní strukturu rodiny, které může naučit děti vnímat hodnotu peněz, nebo v jisté nedostatečnosti, může naučit dítě žít jen ze sociálních dávek. Rodina je taky prvním místem, kdy sdílíme materiální věci společně, a učíme se na základě ekonomie i učení vztahu k věcem, případně i finančnímu altruismu.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Do našeho zařízení byla přijeta 14 letá dívka v rámci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krizov</a:t>
            </a:r>
            <a:r>
              <a:rPr lang="fr-FR" sz="18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é 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pomoci. Tak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velk</a:t>
            </a:r>
            <a:r>
              <a:rPr lang="fr-FR" sz="18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é 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děti mají vysoká </a:t>
            </a:r>
            <a:r>
              <a:rPr lang="it-IT" sz="18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privilegia v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 pohybu po zařízení. Při rozhovoru s jednou kuchařkou se ptala, proč </a:t>
            </a:r>
            <a:r>
              <a:rPr lang="it-IT" sz="18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tato pan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í chodí práce. Dostalas odpověď: „jsem ráda u dětí a taky potřebuje nějak</a:t>
            </a:r>
            <a:r>
              <a:rPr lang="fr-FR" sz="18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é 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peníze pro život.“ Naše dívenka odpověděla:“ A to nemáš </a:t>
            </a:r>
            <a:r>
              <a:rPr lang="fr-FR" sz="18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soci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álku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, že chodíš </a:t>
            </a:r>
            <a:r>
              <a:rPr lang="pt-PT" sz="18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do pr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áce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?“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1600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6637E2-039C-4A57-B3D2-D91F63AF2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Funkce vzdělávací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41230F-C7BD-420F-BEAA-582DE2022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V současné společenské struktuře je rodina vnímána již odloučeně od vzdělávacích institucí. Za poslední půlstoletí rodina a její místo ve společnosti prošla významnou změnou. Tato změna je dána nejen společenskými změnami, ale rovněž i politickým rozdělováním sil vzhledem ke vzniku Evropské unie a jejího vlivu na vnitřní sociální systémy.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Jak jsem uvedl výše, do přelomu tisíciletí byla škola součástí výchovného procesu společně s rodiči. Tento fakt již dnes zcela neplatí – platí spíše jen u alternativních škol typu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Montesori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Waldrovská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škola a podobně. U státních institucí již došlo ke striktnímu rozdělení školy jako vzdělávací instituce a rodiny jako výchovné instituce. Opačně však je potřeba si všimnout situace, kdy stát a především ekonomika  jako mocenská struktura více zasahuje do chodu rodiny. Stát ztrácí vliv na rodinu a její začleňování – již taky stát a společnost přestává být nositelem a ochranitelem vlastní kultury. Kultura je diktována ochranou zájmu menšin a ekonomikou nadnárodních společností (Keller 2007).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Děti však stále mají v rodině svou potřebu přiměřených výchovných podnětů. Rodina jako prostor startuje rozvoj dítěte, rozvoj kognitivních funkcí, případně i nápravu raných postižení spojených s neurologií dítěte.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4777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6319A5-1F0D-498D-9C53-0E09514FD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Socializační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EA845F-56E0-4DAF-8D61-CB90A0FEA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Ještě nedávno platilo, že rodina se chová jako sociální společenství a je dost snadné definovat kdo do ní patří a kdo nikoliv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Komárik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2007). Rovněž je jednoduché definovat teritorium rodiny, kde a kdo sem patří, kdo je host, kdo je nepřítel. Je zde i jistá hierarchie, případně anarchie, dá se však definovat a snadno se v ní orientovat. Dnes je již složitější se v některých rodinných vztazích orientovat, dokázat dosledovat jak se některé primární vztahy kříží, prolínají, případně kde se z bývalých partnerů stávají nepřátelé, jejichž zbraní je dítě.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Rodina jako samostatný sociální subjekt vytváří s ostatními jedinci i rodinnými subjekty společnost, která je nositelem určitých hodnot patřící k dané kultuře. Tyto hodnoty jsou v konkrétnějších formách předávány dětem právě v rodinném prostoru a v rodinných vazbách – dítě se socializuje z perspektivy rodinných hodnot. Hodnoty a rituály zpětně dávají členům pocit bezpečí.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 err="1"/>
              <a:t>Harris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0377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CAN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7C69BC-6EB4-41B9-80AF-F61E76BB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Emocionální funkce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DC3EEE-19E9-4946-8510-90EAA475A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Saturace psychických potřeb. Tyto potřeby popisuje Matějček jako jedny z nejdůležitějších, dokonce mají přednost před blahobytem (v anglicky psané literatuře často uváděný jako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wellfare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nebo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wellbeing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).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Matějček mimo jiné upozorňuje na potřebu láskyplného přijetí, stálost vztahů a otevřenou budoucnost.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Škoviera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v předmluvě své knihy „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Prevýchova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Úvod do teorie a praxe“ sám upozorňuje, že ekonomická sila rodiny nemá přímou souvislost s naplňování emočních i fyzických potřeb dítěte. Tento fakt, na který upozorňují i jiní autoři je v přímém rozporu s Novým občanským zákoníkem, který předpokládá, že slabá ekonomická situace rodiny je důvodem zanedbávání případně i týrání dítěte.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Emocionální funkce rodiny rovněž umožňuje doplňovat vztahem některé nedostatky, např. sníženou ekonomickou sílu rodiny. Rovněž emocionální funkce rodiny a emoce jako vztahová záležitost učí dítě řešit konflikt, zvládat své vlastní emoce – lépe řečeno, umět s nimi zacházet.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1195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484F2-5521-4B39-977F-97DECB948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cs-CZ" sz="4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Výchovná funkce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4A9AE7-0B68-415C-813E-FC2358E9B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Dítě je vychováváno ke sběru informací a k dovednosti s informacemi zacházet, učí se první slova, ale rovněž získává dovednosti jako je vzájemná sounáležitost a způsob vzájemné interakce vzhledem k jednotlivým členům rodiny a domácnosti.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Dítě rovněž má své místo v rodině, které je dáno pohlavím a věkem. Rodinné konstelace – pořadí dětí – jsou velmi silným výchovným činitelem. Tento fakt budu ještě jednou zmiňovat v rámci přijímání dítěte v systému náhradní rodinné péče. Každé dítě je učeno tomu, že nejmladší je nejkřehčí, že musí mít ohledy, je rodinným mazlíkem i zdrojem stresu – např. toho, že starší musí chápat a uhýbat. Dítě je rovněž vychováváno a vedeno k emočním projevům, jejím rozumění. V primární rodině se dítě nejúčinněji naučí komunikovat, naučí se empatii. Z tohoto důvodu potřebuje vyrůstat ve stálém prostředí z pohledu jasnosti a srozumitelnosti emočních projevů. Potřebuje zažít frustraci, ale rovněž potřebuje, aby toho pozitivního bylo více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Pöthe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1999). 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3570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41F016-4DEF-4554-9C08-82FABEE37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Ochranná funkce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19E0DA-2EF8-4AD7-816B-389910C6E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Jedním z důležitých socializačních funkcí rodiny je místo bezpečí pro jejich členy, kdy mohu být sám sebou a mohu „odložit“ některé společenské konvence, např. v oblékání. Do ochranné funkce však taky patří i to, že obdržím zastání případě pocitu nespravedlnosti, že mohu tyto své pocity  s někým řešit v bezpečném prostředí. Dle mého názoru do ochranné funkce rodiny patří i to, že jsou transparentní pravidla pro vnitřní chod rodiny a že mám možnost jako dítě i dospělý dostat přiměřeným způsobem zpětnou vazbu na mé jednání, a ochranu před neadekvátním jednáním jiných osob. Nejedná se zde o slepou ochranu, ale o ochranu před agresí, ale rovněž i ochranu před přílišným návalem stresujících faktorů.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4464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E1D14F-2B24-4C85-9B3C-CC3BAB08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u="sng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Č</a:t>
            </a:r>
            <a:r>
              <a:rPr lang="cs-CZ" sz="4400" u="sng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leníme rodiny dle jejich dysfunkčnosti</a:t>
            </a:r>
            <a:r>
              <a:rPr lang="cs-CZ" sz="44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73A5DB-74DE-41B0-9E3C-39ACD51D2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Rodinu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problémovou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ve které se vyskytuje narušení některých, nebo všech výše uvedených funkcí. Narušení těchto funkcí ale neohrožuje vývoj rodiny, ani jejich členů a rodina je schopna sama zabezpečit zlepšení výkonu funkcí, případně s malou pomocí.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Rodinu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dysfunkční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kde se již vyskytuje významné narušení některých, nebo všech základních funkcí, rodinný systém je poškozen a vývoj dítěte, či dětí je vážně ohrožen. Tyto rodiny nejsou schopny pomoci si samy a je potřeba využít zdroje pomoci z vnějška rodiny.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Rodinu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afunkční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ve které je rodinné fungování již silně poškozeno z důvodu těžce narušeného uspokojování potřeb, nebo neuspokojování potřeb. Dítě nejen nemá uspokojovány základní potřeby, ale je také ohroženo na samotném životě. 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V těchto případech často dochází k zásahu pracovníků OSPOD a to odebráním dětí z původní rodiny a jejich umisťování do náhradní péče.  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Děti, které se v současnosti v České republice narodí, se rodí v 52% nesezdaným ženám. Ze statistiky již nevyčteme, zda se jedná o samoživitelky nebo ženy s partnerem. 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Matka se pro dítě může snažit tvořit bezpečné prostředí, nepředstavuje ovšem tak pevnou oporu, jako partnerské soužití v souladu, nebo rozrostlejší rodina, která kolektivně spolupracuje (Matoušek,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Pazlarová</a:t>
            </a:r>
            <a:r>
              <a:rPr lang="cs-CZ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2014)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5889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FC2DF8-FA92-46D1-BE36-51E64642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Dětské potřeby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F3F5CF-B824-4437-971D-F1AE0750B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Aby se dítě mohlo vyvíjet zdravě po duševní stránce a mohlo být prospěšné společnosti, musí být uspokojovány jeho základní potřeby. I přesto, že na dítě působí větší počet výchovných prostředí, rodina je nejdůležitější institucí v uspokojování potřeb dítěte a pokud jsou rodiče s dítětem v soužití, zároveň dochází k uspokojování jejich potřeb (Matějček, 2005).</a:t>
            </a:r>
            <a:endParaRPr lang="cs-CZ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97182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6D40D7-6A63-4AFD-B076-660A56113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potřeba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DABB08-FA3B-4433-94E1-EED254460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i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„Potřeba je subjektivně pociťovaný nedostatek něčeho nezbytného“</a:t>
            </a:r>
            <a:r>
              <a:rPr lang="cs-CZ" sz="24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(Kukla, 2016, s. 131). Vaníčková (2007) uvádí, že uspokojování potřeb dítěte spadá do rodičovských povinností a je obsahem výchovy. Je-li uspokojování potřeb dětí nedostačující, nebo v případě, že vůbec neprobíhá, jedná se o zanedbávání dětí. Potřeby dítěte závisí na několika faktorech. Jedná se zejména o věk dítěte, pohlaví dítěte, jeho zdravotní stav a původní prostředí (Kukla, 2016).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24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Dalším významným milníkem rodinné formy pomoci dítěti v ohrožení jsou studie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Bovlbyho</a:t>
            </a:r>
            <a:r>
              <a:rPr lang="cs-CZ" sz="24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a tria českých autorů – Matějček,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Langmeier</a:t>
            </a:r>
            <a:r>
              <a:rPr lang="cs-CZ" sz="24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Dunovský</a:t>
            </a:r>
            <a:r>
              <a:rPr lang="cs-CZ" sz="24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 Všichni tito autoři se shodují na tom, že dítě potřebuje ve svém raném dětství jednu pečující osobu, která je plně soustředěna na jeho potřeby. Dětské potřeby definoval Matějček (2002):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5765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2FE021-0ACF-477E-9EC6-ACA14A567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Potřeba stimulace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A9073B-AD11-42E1-AF5B-9846B350C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u="none" strike="noStrike" kern="0" spc="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Potřeba stimulace - 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dostupnost podnětů v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přiměřeném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množství a variabilitě. Dítě potřebuje být podněcované, stimulované v oblasti zrakové, sluchové, hmatové, atd. Nejpřirozenějším zdrojem smyslové stimulace je každodenní tělesný, zrakový a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řečový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kontakt s dítětem: Důležité je, aby podněty odrážely určitou pravidelnost a srozumitelný systém, který je zprostředkovaný nejčastěji matkou. Souvisí to s potřebou porozumět světu, aby se dítě do něj mohlo začlenit. Dítě potřebuje okolo sebe nejen rozličné hračky, pěkné prostředí, ale hlavně lidi, kteří se s ním mazlí, laskají, usmívají se. Jejich nedostatek nebo jednostrannost vývoj dítěte narušují a zpomalují</a:t>
            </a:r>
            <a:r>
              <a:rPr lang="cs-CZ" sz="18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.</a:t>
            </a:r>
            <a:endParaRPr lang="cs-CZ" sz="1800" u="none" strike="noStrike" kern="0" spc="0" dirty="0">
              <a:effectLst/>
              <a:ea typeface="Symbol" panose="05050102010706020507" pitchFamily="18" charset="2"/>
              <a:cs typeface="Symbol" panose="05050102010706020507" pitchFamily="18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95349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BF6E05-A607-4CFF-9146-BCE563116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Potřeba smysluplného světa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6D41A7-8F22-4663-99FE-644C23C72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u="none" strike="noStrike" kern="0" spc="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Potřeba smysluplného světa - 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stálost věcného a sociálního prostředí, které dítě prostřednictvím matky poznává a orientuje se v něm. Děti již v kojeneckém věku projevují radost, když ve svém prostředí objeví nějaký systém, nějakou pravidelnost, kterou mohou vlastní činností ovlivnit. Dítě se aktivně̌ zmocňuje světa a úspěchy ho podněcují k dalším aktivitám</a:t>
            </a:r>
            <a:r>
              <a:rPr lang="cs-CZ" sz="18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. </a:t>
            </a:r>
            <a:endParaRPr lang="cs-CZ" sz="1800" u="none" strike="noStrike" kern="0" spc="0" dirty="0">
              <a:effectLst/>
              <a:ea typeface="Symbol" panose="05050102010706020507" pitchFamily="18" charset="2"/>
              <a:cs typeface="Symbol" panose="05050102010706020507" pitchFamily="18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34269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EA30BA-AF29-451C-9179-9183545C8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Potřeba lásky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A4A990-0AA1-407D-8161-2E72B4BF3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u="none" strike="noStrike" kern="0" spc="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Potřeba lásky – citového bezpečí - 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potřebu trvalého kladného vztahu k mateřské osobě (nemusí to být biologická matka), dále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potřeba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kladného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opětovaného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vztahu k ostatním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členům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rodiny,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později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k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vrstevníkům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, což se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obzvlášte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̌ projevuje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věku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a v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puberte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̌. Dále je to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potřeba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důvěrných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vztahů mezi chlapci a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děvčaty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,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potřeba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životního partnera a u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většiny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lidí v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dospělosti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potřeba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mít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děti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, svoje potomstvo.</a:t>
            </a:r>
            <a:endParaRPr lang="cs-CZ" sz="2400" u="none" strike="noStrike" kern="0" spc="0" dirty="0">
              <a:effectLst/>
              <a:ea typeface="Symbol" panose="05050102010706020507" pitchFamily="18" charset="2"/>
              <a:cs typeface="Symbol" panose="05050102010706020507" pitchFamily="18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7490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1E75FF-C307-48BB-B00F-A13826C79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Potřeba pozitivní identity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C2124A-E537-40A1-8E60-920CAEB46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u="none" strike="noStrike" kern="0" spc="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Potřeba identity, najít si místo ve společnosti -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Díte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̌ si v interakci s okolím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postupne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̌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uvědomuje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svoje „JÁ“,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vytváří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si svoje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sebevědomí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,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sebepřijetí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, svoji identitu, kterou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dotváří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v období dospívání. Každý má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potřebu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být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přijímaný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a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někam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patřit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– do rodiny, do skupiny kamarádů, do pracovního, zájmového, duchovního a dalších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společenstev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a mít tam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přijatelnou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roli a pozici.</a:t>
            </a:r>
            <a:endParaRPr lang="cs-CZ" sz="2400" u="none" strike="noStrike" kern="0" spc="0" dirty="0">
              <a:effectLst/>
              <a:ea typeface="Symbol" panose="05050102010706020507" pitchFamily="18" charset="2"/>
              <a:cs typeface="Symbol" panose="05050102010706020507" pitchFamily="18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3090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27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52813" y="2079625"/>
            <a:ext cx="4267200" cy="2878138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BFBC81-5C40-44F2-9D69-106E4242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Potřeba životní perspektivy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E0FB0A-4C32-4462-B03B-A82DFBE83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u="none" strike="noStrike" kern="0" spc="0" dirty="0">
                <a:effectLst/>
                <a:ea typeface="Symbol" panose="05050102010706020507" pitchFamily="18" charset="2"/>
                <a:cs typeface="Symbol" panose="05050102010706020507" pitchFamily="18" charset="2"/>
              </a:rPr>
              <a:t>Potřeba životní perspektivy, otevřené budoucnosti -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společnou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budoucnost má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díte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̌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práve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̌ v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rodine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̌. Je to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potřeba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tak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důležitá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, že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někdy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bývá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uváděna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 jako samostatná pátá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úroven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̌ v rámci psychických </a:t>
            </a:r>
            <a:r>
              <a:rPr lang="cs-CZ" sz="2400" u="none" strike="noStrike" kern="0" spc="0" dirty="0" err="1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potřeb</a:t>
            </a:r>
            <a:r>
              <a:rPr lang="cs-CZ" sz="2400" u="none" strike="noStrike" kern="0" spc="0" dirty="0">
                <a:solidFill>
                  <a:srgbClr val="333333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.</a:t>
            </a:r>
            <a:endParaRPr lang="cs-CZ" sz="2400" u="none" strike="noStrike" kern="0" spc="0" dirty="0">
              <a:effectLst/>
              <a:ea typeface="Symbol" panose="05050102010706020507" pitchFamily="18" charset="2"/>
              <a:cs typeface="Symbol" panose="05050102010706020507" pitchFamily="18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09634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534ED2-BCED-4424-9C16-3D8B56863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„</a:t>
            </a:r>
            <a:r>
              <a:rPr lang="cs-CZ" sz="4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Základní potřeby dětí psychické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BBCF1A-FC3B-416B-BE9D-14BAD303E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cs-CZ" sz="1800" u="none" strike="noStrike" kern="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množství kvalita a proměnlivost podnětů,</a:t>
            </a:r>
          </a:p>
          <a:p>
            <a:pPr marL="342900" lvl="0" indent="-342900" algn="just" fontAlgn="base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cs-CZ" sz="1800" u="none" strike="noStrike" kern="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řád a smysl podnětů pro učení,</a:t>
            </a:r>
          </a:p>
          <a:p>
            <a:pPr marL="342900" lvl="0" indent="-342900" algn="just" fontAlgn="base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cs-CZ" sz="1800" u="none" strike="noStrike" kern="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citové a sociální vazby pro utváření osobnosti dítěte,</a:t>
            </a:r>
          </a:p>
          <a:p>
            <a:pPr marL="342900" lvl="0" indent="-342900" algn="just" fontAlgn="base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cs-CZ" sz="1800" u="none" strike="noStrike" kern="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potřeba osobní identity,</a:t>
            </a:r>
          </a:p>
          <a:p>
            <a:pPr marL="342900" lvl="0" indent="-342900" algn="just" fontAlgn="base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cs-CZ" sz="1800" u="none" strike="noStrike" kern="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potřeba otevřené budoucnosti.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56881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9F9662-5460-4C4F-9430-720AE914E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Základní potřeby biologické: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E6D751-4D4D-407B-A093-6F37C4431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 algn="just" fontAlgn="base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cs-CZ" sz="2800" u="none" strike="noStrike" kern="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vzduch, voda, teplo,</a:t>
            </a:r>
          </a:p>
          <a:p>
            <a:pPr marL="342900" lvl="0" indent="-342900" algn="just" fontAlgn="base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cs-CZ" sz="2800" u="none" strike="noStrike" kern="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kvalitní výživa,</a:t>
            </a:r>
          </a:p>
          <a:p>
            <a:pPr marL="342900" lvl="0" indent="-342900" algn="just" fontAlgn="base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cs-CZ" sz="2800" u="none" strike="noStrike" kern="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spánek,</a:t>
            </a:r>
          </a:p>
          <a:p>
            <a:pPr marL="342900" lvl="0" indent="-342900" algn="just" fontAlgn="base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cs-CZ" sz="2800" u="none" strike="noStrike" kern="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odpočinek, zájmové aktivity, relaxace,</a:t>
            </a:r>
          </a:p>
          <a:p>
            <a:pPr marL="342900" lvl="0" indent="-342900" algn="just" fontAlgn="base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cs-CZ" sz="2800" u="none" strike="noStrike" kern="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přiměřené obydlí a ošacení,</a:t>
            </a:r>
          </a:p>
          <a:p>
            <a:pPr marL="342900" lvl="0" indent="-342900" algn="just" fontAlgn="base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cs-CZ" sz="2800" u="none" strike="noStrike" kern="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ochrana dítěte před nemocemi a úrazy.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87954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BF5DA5-DA7D-4C0C-8635-6A507E470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Základní potřeby emocionální: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1B8534-A224-48A3-BEE0-974E7F532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 fontAlgn="base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cs-CZ" sz="2800" u="none" strike="noStrike" kern="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uvědomělé prožívání situací a schopnost empatie,</a:t>
            </a:r>
          </a:p>
          <a:p>
            <a:pPr marL="342900" lvl="0" indent="-342900" algn="just" fontAlgn="base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cs-CZ" sz="2800" u="none" strike="noStrike" kern="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prožitek z veřejně prospěšné práce, dobrého skutku,</a:t>
            </a:r>
          </a:p>
          <a:p>
            <a:pPr marL="342900" lvl="0" indent="-342900" algn="just" fontAlgn="base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cs-CZ" sz="2800" u="none" strike="noStrike" kern="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pozitivní výchova a bezpodmínečná akceptace dítěte,</a:t>
            </a:r>
          </a:p>
          <a:p>
            <a:pPr marL="342900" lvl="0" indent="-342900" algn="just" fontAlgn="base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cs-CZ" sz="2800" u="none" strike="noStrike" kern="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porozumění nonverbální komunikaci.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35738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8BE3F4-7E04-438A-B3FD-8EC6508EA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Základní potřeby sociální: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CF8EA1-89C7-464F-830E-1B7ED2A29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 algn="just" fontAlgn="base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cs-CZ" sz="2800" u="none" strike="noStrike" kern="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sociální dovednosti,</a:t>
            </a:r>
          </a:p>
          <a:p>
            <a:pPr marL="342900" lvl="0" indent="-342900" algn="just" fontAlgn="base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cs-CZ" sz="2800" u="none" strike="noStrike" kern="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vzory pravidel chování v sociální komunikaci,</a:t>
            </a:r>
          </a:p>
          <a:p>
            <a:pPr marL="342900" lvl="0" indent="-342900" algn="just" fontAlgn="base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cs-CZ" sz="2800" u="none" strike="noStrike" kern="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pocit sounáležitosti,</a:t>
            </a:r>
          </a:p>
          <a:p>
            <a:pPr marL="342900" lvl="0" indent="-342900" algn="just" fontAlgn="base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cs-CZ" sz="2800" u="none" strike="noStrike" kern="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pocit jistoty v očekávání sociální podpory ze strany klíčové osoby,</a:t>
            </a:r>
          </a:p>
          <a:p>
            <a:pPr marL="342900" lvl="0" indent="-342900" algn="just" fontAlgn="base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cs-CZ" sz="2800" u="none" strike="noStrike" kern="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ochrana před všemi formami interpersonálního násilí,</a:t>
            </a:r>
          </a:p>
          <a:p>
            <a:pPr marL="342900" lvl="0" indent="-342900" algn="just" fontAlgn="base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cs-CZ" sz="2800" u="none" strike="noStrike" kern="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zvládání stresu.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80877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A0E7D8-1F6F-4FFD-867A-4B421B3ED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Základní potřeby duchovní: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9CAC08-BE8F-4182-8DBC-0206D402F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 fontAlgn="base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cs-CZ" sz="2800" u="none" strike="noStrike" kern="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potřeba přiměřeného sebepojetí,</a:t>
            </a:r>
          </a:p>
          <a:p>
            <a:pPr marL="342900" lvl="0" indent="-342900" algn="just" fontAlgn="base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cs-CZ" sz="2800" u="none" strike="noStrike" kern="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potřeba hierarchie životních hodnot.“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92234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811BD5-9F47-45D7-AA6D-8E6EC2923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Demokratizace rodiny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7A7BA5-E170-4548-9F3A-652F8F76E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Stát jako nositel moci a služeb přichází k obyvatelům s určitými očekáváními v rámci své rodinné politiky. S očekáváními však přichází i partneři, ale s očekáváními přichází i děti. Tahle očekávání se mísí s potřebami. Informační technologie bourají důvěru mezi lidmi – jsou často nástrojem moci, ale paralelně vyrůstá  potřeba budování důvěry v systém – v rámci SPOD je tento jev patrný na rodinných konferencích.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Stát očekává od žen  - mateřství a rodičovství – možnost otcovské dovolené na tomto očekávání mění jen málo, neboť do hry vstupují dětské potřeby, schopnost kojení a podobně. Argument o umělé stravě je jako srovnání aktu a pietního aktu. 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Rodina se však demokratizuje a podle výše uvedených principů demokratizace, takový proces potřebuje diskurzivní prostor naplněný důvěrou. V dnešních rodinách dochází ve funkčních vztazích k vytváření nových rozdělení rolí – kdo vydělává, starost o děti, starost o domácnost a podobně. Do těchto domácích a rodinných diskurzů jsou zapojovány i děti a vytváří tak nové kategorie a modely.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Giddens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(in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Webb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2013) upozorňuje na to, že výhodu mají jedinci se spiritualitou, empatií a sebereflexí. Stát konstruuje v rámci sociální práce pomoci rodinám nová pravidla, ale rodiny ve své funkčnosti žijí mimo tato pravidla. Cesta od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dys</a:t>
            </a:r>
            <a:r>
              <a:rPr lang="cs-CZ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-funkčnosti k funkčnosti je stává složitější ne jen pro sociální pracovníky, ale především pro jednotlivce.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740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cs-CZ" dirty="0"/>
              <a:t>Nenaplněnost potřeb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90C77854-899F-42EF-8F4E-984AD9DDE6EF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94372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8F5FB8-D7B2-4F37-92CF-1596979D1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Reflektující tým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565C19-9628-4EF2-8F61-09BF019CD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Naplňování dětských potřeb</a:t>
            </a:r>
          </a:p>
        </p:txBody>
      </p:sp>
    </p:spTree>
    <p:extLst>
      <p:ext uri="{BB962C8B-B14F-4D97-AF65-F5344CB8AC3E}">
        <p14:creationId xmlns:p14="http://schemas.microsoft.com/office/powerpoint/2010/main" val="14648283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648A09-3B8B-1D49-AEA9-D7B30884D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Potřeby dětí – jak by mělo vypadat naplňování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88E05F-3D48-5C4B-A5FE-1A3695A9B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Potřeby přiměřené stimulace</a:t>
            </a:r>
          </a:p>
          <a:p>
            <a:r>
              <a:rPr lang="cs-CZ" dirty="0"/>
              <a:t>Smysluplného světa</a:t>
            </a:r>
          </a:p>
          <a:p>
            <a:r>
              <a:rPr lang="cs-CZ" dirty="0"/>
              <a:t>Potřeby lásky</a:t>
            </a:r>
          </a:p>
          <a:p>
            <a:r>
              <a:rPr lang="cs-CZ" dirty="0"/>
              <a:t>Pozitivní identity</a:t>
            </a:r>
          </a:p>
          <a:p>
            <a:r>
              <a:rPr lang="cs-CZ" dirty="0"/>
              <a:t>Životní perspektivy</a:t>
            </a:r>
          </a:p>
          <a:p>
            <a:r>
              <a:rPr lang="cs-CZ" dirty="0"/>
              <a:t>Potřeby psychické</a:t>
            </a:r>
          </a:p>
          <a:p>
            <a:r>
              <a:rPr lang="cs-CZ" dirty="0"/>
              <a:t>Potřeby biologické</a:t>
            </a:r>
          </a:p>
          <a:p>
            <a:r>
              <a:rPr lang="cs-CZ" dirty="0"/>
              <a:t>Potřeby emocionální</a:t>
            </a:r>
          </a:p>
          <a:p>
            <a:r>
              <a:rPr lang="cs-CZ" dirty="0"/>
              <a:t>Potřeby sociální</a:t>
            </a:r>
          </a:p>
          <a:p>
            <a:r>
              <a:rPr lang="cs-CZ" dirty="0"/>
              <a:t>Potřeby duchovní</a:t>
            </a:r>
          </a:p>
        </p:txBody>
      </p:sp>
    </p:spTree>
    <p:extLst>
      <p:ext uri="{BB962C8B-B14F-4D97-AF65-F5344CB8AC3E}">
        <p14:creationId xmlns:p14="http://schemas.microsoft.com/office/powerpoint/2010/main" val="268850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Traumatická vzpomínka</a:t>
            </a: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/>
              <a:t>Amygdala – implicitní paměť. Vzpomínky fungující na pocitech, zvucích, vůních, barvách. Neumíme si je vybavit.</a:t>
            </a:r>
          </a:p>
          <a:p>
            <a:r>
              <a:rPr lang="cs-CZ" sz="2200"/>
              <a:t>Hipokampus – deklarativní paměť. Zde máme vzpomínky v časových posloupnostech, se schopností si je vyvolat a popisovat.</a:t>
            </a:r>
          </a:p>
          <a:p>
            <a:r>
              <a:rPr lang="cs-CZ" sz="2200"/>
              <a:t>Hipokampus a amygdala jsou součástí našeho limbického systému, hrají důležitou roli při vzniku a regulaci prožívání našich emocí.</a:t>
            </a:r>
          </a:p>
          <a:p>
            <a:r>
              <a:rPr lang="cs-CZ" sz="2200"/>
              <a:t>Do amygdaly se ukládají opakující se prožitky, automatické chování, smyslové vjemy. Jsou zde všechny vzpomínky z tzv. předverbálního období – prožitky z uteru až do věku cca. 2 let než dojde k rozvoji hipokampu.</a:t>
            </a:r>
          </a:p>
          <a:p>
            <a:r>
              <a:rPr lang="cs-CZ" sz="2200"/>
              <a:t>Může se jednat i o prožitky, kdy jsme jako malí marně volali dospělou osobu, kdy jsme prožívali opuštěnost, ztrátu blízké osoby.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Formy a projevy syndromu CAN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026390"/>
              </p:ext>
            </p:extLst>
          </p:nvPr>
        </p:nvGraphicFramePr>
        <p:xfrm>
          <a:off x="617220" y="1600201"/>
          <a:ext cx="10652760" cy="4571999"/>
        </p:xfrm>
        <a:graphic>
          <a:graphicData uri="http://schemas.openxmlformats.org/drawingml/2006/table">
            <a:tbl>
              <a:tblPr/>
              <a:tblGrid>
                <a:gridCol w="3550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0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0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2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aktivní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pasívní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Tělesné týrání, zneužívání a zanedbávání</a:t>
                      </a:r>
                      <a:endParaRPr kumimoji="0" lang="cs-CZ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Tržné, zhmožděné rány a poranění, bití, zlomeniny, krvácení, dušení, otrávení, smrt</a:t>
                      </a:r>
                      <a:endParaRPr kumimoji="0" lang="cs-CZ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Neprospívání, vyhladovění, nedostatky v bydlení, ošacení, nedostatek ve zdravotní a výchovné péči</a:t>
                      </a:r>
                      <a:endParaRPr kumimoji="0" lang="cs-CZ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6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Duševní a citové týrání, zneužívání a zanedbávání</a:t>
                      </a:r>
                      <a:endParaRPr kumimoji="0" lang="cs-CZ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Nadávky, ponižování, strašení, stres, šikana, agrese</a:t>
                      </a:r>
                      <a:endParaRPr kumimoji="0" lang="cs-CZ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Přehnané nároky na dítě</a:t>
                      </a:r>
                      <a:endParaRPr kumimoji="0" lang="cs-CZ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Nedostatek podnětů, zanedbanost duševní i citová</a:t>
                      </a:r>
                      <a:endParaRPr kumimoji="0" lang="cs-CZ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1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Sexuální zneužívání</a:t>
                      </a:r>
                      <a:endParaRPr kumimoji="0" lang="cs-CZ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Sexuální hry, pohlavní zneužití, ohmatávání, manipulace v oblasti erotogenních zón, znásilnění, incest</a:t>
                      </a:r>
                      <a:endParaRPr kumimoji="0" 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Exhibice, video, foto, audiopornografie, zahrnutí dětí do sexuálních aktivit dospělých</a:t>
                      </a:r>
                      <a:endParaRPr kumimoji="0" lang="cs-CZ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1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Zvláštní formy</a:t>
                      </a:r>
                      <a:endParaRPr kumimoji="0" lang="cs-CZ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Münchhansenův syndrom v zastoupení, systémové týrání a zneužívání, rituální týrání</a:t>
                      </a:r>
                      <a:endParaRPr kumimoji="0" lang="cs-CZ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sah 2"/>
          <p:cNvSpPr>
            <a:spLocks noGrp="1"/>
          </p:cNvSpPr>
          <p:nvPr>
            <p:ph idx="1"/>
          </p:nvPr>
        </p:nvSpPr>
        <p:spPr>
          <a:xfrm>
            <a:off x="1981200" y="571501"/>
            <a:ext cx="8229600" cy="5554663"/>
          </a:xfrm>
        </p:spPr>
        <p:txBody>
          <a:bodyPr/>
          <a:lstStyle/>
          <a:p>
            <a:r>
              <a:rPr lang="cs-CZ" sz="2400"/>
              <a:t>Traumatické události – i v dospělosti, které jsou příliš úzkostné a traumatizující (vyvolává smutek, stud…), které nedokážeme zpracovávat na vědomé úrovni, si ukládáme do amygdaly, bohužel mohou vyvolat reakci – pro nás za běžných podmínek nepřirozenou a neadekvátní – může jakýkoliv spouštěcí mechanizmus – vůně, slova, zvuk, podobnost situace, osoba se pak zachová podle určitého vzorce uloženého v implicitní paměti.</a:t>
            </a:r>
          </a:p>
          <a:p>
            <a:r>
              <a:rPr lang="cs-CZ" sz="2400"/>
              <a:t>V případě našeho chlapce, tak mohlo dojít jen ke spouštění mechanizmu, daného prožitkem s bratrancem, pocit blízkosti i nechat se okrádat.</a:t>
            </a:r>
          </a:p>
          <a:p>
            <a:r>
              <a:rPr lang="cs-CZ" sz="2400"/>
              <a:t>Potřeboval zkušenost bezpečného, nemanipulujícího a nezneužívajícího vztahu s autoritou.</a:t>
            </a:r>
          </a:p>
          <a:p>
            <a:r>
              <a:rPr lang="cs-CZ" sz="2400"/>
              <a:t>Jak se tam dostávají informace, to je závislé na bezpečné a nejisté vazby z dětství.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Sociální práce.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cs-CZ" dirty="0"/>
              <a:t>Respektování tradice v kontextu poznání dnešní doby – vyžaduje vysokou odbornou úroveň </a:t>
            </a:r>
            <a:br>
              <a:rPr lang="cs-CZ" dirty="0"/>
            </a:br>
            <a:r>
              <a:rPr lang="cs-CZ" dirty="0"/>
              <a:t>a zároveň důraz na </a:t>
            </a:r>
            <a:r>
              <a:rPr lang="cs-CZ" b="1" dirty="0"/>
              <a:t>lidskost</a:t>
            </a:r>
            <a:r>
              <a:rPr lang="cs-CZ" dirty="0"/>
              <a:t>.</a:t>
            </a:r>
          </a:p>
          <a:p>
            <a:pPr>
              <a:defRPr/>
            </a:pPr>
            <a:r>
              <a:rPr lang="cs-CZ" dirty="0"/>
              <a:t>Zachování rovnováhy trojjedinosti </a:t>
            </a:r>
            <a:r>
              <a:rPr lang="cs-CZ" b="1" dirty="0"/>
              <a:t>vůle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(cíl – blaho dítěte), </a:t>
            </a:r>
            <a:r>
              <a:rPr lang="cs-CZ" b="1" dirty="0"/>
              <a:t>rozumu</a:t>
            </a:r>
            <a:r>
              <a:rPr lang="cs-CZ" dirty="0"/>
              <a:t> (racionální </a:t>
            </a:r>
            <a:br>
              <a:rPr lang="cs-CZ" dirty="0"/>
            </a:br>
            <a:r>
              <a:rPr lang="cs-CZ" dirty="0"/>
              <a:t>přístup – odbornost) a </a:t>
            </a:r>
            <a:r>
              <a:rPr lang="cs-CZ" b="1" dirty="0"/>
              <a:t>citu</a:t>
            </a:r>
            <a:r>
              <a:rPr lang="cs-CZ" dirty="0"/>
              <a:t> (empatie).</a:t>
            </a:r>
          </a:p>
          <a:p>
            <a:pPr>
              <a:defRPr/>
            </a:pPr>
            <a:r>
              <a:rPr lang="cs-CZ" u="sng" dirty="0"/>
              <a:t>Nepodléhat módním trendům</a:t>
            </a:r>
          </a:p>
          <a:p>
            <a:pPr>
              <a:defRPr/>
            </a:pPr>
            <a:r>
              <a:rPr lang="cs-CZ" dirty="0"/>
              <a:t>Praxe jiných kultur je pouze inspirací, </a:t>
            </a:r>
            <a:br>
              <a:rPr lang="cs-CZ" dirty="0"/>
            </a:br>
            <a:r>
              <a:rPr lang="cs-CZ" dirty="0"/>
              <a:t>ale ne ideálním vzorem k nezbytné realizaci.</a:t>
            </a:r>
          </a:p>
          <a:p>
            <a:pPr>
              <a:defRPr/>
            </a:pPr>
            <a:r>
              <a:rPr lang="cs-CZ" b="1" dirty="0"/>
              <a:t>Vidět do budoucna.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Anamnéza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6989" y="1557339"/>
            <a:ext cx="7570787" cy="4060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/>
              <a:t>Rodinná:</a:t>
            </a:r>
          </a:p>
          <a:p>
            <a:pPr eaLnBrk="1" hangingPunct="1">
              <a:lnSpc>
                <a:spcPct val="80000"/>
              </a:lnSpc>
            </a:pPr>
            <a:r>
              <a:rPr lang="cs-CZ" sz="2400"/>
              <a:t>data o otci a matce, počet, zdravotní stav a vývoj sourozenců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/>
              <a:t>Osobní:</a:t>
            </a:r>
          </a:p>
          <a:p>
            <a:pPr eaLnBrk="1" hangingPunct="1">
              <a:lnSpc>
                <a:spcPct val="80000"/>
              </a:lnSpc>
            </a:pPr>
            <a:r>
              <a:rPr lang="cs-CZ" sz="2400"/>
              <a:t>úplnost očkování, opakované úrazy, opakované hospitalizace, zejména dlouhodobé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/>
              <a:t>Sociální:</a:t>
            </a:r>
          </a:p>
          <a:p>
            <a:pPr eaLnBrk="1" hangingPunct="1">
              <a:lnSpc>
                <a:spcPct val="80000"/>
              </a:lnSpc>
            </a:pPr>
            <a:r>
              <a:rPr lang="cs-CZ" sz="2400"/>
              <a:t>velikost a kategorie bytu, počet členů domácnosti, zaměstnání rodičů, příjmy rodičů, typ školy dítěte</a:t>
            </a:r>
            <a:br>
              <a:rPr lang="cs-CZ" sz="2400"/>
            </a:br>
            <a:r>
              <a:rPr lang="cs-CZ" sz="2400"/>
              <a:t>a sourozenců, jejich prospěch, známka z chování, „koníčky“ dítěte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36750" y="428626"/>
            <a:ext cx="8294688" cy="60547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3956</Words>
  <Application>Microsoft Macintosh PowerPoint</Application>
  <PresentationFormat>Širokoúhlá obrazovka</PresentationFormat>
  <Paragraphs>219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Symbol</vt:lpstr>
      <vt:lpstr>Times New Roman</vt:lpstr>
      <vt:lpstr>Motiv Office</vt:lpstr>
      <vt:lpstr>CAN a CSA - řešení</vt:lpstr>
      <vt:lpstr>Formy a projevy syndromu CAN</vt:lpstr>
      <vt:lpstr>Diagnostika CAN</vt:lpstr>
      <vt:lpstr>Prezentace aplikace PowerPoint</vt:lpstr>
      <vt:lpstr>Traumatická vzpomínka</vt:lpstr>
      <vt:lpstr>Prezentace aplikace PowerPoint</vt:lpstr>
      <vt:lpstr>Sociální práce.</vt:lpstr>
      <vt:lpstr>Anamnéza</vt:lpstr>
      <vt:lpstr>Prezentace aplikace PowerPoint</vt:lpstr>
      <vt:lpstr>Prezentace aplikace PowerPoint</vt:lpstr>
      <vt:lpstr>Prezentace aplikace PowerPoint</vt:lpstr>
      <vt:lpstr>Právní hledisko</vt:lpstr>
      <vt:lpstr>Systémové týrání</vt:lpstr>
      <vt:lpstr>Rituální zneužívání</vt:lpstr>
      <vt:lpstr>Dětská prostituce</vt:lpstr>
      <vt:lpstr>Dětská práce</vt:lpstr>
      <vt:lpstr>Příčiny</vt:lpstr>
      <vt:lpstr>Následky komerčního zneužívání</vt:lpstr>
      <vt:lpstr>Co to je?</vt:lpstr>
      <vt:lpstr>Právní vymezení</vt:lpstr>
      <vt:lpstr>Proces pomoci</vt:lpstr>
      <vt:lpstr>Trauma </vt:lpstr>
      <vt:lpstr>Sekundární vitkimizace</vt:lpstr>
      <vt:lpstr>Dopady traumatu</vt:lpstr>
      <vt:lpstr>Funkce rodiny</vt:lpstr>
      <vt:lpstr>Funkce reprodukční</vt:lpstr>
      <vt:lpstr>Funkce ekonomická</vt:lpstr>
      <vt:lpstr>Funkce vzdělávací</vt:lpstr>
      <vt:lpstr>Socializační</vt:lpstr>
      <vt:lpstr>Emocionální funkce</vt:lpstr>
      <vt:lpstr> Výchovná funkce</vt:lpstr>
      <vt:lpstr>Ochranná funkce</vt:lpstr>
      <vt:lpstr>Členíme rodiny dle jejich dysfunkčnosti </vt:lpstr>
      <vt:lpstr>Dětské potřeby</vt:lpstr>
      <vt:lpstr>Co je potřeba</vt:lpstr>
      <vt:lpstr>Potřeba stimulace</vt:lpstr>
      <vt:lpstr>Potřeba smysluplného světa</vt:lpstr>
      <vt:lpstr>Potřeba lásky</vt:lpstr>
      <vt:lpstr>Potřeba pozitivní identity</vt:lpstr>
      <vt:lpstr>Potřeba životní perspektivy</vt:lpstr>
      <vt:lpstr>„Základní potřeby dětí psychické</vt:lpstr>
      <vt:lpstr>Základní potřeby biologické:</vt:lpstr>
      <vt:lpstr>Základní potřeby emocionální:</vt:lpstr>
      <vt:lpstr>Základní potřeby sociální:</vt:lpstr>
      <vt:lpstr>Základní potřeby duchovní:</vt:lpstr>
      <vt:lpstr>Demokratizace rodiny</vt:lpstr>
      <vt:lpstr>Nenaplněnost potřeb</vt:lpstr>
      <vt:lpstr>Reflektující tým</vt:lpstr>
      <vt:lpstr>Potřeby dětí – jak by mělo vypadat naplňování</vt:lpstr>
      <vt:lpstr>Formy a projevy syndromu CAN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Spod 1</dc:title>
  <dc:creator>Petr Fabián</dc:creator>
  <cp:lastModifiedBy>Petr Fabián</cp:lastModifiedBy>
  <cp:revision>12</cp:revision>
  <dcterms:created xsi:type="dcterms:W3CDTF">2022-03-04T10:52:09Z</dcterms:created>
  <dcterms:modified xsi:type="dcterms:W3CDTF">2022-11-17T06:56:30Z</dcterms:modified>
</cp:coreProperties>
</file>