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22" r:id="rId3"/>
    <p:sldId id="424" r:id="rId4"/>
    <p:sldId id="425" r:id="rId5"/>
    <p:sldId id="421" r:id="rId6"/>
    <p:sldId id="290" r:id="rId7"/>
    <p:sldId id="545" r:id="rId8"/>
    <p:sldId id="547" r:id="rId9"/>
    <p:sldId id="548" r:id="rId10"/>
    <p:sldId id="423" r:id="rId11"/>
    <p:sldId id="426" r:id="rId12"/>
    <p:sldId id="257" r:id="rId13"/>
    <p:sldId id="258" r:id="rId14"/>
    <p:sldId id="427" r:id="rId15"/>
    <p:sldId id="287" r:id="rId16"/>
    <p:sldId id="262" r:id="rId17"/>
    <p:sldId id="269" r:id="rId18"/>
    <p:sldId id="264" r:id="rId19"/>
    <p:sldId id="265" r:id="rId20"/>
    <p:sldId id="552" r:id="rId21"/>
    <p:sldId id="270" r:id="rId22"/>
    <p:sldId id="271" r:id="rId23"/>
    <p:sldId id="274" r:id="rId24"/>
    <p:sldId id="272" r:id="rId25"/>
    <p:sldId id="275" r:id="rId26"/>
    <p:sldId id="273" r:id="rId27"/>
    <p:sldId id="437" r:id="rId28"/>
    <p:sldId id="438" r:id="rId29"/>
    <p:sldId id="442" r:id="rId30"/>
    <p:sldId id="549" r:id="rId31"/>
    <p:sldId id="554" r:id="rId32"/>
    <p:sldId id="550" r:id="rId33"/>
    <p:sldId id="551" r:id="rId34"/>
    <p:sldId id="449" r:id="rId35"/>
    <p:sldId id="557" r:id="rId36"/>
    <p:sldId id="440" r:id="rId37"/>
    <p:sldId id="439" r:id="rId38"/>
    <p:sldId id="443" r:id="rId39"/>
    <p:sldId id="448" r:id="rId40"/>
    <p:sldId id="447" r:id="rId41"/>
    <p:sldId id="458" r:id="rId42"/>
    <p:sldId id="459" r:id="rId43"/>
    <p:sldId id="463" r:id="rId44"/>
    <p:sldId id="464" r:id="rId45"/>
    <p:sldId id="467" r:id="rId46"/>
    <p:sldId id="466" r:id="rId47"/>
    <p:sldId id="500" r:id="rId48"/>
    <p:sldId id="501" r:id="rId49"/>
    <p:sldId id="502" r:id="rId50"/>
    <p:sldId id="496" r:id="rId51"/>
    <p:sldId id="497" r:id="rId52"/>
    <p:sldId id="498" r:id="rId53"/>
    <p:sldId id="499" r:id="rId54"/>
    <p:sldId id="475" r:id="rId55"/>
    <p:sldId id="476" r:id="rId56"/>
    <p:sldId id="477" r:id="rId57"/>
    <p:sldId id="478" r:id="rId58"/>
    <p:sldId id="479" r:id="rId59"/>
    <p:sldId id="480" r:id="rId60"/>
    <p:sldId id="485" r:id="rId61"/>
    <p:sldId id="486" r:id="rId62"/>
    <p:sldId id="487" r:id="rId63"/>
    <p:sldId id="490" r:id="rId64"/>
    <p:sldId id="523" r:id="rId65"/>
    <p:sldId id="524" r:id="rId66"/>
    <p:sldId id="525" r:id="rId67"/>
    <p:sldId id="526" r:id="rId68"/>
    <p:sldId id="527" r:id="rId69"/>
    <p:sldId id="528" r:id="rId70"/>
    <p:sldId id="529" r:id="rId71"/>
    <p:sldId id="530" r:id="rId72"/>
    <p:sldId id="517" r:id="rId73"/>
    <p:sldId id="518" r:id="rId74"/>
    <p:sldId id="532" r:id="rId75"/>
    <p:sldId id="533" r:id="rId76"/>
    <p:sldId id="534" r:id="rId77"/>
    <p:sldId id="395" r:id="rId78"/>
    <p:sldId id="397" r:id="rId79"/>
    <p:sldId id="398" r:id="rId80"/>
    <p:sldId id="399" r:id="rId81"/>
    <p:sldId id="404" r:id="rId82"/>
    <p:sldId id="415" r:id="rId83"/>
    <p:sldId id="416" r:id="rId84"/>
    <p:sldId id="417" r:id="rId85"/>
    <p:sldId id="418" r:id="rId86"/>
    <p:sldId id="535" r:id="rId87"/>
    <p:sldId id="543" r:id="rId88"/>
    <p:sldId id="544" r:id="rId89"/>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54" autoAdjust="0"/>
    <p:restoredTop sz="94704"/>
  </p:normalViewPr>
  <p:slideViewPr>
    <p:cSldViewPr>
      <p:cViewPr varScale="1">
        <p:scale>
          <a:sx n="105" d="100"/>
          <a:sy n="105" d="100"/>
        </p:scale>
        <p:origin x="182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diagrams/_rels/data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B29C6C-32EF-479A-8C85-C3A0C6ED6DA3}" type="doc">
      <dgm:prSet loTypeId="urn:microsoft.com/office/officeart/2005/8/layout/process4" loCatId="process" qsTypeId="urn:microsoft.com/office/officeart/2005/8/quickstyle/simple2" qsCatId="simple" csTypeId="urn:microsoft.com/office/officeart/2005/8/colors/accent3_2" csCatId="accent3"/>
      <dgm:spPr/>
      <dgm:t>
        <a:bodyPr/>
        <a:lstStyle/>
        <a:p>
          <a:endParaRPr lang="en-US"/>
        </a:p>
      </dgm:t>
    </dgm:pt>
    <dgm:pt modelId="{9B5B74B9-4833-48CC-B61D-434D5E678D82}">
      <dgm:prSet/>
      <dgm:spPr/>
      <dgm:t>
        <a:bodyPr/>
        <a:lstStyle/>
        <a:p>
          <a:r>
            <a:rPr lang="cs-CZ"/>
            <a:t>Místem pro přežití i pro smrt dítěte je a byla jeho vlastní rodina.</a:t>
          </a:r>
          <a:endParaRPr lang="en-US"/>
        </a:p>
      </dgm:t>
    </dgm:pt>
    <dgm:pt modelId="{43E7D678-1C19-462B-8D93-AEF4BAA2D9D0}" type="parTrans" cxnId="{3FC1476E-CE9D-47C5-8F54-EAF3AF4EBF87}">
      <dgm:prSet/>
      <dgm:spPr/>
      <dgm:t>
        <a:bodyPr/>
        <a:lstStyle/>
        <a:p>
          <a:endParaRPr lang="en-US"/>
        </a:p>
      </dgm:t>
    </dgm:pt>
    <dgm:pt modelId="{7812560B-E2F7-46E4-A251-BCCC31EFB0DA}" type="sibTrans" cxnId="{3FC1476E-CE9D-47C5-8F54-EAF3AF4EBF87}">
      <dgm:prSet/>
      <dgm:spPr/>
      <dgm:t>
        <a:bodyPr/>
        <a:lstStyle/>
        <a:p>
          <a:endParaRPr lang="en-US"/>
        </a:p>
      </dgm:t>
    </dgm:pt>
    <dgm:pt modelId="{7A403412-00DE-4CD5-8379-1F703977C94A}">
      <dgm:prSet/>
      <dgm:spPr/>
      <dgm:t>
        <a:bodyPr/>
        <a:lstStyle/>
        <a:p>
          <a:r>
            <a:rPr lang="cs-CZ"/>
            <a:t>Do 4 stolení n.l. starověk – vraždění dětí, které jsou vnímány jako přebytečné – do Konstantinopolského sněmu</a:t>
          </a:r>
          <a:endParaRPr lang="en-US"/>
        </a:p>
      </dgm:t>
    </dgm:pt>
    <dgm:pt modelId="{51336549-9377-4339-934E-B28FE87FA302}" type="parTrans" cxnId="{6D303645-390E-425E-B675-536A9EAAFCFD}">
      <dgm:prSet/>
      <dgm:spPr/>
      <dgm:t>
        <a:bodyPr/>
        <a:lstStyle/>
        <a:p>
          <a:endParaRPr lang="en-US"/>
        </a:p>
      </dgm:t>
    </dgm:pt>
    <dgm:pt modelId="{33F2C7BE-9AAA-4F5F-BF6D-5AFE6FABD224}" type="sibTrans" cxnId="{6D303645-390E-425E-B675-536A9EAAFCFD}">
      <dgm:prSet/>
      <dgm:spPr/>
      <dgm:t>
        <a:bodyPr/>
        <a:lstStyle/>
        <a:p>
          <a:endParaRPr lang="en-US"/>
        </a:p>
      </dgm:t>
    </dgm:pt>
    <dgm:pt modelId="{CEFFA8EF-36F2-4F51-A810-B87A40760A8E}">
      <dgm:prSet/>
      <dgm:spPr/>
      <dgm:t>
        <a:bodyPr/>
        <a:lstStyle/>
        <a:p>
          <a:r>
            <a:rPr lang="cs-CZ"/>
            <a:t>4 – 13 století – opouštění dětí jako menší zlo, ženě je přiznána nesmrtelná duše </a:t>
          </a:r>
          <a:endParaRPr lang="en-US"/>
        </a:p>
      </dgm:t>
    </dgm:pt>
    <dgm:pt modelId="{216173A3-A9C9-45A8-99A8-602DFFE4DC5F}" type="parTrans" cxnId="{375A4E66-9F51-4F38-A9C4-9500D9EEB61C}">
      <dgm:prSet/>
      <dgm:spPr/>
      <dgm:t>
        <a:bodyPr/>
        <a:lstStyle/>
        <a:p>
          <a:endParaRPr lang="en-US"/>
        </a:p>
      </dgm:t>
    </dgm:pt>
    <dgm:pt modelId="{7D306286-D8E9-41ED-B627-5CC43A8F8D99}" type="sibTrans" cxnId="{375A4E66-9F51-4F38-A9C4-9500D9EEB61C}">
      <dgm:prSet/>
      <dgm:spPr/>
      <dgm:t>
        <a:bodyPr/>
        <a:lstStyle/>
        <a:p>
          <a:endParaRPr lang="en-US"/>
        </a:p>
      </dgm:t>
    </dgm:pt>
    <dgm:pt modelId="{DCF412F3-DCCD-6745-96A3-21CD2C2D74A4}" type="pres">
      <dgm:prSet presAssocID="{95B29C6C-32EF-479A-8C85-C3A0C6ED6DA3}" presName="Name0" presStyleCnt="0">
        <dgm:presLayoutVars>
          <dgm:dir/>
          <dgm:animLvl val="lvl"/>
          <dgm:resizeHandles val="exact"/>
        </dgm:presLayoutVars>
      </dgm:prSet>
      <dgm:spPr/>
    </dgm:pt>
    <dgm:pt modelId="{4C22893A-41A0-BA4E-AD03-487EA4AAEA57}" type="pres">
      <dgm:prSet presAssocID="{CEFFA8EF-36F2-4F51-A810-B87A40760A8E}" presName="boxAndChildren" presStyleCnt="0"/>
      <dgm:spPr/>
    </dgm:pt>
    <dgm:pt modelId="{8E7C4291-15BE-804B-9670-F4D55E688279}" type="pres">
      <dgm:prSet presAssocID="{CEFFA8EF-36F2-4F51-A810-B87A40760A8E}" presName="parentTextBox" presStyleLbl="node1" presStyleIdx="0" presStyleCnt="3"/>
      <dgm:spPr/>
    </dgm:pt>
    <dgm:pt modelId="{627D13E8-5DF8-0B4A-A671-CB789156683A}" type="pres">
      <dgm:prSet presAssocID="{33F2C7BE-9AAA-4F5F-BF6D-5AFE6FABD224}" presName="sp" presStyleCnt="0"/>
      <dgm:spPr/>
    </dgm:pt>
    <dgm:pt modelId="{DB342435-34CF-884B-8B62-473FC13C0BFA}" type="pres">
      <dgm:prSet presAssocID="{7A403412-00DE-4CD5-8379-1F703977C94A}" presName="arrowAndChildren" presStyleCnt="0"/>
      <dgm:spPr/>
    </dgm:pt>
    <dgm:pt modelId="{1BE3BF9A-7327-714B-9B30-B0F770764EFA}" type="pres">
      <dgm:prSet presAssocID="{7A403412-00DE-4CD5-8379-1F703977C94A}" presName="parentTextArrow" presStyleLbl="node1" presStyleIdx="1" presStyleCnt="3"/>
      <dgm:spPr/>
    </dgm:pt>
    <dgm:pt modelId="{0AD8B55A-CA82-5F4C-9623-878CF404085A}" type="pres">
      <dgm:prSet presAssocID="{7812560B-E2F7-46E4-A251-BCCC31EFB0DA}" presName="sp" presStyleCnt="0"/>
      <dgm:spPr/>
    </dgm:pt>
    <dgm:pt modelId="{A64A8C86-C3F9-5A42-B7FA-B04585F94961}" type="pres">
      <dgm:prSet presAssocID="{9B5B74B9-4833-48CC-B61D-434D5E678D82}" presName="arrowAndChildren" presStyleCnt="0"/>
      <dgm:spPr/>
    </dgm:pt>
    <dgm:pt modelId="{C31CA3C8-6C58-E74E-AB18-E6ED8748A461}" type="pres">
      <dgm:prSet presAssocID="{9B5B74B9-4833-48CC-B61D-434D5E678D82}" presName="parentTextArrow" presStyleLbl="node1" presStyleIdx="2" presStyleCnt="3"/>
      <dgm:spPr/>
    </dgm:pt>
  </dgm:ptLst>
  <dgm:cxnLst>
    <dgm:cxn modelId="{6D303645-390E-425E-B675-536A9EAAFCFD}" srcId="{95B29C6C-32EF-479A-8C85-C3A0C6ED6DA3}" destId="{7A403412-00DE-4CD5-8379-1F703977C94A}" srcOrd="1" destOrd="0" parTransId="{51336549-9377-4339-934E-B28FE87FA302}" sibTransId="{33F2C7BE-9AAA-4F5F-BF6D-5AFE6FABD224}"/>
    <dgm:cxn modelId="{375A4E66-9F51-4F38-A9C4-9500D9EEB61C}" srcId="{95B29C6C-32EF-479A-8C85-C3A0C6ED6DA3}" destId="{CEFFA8EF-36F2-4F51-A810-B87A40760A8E}" srcOrd="2" destOrd="0" parTransId="{216173A3-A9C9-45A8-99A8-602DFFE4DC5F}" sibTransId="{7D306286-D8E9-41ED-B627-5CC43A8F8D99}"/>
    <dgm:cxn modelId="{3FC1476E-CE9D-47C5-8F54-EAF3AF4EBF87}" srcId="{95B29C6C-32EF-479A-8C85-C3A0C6ED6DA3}" destId="{9B5B74B9-4833-48CC-B61D-434D5E678D82}" srcOrd="0" destOrd="0" parTransId="{43E7D678-1C19-462B-8D93-AEF4BAA2D9D0}" sibTransId="{7812560B-E2F7-46E4-A251-BCCC31EFB0DA}"/>
    <dgm:cxn modelId="{41DC2982-75E6-A746-8CEB-C8E197032C64}" type="presOf" srcId="{7A403412-00DE-4CD5-8379-1F703977C94A}" destId="{1BE3BF9A-7327-714B-9B30-B0F770764EFA}" srcOrd="0" destOrd="0" presId="urn:microsoft.com/office/officeart/2005/8/layout/process4"/>
    <dgm:cxn modelId="{A8272783-2D53-C649-9B29-B9D1D8AD7D98}" type="presOf" srcId="{9B5B74B9-4833-48CC-B61D-434D5E678D82}" destId="{C31CA3C8-6C58-E74E-AB18-E6ED8748A461}" srcOrd="0" destOrd="0" presId="urn:microsoft.com/office/officeart/2005/8/layout/process4"/>
    <dgm:cxn modelId="{AA356096-BE31-E44B-914F-4CF7FBAFCBD1}" type="presOf" srcId="{CEFFA8EF-36F2-4F51-A810-B87A40760A8E}" destId="{8E7C4291-15BE-804B-9670-F4D55E688279}" srcOrd="0" destOrd="0" presId="urn:microsoft.com/office/officeart/2005/8/layout/process4"/>
    <dgm:cxn modelId="{64B12CFA-6167-F54C-8774-531402381EF4}" type="presOf" srcId="{95B29C6C-32EF-479A-8C85-C3A0C6ED6DA3}" destId="{DCF412F3-DCCD-6745-96A3-21CD2C2D74A4}" srcOrd="0" destOrd="0" presId="urn:microsoft.com/office/officeart/2005/8/layout/process4"/>
    <dgm:cxn modelId="{5911A6F9-7BAE-1045-80AC-69F018329B61}" type="presParOf" srcId="{DCF412F3-DCCD-6745-96A3-21CD2C2D74A4}" destId="{4C22893A-41A0-BA4E-AD03-487EA4AAEA57}" srcOrd="0" destOrd="0" presId="urn:microsoft.com/office/officeart/2005/8/layout/process4"/>
    <dgm:cxn modelId="{DC93E716-E1A5-A643-8AF9-08E9741D51AB}" type="presParOf" srcId="{4C22893A-41A0-BA4E-AD03-487EA4AAEA57}" destId="{8E7C4291-15BE-804B-9670-F4D55E688279}" srcOrd="0" destOrd="0" presId="urn:microsoft.com/office/officeart/2005/8/layout/process4"/>
    <dgm:cxn modelId="{1D556512-30BC-314C-8F48-59688960ABA3}" type="presParOf" srcId="{DCF412F3-DCCD-6745-96A3-21CD2C2D74A4}" destId="{627D13E8-5DF8-0B4A-A671-CB789156683A}" srcOrd="1" destOrd="0" presId="urn:microsoft.com/office/officeart/2005/8/layout/process4"/>
    <dgm:cxn modelId="{68B3DB1F-5E3D-284D-8637-DF1B42075478}" type="presParOf" srcId="{DCF412F3-DCCD-6745-96A3-21CD2C2D74A4}" destId="{DB342435-34CF-884B-8B62-473FC13C0BFA}" srcOrd="2" destOrd="0" presId="urn:microsoft.com/office/officeart/2005/8/layout/process4"/>
    <dgm:cxn modelId="{56EC5CF9-FB86-7E4F-B888-49F4F6C924C2}" type="presParOf" srcId="{DB342435-34CF-884B-8B62-473FC13C0BFA}" destId="{1BE3BF9A-7327-714B-9B30-B0F770764EFA}" srcOrd="0" destOrd="0" presId="urn:microsoft.com/office/officeart/2005/8/layout/process4"/>
    <dgm:cxn modelId="{633EA9D5-46F3-EC4B-AA15-E41C459DFC59}" type="presParOf" srcId="{DCF412F3-DCCD-6745-96A3-21CD2C2D74A4}" destId="{0AD8B55A-CA82-5F4C-9623-878CF404085A}" srcOrd="3" destOrd="0" presId="urn:microsoft.com/office/officeart/2005/8/layout/process4"/>
    <dgm:cxn modelId="{D1E31199-25A7-4E48-8D0C-91F916CA9E27}" type="presParOf" srcId="{DCF412F3-DCCD-6745-96A3-21CD2C2D74A4}" destId="{A64A8C86-C3F9-5A42-B7FA-B04585F94961}" srcOrd="4" destOrd="0" presId="urn:microsoft.com/office/officeart/2005/8/layout/process4"/>
    <dgm:cxn modelId="{671E17F7-4F10-7E49-9AC1-1064BEA0DA63}" type="presParOf" srcId="{A64A8C86-C3F9-5A42-B7FA-B04585F94961}" destId="{C31CA3C8-6C58-E74E-AB18-E6ED8748A461}"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28F752-420A-47C4-B206-B4EA855CFF87}" type="doc">
      <dgm:prSet loTypeId="urn:microsoft.com/office/officeart/2005/8/layout/vList2" loCatId="list" qsTypeId="urn:microsoft.com/office/officeart/2005/8/quickstyle/simple5" qsCatId="simple" csTypeId="urn:microsoft.com/office/officeart/2005/8/colors/accent2_2" csCatId="accent2"/>
      <dgm:spPr/>
      <dgm:t>
        <a:bodyPr/>
        <a:lstStyle/>
        <a:p>
          <a:endParaRPr lang="en-US"/>
        </a:p>
      </dgm:t>
    </dgm:pt>
    <dgm:pt modelId="{385E8C87-5B66-404D-9DAE-E71ABD1FE710}">
      <dgm:prSet/>
      <dgm:spPr/>
      <dgm:t>
        <a:bodyPr/>
        <a:lstStyle/>
        <a:p>
          <a:r>
            <a:rPr lang="cs-CZ"/>
            <a:t>Ambivalence 13 – 17 století – scholastika rozvíjí teorii, že dítě se člověkem stává výchovou (tabula rasa), nalezince – Vincentina, ochrana novorozenců – torny. Ochrana dětského života jako křesťanská ctnost.</a:t>
          </a:r>
          <a:endParaRPr lang="en-US"/>
        </a:p>
      </dgm:t>
    </dgm:pt>
    <dgm:pt modelId="{CED4F0C6-27A6-4D2C-A987-BED021244342}" type="parTrans" cxnId="{45487CF3-97D1-46CB-A367-EBE3A4BAD63E}">
      <dgm:prSet/>
      <dgm:spPr/>
      <dgm:t>
        <a:bodyPr/>
        <a:lstStyle/>
        <a:p>
          <a:endParaRPr lang="en-US"/>
        </a:p>
      </dgm:t>
    </dgm:pt>
    <dgm:pt modelId="{D7BEC9C3-A6AD-421E-BD6A-79011DE681E7}" type="sibTrans" cxnId="{45487CF3-97D1-46CB-A367-EBE3A4BAD63E}">
      <dgm:prSet/>
      <dgm:spPr/>
      <dgm:t>
        <a:bodyPr/>
        <a:lstStyle/>
        <a:p>
          <a:endParaRPr lang="en-US"/>
        </a:p>
      </dgm:t>
    </dgm:pt>
    <dgm:pt modelId="{4A6AF08A-290B-4B60-81CC-93BB847BCE5E}">
      <dgm:prSet/>
      <dgm:spPr/>
      <dgm:t>
        <a:bodyPr/>
        <a:lstStyle/>
        <a:p>
          <a:r>
            <a:rPr lang="cs-CZ"/>
            <a:t>18 století a velká průmyslová revoluce – změna rodinných rolí, rozbití rodinné jednoty, vznik prvních sociálních systémů a změna pohledu na rodinu – Bismarck – rodina jako základ prosperujícího státu.</a:t>
          </a:r>
          <a:endParaRPr lang="en-US"/>
        </a:p>
      </dgm:t>
    </dgm:pt>
    <dgm:pt modelId="{1A5B60D4-C2FA-46FD-9A1C-3C74BCD8F270}" type="parTrans" cxnId="{1EED2C97-E6FD-4EA5-BE74-D991A548125A}">
      <dgm:prSet/>
      <dgm:spPr/>
      <dgm:t>
        <a:bodyPr/>
        <a:lstStyle/>
        <a:p>
          <a:endParaRPr lang="en-US"/>
        </a:p>
      </dgm:t>
    </dgm:pt>
    <dgm:pt modelId="{7D5B065B-3DAE-4952-9D9D-E3723BFCE767}" type="sibTrans" cxnId="{1EED2C97-E6FD-4EA5-BE74-D991A548125A}">
      <dgm:prSet/>
      <dgm:spPr/>
      <dgm:t>
        <a:bodyPr/>
        <a:lstStyle/>
        <a:p>
          <a:endParaRPr lang="en-US"/>
        </a:p>
      </dgm:t>
    </dgm:pt>
    <dgm:pt modelId="{FB2BFEFA-E246-0F45-B67F-A75D6128B420}" type="pres">
      <dgm:prSet presAssocID="{8A28F752-420A-47C4-B206-B4EA855CFF87}" presName="linear" presStyleCnt="0">
        <dgm:presLayoutVars>
          <dgm:animLvl val="lvl"/>
          <dgm:resizeHandles val="exact"/>
        </dgm:presLayoutVars>
      </dgm:prSet>
      <dgm:spPr/>
    </dgm:pt>
    <dgm:pt modelId="{7EC880B2-327B-D640-8BA3-85DF2800DAE2}" type="pres">
      <dgm:prSet presAssocID="{385E8C87-5B66-404D-9DAE-E71ABD1FE710}" presName="parentText" presStyleLbl="node1" presStyleIdx="0" presStyleCnt="2">
        <dgm:presLayoutVars>
          <dgm:chMax val="0"/>
          <dgm:bulletEnabled val="1"/>
        </dgm:presLayoutVars>
      </dgm:prSet>
      <dgm:spPr/>
    </dgm:pt>
    <dgm:pt modelId="{64913C5E-588F-3F4C-B52C-D29DD072B470}" type="pres">
      <dgm:prSet presAssocID="{D7BEC9C3-A6AD-421E-BD6A-79011DE681E7}" presName="spacer" presStyleCnt="0"/>
      <dgm:spPr/>
    </dgm:pt>
    <dgm:pt modelId="{8000D496-E582-CC4B-85A1-763109A4EC3C}" type="pres">
      <dgm:prSet presAssocID="{4A6AF08A-290B-4B60-81CC-93BB847BCE5E}" presName="parentText" presStyleLbl="node1" presStyleIdx="1" presStyleCnt="2">
        <dgm:presLayoutVars>
          <dgm:chMax val="0"/>
          <dgm:bulletEnabled val="1"/>
        </dgm:presLayoutVars>
      </dgm:prSet>
      <dgm:spPr/>
    </dgm:pt>
  </dgm:ptLst>
  <dgm:cxnLst>
    <dgm:cxn modelId="{CD366D31-4F7A-BD42-A6FC-A9C05B904FF7}" type="presOf" srcId="{385E8C87-5B66-404D-9DAE-E71ABD1FE710}" destId="{7EC880B2-327B-D640-8BA3-85DF2800DAE2}" srcOrd="0" destOrd="0" presId="urn:microsoft.com/office/officeart/2005/8/layout/vList2"/>
    <dgm:cxn modelId="{6788CF35-E0F5-5D4A-8028-31EA7C40E603}" type="presOf" srcId="{8A28F752-420A-47C4-B206-B4EA855CFF87}" destId="{FB2BFEFA-E246-0F45-B67F-A75D6128B420}" srcOrd="0" destOrd="0" presId="urn:microsoft.com/office/officeart/2005/8/layout/vList2"/>
    <dgm:cxn modelId="{1EED2C97-E6FD-4EA5-BE74-D991A548125A}" srcId="{8A28F752-420A-47C4-B206-B4EA855CFF87}" destId="{4A6AF08A-290B-4B60-81CC-93BB847BCE5E}" srcOrd="1" destOrd="0" parTransId="{1A5B60D4-C2FA-46FD-9A1C-3C74BCD8F270}" sibTransId="{7D5B065B-3DAE-4952-9D9D-E3723BFCE767}"/>
    <dgm:cxn modelId="{2BFA2EBF-CDFF-3F4C-ADDC-13D54927FCC8}" type="presOf" srcId="{4A6AF08A-290B-4B60-81CC-93BB847BCE5E}" destId="{8000D496-E582-CC4B-85A1-763109A4EC3C}" srcOrd="0" destOrd="0" presId="urn:microsoft.com/office/officeart/2005/8/layout/vList2"/>
    <dgm:cxn modelId="{45487CF3-97D1-46CB-A367-EBE3A4BAD63E}" srcId="{8A28F752-420A-47C4-B206-B4EA855CFF87}" destId="{385E8C87-5B66-404D-9DAE-E71ABD1FE710}" srcOrd="0" destOrd="0" parTransId="{CED4F0C6-27A6-4D2C-A987-BED021244342}" sibTransId="{D7BEC9C3-A6AD-421E-BD6A-79011DE681E7}"/>
    <dgm:cxn modelId="{B89439FA-6CF7-4E45-AB21-5C66A3528227}" type="presParOf" srcId="{FB2BFEFA-E246-0F45-B67F-A75D6128B420}" destId="{7EC880B2-327B-D640-8BA3-85DF2800DAE2}" srcOrd="0" destOrd="0" presId="urn:microsoft.com/office/officeart/2005/8/layout/vList2"/>
    <dgm:cxn modelId="{1C3381D5-61CD-DD4E-9B47-2DD2272F5D10}" type="presParOf" srcId="{FB2BFEFA-E246-0F45-B67F-A75D6128B420}" destId="{64913C5E-588F-3F4C-B52C-D29DD072B470}" srcOrd="1" destOrd="0" presId="urn:microsoft.com/office/officeart/2005/8/layout/vList2"/>
    <dgm:cxn modelId="{E6181467-3CF8-BE40-85C2-1B5ED5FF224B}" type="presParOf" srcId="{FB2BFEFA-E246-0F45-B67F-A75D6128B420}" destId="{8000D496-E582-CC4B-85A1-763109A4EC3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1A05A64-3DF8-4993-A822-58C2D086AFC6}"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76E88719-1D5A-404C-97A9-76637214A603}">
      <dgm:prSet/>
      <dgm:spPr/>
      <dgm:t>
        <a:bodyPr/>
        <a:lstStyle/>
        <a:p>
          <a:r>
            <a:rPr lang="cs-CZ"/>
            <a:t>19 století – povinná školní docházka, vzdělanost je nutná pro rozvoj státu. Škola se stává nezastupitelným prvkem výchovy, dítě je budoucí plátce daní.</a:t>
          </a:r>
          <a:endParaRPr lang="en-US"/>
        </a:p>
      </dgm:t>
    </dgm:pt>
    <dgm:pt modelId="{9CA08BD6-3E6C-484F-9423-80DF5C0B30EF}" type="parTrans" cxnId="{33EB1E1E-0B6E-4C2D-98F1-85EA6F9130FA}">
      <dgm:prSet/>
      <dgm:spPr/>
      <dgm:t>
        <a:bodyPr/>
        <a:lstStyle/>
        <a:p>
          <a:endParaRPr lang="en-US"/>
        </a:p>
      </dgm:t>
    </dgm:pt>
    <dgm:pt modelId="{A5FDA4CD-3195-46B3-92BE-FE13F764579E}" type="sibTrans" cxnId="{33EB1E1E-0B6E-4C2D-98F1-85EA6F9130FA}">
      <dgm:prSet/>
      <dgm:spPr/>
      <dgm:t>
        <a:bodyPr/>
        <a:lstStyle/>
        <a:p>
          <a:endParaRPr lang="en-US"/>
        </a:p>
      </dgm:t>
    </dgm:pt>
    <dgm:pt modelId="{EFB152CD-1ABC-4F4F-B0CB-2F0FE688AECE}">
      <dgm:prSet/>
      <dgm:spPr/>
      <dgm:t>
        <a:bodyPr/>
        <a:lstStyle/>
        <a:p>
          <a:r>
            <a:rPr lang="cs-CZ"/>
            <a:t>20 století – rodiče stávají sluhou dítěte (nárůst vnitřního napětí rodiny). Společenská role rodiče je být sluhou dítěte – pojem vycházející z sociálního modelu Welfare.</a:t>
          </a:r>
          <a:endParaRPr lang="en-US"/>
        </a:p>
      </dgm:t>
    </dgm:pt>
    <dgm:pt modelId="{C4F2A92E-A491-4397-8265-8CD7FA476089}" type="parTrans" cxnId="{7B39AB8D-E82B-4699-B64C-A9602FEEBFE4}">
      <dgm:prSet/>
      <dgm:spPr/>
      <dgm:t>
        <a:bodyPr/>
        <a:lstStyle/>
        <a:p>
          <a:endParaRPr lang="en-US"/>
        </a:p>
      </dgm:t>
    </dgm:pt>
    <dgm:pt modelId="{C30100EF-8600-4EE4-B818-F74CE38B83F7}" type="sibTrans" cxnId="{7B39AB8D-E82B-4699-B64C-A9602FEEBFE4}">
      <dgm:prSet/>
      <dgm:spPr/>
      <dgm:t>
        <a:bodyPr/>
        <a:lstStyle/>
        <a:p>
          <a:endParaRPr lang="en-US"/>
        </a:p>
      </dgm:t>
    </dgm:pt>
    <dgm:pt modelId="{DE8AE565-CA5F-4E44-81DB-10B7B7CA0982}">
      <dgm:prSet/>
      <dgm:spPr/>
      <dgm:t>
        <a:bodyPr/>
        <a:lstStyle/>
        <a:p>
          <a:r>
            <a:rPr lang="cs-CZ"/>
            <a:t>21 století -  Welwork, Flexicure – vymáhání rodičovských povinností a povinností dítěte se učit podle svých možností.</a:t>
          </a:r>
          <a:endParaRPr lang="en-US"/>
        </a:p>
      </dgm:t>
    </dgm:pt>
    <dgm:pt modelId="{13E5B527-AB75-4B03-90B9-84F1E24BF842}" type="parTrans" cxnId="{861B2F8D-7D77-47B3-88D0-2207FE27CBA3}">
      <dgm:prSet/>
      <dgm:spPr/>
      <dgm:t>
        <a:bodyPr/>
        <a:lstStyle/>
        <a:p>
          <a:endParaRPr lang="en-US"/>
        </a:p>
      </dgm:t>
    </dgm:pt>
    <dgm:pt modelId="{3B70D6C7-BD78-43E0-AD55-30A7EB0DC3B2}" type="sibTrans" cxnId="{861B2F8D-7D77-47B3-88D0-2207FE27CBA3}">
      <dgm:prSet/>
      <dgm:spPr/>
      <dgm:t>
        <a:bodyPr/>
        <a:lstStyle/>
        <a:p>
          <a:endParaRPr lang="en-US"/>
        </a:p>
      </dgm:t>
    </dgm:pt>
    <dgm:pt modelId="{2393355B-D5AA-E34D-B534-9F3D179AC334}" type="pres">
      <dgm:prSet presAssocID="{61A05A64-3DF8-4993-A822-58C2D086AFC6}" presName="linear" presStyleCnt="0">
        <dgm:presLayoutVars>
          <dgm:animLvl val="lvl"/>
          <dgm:resizeHandles val="exact"/>
        </dgm:presLayoutVars>
      </dgm:prSet>
      <dgm:spPr/>
    </dgm:pt>
    <dgm:pt modelId="{3DADEEBB-B135-3A4B-A84D-4D0BD4134ECA}" type="pres">
      <dgm:prSet presAssocID="{76E88719-1D5A-404C-97A9-76637214A603}" presName="parentText" presStyleLbl="node1" presStyleIdx="0" presStyleCnt="3">
        <dgm:presLayoutVars>
          <dgm:chMax val="0"/>
          <dgm:bulletEnabled val="1"/>
        </dgm:presLayoutVars>
      </dgm:prSet>
      <dgm:spPr/>
    </dgm:pt>
    <dgm:pt modelId="{937B2AB9-31F2-B241-9502-82D0A180C3AD}" type="pres">
      <dgm:prSet presAssocID="{A5FDA4CD-3195-46B3-92BE-FE13F764579E}" presName="spacer" presStyleCnt="0"/>
      <dgm:spPr/>
    </dgm:pt>
    <dgm:pt modelId="{90C82301-C11A-564A-831C-4E838638C949}" type="pres">
      <dgm:prSet presAssocID="{EFB152CD-1ABC-4F4F-B0CB-2F0FE688AECE}" presName="parentText" presStyleLbl="node1" presStyleIdx="1" presStyleCnt="3">
        <dgm:presLayoutVars>
          <dgm:chMax val="0"/>
          <dgm:bulletEnabled val="1"/>
        </dgm:presLayoutVars>
      </dgm:prSet>
      <dgm:spPr/>
    </dgm:pt>
    <dgm:pt modelId="{6E01A737-09D1-AD4F-9E04-E6CD857E56DF}" type="pres">
      <dgm:prSet presAssocID="{C30100EF-8600-4EE4-B818-F74CE38B83F7}" presName="spacer" presStyleCnt="0"/>
      <dgm:spPr/>
    </dgm:pt>
    <dgm:pt modelId="{927CCF21-9737-FA49-BB60-892F6DA5105F}" type="pres">
      <dgm:prSet presAssocID="{DE8AE565-CA5F-4E44-81DB-10B7B7CA0982}" presName="parentText" presStyleLbl="node1" presStyleIdx="2" presStyleCnt="3">
        <dgm:presLayoutVars>
          <dgm:chMax val="0"/>
          <dgm:bulletEnabled val="1"/>
        </dgm:presLayoutVars>
      </dgm:prSet>
      <dgm:spPr/>
    </dgm:pt>
  </dgm:ptLst>
  <dgm:cxnLst>
    <dgm:cxn modelId="{33EB1E1E-0B6E-4C2D-98F1-85EA6F9130FA}" srcId="{61A05A64-3DF8-4993-A822-58C2D086AFC6}" destId="{76E88719-1D5A-404C-97A9-76637214A603}" srcOrd="0" destOrd="0" parTransId="{9CA08BD6-3E6C-484F-9423-80DF5C0B30EF}" sibTransId="{A5FDA4CD-3195-46B3-92BE-FE13F764579E}"/>
    <dgm:cxn modelId="{861B2F8D-7D77-47B3-88D0-2207FE27CBA3}" srcId="{61A05A64-3DF8-4993-A822-58C2D086AFC6}" destId="{DE8AE565-CA5F-4E44-81DB-10B7B7CA0982}" srcOrd="2" destOrd="0" parTransId="{13E5B527-AB75-4B03-90B9-84F1E24BF842}" sibTransId="{3B70D6C7-BD78-43E0-AD55-30A7EB0DC3B2}"/>
    <dgm:cxn modelId="{7B39AB8D-E82B-4699-B64C-A9602FEEBFE4}" srcId="{61A05A64-3DF8-4993-A822-58C2D086AFC6}" destId="{EFB152CD-1ABC-4F4F-B0CB-2F0FE688AECE}" srcOrd="1" destOrd="0" parTransId="{C4F2A92E-A491-4397-8265-8CD7FA476089}" sibTransId="{C30100EF-8600-4EE4-B818-F74CE38B83F7}"/>
    <dgm:cxn modelId="{27E22B91-FE69-FB4E-B9E9-044A16F8C4B8}" type="presOf" srcId="{EFB152CD-1ABC-4F4F-B0CB-2F0FE688AECE}" destId="{90C82301-C11A-564A-831C-4E838638C949}" srcOrd="0" destOrd="0" presId="urn:microsoft.com/office/officeart/2005/8/layout/vList2"/>
    <dgm:cxn modelId="{180E03B7-067E-CC4C-813D-D851772FFE60}" type="presOf" srcId="{61A05A64-3DF8-4993-A822-58C2D086AFC6}" destId="{2393355B-D5AA-E34D-B534-9F3D179AC334}" srcOrd="0" destOrd="0" presId="urn:microsoft.com/office/officeart/2005/8/layout/vList2"/>
    <dgm:cxn modelId="{5B7396CD-94E2-8A40-8B69-B0177425AF86}" type="presOf" srcId="{DE8AE565-CA5F-4E44-81DB-10B7B7CA0982}" destId="{927CCF21-9737-FA49-BB60-892F6DA5105F}" srcOrd="0" destOrd="0" presId="urn:microsoft.com/office/officeart/2005/8/layout/vList2"/>
    <dgm:cxn modelId="{1AB170F4-38DE-B840-A584-14F734EC811C}" type="presOf" srcId="{76E88719-1D5A-404C-97A9-76637214A603}" destId="{3DADEEBB-B135-3A4B-A84D-4D0BD4134ECA}" srcOrd="0" destOrd="0" presId="urn:microsoft.com/office/officeart/2005/8/layout/vList2"/>
    <dgm:cxn modelId="{8E9B093C-0D3F-834B-8464-6B4F7C293C2A}" type="presParOf" srcId="{2393355B-D5AA-E34D-B534-9F3D179AC334}" destId="{3DADEEBB-B135-3A4B-A84D-4D0BD4134ECA}" srcOrd="0" destOrd="0" presId="urn:microsoft.com/office/officeart/2005/8/layout/vList2"/>
    <dgm:cxn modelId="{A61F1133-FC75-1C44-B764-BE78A5FD12E8}" type="presParOf" srcId="{2393355B-D5AA-E34D-B534-9F3D179AC334}" destId="{937B2AB9-31F2-B241-9502-82D0A180C3AD}" srcOrd="1" destOrd="0" presId="urn:microsoft.com/office/officeart/2005/8/layout/vList2"/>
    <dgm:cxn modelId="{52A333C4-73D1-B746-A379-6C40719936D0}" type="presParOf" srcId="{2393355B-D5AA-E34D-B534-9F3D179AC334}" destId="{90C82301-C11A-564A-831C-4E838638C949}" srcOrd="2" destOrd="0" presId="urn:microsoft.com/office/officeart/2005/8/layout/vList2"/>
    <dgm:cxn modelId="{46635770-4C9B-A84B-B663-E0475F5E863E}" type="presParOf" srcId="{2393355B-D5AA-E34D-B534-9F3D179AC334}" destId="{6E01A737-09D1-AD4F-9E04-E6CD857E56DF}" srcOrd="3" destOrd="0" presId="urn:microsoft.com/office/officeart/2005/8/layout/vList2"/>
    <dgm:cxn modelId="{0CF9E59E-E4ED-874F-B378-CD98E31129E7}" type="presParOf" srcId="{2393355B-D5AA-E34D-B534-9F3D179AC334}" destId="{927CCF21-9737-FA49-BB60-892F6DA5105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619BDA9-188A-4BD9-BF00-F16FF29378D3}"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4094E1B8-1DE4-41D9-A32D-8308E04EAF01}">
      <dgm:prSet/>
      <dgm:spPr/>
      <dgm:t>
        <a:bodyPr/>
        <a:lstStyle/>
        <a:p>
          <a:r>
            <a:rPr lang="cs-CZ"/>
            <a:t>Hodnocení reality je dán způsobem poznání, to však není neměnné</a:t>
          </a:r>
          <a:endParaRPr lang="en-US"/>
        </a:p>
      </dgm:t>
    </dgm:pt>
    <dgm:pt modelId="{06AD35E2-84A5-47A3-9C09-519BEA697AD8}" type="parTrans" cxnId="{7FDB22F8-1C52-493D-B0AA-C5F3E3B0FE32}">
      <dgm:prSet/>
      <dgm:spPr/>
      <dgm:t>
        <a:bodyPr/>
        <a:lstStyle/>
        <a:p>
          <a:endParaRPr lang="en-US"/>
        </a:p>
      </dgm:t>
    </dgm:pt>
    <dgm:pt modelId="{B90F53B5-DE66-46EB-87BA-DD94F0773FE2}" type="sibTrans" cxnId="{7FDB22F8-1C52-493D-B0AA-C5F3E3B0FE32}">
      <dgm:prSet/>
      <dgm:spPr/>
      <dgm:t>
        <a:bodyPr/>
        <a:lstStyle/>
        <a:p>
          <a:endParaRPr lang="en-US"/>
        </a:p>
      </dgm:t>
    </dgm:pt>
    <dgm:pt modelId="{B0FC7199-5F73-443A-A894-88542600F46C}">
      <dgm:prSet/>
      <dgm:spPr/>
      <dgm:t>
        <a:bodyPr/>
        <a:lstStyle/>
        <a:p>
          <a:r>
            <a:rPr lang="cs-CZ"/>
            <a:t>Podstatou jevu CAN je  ubližování dětem vzhledem k nějaké mezi.</a:t>
          </a:r>
          <a:endParaRPr lang="en-US"/>
        </a:p>
      </dgm:t>
    </dgm:pt>
    <dgm:pt modelId="{3CEE0BCF-B621-472E-BB20-8AAFD1E56B7F}" type="parTrans" cxnId="{68BC6423-889F-495B-9B60-E6DC5BC19C50}">
      <dgm:prSet/>
      <dgm:spPr/>
      <dgm:t>
        <a:bodyPr/>
        <a:lstStyle/>
        <a:p>
          <a:endParaRPr lang="en-US"/>
        </a:p>
      </dgm:t>
    </dgm:pt>
    <dgm:pt modelId="{90F00341-90D3-4910-B614-86D2712D0ACD}" type="sibTrans" cxnId="{68BC6423-889F-495B-9B60-E6DC5BC19C50}">
      <dgm:prSet/>
      <dgm:spPr/>
      <dgm:t>
        <a:bodyPr/>
        <a:lstStyle/>
        <a:p>
          <a:endParaRPr lang="en-US"/>
        </a:p>
      </dgm:t>
    </dgm:pt>
    <dgm:pt modelId="{808DBF3F-2E29-4057-B0BF-332EC38B3FF8}">
      <dgm:prSet/>
      <dgm:spPr/>
      <dgm:t>
        <a:bodyPr/>
        <a:lstStyle/>
        <a:p>
          <a:r>
            <a:rPr lang="cs-CZ"/>
            <a:t>Způsob popisu jevu CAN je ještě více neměřitelný a je především ovlivněn sociálně-společenským kontextem hodnotitele</a:t>
          </a:r>
          <a:endParaRPr lang="en-US"/>
        </a:p>
      </dgm:t>
    </dgm:pt>
    <dgm:pt modelId="{EF76F1AD-B17D-40D1-8EC2-E5104F65CAB7}" type="parTrans" cxnId="{291A82BD-53A0-409F-8968-36C8FDBC1AF8}">
      <dgm:prSet/>
      <dgm:spPr/>
      <dgm:t>
        <a:bodyPr/>
        <a:lstStyle/>
        <a:p>
          <a:endParaRPr lang="en-US"/>
        </a:p>
      </dgm:t>
    </dgm:pt>
    <dgm:pt modelId="{CA92A83D-0868-4B5C-852E-F4A5BB0B0A96}" type="sibTrans" cxnId="{291A82BD-53A0-409F-8968-36C8FDBC1AF8}">
      <dgm:prSet/>
      <dgm:spPr/>
      <dgm:t>
        <a:bodyPr/>
        <a:lstStyle/>
        <a:p>
          <a:endParaRPr lang="en-US"/>
        </a:p>
      </dgm:t>
    </dgm:pt>
    <dgm:pt modelId="{FFD555C5-1C86-4564-BDCE-C50768D01666}">
      <dgm:prSet/>
      <dgm:spPr/>
      <dgm:t>
        <a:bodyPr/>
        <a:lstStyle/>
        <a:p>
          <a:r>
            <a:rPr lang="cs-CZ"/>
            <a:t>Další proměnná je výbava dítěte – psychická a fyzická </a:t>
          </a:r>
          <a:endParaRPr lang="en-US"/>
        </a:p>
      </dgm:t>
    </dgm:pt>
    <dgm:pt modelId="{8B18157E-F9BC-48A7-B9CD-A0E78A42003A}" type="parTrans" cxnId="{D5656F0F-562F-4212-B042-EF16C1792C8A}">
      <dgm:prSet/>
      <dgm:spPr/>
      <dgm:t>
        <a:bodyPr/>
        <a:lstStyle/>
        <a:p>
          <a:endParaRPr lang="en-US"/>
        </a:p>
      </dgm:t>
    </dgm:pt>
    <dgm:pt modelId="{B005A496-7EE7-4195-A6B2-6A4328F41308}" type="sibTrans" cxnId="{D5656F0F-562F-4212-B042-EF16C1792C8A}">
      <dgm:prSet/>
      <dgm:spPr/>
      <dgm:t>
        <a:bodyPr/>
        <a:lstStyle/>
        <a:p>
          <a:endParaRPr lang="en-US"/>
        </a:p>
      </dgm:t>
    </dgm:pt>
    <dgm:pt modelId="{6CE70ECD-80A0-4151-90A9-937DCEC1A1B4}" type="pres">
      <dgm:prSet presAssocID="{3619BDA9-188A-4BD9-BF00-F16FF29378D3}" presName="root" presStyleCnt="0">
        <dgm:presLayoutVars>
          <dgm:dir/>
          <dgm:resizeHandles val="exact"/>
        </dgm:presLayoutVars>
      </dgm:prSet>
      <dgm:spPr/>
    </dgm:pt>
    <dgm:pt modelId="{721C78AC-55E9-407E-938C-26EE94F0C495}" type="pres">
      <dgm:prSet presAssocID="{4094E1B8-1DE4-41D9-A32D-8308E04EAF01}" presName="compNode" presStyleCnt="0"/>
      <dgm:spPr/>
    </dgm:pt>
    <dgm:pt modelId="{8383B0E8-9D3A-429B-BFBE-177FAC5F036C}" type="pres">
      <dgm:prSet presAssocID="{4094E1B8-1DE4-41D9-A32D-8308E04EAF01}" presName="bgRect" presStyleLbl="bgShp" presStyleIdx="0" presStyleCnt="4"/>
      <dgm:spPr/>
    </dgm:pt>
    <dgm:pt modelId="{F9AC4DB0-D69A-4390-9760-18EA8110F741}" type="pres">
      <dgm:prSet presAssocID="{4094E1B8-1DE4-41D9-A32D-8308E04EAF01}"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Zaškrtnutí"/>
        </a:ext>
      </dgm:extLst>
    </dgm:pt>
    <dgm:pt modelId="{5D9FF6A1-409F-444B-BD56-CBB841EE67C5}" type="pres">
      <dgm:prSet presAssocID="{4094E1B8-1DE4-41D9-A32D-8308E04EAF01}" presName="spaceRect" presStyleCnt="0"/>
      <dgm:spPr/>
    </dgm:pt>
    <dgm:pt modelId="{67AF0DE1-8FA7-40EA-8E4B-35F25D52D99A}" type="pres">
      <dgm:prSet presAssocID="{4094E1B8-1DE4-41D9-A32D-8308E04EAF01}" presName="parTx" presStyleLbl="revTx" presStyleIdx="0" presStyleCnt="4">
        <dgm:presLayoutVars>
          <dgm:chMax val="0"/>
          <dgm:chPref val="0"/>
        </dgm:presLayoutVars>
      </dgm:prSet>
      <dgm:spPr/>
    </dgm:pt>
    <dgm:pt modelId="{28DEF468-A1C0-4DCB-B0F4-7CD04E777DA4}" type="pres">
      <dgm:prSet presAssocID="{B90F53B5-DE66-46EB-87BA-DD94F0773FE2}" presName="sibTrans" presStyleCnt="0"/>
      <dgm:spPr/>
    </dgm:pt>
    <dgm:pt modelId="{EEF53963-D674-44F4-9796-B6632EBBE5FA}" type="pres">
      <dgm:prSet presAssocID="{B0FC7199-5F73-443A-A894-88542600F46C}" presName="compNode" presStyleCnt="0"/>
      <dgm:spPr/>
    </dgm:pt>
    <dgm:pt modelId="{8404499E-0CB3-4D03-B999-C5F575FE0440}" type="pres">
      <dgm:prSet presAssocID="{B0FC7199-5F73-443A-A894-88542600F46C}" presName="bgRect" presStyleLbl="bgShp" presStyleIdx="1" presStyleCnt="4"/>
      <dgm:spPr/>
    </dgm:pt>
    <dgm:pt modelId="{8BB91803-BD98-4465-BA1A-B362D7A3115F}" type="pres">
      <dgm:prSet presAssocID="{B0FC7199-5F73-443A-A894-88542600F46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ízátko"/>
        </a:ext>
      </dgm:extLst>
    </dgm:pt>
    <dgm:pt modelId="{FC3FF868-7146-40E5-BF9B-BDA2CAB3DA93}" type="pres">
      <dgm:prSet presAssocID="{B0FC7199-5F73-443A-A894-88542600F46C}" presName="spaceRect" presStyleCnt="0"/>
      <dgm:spPr/>
    </dgm:pt>
    <dgm:pt modelId="{59CBAA93-1956-4915-931D-08B79F513947}" type="pres">
      <dgm:prSet presAssocID="{B0FC7199-5F73-443A-A894-88542600F46C}" presName="parTx" presStyleLbl="revTx" presStyleIdx="1" presStyleCnt="4">
        <dgm:presLayoutVars>
          <dgm:chMax val="0"/>
          <dgm:chPref val="0"/>
        </dgm:presLayoutVars>
      </dgm:prSet>
      <dgm:spPr/>
    </dgm:pt>
    <dgm:pt modelId="{B8340160-440F-41CC-9D63-391E711871CF}" type="pres">
      <dgm:prSet presAssocID="{90F00341-90D3-4910-B614-86D2712D0ACD}" presName="sibTrans" presStyleCnt="0"/>
      <dgm:spPr/>
    </dgm:pt>
    <dgm:pt modelId="{53C2C8BC-A94F-431D-98F4-5595A399903E}" type="pres">
      <dgm:prSet presAssocID="{808DBF3F-2E29-4057-B0BF-332EC38B3FF8}" presName="compNode" presStyleCnt="0"/>
      <dgm:spPr/>
    </dgm:pt>
    <dgm:pt modelId="{6D35438B-53D4-424F-AE6B-A412C6AAC3C6}" type="pres">
      <dgm:prSet presAssocID="{808DBF3F-2E29-4057-B0BF-332EC38B3FF8}" presName="bgRect" presStyleLbl="bgShp" presStyleIdx="2" presStyleCnt="4"/>
      <dgm:spPr/>
    </dgm:pt>
    <dgm:pt modelId="{059CAD8C-B802-4F0D-BE40-0AC17B11BDCB}" type="pres">
      <dgm:prSet presAssocID="{808DBF3F-2E29-4057-B0BF-332EC38B3FF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arget Audience"/>
        </a:ext>
      </dgm:extLst>
    </dgm:pt>
    <dgm:pt modelId="{AB17985A-6B68-439E-A29D-F284E90A2241}" type="pres">
      <dgm:prSet presAssocID="{808DBF3F-2E29-4057-B0BF-332EC38B3FF8}" presName="spaceRect" presStyleCnt="0"/>
      <dgm:spPr/>
    </dgm:pt>
    <dgm:pt modelId="{90886ADE-F5F5-4834-BE47-F018A5A0AB07}" type="pres">
      <dgm:prSet presAssocID="{808DBF3F-2E29-4057-B0BF-332EC38B3FF8}" presName="parTx" presStyleLbl="revTx" presStyleIdx="2" presStyleCnt="4">
        <dgm:presLayoutVars>
          <dgm:chMax val="0"/>
          <dgm:chPref val="0"/>
        </dgm:presLayoutVars>
      </dgm:prSet>
      <dgm:spPr/>
    </dgm:pt>
    <dgm:pt modelId="{7290EE42-88B6-43B6-AEEE-909690BFC026}" type="pres">
      <dgm:prSet presAssocID="{CA92A83D-0868-4B5C-852E-F4A5BB0B0A96}" presName="sibTrans" presStyleCnt="0"/>
      <dgm:spPr/>
    </dgm:pt>
    <dgm:pt modelId="{5364C581-2052-4346-8BA4-396E0294E92C}" type="pres">
      <dgm:prSet presAssocID="{FFD555C5-1C86-4564-BDCE-C50768D01666}" presName="compNode" presStyleCnt="0"/>
      <dgm:spPr/>
    </dgm:pt>
    <dgm:pt modelId="{2607D12F-0820-4B7B-939B-95088E6D894C}" type="pres">
      <dgm:prSet presAssocID="{FFD555C5-1C86-4564-BDCE-C50768D01666}" presName="bgRect" presStyleLbl="bgShp" presStyleIdx="3" presStyleCnt="4"/>
      <dgm:spPr/>
    </dgm:pt>
    <dgm:pt modelId="{14469174-37C3-4642-952F-D20E7782AFFC}" type="pres">
      <dgm:prSet presAssocID="{FFD555C5-1C86-4564-BDCE-C50768D0166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Light Bulb and Gear"/>
        </a:ext>
      </dgm:extLst>
    </dgm:pt>
    <dgm:pt modelId="{98DF4E2B-0FE3-4976-8AC9-D96B18DE5BA0}" type="pres">
      <dgm:prSet presAssocID="{FFD555C5-1C86-4564-BDCE-C50768D01666}" presName="spaceRect" presStyleCnt="0"/>
      <dgm:spPr/>
    </dgm:pt>
    <dgm:pt modelId="{4A566F31-D99D-4230-BF23-6E63FBA8BA08}" type="pres">
      <dgm:prSet presAssocID="{FFD555C5-1C86-4564-BDCE-C50768D01666}" presName="parTx" presStyleLbl="revTx" presStyleIdx="3" presStyleCnt="4">
        <dgm:presLayoutVars>
          <dgm:chMax val="0"/>
          <dgm:chPref val="0"/>
        </dgm:presLayoutVars>
      </dgm:prSet>
      <dgm:spPr/>
    </dgm:pt>
  </dgm:ptLst>
  <dgm:cxnLst>
    <dgm:cxn modelId="{9405B802-FC2C-4BBB-B46B-B25F7CFFA4BA}" type="presOf" srcId="{B0FC7199-5F73-443A-A894-88542600F46C}" destId="{59CBAA93-1956-4915-931D-08B79F513947}" srcOrd="0" destOrd="0" presId="urn:microsoft.com/office/officeart/2018/2/layout/IconVerticalSolidList"/>
    <dgm:cxn modelId="{D5656F0F-562F-4212-B042-EF16C1792C8A}" srcId="{3619BDA9-188A-4BD9-BF00-F16FF29378D3}" destId="{FFD555C5-1C86-4564-BDCE-C50768D01666}" srcOrd="3" destOrd="0" parTransId="{8B18157E-F9BC-48A7-B9CD-A0E78A42003A}" sibTransId="{B005A496-7EE7-4195-A6B2-6A4328F41308}"/>
    <dgm:cxn modelId="{68BC6423-889F-495B-9B60-E6DC5BC19C50}" srcId="{3619BDA9-188A-4BD9-BF00-F16FF29378D3}" destId="{B0FC7199-5F73-443A-A894-88542600F46C}" srcOrd="1" destOrd="0" parTransId="{3CEE0BCF-B621-472E-BB20-8AAFD1E56B7F}" sibTransId="{90F00341-90D3-4910-B614-86D2712D0ACD}"/>
    <dgm:cxn modelId="{ABE06126-DB8A-4102-964A-ED87BFFBB2FA}" type="presOf" srcId="{FFD555C5-1C86-4564-BDCE-C50768D01666}" destId="{4A566F31-D99D-4230-BF23-6E63FBA8BA08}" srcOrd="0" destOrd="0" presId="urn:microsoft.com/office/officeart/2018/2/layout/IconVerticalSolidList"/>
    <dgm:cxn modelId="{47E573AE-F4B5-4646-8140-629774809B4F}" type="presOf" srcId="{4094E1B8-1DE4-41D9-A32D-8308E04EAF01}" destId="{67AF0DE1-8FA7-40EA-8E4B-35F25D52D99A}" srcOrd="0" destOrd="0" presId="urn:microsoft.com/office/officeart/2018/2/layout/IconVerticalSolidList"/>
    <dgm:cxn modelId="{291A82BD-53A0-409F-8968-36C8FDBC1AF8}" srcId="{3619BDA9-188A-4BD9-BF00-F16FF29378D3}" destId="{808DBF3F-2E29-4057-B0BF-332EC38B3FF8}" srcOrd="2" destOrd="0" parTransId="{EF76F1AD-B17D-40D1-8EC2-E5104F65CAB7}" sibTransId="{CA92A83D-0868-4B5C-852E-F4A5BB0B0A96}"/>
    <dgm:cxn modelId="{15337AC0-887C-440F-8954-4FFF5D6BE794}" type="presOf" srcId="{3619BDA9-188A-4BD9-BF00-F16FF29378D3}" destId="{6CE70ECD-80A0-4151-90A9-937DCEC1A1B4}" srcOrd="0" destOrd="0" presId="urn:microsoft.com/office/officeart/2018/2/layout/IconVerticalSolidList"/>
    <dgm:cxn modelId="{78FFE8DB-AF93-4671-93A8-DF6B90B9796C}" type="presOf" srcId="{808DBF3F-2E29-4057-B0BF-332EC38B3FF8}" destId="{90886ADE-F5F5-4834-BE47-F018A5A0AB07}" srcOrd="0" destOrd="0" presId="urn:microsoft.com/office/officeart/2018/2/layout/IconVerticalSolidList"/>
    <dgm:cxn modelId="{7FDB22F8-1C52-493D-B0AA-C5F3E3B0FE32}" srcId="{3619BDA9-188A-4BD9-BF00-F16FF29378D3}" destId="{4094E1B8-1DE4-41D9-A32D-8308E04EAF01}" srcOrd="0" destOrd="0" parTransId="{06AD35E2-84A5-47A3-9C09-519BEA697AD8}" sibTransId="{B90F53B5-DE66-46EB-87BA-DD94F0773FE2}"/>
    <dgm:cxn modelId="{8F545500-76C5-4EE5-BE4B-B4212B1990C7}" type="presParOf" srcId="{6CE70ECD-80A0-4151-90A9-937DCEC1A1B4}" destId="{721C78AC-55E9-407E-938C-26EE94F0C495}" srcOrd="0" destOrd="0" presId="urn:microsoft.com/office/officeart/2018/2/layout/IconVerticalSolidList"/>
    <dgm:cxn modelId="{1940FCA2-AD79-4935-8717-0B0E460A644C}" type="presParOf" srcId="{721C78AC-55E9-407E-938C-26EE94F0C495}" destId="{8383B0E8-9D3A-429B-BFBE-177FAC5F036C}" srcOrd="0" destOrd="0" presId="urn:microsoft.com/office/officeart/2018/2/layout/IconVerticalSolidList"/>
    <dgm:cxn modelId="{E58F9508-5FF6-4B66-85EA-68C8FCBABB97}" type="presParOf" srcId="{721C78AC-55E9-407E-938C-26EE94F0C495}" destId="{F9AC4DB0-D69A-4390-9760-18EA8110F741}" srcOrd="1" destOrd="0" presId="urn:microsoft.com/office/officeart/2018/2/layout/IconVerticalSolidList"/>
    <dgm:cxn modelId="{ECA25C60-AA0B-41F0-B497-84AD057EB40B}" type="presParOf" srcId="{721C78AC-55E9-407E-938C-26EE94F0C495}" destId="{5D9FF6A1-409F-444B-BD56-CBB841EE67C5}" srcOrd="2" destOrd="0" presId="urn:microsoft.com/office/officeart/2018/2/layout/IconVerticalSolidList"/>
    <dgm:cxn modelId="{70FB7B9C-413B-4C6D-AC5D-777AF4944487}" type="presParOf" srcId="{721C78AC-55E9-407E-938C-26EE94F0C495}" destId="{67AF0DE1-8FA7-40EA-8E4B-35F25D52D99A}" srcOrd="3" destOrd="0" presId="urn:microsoft.com/office/officeart/2018/2/layout/IconVerticalSolidList"/>
    <dgm:cxn modelId="{22C021D9-7E46-4003-BB11-AFA7472C87B7}" type="presParOf" srcId="{6CE70ECD-80A0-4151-90A9-937DCEC1A1B4}" destId="{28DEF468-A1C0-4DCB-B0F4-7CD04E777DA4}" srcOrd="1" destOrd="0" presId="urn:microsoft.com/office/officeart/2018/2/layout/IconVerticalSolidList"/>
    <dgm:cxn modelId="{654E60FC-C13F-40D8-A802-52246C10B375}" type="presParOf" srcId="{6CE70ECD-80A0-4151-90A9-937DCEC1A1B4}" destId="{EEF53963-D674-44F4-9796-B6632EBBE5FA}" srcOrd="2" destOrd="0" presId="urn:microsoft.com/office/officeart/2018/2/layout/IconVerticalSolidList"/>
    <dgm:cxn modelId="{A3597098-9500-4F65-B7E0-95965F76AD9E}" type="presParOf" srcId="{EEF53963-D674-44F4-9796-B6632EBBE5FA}" destId="{8404499E-0CB3-4D03-B999-C5F575FE0440}" srcOrd="0" destOrd="0" presId="urn:microsoft.com/office/officeart/2018/2/layout/IconVerticalSolidList"/>
    <dgm:cxn modelId="{107967A3-19FB-4A24-9EEC-A2FA1DC2FC42}" type="presParOf" srcId="{EEF53963-D674-44F4-9796-B6632EBBE5FA}" destId="{8BB91803-BD98-4465-BA1A-B362D7A3115F}" srcOrd="1" destOrd="0" presId="urn:microsoft.com/office/officeart/2018/2/layout/IconVerticalSolidList"/>
    <dgm:cxn modelId="{97DDEA0E-4690-4F6A-8F38-A3A0CA5CE70E}" type="presParOf" srcId="{EEF53963-D674-44F4-9796-B6632EBBE5FA}" destId="{FC3FF868-7146-40E5-BF9B-BDA2CAB3DA93}" srcOrd="2" destOrd="0" presId="urn:microsoft.com/office/officeart/2018/2/layout/IconVerticalSolidList"/>
    <dgm:cxn modelId="{E4CFA695-27F7-428D-B608-1DFC408C6CBF}" type="presParOf" srcId="{EEF53963-D674-44F4-9796-B6632EBBE5FA}" destId="{59CBAA93-1956-4915-931D-08B79F513947}" srcOrd="3" destOrd="0" presId="urn:microsoft.com/office/officeart/2018/2/layout/IconVerticalSolidList"/>
    <dgm:cxn modelId="{2A2B23F5-36D0-45AB-A0A8-6D6451F0CBE6}" type="presParOf" srcId="{6CE70ECD-80A0-4151-90A9-937DCEC1A1B4}" destId="{B8340160-440F-41CC-9D63-391E711871CF}" srcOrd="3" destOrd="0" presId="urn:microsoft.com/office/officeart/2018/2/layout/IconVerticalSolidList"/>
    <dgm:cxn modelId="{563C3C64-121F-4559-B23A-8CE56020204C}" type="presParOf" srcId="{6CE70ECD-80A0-4151-90A9-937DCEC1A1B4}" destId="{53C2C8BC-A94F-431D-98F4-5595A399903E}" srcOrd="4" destOrd="0" presId="urn:microsoft.com/office/officeart/2018/2/layout/IconVerticalSolidList"/>
    <dgm:cxn modelId="{1BDFAEDB-1F63-4FC5-8DAE-3AEFEA7199F3}" type="presParOf" srcId="{53C2C8BC-A94F-431D-98F4-5595A399903E}" destId="{6D35438B-53D4-424F-AE6B-A412C6AAC3C6}" srcOrd="0" destOrd="0" presId="urn:microsoft.com/office/officeart/2018/2/layout/IconVerticalSolidList"/>
    <dgm:cxn modelId="{E6B21F30-F28E-427A-8A6E-CF3FA1031886}" type="presParOf" srcId="{53C2C8BC-A94F-431D-98F4-5595A399903E}" destId="{059CAD8C-B802-4F0D-BE40-0AC17B11BDCB}" srcOrd="1" destOrd="0" presId="urn:microsoft.com/office/officeart/2018/2/layout/IconVerticalSolidList"/>
    <dgm:cxn modelId="{A201F984-2395-45DB-BA9B-6A2A7D2F2144}" type="presParOf" srcId="{53C2C8BC-A94F-431D-98F4-5595A399903E}" destId="{AB17985A-6B68-439E-A29D-F284E90A2241}" srcOrd="2" destOrd="0" presId="urn:microsoft.com/office/officeart/2018/2/layout/IconVerticalSolidList"/>
    <dgm:cxn modelId="{BF8F95B3-7CA5-4D0B-84F3-953BB5F14416}" type="presParOf" srcId="{53C2C8BC-A94F-431D-98F4-5595A399903E}" destId="{90886ADE-F5F5-4834-BE47-F018A5A0AB07}" srcOrd="3" destOrd="0" presId="urn:microsoft.com/office/officeart/2018/2/layout/IconVerticalSolidList"/>
    <dgm:cxn modelId="{18EE4B88-664F-4223-80DC-BDDE9A05E4AF}" type="presParOf" srcId="{6CE70ECD-80A0-4151-90A9-937DCEC1A1B4}" destId="{7290EE42-88B6-43B6-AEEE-909690BFC026}" srcOrd="5" destOrd="0" presId="urn:microsoft.com/office/officeart/2018/2/layout/IconVerticalSolidList"/>
    <dgm:cxn modelId="{9E444A90-0A8B-4817-9A2C-C01CC3817BDD}" type="presParOf" srcId="{6CE70ECD-80A0-4151-90A9-937DCEC1A1B4}" destId="{5364C581-2052-4346-8BA4-396E0294E92C}" srcOrd="6" destOrd="0" presId="urn:microsoft.com/office/officeart/2018/2/layout/IconVerticalSolidList"/>
    <dgm:cxn modelId="{3A240D90-3253-42C5-B367-543A509EB6ED}" type="presParOf" srcId="{5364C581-2052-4346-8BA4-396E0294E92C}" destId="{2607D12F-0820-4B7B-939B-95088E6D894C}" srcOrd="0" destOrd="0" presId="urn:microsoft.com/office/officeart/2018/2/layout/IconVerticalSolidList"/>
    <dgm:cxn modelId="{C3FF2109-5FE1-42B8-A625-CCF92CC2A6F7}" type="presParOf" srcId="{5364C581-2052-4346-8BA4-396E0294E92C}" destId="{14469174-37C3-4642-952F-D20E7782AFFC}" srcOrd="1" destOrd="0" presId="urn:microsoft.com/office/officeart/2018/2/layout/IconVerticalSolidList"/>
    <dgm:cxn modelId="{7AD48174-4F75-421F-87F0-2F77CA937CBD}" type="presParOf" srcId="{5364C581-2052-4346-8BA4-396E0294E92C}" destId="{98DF4E2B-0FE3-4976-8AC9-D96B18DE5BA0}" srcOrd="2" destOrd="0" presId="urn:microsoft.com/office/officeart/2018/2/layout/IconVerticalSolidList"/>
    <dgm:cxn modelId="{DB0C54EE-186F-47E1-8668-21453100B37A}" type="presParOf" srcId="{5364C581-2052-4346-8BA4-396E0294E92C}" destId="{4A566F31-D99D-4230-BF23-6E63FBA8BA0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B9EC10D-6A66-46FB-8555-CAF1136BE9E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09DA86C1-DF46-4B73-AA37-33F504A403F2}">
      <dgm:prSet/>
      <dgm:spPr/>
      <dgm:t>
        <a:bodyPr/>
        <a:lstStyle/>
        <a:p>
          <a:r>
            <a:rPr lang="cs-CZ"/>
            <a:t>Neumíme rozlišovat pojmy</a:t>
          </a:r>
          <a:endParaRPr lang="en-US"/>
        </a:p>
      </dgm:t>
    </dgm:pt>
    <dgm:pt modelId="{6BE9A013-BFD5-4E06-B839-A6FC9A0D4F5B}" type="parTrans" cxnId="{BD989E9D-9D12-46A5-A11F-3FEDBE233CB5}">
      <dgm:prSet/>
      <dgm:spPr/>
      <dgm:t>
        <a:bodyPr/>
        <a:lstStyle/>
        <a:p>
          <a:endParaRPr lang="en-US"/>
        </a:p>
      </dgm:t>
    </dgm:pt>
    <dgm:pt modelId="{A526465E-3808-4356-9BE6-6E13288FC3F5}" type="sibTrans" cxnId="{BD989E9D-9D12-46A5-A11F-3FEDBE233CB5}">
      <dgm:prSet/>
      <dgm:spPr/>
      <dgm:t>
        <a:bodyPr/>
        <a:lstStyle/>
        <a:p>
          <a:endParaRPr lang="en-US"/>
        </a:p>
      </dgm:t>
    </dgm:pt>
    <dgm:pt modelId="{3716C065-26C3-4B9C-9A4B-D6E8072E75B7}">
      <dgm:prSet/>
      <dgm:spPr/>
      <dgm:t>
        <a:bodyPr/>
        <a:lstStyle/>
        <a:p>
          <a:r>
            <a:rPr lang="cs-CZ"/>
            <a:t>Slučujeme nesouvisející pojmy: dítě patří do rodiny a dítě má vyrůstat ve funkční rodině.</a:t>
          </a:r>
          <a:endParaRPr lang="en-US"/>
        </a:p>
      </dgm:t>
    </dgm:pt>
    <dgm:pt modelId="{CED29332-ED8B-495D-A3AA-95455B76D332}" type="parTrans" cxnId="{D6ABD508-A064-4EB8-AC3F-14B87C622946}">
      <dgm:prSet/>
      <dgm:spPr/>
      <dgm:t>
        <a:bodyPr/>
        <a:lstStyle/>
        <a:p>
          <a:endParaRPr lang="en-US"/>
        </a:p>
      </dgm:t>
    </dgm:pt>
    <dgm:pt modelId="{5430C2DF-C230-47FB-917F-23D2F4FBB04C}" type="sibTrans" cxnId="{D6ABD508-A064-4EB8-AC3F-14B87C622946}">
      <dgm:prSet/>
      <dgm:spPr/>
      <dgm:t>
        <a:bodyPr/>
        <a:lstStyle/>
        <a:p>
          <a:endParaRPr lang="en-US"/>
        </a:p>
      </dgm:t>
    </dgm:pt>
    <dgm:pt modelId="{707C38A2-D1EF-4335-822F-7236FB92766E}">
      <dgm:prSet/>
      <dgm:spPr/>
      <dgm:t>
        <a:bodyPr/>
        <a:lstStyle/>
        <a:p>
          <a:r>
            <a:rPr lang="cs-CZ"/>
            <a:t>Rok má 12 měsíců, ale 13 lunárních cyklů</a:t>
          </a:r>
          <a:endParaRPr lang="en-US"/>
        </a:p>
      </dgm:t>
    </dgm:pt>
    <dgm:pt modelId="{94D80156-AFB1-49AD-94D3-CEA057F5D68F}" type="parTrans" cxnId="{507E2236-7093-4207-8DF6-87989E85B41B}">
      <dgm:prSet/>
      <dgm:spPr/>
      <dgm:t>
        <a:bodyPr/>
        <a:lstStyle/>
        <a:p>
          <a:endParaRPr lang="en-US"/>
        </a:p>
      </dgm:t>
    </dgm:pt>
    <dgm:pt modelId="{871C8CBA-297A-4247-815B-60D39F10F26A}" type="sibTrans" cxnId="{507E2236-7093-4207-8DF6-87989E85B41B}">
      <dgm:prSet/>
      <dgm:spPr/>
      <dgm:t>
        <a:bodyPr/>
        <a:lstStyle/>
        <a:p>
          <a:endParaRPr lang="en-US"/>
        </a:p>
      </dgm:t>
    </dgm:pt>
    <dgm:pt modelId="{72C2017D-7D04-4D02-9829-D81E8FF7323D}">
      <dgm:prSet/>
      <dgm:spPr/>
      <dgm:t>
        <a:bodyPr/>
        <a:lstStyle/>
        <a:p>
          <a:r>
            <a:rPr lang="cs-CZ"/>
            <a:t>Slunce vyjde na východě, ale reálně se otočí země, slunce stojí</a:t>
          </a:r>
          <a:endParaRPr lang="en-US"/>
        </a:p>
      </dgm:t>
    </dgm:pt>
    <dgm:pt modelId="{9708E20C-E266-4047-A484-C58391950F71}" type="parTrans" cxnId="{35C1AA19-9768-4497-B630-4B15D7F4686E}">
      <dgm:prSet/>
      <dgm:spPr/>
      <dgm:t>
        <a:bodyPr/>
        <a:lstStyle/>
        <a:p>
          <a:endParaRPr lang="en-US"/>
        </a:p>
      </dgm:t>
    </dgm:pt>
    <dgm:pt modelId="{6215511C-2B62-4493-BD6E-15297F5DCE21}" type="sibTrans" cxnId="{35C1AA19-9768-4497-B630-4B15D7F4686E}">
      <dgm:prSet/>
      <dgm:spPr/>
      <dgm:t>
        <a:bodyPr/>
        <a:lstStyle/>
        <a:p>
          <a:endParaRPr lang="en-US"/>
        </a:p>
      </dgm:t>
    </dgm:pt>
    <dgm:pt modelId="{32F7152F-377E-C74E-B316-4D01FF8D9E86}" type="pres">
      <dgm:prSet presAssocID="{6B9EC10D-6A66-46FB-8555-CAF1136BE9E3}" presName="linear" presStyleCnt="0">
        <dgm:presLayoutVars>
          <dgm:animLvl val="lvl"/>
          <dgm:resizeHandles val="exact"/>
        </dgm:presLayoutVars>
      </dgm:prSet>
      <dgm:spPr/>
    </dgm:pt>
    <dgm:pt modelId="{45DCF04E-57AB-1940-A338-265969C5DA91}" type="pres">
      <dgm:prSet presAssocID="{09DA86C1-DF46-4B73-AA37-33F504A403F2}" presName="parentText" presStyleLbl="node1" presStyleIdx="0" presStyleCnt="4">
        <dgm:presLayoutVars>
          <dgm:chMax val="0"/>
          <dgm:bulletEnabled val="1"/>
        </dgm:presLayoutVars>
      </dgm:prSet>
      <dgm:spPr/>
    </dgm:pt>
    <dgm:pt modelId="{2966516D-7996-AE47-902C-459376D9F915}" type="pres">
      <dgm:prSet presAssocID="{A526465E-3808-4356-9BE6-6E13288FC3F5}" presName="spacer" presStyleCnt="0"/>
      <dgm:spPr/>
    </dgm:pt>
    <dgm:pt modelId="{45BD8F78-9AB6-D24A-BBC4-1847FE0BD8F2}" type="pres">
      <dgm:prSet presAssocID="{3716C065-26C3-4B9C-9A4B-D6E8072E75B7}" presName="parentText" presStyleLbl="node1" presStyleIdx="1" presStyleCnt="4">
        <dgm:presLayoutVars>
          <dgm:chMax val="0"/>
          <dgm:bulletEnabled val="1"/>
        </dgm:presLayoutVars>
      </dgm:prSet>
      <dgm:spPr/>
    </dgm:pt>
    <dgm:pt modelId="{37A7C664-01A3-B045-BE74-C50B459E05B8}" type="pres">
      <dgm:prSet presAssocID="{5430C2DF-C230-47FB-917F-23D2F4FBB04C}" presName="spacer" presStyleCnt="0"/>
      <dgm:spPr/>
    </dgm:pt>
    <dgm:pt modelId="{8D336DCB-451B-4042-9598-E6BCFFC2C65C}" type="pres">
      <dgm:prSet presAssocID="{707C38A2-D1EF-4335-822F-7236FB92766E}" presName="parentText" presStyleLbl="node1" presStyleIdx="2" presStyleCnt="4">
        <dgm:presLayoutVars>
          <dgm:chMax val="0"/>
          <dgm:bulletEnabled val="1"/>
        </dgm:presLayoutVars>
      </dgm:prSet>
      <dgm:spPr/>
    </dgm:pt>
    <dgm:pt modelId="{CE1B8104-376A-4044-8718-1B2A95F1971C}" type="pres">
      <dgm:prSet presAssocID="{871C8CBA-297A-4247-815B-60D39F10F26A}" presName="spacer" presStyleCnt="0"/>
      <dgm:spPr/>
    </dgm:pt>
    <dgm:pt modelId="{20D8DA4F-AA58-E64E-9F60-C0EA6C42F867}" type="pres">
      <dgm:prSet presAssocID="{72C2017D-7D04-4D02-9829-D81E8FF7323D}" presName="parentText" presStyleLbl="node1" presStyleIdx="3" presStyleCnt="4">
        <dgm:presLayoutVars>
          <dgm:chMax val="0"/>
          <dgm:bulletEnabled val="1"/>
        </dgm:presLayoutVars>
      </dgm:prSet>
      <dgm:spPr/>
    </dgm:pt>
  </dgm:ptLst>
  <dgm:cxnLst>
    <dgm:cxn modelId="{D6ABD508-A064-4EB8-AC3F-14B87C622946}" srcId="{6B9EC10D-6A66-46FB-8555-CAF1136BE9E3}" destId="{3716C065-26C3-4B9C-9A4B-D6E8072E75B7}" srcOrd="1" destOrd="0" parTransId="{CED29332-ED8B-495D-A3AA-95455B76D332}" sibTransId="{5430C2DF-C230-47FB-917F-23D2F4FBB04C}"/>
    <dgm:cxn modelId="{1364E915-441A-AA4B-AC14-5B4014C84558}" type="presOf" srcId="{707C38A2-D1EF-4335-822F-7236FB92766E}" destId="{8D336DCB-451B-4042-9598-E6BCFFC2C65C}" srcOrd="0" destOrd="0" presId="urn:microsoft.com/office/officeart/2005/8/layout/vList2"/>
    <dgm:cxn modelId="{35C1AA19-9768-4497-B630-4B15D7F4686E}" srcId="{6B9EC10D-6A66-46FB-8555-CAF1136BE9E3}" destId="{72C2017D-7D04-4D02-9829-D81E8FF7323D}" srcOrd="3" destOrd="0" parTransId="{9708E20C-E266-4047-A484-C58391950F71}" sibTransId="{6215511C-2B62-4493-BD6E-15297F5DCE21}"/>
    <dgm:cxn modelId="{B13E3D1A-49F5-8144-A11B-682F9C8852F7}" type="presOf" srcId="{3716C065-26C3-4B9C-9A4B-D6E8072E75B7}" destId="{45BD8F78-9AB6-D24A-BBC4-1847FE0BD8F2}" srcOrd="0" destOrd="0" presId="urn:microsoft.com/office/officeart/2005/8/layout/vList2"/>
    <dgm:cxn modelId="{507E2236-7093-4207-8DF6-87989E85B41B}" srcId="{6B9EC10D-6A66-46FB-8555-CAF1136BE9E3}" destId="{707C38A2-D1EF-4335-822F-7236FB92766E}" srcOrd="2" destOrd="0" parTransId="{94D80156-AFB1-49AD-94D3-CEA057F5D68F}" sibTransId="{871C8CBA-297A-4247-815B-60D39F10F26A}"/>
    <dgm:cxn modelId="{091CB04F-D4FE-EA4B-8D4B-6AC3BD79761F}" type="presOf" srcId="{6B9EC10D-6A66-46FB-8555-CAF1136BE9E3}" destId="{32F7152F-377E-C74E-B316-4D01FF8D9E86}" srcOrd="0" destOrd="0" presId="urn:microsoft.com/office/officeart/2005/8/layout/vList2"/>
    <dgm:cxn modelId="{BD989E9D-9D12-46A5-A11F-3FEDBE233CB5}" srcId="{6B9EC10D-6A66-46FB-8555-CAF1136BE9E3}" destId="{09DA86C1-DF46-4B73-AA37-33F504A403F2}" srcOrd="0" destOrd="0" parTransId="{6BE9A013-BFD5-4E06-B839-A6FC9A0D4F5B}" sibTransId="{A526465E-3808-4356-9BE6-6E13288FC3F5}"/>
    <dgm:cxn modelId="{10C134EC-CC1F-8841-B6E1-4BAEBD7ED465}" type="presOf" srcId="{09DA86C1-DF46-4B73-AA37-33F504A403F2}" destId="{45DCF04E-57AB-1940-A338-265969C5DA91}" srcOrd="0" destOrd="0" presId="urn:microsoft.com/office/officeart/2005/8/layout/vList2"/>
    <dgm:cxn modelId="{C92F61FF-C959-9F4C-B624-5AB642E608BF}" type="presOf" srcId="{72C2017D-7D04-4D02-9829-D81E8FF7323D}" destId="{20D8DA4F-AA58-E64E-9F60-C0EA6C42F867}" srcOrd="0" destOrd="0" presId="urn:microsoft.com/office/officeart/2005/8/layout/vList2"/>
    <dgm:cxn modelId="{AB4DABA9-4F53-7440-B4DA-4E1BF93F5F34}" type="presParOf" srcId="{32F7152F-377E-C74E-B316-4D01FF8D9E86}" destId="{45DCF04E-57AB-1940-A338-265969C5DA91}" srcOrd="0" destOrd="0" presId="urn:microsoft.com/office/officeart/2005/8/layout/vList2"/>
    <dgm:cxn modelId="{6C4C4D5D-BF93-DB43-BC70-CED7A290415F}" type="presParOf" srcId="{32F7152F-377E-C74E-B316-4D01FF8D9E86}" destId="{2966516D-7996-AE47-902C-459376D9F915}" srcOrd="1" destOrd="0" presId="urn:microsoft.com/office/officeart/2005/8/layout/vList2"/>
    <dgm:cxn modelId="{5CD04636-97F6-804B-B3D8-C00841BA8531}" type="presParOf" srcId="{32F7152F-377E-C74E-B316-4D01FF8D9E86}" destId="{45BD8F78-9AB6-D24A-BBC4-1847FE0BD8F2}" srcOrd="2" destOrd="0" presId="urn:microsoft.com/office/officeart/2005/8/layout/vList2"/>
    <dgm:cxn modelId="{9CF14099-5BF2-724E-8967-486A67C68167}" type="presParOf" srcId="{32F7152F-377E-C74E-B316-4D01FF8D9E86}" destId="{37A7C664-01A3-B045-BE74-C50B459E05B8}" srcOrd="3" destOrd="0" presId="urn:microsoft.com/office/officeart/2005/8/layout/vList2"/>
    <dgm:cxn modelId="{7F78165B-1C82-DA43-A5C6-58F180762AB9}" type="presParOf" srcId="{32F7152F-377E-C74E-B316-4D01FF8D9E86}" destId="{8D336DCB-451B-4042-9598-E6BCFFC2C65C}" srcOrd="4" destOrd="0" presId="urn:microsoft.com/office/officeart/2005/8/layout/vList2"/>
    <dgm:cxn modelId="{E52725E2-D757-2B47-AD96-A937908195B2}" type="presParOf" srcId="{32F7152F-377E-C74E-B316-4D01FF8D9E86}" destId="{CE1B8104-376A-4044-8718-1B2A95F1971C}" srcOrd="5" destOrd="0" presId="urn:microsoft.com/office/officeart/2005/8/layout/vList2"/>
    <dgm:cxn modelId="{85AB674A-6025-B248-862A-C9D72D038E6C}" type="presParOf" srcId="{32F7152F-377E-C74E-B316-4D01FF8D9E86}" destId="{20D8DA4F-AA58-E64E-9F60-C0EA6C42F86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5E67B95-2B60-419F-806C-723168AEB45E}" type="doc">
      <dgm:prSet loTypeId="urn:microsoft.com/office/officeart/2005/8/layout/default" loCatId="list" qsTypeId="urn:microsoft.com/office/officeart/2005/8/quickstyle/simple5" qsCatId="simple" csTypeId="urn:microsoft.com/office/officeart/2005/8/colors/accent1_2" csCatId="accent1"/>
      <dgm:spPr/>
      <dgm:t>
        <a:bodyPr/>
        <a:lstStyle/>
        <a:p>
          <a:endParaRPr lang="en-US"/>
        </a:p>
      </dgm:t>
    </dgm:pt>
    <dgm:pt modelId="{F00AD224-6C29-491D-96B7-C8160ADE7273}">
      <dgm:prSet/>
      <dgm:spPr/>
      <dgm:t>
        <a:bodyPr/>
        <a:lstStyle/>
        <a:p>
          <a:r>
            <a:rPr lang="cs-CZ"/>
            <a:t>Jaké je hlavní téma- témata?</a:t>
          </a:r>
          <a:endParaRPr lang="en-US"/>
        </a:p>
      </dgm:t>
    </dgm:pt>
    <dgm:pt modelId="{89D24FC1-CA5A-4C8E-BE27-3EA0D439CB53}" type="parTrans" cxnId="{17B3BB2C-6390-4492-A7B6-B0E1C6A10C57}">
      <dgm:prSet/>
      <dgm:spPr/>
      <dgm:t>
        <a:bodyPr/>
        <a:lstStyle/>
        <a:p>
          <a:endParaRPr lang="en-US"/>
        </a:p>
      </dgm:t>
    </dgm:pt>
    <dgm:pt modelId="{116D2EA2-D10B-4B66-A6C6-DC8EAAC48978}" type="sibTrans" cxnId="{17B3BB2C-6390-4492-A7B6-B0E1C6A10C57}">
      <dgm:prSet/>
      <dgm:spPr/>
      <dgm:t>
        <a:bodyPr/>
        <a:lstStyle/>
        <a:p>
          <a:endParaRPr lang="en-US"/>
        </a:p>
      </dgm:t>
    </dgm:pt>
    <dgm:pt modelId="{DA777856-785B-43F1-9628-C592D4328B7E}">
      <dgm:prSet/>
      <dgm:spPr/>
      <dgm:t>
        <a:bodyPr/>
        <a:lstStyle/>
        <a:p>
          <a:r>
            <a:rPr lang="cs-CZ"/>
            <a:t>Kdo jsou hlavní účastníci – jednotlivec, skupina, komunita?</a:t>
          </a:r>
          <a:endParaRPr lang="en-US"/>
        </a:p>
      </dgm:t>
    </dgm:pt>
    <dgm:pt modelId="{50CD0FD6-0E04-48AA-808C-F0E62EE6A2D4}" type="parTrans" cxnId="{E7B1B2DA-D585-4FC7-A766-0DF338AF547E}">
      <dgm:prSet/>
      <dgm:spPr/>
      <dgm:t>
        <a:bodyPr/>
        <a:lstStyle/>
        <a:p>
          <a:endParaRPr lang="en-US"/>
        </a:p>
      </dgm:t>
    </dgm:pt>
    <dgm:pt modelId="{9C33CF77-AD6F-465B-BE28-CE115E0CBE83}" type="sibTrans" cxnId="{E7B1B2DA-D585-4FC7-A766-0DF338AF547E}">
      <dgm:prSet/>
      <dgm:spPr/>
      <dgm:t>
        <a:bodyPr/>
        <a:lstStyle/>
        <a:p>
          <a:endParaRPr lang="en-US"/>
        </a:p>
      </dgm:t>
    </dgm:pt>
    <dgm:pt modelId="{95D0411B-246D-4659-B9AA-870646A6F797}">
      <dgm:prSet/>
      <dgm:spPr/>
      <dgm:t>
        <a:bodyPr/>
        <a:lstStyle/>
        <a:p>
          <a:r>
            <a:rPr lang="cs-CZ"/>
            <a:t>Z jaké pohledu prezentují, co chybí?</a:t>
          </a:r>
          <a:endParaRPr lang="en-US"/>
        </a:p>
      </dgm:t>
    </dgm:pt>
    <dgm:pt modelId="{CC910BAB-53C6-4C29-91B4-927789850E2C}" type="parTrans" cxnId="{6F0E47D8-E3F1-47E5-9DE4-5A19F1F45BD3}">
      <dgm:prSet/>
      <dgm:spPr/>
      <dgm:t>
        <a:bodyPr/>
        <a:lstStyle/>
        <a:p>
          <a:endParaRPr lang="en-US"/>
        </a:p>
      </dgm:t>
    </dgm:pt>
    <dgm:pt modelId="{BE94CA40-AD1D-4C51-9015-6247C31CD04A}" type="sibTrans" cxnId="{6F0E47D8-E3F1-47E5-9DE4-5A19F1F45BD3}">
      <dgm:prSet/>
      <dgm:spPr/>
      <dgm:t>
        <a:bodyPr/>
        <a:lstStyle/>
        <a:p>
          <a:endParaRPr lang="en-US"/>
        </a:p>
      </dgm:t>
    </dgm:pt>
    <dgm:pt modelId="{E2424AB7-6707-4340-9244-BC7C93BCFD24}">
      <dgm:prSet/>
      <dgm:spPr/>
      <dgm:t>
        <a:bodyPr/>
        <a:lstStyle/>
        <a:p>
          <a:r>
            <a:rPr lang="cs-CZ"/>
            <a:t>Rozdílnost pohledu jednotlivých účastníků</a:t>
          </a:r>
          <a:endParaRPr lang="en-US"/>
        </a:p>
      </dgm:t>
    </dgm:pt>
    <dgm:pt modelId="{5B3B56F2-D086-49F7-B7BB-17DBC6E28515}" type="parTrans" cxnId="{A05E6F78-0E0F-48EE-A2AE-8BA0900982D8}">
      <dgm:prSet/>
      <dgm:spPr/>
      <dgm:t>
        <a:bodyPr/>
        <a:lstStyle/>
        <a:p>
          <a:endParaRPr lang="en-US"/>
        </a:p>
      </dgm:t>
    </dgm:pt>
    <dgm:pt modelId="{47AD71BA-BF8D-4422-8C07-ECC31F62DE1F}" type="sibTrans" cxnId="{A05E6F78-0E0F-48EE-A2AE-8BA0900982D8}">
      <dgm:prSet/>
      <dgm:spPr/>
      <dgm:t>
        <a:bodyPr/>
        <a:lstStyle/>
        <a:p>
          <a:endParaRPr lang="en-US"/>
        </a:p>
      </dgm:t>
    </dgm:pt>
    <dgm:pt modelId="{ABBDC695-1B0C-48F0-8997-6DF5A89AA2C6}">
      <dgm:prSet/>
      <dgm:spPr/>
      <dgm:t>
        <a:bodyPr/>
        <a:lstStyle/>
        <a:p>
          <a:r>
            <a:rPr lang="cs-CZ"/>
            <a:t>Jaké mají znalosti a zkušenosti? (teorie, systémy, paradigmata, kulturu, pohlaví, mocenské hry)</a:t>
          </a:r>
          <a:endParaRPr lang="en-US"/>
        </a:p>
      </dgm:t>
    </dgm:pt>
    <dgm:pt modelId="{812CD626-5C38-486C-8E5B-9DC3DC3231A9}" type="parTrans" cxnId="{842CF2E7-C91C-4A20-8DB0-2969CED26F4D}">
      <dgm:prSet/>
      <dgm:spPr/>
      <dgm:t>
        <a:bodyPr/>
        <a:lstStyle/>
        <a:p>
          <a:endParaRPr lang="en-US"/>
        </a:p>
      </dgm:t>
    </dgm:pt>
    <dgm:pt modelId="{0DCB987F-555E-4BFC-871E-0FBBA50C026E}" type="sibTrans" cxnId="{842CF2E7-C91C-4A20-8DB0-2969CED26F4D}">
      <dgm:prSet/>
      <dgm:spPr/>
      <dgm:t>
        <a:bodyPr/>
        <a:lstStyle/>
        <a:p>
          <a:endParaRPr lang="en-US"/>
        </a:p>
      </dgm:t>
    </dgm:pt>
    <dgm:pt modelId="{16F39BD2-B7E3-4EEE-B784-3167BCA05423}">
      <dgm:prSet/>
      <dgm:spPr/>
      <dgm:t>
        <a:bodyPr/>
        <a:lstStyle/>
        <a:p>
          <a:r>
            <a:rPr lang="cs-CZ"/>
            <a:t>Jaký používají jazyk, rozumění pojmům</a:t>
          </a:r>
          <a:endParaRPr lang="en-US"/>
        </a:p>
      </dgm:t>
    </dgm:pt>
    <dgm:pt modelId="{91414D72-BFEB-49A2-B4D6-199D58ED721A}" type="parTrans" cxnId="{289F046A-EB5F-45BE-BEA5-E44D1B277769}">
      <dgm:prSet/>
      <dgm:spPr/>
      <dgm:t>
        <a:bodyPr/>
        <a:lstStyle/>
        <a:p>
          <a:endParaRPr lang="en-US"/>
        </a:p>
      </dgm:t>
    </dgm:pt>
    <dgm:pt modelId="{48762068-71B0-471B-BDD8-0EAE797D9244}" type="sibTrans" cxnId="{289F046A-EB5F-45BE-BEA5-E44D1B277769}">
      <dgm:prSet/>
      <dgm:spPr/>
      <dgm:t>
        <a:bodyPr/>
        <a:lstStyle/>
        <a:p>
          <a:endParaRPr lang="en-US"/>
        </a:p>
      </dgm:t>
    </dgm:pt>
    <dgm:pt modelId="{3F021DA7-931D-462E-9649-B13F4F0CB12F}">
      <dgm:prSet/>
      <dgm:spPr/>
      <dgm:t>
        <a:bodyPr/>
        <a:lstStyle/>
        <a:p>
          <a:r>
            <a:rPr lang="cs-CZ"/>
            <a:t>Mezery, předsudky v popisu, co se očekává že získanou. </a:t>
          </a:r>
          <a:endParaRPr lang="en-US"/>
        </a:p>
      </dgm:t>
    </dgm:pt>
    <dgm:pt modelId="{62DC2019-2591-4FB3-ABFD-7181F7B53132}" type="parTrans" cxnId="{7061184D-26AB-40D5-8DAE-C23F74C1FE69}">
      <dgm:prSet/>
      <dgm:spPr/>
      <dgm:t>
        <a:bodyPr/>
        <a:lstStyle/>
        <a:p>
          <a:endParaRPr lang="en-US"/>
        </a:p>
      </dgm:t>
    </dgm:pt>
    <dgm:pt modelId="{B502B143-5A4F-464B-92E7-1D290E369AF3}" type="sibTrans" cxnId="{7061184D-26AB-40D5-8DAE-C23F74C1FE69}">
      <dgm:prSet/>
      <dgm:spPr/>
      <dgm:t>
        <a:bodyPr/>
        <a:lstStyle/>
        <a:p>
          <a:endParaRPr lang="en-US"/>
        </a:p>
      </dgm:t>
    </dgm:pt>
    <dgm:pt modelId="{D28F85CF-DB2F-44C2-B3BA-B25D97B776CD}">
      <dgm:prSet/>
      <dgm:spPr/>
      <dgm:t>
        <a:bodyPr/>
        <a:lstStyle/>
        <a:p>
          <a:r>
            <a:rPr lang="cs-CZ"/>
            <a:t>Jaká je časová osa – vývoj rodiny v čase</a:t>
          </a:r>
          <a:endParaRPr lang="en-US"/>
        </a:p>
      </dgm:t>
    </dgm:pt>
    <dgm:pt modelId="{A5F945AB-696D-4702-A7A0-CC30A2EC328C}" type="parTrans" cxnId="{7B6B9753-7E84-44C4-AFED-CCD31F7D0CFA}">
      <dgm:prSet/>
      <dgm:spPr/>
      <dgm:t>
        <a:bodyPr/>
        <a:lstStyle/>
        <a:p>
          <a:endParaRPr lang="en-US"/>
        </a:p>
      </dgm:t>
    </dgm:pt>
    <dgm:pt modelId="{F4FAF3C5-39DA-4022-989E-3669AA339F23}" type="sibTrans" cxnId="{7B6B9753-7E84-44C4-AFED-CCD31F7D0CFA}">
      <dgm:prSet/>
      <dgm:spPr/>
      <dgm:t>
        <a:bodyPr/>
        <a:lstStyle/>
        <a:p>
          <a:endParaRPr lang="en-US"/>
        </a:p>
      </dgm:t>
    </dgm:pt>
    <dgm:pt modelId="{C436F61A-1245-E941-8061-DECB6625D614}" type="pres">
      <dgm:prSet presAssocID="{45E67B95-2B60-419F-806C-723168AEB45E}" presName="diagram" presStyleCnt="0">
        <dgm:presLayoutVars>
          <dgm:dir/>
          <dgm:resizeHandles val="exact"/>
        </dgm:presLayoutVars>
      </dgm:prSet>
      <dgm:spPr/>
    </dgm:pt>
    <dgm:pt modelId="{DC5B979B-8480-694B-9F56-F9A6B3C7CF98}" type="pres">
      <dgm:prSet presAssocID="{F00AD224-6C29-491D-96B7-C8160ADE7273}" presName="node" presStyleLbl="node1" presStyleIdx="0" presStyleCnt="8">
        <dgm:presLayoutVars>
          <dgm:bulletEnabled val="1"/>
        </dgm:presLayoutVars>
      </dgm:prSet>
      <dgm:spPr/>
    </dgm:pt>
    <dgm:pt modelId="{93F03D33-7422-E545-B72C-CC26C15D4407}" type="pres">
      <dgm:prSet presAssocID="{116D2EA2-D10B-4B66-A6C6-DC8EAAC48978}" presName="sibTrans" presStyleCnt="0"/>
      <dgm:spPr/>
    </dgm:pt>
    <dgm:pt modelId="{A3E689FB-2393-EE41-A60C-287E5DD3770A}" type="pres">
      <dgm:prSet presAssocID="{DA777856-785B-43F1-9628-C592D4328B7E}" presName="node" presStyleLbl="node1" presStyleIdx="1" presStyleCnt="8">
        <dgm:presLayoutVars>
          <dgm:bulletEnabled val="1"/>
        </dgm:presLayoutVars>
      </dgm:prSet>
      <dgm:spPr/>
    </dgm:pt>
    <dgm:pt modelId="{7A6D4476-A9F1-4045-863A-0A363705154F}" type="pres">
      <dgm:prSet presAssocID="{9C33CF77-AD6F-465B-BE28-CE115E0CBE83}" presName="sibTrans" presStyleCnt="0"/>
      <dgm:spPr/>
    </dgm:pt>
    <dgm:pt modelId="{C5B5C6AF-B060-D84A-BBD8-B5EF05EE4B0B}" type="pres">
      <dgm:prSet presAssocID="{95D0411B-246D-4659-B9AA-870646A6F797}" presName="node" presStyleLbl="node1" presStyleIdx="2" presStyleCnt="8">
        <dgm:presLayoutVars>
          <dgm:bulletEnabled val="1"/>
        </dgm:presLayoutVars>
      </dgm:prSet>
      <dgm:spPr/>
    </dgm:pt>
    <dgm:pt modelId="{507311C8-37BB-8C48-B40A-37C6CE90878F}" type="pres">
      <dgm:prSet presAssocID="{BE94CA40-AD1D-4C51-9015-6247C31CD04A}" presName="sibTrans" presStyleCnt="0"/>
      <dgm:spPr/>
    </dgm:pt>
    <dgm:pt modelId="{2BC55D27-9B84-3147-8D38-08767C9347B2}" type="pres">
      <dgm:prSet presAssocID="{E2424AB7-6707-4340-9244-BC7C93BCFD24}" presName="node" presStyleLbl="node1" presStyleIdx="3" presStyleCnt="8">
        <dgm:presLayoutVars>
          <dgm:bulletEnabled val="1"/>
        </dgm:presLayoutVars>
      </dgm:prSet>
      <dgm:spPr/>
    </dgm:pt>
    <dgm:pt modelId="{B429357A-17FD-BD4B-B0C7-B8267BA9040B}" type="pres">
      <dgm:prSet presAssocID="{47AD71BA-BF8D-4422-8C07-ECC31F62DE1F}" presName="sibTrans" presStyleCnt="0"/>
      <dgm:spPr/>
    </dgm:pt>
    <dgm:pt modelId="{5C83FFCB-84D1-9A41-B41B-ABDBBB28DA5F}" type="pres">
      <dgm:prSet presAssocID="{ABBDC695-1B0C-48F0-8997-6DF5A89AA2C6}" presName="node" presStyleLbl="node1" presStyleIdx="4" presStyleCnt="8">
        <dgm:presLayoutVars>
          <dgm:bulletEnabled val="1"/>
        </dgm:presLayoutVars>
      </dgm:prSet>
      <dgm:spPr/>
    </dgm:pt>
    <dgm:pt modelId="{14E7B488-992B-E940-9C0B-9FCF9376D285}" type="pres">
      <dgm:prSet presAssocID="{0DCB987F-555E-4BFC-871E-0FBBA50C026E}" presName="sibTrans" presStyleCnt="0"/>
      <dgm:spPr/>
    </dgm:pt>
    <dgm:pt modelId="{0F0E7A68-3B20-D54F-A1DA-90FA3D1A129D}" type="pres">
      <dgm:prSet presAssocID="{16F39BD2-B7E3-4EEE-B784-3167BCA05423}" presName="node" presStyleLbl="node1" presStyleIdx="5" presStyleCnt="8">
        <dgm:presLayoutVars>
          <dgm:bulletEnabled val="1"/>
        </dgm:presLayoutVars>
      </dgm:prSet>
      <dgm:spPr/>
    </dgm:pt>
    <dgm:pt modelId="{11E446BC-EA39-BA4D-8A81-79E9ED8428A1}" type="pres">
      <dgm:prSet presAssocID="{48762068-71B0-471B-BDD8-0EAE797D9244}" presName="sibTrans" presStyleCnt="0"/>
      <dgm:spPr/>
    </dgm:pt>
    <dgm:pt modelId="{CA45BBC8-74F4-9648-9F05-AEB2E27414D0}" type="pres">
      <dgm:prSet presAssocID="{3F021DA7-931D-462E-9649-B13F4F0CB12F}" presName="node" presStyleLbl="node1" presStyleIdx="6" presStyleCnt="8">
        <dgm:presLayoutVars>
          <dgm:bulletEnabled val="1"/>
        </dgm:presLayoutVars>
      </dgm:prSet>
      <dgm:spPr/>
    </dgm:pt>
    <dgm:pt modelId="{823B128D-1D4A-5C40-AD4B-9371C63C803B}" type="pres">
      <dgm:prSet presAssocID="{B502B143-5A4F-464B-92E7-1D290E369AF3}" presName="sibTrans" presStyleCnt="0"/>
      <dgm:spPr/>
    </dgm:pt>
    <dgm:pt modelId="{66CE4D75-5DB0-6F40-9DA4-1A8E7FA56034}" type="pres">
      <dgm:prSet presAssocID="{D28F85CF-DB2F-44C2-B3BA-B25D97B776CD}" presName="node" presStyleLbl="node1" presStyleIdx="7" presStyleCnt="8">
        <dgm:presLayoutVars>
          <dgm:bulletEnabled val="1"/>
        </dgm:presLayoutVars>
      </dgm:prSet>
      <dgm:spPr/>
    </dgm:pt>
  </dgm:ptLst>
  <dgm:cxnLst>
    <dgm:cxn modelId="{51E08313-7738-AF45-9116-B4494BDBAE69}" type="presOf" srcId="{95D0411B-246D-4659-B9AA-870646A6F797}" destId="{C5B5C6AF-B060-D84A-BBD8-B5EF05EE4B0B}" srcOrd="0" destOrd="0" presId="urn:microsoft.com/office/officeart/2005/8/layout/default"/>
    <dgm:cxn modelId="{31C2E919-C7E6-8844-8C37-139AEB9D7188}" type="presOf" srcId="{F00AD224-6C29-491D-96B7-C8160ADE7273}" destId="{DC5B979B-8480-694B-9F56-F9A6B3C7CF98}" srcOrd="0" destOrd="0" presId="urn:microsoft.com/office/officeart/2005/8/layout/default"/>
    <dgm:cxn modelId="{17B3BB2C-6390-4492-A7B6-B0E1C6A10C57}" srcId="{45E67B95-2B60-419F-806C-723168AEB45E}" destId="{F00AD224-6C29-491D-96B7-C8160ADE7273}" srcOrd="0" destOrd="0" parTransId="{89D24FC1-CA5A-4C8E-BE27-3EA0D439CB53}" sibTransId="{116D2EA2-D10B-4B66-A6C6-DC8EAAC48978}"/>
    <dgm:cxn modelId="{7061184D-26AB-40D5-8DAE-C23F74C1FE69}" srcId="{45E67B95-2B60-419F-806C-723168AEB45E}" destId="{3F021DA7-931D-462E-9649-B13F4F0CB12F}" srcOrd="6" destOrd="0" parTransId="{62DC2019-2591-4FB3-ABFD-7181F7B53132}" sibTransId="{B502B143-5A4F-464B-92E7-1D290E369AF3}"/>
    <dgm:cxn modelId="{7B6B9753-7E84-44C4-AFED-CCD31F7D0CFA}" srcId="{45E67B95-2B60-419F-806C-723168AEB45E}" destId="{D28F85CF-DB2F-44C2-B3BA-B25D97B776CD}" srcOrd="7" destOrd="0" parTransId="{A5F945AB-696D-4702-A7A0-CC30A2EC328C}" sibTransId="{F4FAF3C5-39DA-4022-989E-3669AA339F23}"/>
    <dgm:cxn modelId="{02AD125C-997C-FA4A-A4F2-174849F5A8F5}" type="presOf" srcId="{45E67B95-2B60-419F-806C-723168AEB45E}" destId="{C436F61A-1245-E941-8061-DECB6625D614}" srcOrd="0" destOrd="0" presId="urn:microsoft.com/office/officeart/2005/8/layout/default"/>
    <dgm:cxn modelId="{E0E96B5F-D509-794A-A995-BA46702C5D8E}" type="presOf" srcId="{16F39BD2-B7E3-4EEE-B784-3167BCA05423}" destId="{0F0E7A68-3B20-D54F-A1DA-90FA3D1A129D}" srcOrd="0" destOrd="0" presId="urn:microsoft.com/office/officeart/2005/8/layout/default"/>
    <dgm:cxn modelId="{289F046A-EB5F-45BE-BEA5-E44D1B277769}" srcId="{45E67B95-2B60-419F-806C-723168AEB45E}" destId="{16F39BD2-B7E3-4EEE-B784-3167BCA05423}" srcOrd="5" destOrd="0" parTransId="{91414D72-BFEB-49A2-B4D6-199D58ED721A}" sibTransId="{48762068-71B0-471B-BDD8-0EAE797D9244}"/>
    <dgm:cxn modelId="{A05E6F78-0E0F-48EE-A2AE-8BA0900982D8}" srcId="{45E67B95-2B60-419F-806C-723168AEB45E}" destId="{E2424AB7-6707-4340-9244-BC7C93BCFD24}" srcOrd="3" destOrd="0" parTransId="{5B3B56F2-D086-49F7-B7BB-17DBC6E28515}" sibTransId="{47AD71BA-BF8D-4422-8C07-ECC31F62DE1F}"/>
    <dgm:cxn modelId="{D022F378-F40D-3741-A5B7-5CF89DDD854B}" type="presOf" srcId="{DA777856-785B-43F1-9628-C592D4328B7E}" destId="{A3E689FB-2393-EE41-A60C-287E5DD3770A}" srcOrd="0" destOrd="0" presId="urn:microsoft.com/office/officeart/2005/8/layout/default"/>
    <dgm:cxn modelId="{B0F3C080-EEC3-2D43-981A-BA15BCEE4002}" type="presOf" srcId="{ABBDC695-1B0C-48F0-8997-6DF5A89AA2C6}" destId="{5C83FFCB-84D1-9A41-B41B-ABDBBB28DA5F}" srcOrd="0" destOrd="0" presId="urn:microsoft.com/office/officeart/2005/8/layout/default"/>
    <dgm:cxn modelId="{44AB94BD-719F-B043-899D-67AA0CEEF09F}" type="presOf" srcId="{3F021DA7-931D-462E-9649-B13F4F0CB12F}" destId="{CA45BBC8-74F4-9648-9F05-AEB2E27414D0}" srcOrd="0" destOrd="0" presId="urn:microsoft.com/office/officeart/2005/8/layout/default"/>
    <dgm:cxn modelId="{6F0E47D8-E3F1-47E5-9DE4-5A19F1F45BD3}" srcId="{45E67B95-2B60-419F-806C-723168AEB45E}" destId="{95D0411B-246D-4659-B9AA-870646A6F797}" srcOrd="2" destOrd="0" parTransId="{CC910BAB-53C6-4C29-91B4-927789850E2C}" sibTransId="{BE94CA40-AD1D-4C51-9015-6247C31CD04A}"/>
    <dgm:cxn modelId="{E7B1B2DA-D585-4FC7-A766-0DF338AF547E}" srcId="{45E67B95-2B60-419F-806C-723168AEB45E}" destId="{DA777856-785B-43F1-9628-C592D4328B7E}" srcOrd="1" destOrd="0" parTransId="{50CD0FD6-0E04-48AA-808C-F0E62EE6A2D4}" sibTransId="{9C33CF77-AD6F-465B-BE28-CE115E0CBE83}"/>
    <dgm:cxn modelId="{842CF2E7-C91C-4A20-8DB0-2969CED26F4D}" srcId="{45E67B95-2B60-419F-806C-723168AEB45E}" destId="{ABBDC695-1B0C-48F0-8997-6DF5A89AA2C6}" srcOrd="4" destOrd="0" parTransId="{812CD626-5C38-486C-8E5B-9DC3DC3231A9}" sibTransId="{0DCB987F-555E-4BFC-871E-0FBBA50C026E}"/>
    <dgm:cxn modelId="{697B8AF9-B255-4543-B735-A73187AB0645}" type="presOf" srcId="{E2424AB7-6707-4340-9244-BC7C93BCFD24}" destId="{2BC55D27-9B84-3147-8D38-08767C9347B2}" srcOrd="0" destOrd="0" presId="urn:microsoft.com/office/officeart/2005/8/layout/default"/>
    <dgm:cxn modelId="{5D3B5BFD-5A76-B047-AA00-469C6D115725}" type="presOf" srcId="{D28F85CF-DB2F-44C2-B3BA-B25D97B776CD}" destId="{66CE4D75-5DB0-6F40-9DA4-1A8E7FA56034}" srcOrd="0" destOrd="0" presId="urn:microsoft.com/office/officeart/2005/8/layout/default"/>
    <dgm:cxn modelId="{37A782E1-64A9-B741-AE3A-9A49363A18BA}" type="presParOf" srcId="{C436F61A-1245-E941-8061-DECB6625D614}" destId="{DC5B979B-8480-694B-9F56-F9A6B3C7CF98}" srcOrd="0" destOrd="0" presId="urn:microsoft.com/office/officeart/2005/8/layout/default"/>
    <dgm:cxn modelId="{A0F2F90D-2BCA-8F46-8B23-7B080F89FBDB}" type="presParOf" srcId="{C436F61A-1245-E941-8061-DECB6625D614}" destId="{93F03D33-7422-E545-B72C-CC26C15D4407}" srcOrd="1" destOrd="0" presId="urn:microsoft.com/office/officeart/2005/8/layout/default"/>
    <dgm:cxn modelId="{22CC7A0B-6FB5-6C4D-9EAC-27121A85D3E6}" type="presParOf" srcId="{C436F61A-1245-E941-8061-DECB6625D614}" destId="{A3E689FB-2393-EE41-A60C-287E5DD3770A}" srcOrd="2" destOrd="0" presId="urn:microsoft.com/office/officeart/2005/8/layout/default"/>
    <dgm:cxn modelId="{B0932764-C434-8E46-BAF7-52FC20CA7314}" type="presParOf" srcId="{C436F61A-1245-E941-8061-DECB6625D614}" destId="{7A6D4476-A9F1-4045-863A-0A363705154F}" srcOrd="3" destOrd="0" presId="urn:microsoft.com/office/officeart/2005/8/layout/default"/>
    <dgm:cxn modelId="{1F725B46-4CF6-6E4B-8EE1-8EB68A115F01}" type="presParOf" srcId="{C436F61A-1245-E941-8061-DECB6625D614}" destId="{C5B5C6AF-B060-D84A-BBD8-B5EF05EE4B0B}" srcOrd="4" destOrd="0" presId="urn:microsoft.com/office/officeart/2005/8/layout/default"/>
    <dgm:cxn modelId="{4F42EE86-C139-7F4B-93E6-3F877D7A658B}" type="presParOf" srcId="{C436F61A-1245-E941-8061-DECB6625D614}" destId="{507311C8-37BB-8C48-B40A-37C6CE90878F}" srcOrd="5" destOrd="0" presId="urn:microsoft.com/office/officeart/2005/8/layout/default"/>
    <dgm:cxn modelId="{F8C6C715-AD0B-E041-82E6-9C4C4BB92FD6}" type="presParOf" srcId="{C436F61A-1245-E941-8061-DECB6625D614}" destId="{2BC55D27-9B84-3147-8D38-08767C9347B2}" srcOrd="6" destOrd="0" presId="urn:microsoft.com/office/officeart/2005/8/layout/default"/>
    <dgm:cxn modelId="{FCC70B3B-771E-B94D-8E28-EF962E7DA1BB}" type="presParOf" srcId="{C436F61A-1245-E941-8061-DECB6625D614}" destId="{B429357A-17FD-BD4B-B0C7-B8267BA9040B}" srcOrd="7" destOrd="0" presId="urn:microsoft.com/office/officeart/2005/8/layout/default"/>
    <dgm:cxn modelId="{B3CA8FDC-850B-8C4C-A1A0-248893BD16FC}" type="presParOf" srcId="{C436F61A-1245-E941-8061-DECB6625D614}" destId="{5C83FFCB-84D1-9A41-B41B-ABDBBB28DA5F}" srcOrd="8" destOrd="0" presId="urn:microsoft.com/office/officeart/2005/8/layout/default"/>
    <dgm:cxn modelId="{D6517316-19C0-6248-800C-AA9C967E52D1}" type="presParOf" srcId="{C436F61A-1245-E941-8061-DECB6625D614}" destId="{14E7B488-992B-E940-9C0B-9FCF9376D285}" srcOrd="9" destOrd="0" presId="urn:microsoft.com/office/officeart/2005/8/layout/default"/>
    <dgm:cxn modelId="{204D173A-4D8F-1740-A4A0-CC0099537A7B}" type="presParOf" srcId="{C436F61A-1245-E941-8061-DECB6625D614}" destId="{0F0E7A68-3B20-D54F-A1DA-90FA3D1A129D}" srcOrd="10" destOrd="0" presId="urn:microsoft.com/office/officeart/2005/8/layout/default"/>
    <dgm:cxn modelId="{07529920-384A-E643-8718-F27BB3CAEB87}" type="presParOf" srcId="{C436F61A-1245-E941-8061-DECB6625D614}" destId="{11E446BC-EA39-BA4D-8A81-79E9ED8428A1}" srcOrd="11" destOrd="0" presId="urn:microsoft.com/office/officeart/2005/8/layout/default"/>
    <dgm:cxn modelId="{1E84196C-33BA-5543-B8A0-D49D1283400A}" type="presParOf" srcId="{C436F61A-1245-E941-8061-DECB6625D614}" destId="{CA45BBC8-74F4-9648-9F05-AEB2E27414D0}" srcOrd="12" destOrd="0" presId="urn:microsoft.com/office/officeart/2005/8/layout/default"/>
    <dgm:cxn modelId="{959D5C44-03C5-6E47-A9A8-F18B5114201F}" type="presParOf" srcId="{C436F61A-1245-E941-8061-DECB6625D614}" destId="{823B128D-1D4A-5C40-AD4B-9371C63C803B}" srcOrd="13" destOrd="0" presId="urn:microsoft.com/office/officeart/2005/8/layout/default"/>
    <dgm:cxn modelId="{ACCBB8D2-7A48-2942-99E7-5502EF341AB3}" type="presParOf" srcId="{C436F61A-1245-E941-8061-DECB6625D614}" destId="{66CE4D75-5DB0-6F40-9DA4-1A8E7FA56034}"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BBE3B6A-73A0-4AE4-8C3D-3AC00677E2B9}" type="doc">
      <dgm:prSet loTypeId="urn:microsoft.com/office/officeart/2005/8/layout/default" loCatId="list" qsTypeId="urn:microsoft.com/office/officeart/2005/8/quickstyle/simple5" qsCatId="simple" csTypeId="urn:microsoft.com/office/officeart/2005/8/colors/accent3_2" csCatId="accent3"/>
      <dgm:spPr/>
      <dgm:t>
        <a:bodyPr/>
        <a:lstStyle/>
        <a:p>
          <a:endParaRPr lang="en-US"/>
        </a:p>
      </dgm:t>
    </dgm:pt>
    <dgm:pt modelId="{7A356524-FDCD-46E0-A7AC-15FD4D1BCA77}">
      <dgm:prSet/>
      <dgm:spPr/>
      <dgm:t>
        <a:bodyPr/>
        <a:lstStyle/>
        <a:p>
          <a:r>
            <a:rPr lang="cs-CZ"/>
            <a:t>Pojmenováni skrytých a nových částí, nám umožňuje novou konstrukci.</a:t>
          </a:r>
          <a:endParaRPr lang="en-US"/>
        </a:p>
      </dgm:t>
    </dgm:pt>
    <dgm:pt modelId="{DB6087F9-F199-4DEC-AAEC-6809C8976F58}" type="parTrans" cxnId="{0F4BB984-BC31-4F0D-842E-B4836C5CE24F}">
      <dgm:prSet/>
      <dgm:spPr/>
      <dgm:t>
        <a:bodyPr/>
        <a:lstStyle/>
        <a:p>
          <a:endParaRPr lang="en-US"/>
        </a:p>
      </dgm:t>
    </dgm:pt>
    <dgm:pt modelId="{41892F35-C35E-4620-B523-4E16CDAFC146}" type="sibTrans" cxnId="{0F4BB984-BC31-4F0D-842E-B4836C5CE24F}">
      <dgm:prSet/>
      <dgm:spPr/>
      <dgm:t>
        <a:bodyPr/>
        <a:lstStyle/>
        <a:p>
          <a:endParaRPr lang="en-US"/>
        </a:p>
      </dgm:t>
    </dgm:pt>
    <dgm:pt modelId="{8FE247A9-9FFD-4159-8DBF-50F24579DEEC}">
      <dgm:prSet/>
      <dgm:spPr/>
      <dgm:t>
        <a:bodyPr/>
        <a:lstStyle/>
        <a:p>
          <a:r>
            <a:rPr lang="cs-CZ"/>
            <a:t>Využít nových pojmenování, frází, </a:t>
          </a:r>
          <a:endParaRPr lang="en-US"/>
        </a:p>
      </dgm:t>
    </dgm:pt>
    <dgm:pt modelId="{D8F30C13-B487-479E-A59B-9F97616063EB}" type="parTrans" cxnId="{1107BF2A-B06B-44C1-B90E-96C52FB31090}">
      <dgm:prSet/>
      <dgm:spPr/>
      <dgm:t>
        <a:bodyPr/>
        <a:lstStyle/>
        <a:p>
          <a:endParaRPr lang="en-US"/>
        </a:p>
      </dgm:t>
    </dgm:pt>
    <dgm:pt modelId="{F14C5986-EF9C-4A1D-8027-AE5F3B04C471}" type="sibTrans" cxnId="{1107BF2A-B06B-44C1-B90E-96C52FB31090}">
      <dgm:prSet/>
      <dgm:spPr/>
      <dgm:t>
        <a:bodyPr/>
        <a:lstStyle/>
        <a:p>
          <a:endParaRPr lang="en-US"/>
        </a:p>
      </dgm:t>
    </dgm:pt>
    <dgm:pt modelId="{97DCB23A-207B-4023-B84C-29CE06670CAC}">
      <dgm:prSet/>
      <dgm:spPr/>
      <dgm:t>
        <a:bodyPr/>
        <a:lstStyle/>
        <a:p>
          <a:r>
            <a:rPr lang="cs-CZ"/>
            <a:t>Tvorba nových kategorií</a:t>
          </a:r>
          <a:endParaRPr lang="en-US"/>
        </a:p>
      </dgm:t>
    </dgm:pt>
    <dgm:pt modelId="{D5C7D370-AB18-4257-B26C-EC169816B9BD}" type="parTrans" cxnId="{C39DFA9F-5E6F-4057-8B97-4AEECC8C5B19}">
      <dgm:prSet/>
      <dgm:spPr/>
      <dgm:t>
        <a:bodyPr/>
        <a:lstStyle/>
        <a:p>
          <a:endParaRPr lang="en-US"/>
        </a:p>
      </dgm:t>
    </dgm:pt>
    <dgm:pt modelId="{4A3AF168-D168-4269-8DA2-201AD02DDB54}" type="sibTrans" cxnId="{C39DFA9F-5E6F-4057-8B97-4AEECC8C5B19}">
      <dgm:prSet/>
      <dgm:spPr/>
      <dgm:t>
        <a:bodyPr/>
        <a:lstStyle/>
        <a:p>
          <a:endParaRPr lang="en-US"/>
        </a:p>
      </dgm:t>
    </dgm:pt>
    <dgm:pt modelId="{E8CCD090-0687-4DBD-802D-72FD677E05BA}">
      <dgm:prSet/>
      <dgm:spPr/>
      <dgm:t>
        <a:bodyPr/>
        <a:lstStyle/>
        <a:p>
          <a:r>
            <a:rPr lang="cs-CZ"/>
            <a:t>Nové praktické modely</a:t>
          </a:r>
          <a:endParaRPr lang="en-US"/>
        </a:p>
      </dgm:t>
    </dgm:pt>
    <dgm:pt modelId="{100A4F12-12FC-49C2-8D63-8DDE8182F623}" type="parTrans" cxnId="{8C2E003B-BDAF-4A66-847E-2A0D69B3BB66}">
      <dgm:prSet/>
      <dgm:spPr/>
      <dgm:t>
        <a:bodyPr/>
        <a:lstStyle/>
        <a:p>
          <a:endParaRPr lang="en-US"/>
        </a:p>
      </dgm:t>
    </dgm:pt>
    <dgm:pt modelId="{77BBAE9A-69A9-4DCC-8310-668A9F338A23}" type="sibTrans" cxnId="{8C2E003B-BDAF-4A66-847E-2A0D69B3BB66}">
      <dgm:prSet/>
      <dgm:spPr/>
      <dgm:t>
        <a:bodyPr/>
        <a:lstStyle/>
        <a:p>
          <a:endParaRPr lang="en-US"/>
        </a:p>
      </dgm:t>
    </dgm:pt>
    <dgm:pt modelId="{1F737BEF-06EF-4550-8B65-114CFDF54F91}">
      <dgm:prSet/>
      <dgm:spPr/>
      <dgm:t>
        <a:bodyPr/>
        <a:lstStyle/>
        <a:p>
          <a:r>
            <a:rPr lang="cs-CZ"/>
            <a:t>Vytváření nové struktury nebo procesů, kultury nebo klimatu diskurzu rozvoje a akceptace</a:t>
          </a:r>
          <a:endParaRPr lang="en-US"/>
        </a:p>
      </dgm:t>
    </dgm:pt>
    <dgm:pt modelId="{18E237EE-D38B-4F71-AF7F-B32705B3AF7B}" type="parTrans" cxnId="{93170194-B928-4D14-A6D1-268558DEB602}">
      <dgm:prSet/>
      <dgm:spPr/>
      <dgm:t>
        <a:bodyPr/>
        <a:lstStyle/>
        <a:p>
          <a:endParaRPr lang="en-US"/>
        </a:p>
      </dgm:t>
    </dgm:pt>
    <dgm:pt modelId="{C7DB2ACF-F68C-48B9-A0C9-0E9F1AAA579B}" type="sibTrans" cxnId="{93170194-B928-4D14-A6D1-268558DEB602}">
      <dgm:prSet/>
      <dgm:spPr/>
      <dgm:t>
        <a:bodyPr/>
        <a:lstStyle/>
        <a:p>
          <a:endParaRPr lang="en-US"/>
        </a:p>
      </dgm:t>
    </dgm:pt>
    <dgm:pt modelId="{91992EF3-3D23-A84F-8F14-8FD1F942DBF5}" type="pres">
      <dgm:prSet presAssocID="{5BBE3B6A-73A0-4AE4-8C3D-3AC00677E2B9}" presName="diagram" presStyleCnt="0">
        <dgm:presLayoutVars>
          <dgm:dir/>
          <dgm:resizeHandles val="exact"/>
        </dgm:presLayoutVars>
      </dgm:prSet>
      <dgm:spPr/>
    </dgm:pt>
    <dgm:pt modelId="{9D6CCD00-E0A5-4845-81C3-71CFAFFC66D3}" type="pres">
      <dgm:prSet presAssocID="{7A356524-FDCD-46E0-A7AC-15FD4D1BCA77}" presName="node" presStyleLbl="node1" presStyleIdx="0" presStyleCnt="5">
        <dgm:presLayoutVars>
          <dgm:bulletEnabled val="1"/>
        </dgm:presLayoutVars>
      </dgm:prSet>
      <dgm:spPr/>
    </dgm:pt>
    <dgm:pt modelId="{8C9E202C-C286-924C-9FD0-0B53FF67DC1C}" type="pres">
      <dgm:prSet presAssocID="{41892F35-C35E-4620-B523-4E16CDAFC146}" presName="sibTrans" presStyleCnt="0"/>
      <dgm:spPr/>
    </dgm:pt>
    <dgm:pt modelId="{F3B41B50-82DF-D84E-92F8-85C8D24FC1F7}" type="pres">
      <dgm:prSet presAssocID="{8FE247A9-9FFD-4159-8DBF-50F24579DEEC}" presName="node" presStyleLbl="node1" presStyleIdx="1" presStyleCnt="5">
        <dgm:presLayoutVars>
          <dgm:bulletEnabled val="1"/>
        </dgm:presLayoutVars>
      </dgm:prSet>
      <dgm:spPr/>
    </dgm:pt>
    <dgm:pt modelId="{AC60CF26-45FA-D34B-97E8-9A1513CC19F2}" type="pres">
      <dgm:prSet presAssocID="{F14C5986-EF9C-4A1D-8027-AE5F3B04C471}" presName="sibTrans" presStyleCnt="0"/>
      <dgm:spPr/>
    </dgm:pt>
    <dgm:pt modelId="{367550DB-6C6A-5547-8BFA-8055D24F06D0}" type="pres">
      <dgm:prSet presAssocID="{97DCB23A-207B-4023-B84C-29CE06670CAC}" presName="node" presStyleLbl="node1" presStyleIdx="2" presStyleCnt="5">
        <dgm:presLayoutVars>
          <dgm:bulletEnabled val="1"/>
        </dgm:presLayoutVars>
      </dgm:prSet>
      <dgm:spPr/>
    </dgm:pt>
    <dgm:pt modelId="{04D9D556-1356-A141-98EB-1F08036E9067}" type="pres">
      <dgm:prSet presAssocID="{4A3AF168-D168-4269-8DA2-201AD02DDB54}" presName="sibTrans" presStyleCnt="0"/>
      <dgm:spPr/>
    </dgm:pt>
    <dgm:pt modelId="{CA9C55A9-84FF-5D4E-825E-F8FB9C268C24}" type="pres">
      <dgm:prSet presAssocID="{E8CCD090-0687-4DBD-802D-72FD677E05BA}" presName="node" presStyleLbl="node1" presStyleIdx="3" presStyleCnt="5">
        <dgm:presLayoutVars>
          <dgm:bulletEnabled val="1"/>
        </dgm:presLayoutVars>
      </dgm:prSet>
      <dgm:spPr/>
    </dgm:pt>
    <dgm:pt modelId="{29C98B7D-955B-4E4A-B2F1-ECA04E563E57}" type="pres">
      <dgm:prSet presAssocID="{77BBAE9A-69A9-4DCC-8310-668A9F338A23}" presName="sibTrans" presStyleCnt="0"/>
      <dgm:spPr/>
    </dgm:pt>
    <dgm:pt modelId="{38E8029D-0311-F140-B69B-8817246A8EF1}" type="pres">
      <dgm:prSet presAssocID="{1F737BEF-06EF-4550-8B65-114CFDF54F91}" presName="node" presStyleLbl="node1" presStyleIdx="4" presStyleCnt="5">
        <dgm:presLayoutVars>
          <dgm:bulletEnabled val="1"/>
        </dgm:presLayoutVars>
      </dgm:prSet>
      <dgm:spPr/>
    </dgm:pt>
  </dgm:ptLst>
  <dgm:cxnLst>
    <dgm:cxn modelId="{2DE71112-5178-5D4C-AC62-34E049924BCF}" type="presOf" srcId="{E8CCD090-0687-4DBD-802D-72FD677E05BA}" destId="{CA9C55A9-84FF-5D4E-825E-F8FB9C268C24}" srcOrd="0" destOrd="0" presId="urn:microsoft.com/office/officeart/2005/8/layout/default"/>
    <dgm:cxn modelId="{1107BF2A-B06B-44C1-B90E-96C52FB31090}" srcId="{5BBE3B6A-73A0-4AE4-8C3D-3AC00677E2B9}" destId="{8FE247A9-9FFD-4159-8DBF-50F24579DEEC}" srcOrd="1" destOrd="0" parTransId="{D8F30C13-B487-479E-A59B-9F97616063EB}" sibTransId="{F14C5986-EF9C-4A1D-8027-AE5F3B04C471}"/>
    <dgm:cxn modelId="{B0AA5330-5B04-FF40-9578-5DB003FA4CF4}" type="presOf" srcId="{97DCB23A-207B-4023-B84C-29CE06670CAC}" destId="{367550DB-6C6A-5547-8BFA-8055D24F06D0}" srcOrd="0" destOrd="0" presId="urn:microsoft.com/office/officeart/2005/8/layout/default"/>
    <dgm:cxn modelId="{8C2E003B-BDAF-4A66-847E-2A0D69B3BB66}" srcId="{5BBE3B6A-73A0-4AE4-8C3D-3AC00677E2B9}" destId="{E8CCD090-0687-4DBD-802D-72FD677E05BA}" srcOrd="3" destOrd="0" parTransId="{100A4F12-12FC-49C2-8D63-8DDE8182F623}" sibTransId="{77BBAE9A-69A9-4DCC-8310-668A9F338A23}"/>
    <dgm:cxn modelId="{F80F4958-6FE8-4848-A812-E0B156A14E92}" type="presOf" srcId="{1F737BEF-06EF-4550-8B65-114CFDF54F91}" destId="{38E8029D-0311-F140-B69B-8817246A8EF1}" srcOrd="0" destOrd="0" presId="urn:microsoft.com/office/officeart/2005/8/layout/default"/>
    <dgm:cxn modelId="{5CD78665-4F44-1742-B505-F6501CA1609D}" type="presOf" srcId="{7A356524-FDCD-46E0-A7AC-15FD4D1BCA77}" destId="{9D6CCD00-E0A5-4845-81C3-71CFAFFC66D3}" srcOrd="0" destOrd="0" presId="urn:microsoft.com/office/officeart/2005/8/layout/default"/>
    <dgm:cxn modelId="{6F424073-21F3-1C47-A18B-24793558DF84}" type="presOf" srcId="{8FE247A9-9FFD-4159-8DBF-50F24579DEEC}" destId="{F3B41B50-82DF-D84E-92F8-85C8D24FC1F7}" srcOrd="0" destOrd="0" presId="urn:microsoft.com/office/officeart/2005/8/layout/default"/>
    <dgm:cxn modelId="{0F4BB984-BC31-4F0D-842E-B4836C5CE24F}" srcId="{5BBE3B6A-73A0-4AE4-8C3D-3AC00677E2B9}" destId="{7A356524-FDCD-46E0-A7AC-15FD4D1BCA77}" srcOrd="0" destOrd="0" parTransId="{DB6087F9-F199-4DEC-AAEC-6809C8976F58}" sibTransId="{41892F35-C35E-4620-B523-4E16CDAFC146}"/>
    <dgm:cxn modelId="{93170194-B928-4D14-A6D1-268558DEB602}" srcId="{5BBE3B6A-73A0-4AE4-8C3D-3AC00677E2B9}" destId="{1F737BEF-06EF-4550-8B65-114CFDF54F91}" srcOrd="4" destOrd="0" parTransId="{18E237EE-D38B-4F71-AF7F-B32705B3AF7B}" sibTransId="{C7DB2ACF-F68C-48B9-A0C9-0E9F1AAA579B}"/>
    <dgm:cxn modelId="{C39DFA9F-5E6F-4057-8B97-4AEECC8C5B19}" srcId="{5BBE3B6A-73A0-4AE4-8C3D-3AC00677E2B9}" destId="{97DCB23A-207B-4023-B84C-29CE06670CAC}" srcOrd="2" destOrd="0" parTransId="{D5C7D370-AB18-4257-B26C-EC169816B9BD}" sibTransId="{4A3AF168-D168-4269-8DA2-201AD02DDB54}"/>
    <dgm:cxn modelId="{3EF31EE6-6524-5D48-B443-F6D05961A572}" type="presOf" srcId="{5BBE3B6A-73A0-4AE4-8C3D-3AC00677E2B9}" destId="{91992EF3-3D23-A84F-8F14-8FD1F942DBF5}" srcOrd="0" destOrd="0" presId="urn:microsoft.com/office/officeart/2005/8/layout/default"/>
    <dgm:cxn modelId="{4317727A-7098-B941-B22B-7E30FFA88010}" type="presParOf" srcId="{91992EF3-3D23-A84F-8F14-8FD1F942DBF5}" destId="{9D6CCD00-E0A5-4845-81C3-71CFAFFC66D3}" srcOrd="0" destOrd="0" presId="urn:microsoft.com/office/officeart/2005/8/layout/default"/>
    <dgm:cxn modelId="{AF116933-D385-2641-A9B3-8E147CE961D9}" type="presParOf" srcId="{91992EF3-3D23-A84F-8F14-8FD1F942DBF5}" destId="{8C9E202C-C286-924C-9FD0-0B53FF67DC1C}" srcOrd="1" destOrd="0" presId="urn:microsoft.com/office/officeart/2005/8/layout/default"/>
    <dgm:cxn modelId="{3484CC98-19DB-584E-86A6-066B4BAFB805}" type="presParOf" srcId="{91992EF3-3D23-A84F-8F14-8FD1F942DBF5}" destId="{F3B41B50-82DF-D84E-92F8-85C8D24FC1F7}" srcOrd="2" destOrd="0" presId="urn:microsoft.com/office/officeart/2005/8/layout/default"/>
    <dgm:cxn modelId="{9D71790E-CFA2-E24B-AAC8-91F8A6B8AE8C}" type="presParOf" srcId="{91992EF3-3D23-A84F-8F14-8FD1F942DBF5}" destId="{AC60CF26-45FA-D34B-97E8-9A1513CC19F2}" srcOrd="3" destOrd="0" presId="urn:microsoft.com/office/officeart/2005/8/layout/default"/>
    <dgm:cxn modelId="{582D2DBC-25FF-BE4D-9456-CF4C01B8581D}" type="presParOf" srcId="{91992EF3-3D23-A84F-8F14-8FD1F942DBF5}" destId="{367550DB-6C6A-5547-8BFA-8055D24F06D0}" srcOrd="4" destOrd="0" presId="urn:microsoft.com/office/officeart/2005/8/layout/default"/>
    <dgm:cxn modelId="{807276AC-A9CD-3E4E-9D43-6998E4E90D41}" type="presParOf" srcId="{91992EF3-3D23-A84F-8F14-8FD1F942DBF5}" destId="{04D9D556-1356-A141-98EB-1F08036E9067}" srcOrd="5" destOrd="0" presId="urn:microsoft.com/office/officeart/2005/8/layout/default"/>
    <dgm:cxn modelId="{3D3D554F-F742-BD43-AB88-2C2C82E18723}" type="presParOf" srcId="{91992EF3-3D23-A84F-8F14-8FD1F942DBF5}" destId="{CA9C55A9-84FF-5D4E-825E-F8FB9C268C24}" srcOrd="6" destOrd="0" presId="urn:microsoft.com/office/officeart/2005/8/layout/default"/>
    <dgm:cxn modelId="{BEE97B64-4523-B741-8F49-D5F1C254AA38}" type="presParOf" srcId="{91992EF3-3D23-A84F-8F14-8FD1F942DBF5}" destId="{29C98B7D-955B-4E4A-B2F1-ECA04E563E57}" srcOrd="7" destOrd="0" presId="urn:microsoft.com/office/officeart/2005/8/layout/default"/>
    <dgm:cxn modelId="{65D3B856-4CB2-3B46-8828-EAE9EF21BA7A}" type="presParOf" srcId="{91992EF3-3D23-A84F-8F14-8FD1F942DBF5}" destId="{38E8029D-0311-F140-B69B-8817246A8EF1}"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D6BD466-15D3-4573-A2E3-8BFFF167F956}"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DA884388-822D-4807-B19C-73FE9BD2A523}">
      <dgm:prSet/>
      <dgm:spPr/>
      <dgm:t>
        <a:bodyPr/>
        <a:lstStyle/>
        <a:p>
          <a:r>
            <a:rPr lang="cs-CZ"/>
            <a:t>Stručný popis sociálního, organizačního a personálního kontextu – v základu příběhu, jak jsou vidět a jsou relevantní</a:t>
          </a:r>
          <a:endParaRPr lang="en-US"/>
        </a:p>
      </dgm:t>
    </dgm:pt>
    <dgm:pt modelId="{5EFD0C1C-D431-4D2F-B0A5-29EAD1A76AEC}" type="parTrans" cxnId="{13C3259C-127E-4E0F-99B7-AC34C57A0E84}">
      <dgm:prSet/>
      <dgm:spPr/>
      <dgm:t>
        <a:bodyPr/>
        <a:lstStyle/>
        <a:p>
          <a:endParaRPr lang="en-US"/>
        </a:p>
      </dgm:t>
    </dgm:pt>
    <dgm:pt modelId="{161389A3-C1AD-4C88-A592-92FF411F83E9}" type="sibTrans" cxnId="{13C3259C-127E-4E0F-99B7-AC34C57A0E84}">
      <dgm:prSet/>
      <dgm:spPr/>
      <dgm:t>
        <a:bodyPr/>
        <a:lstStyle/>
        <a:p>
          <a:endParaRPr lang="en-US"/>
        </a:p>
      </dgm:t>
    </dgm:pt>
    <dgm:pt modelId="{92EC156E-6964-4032-9316-E9C86536FA0B}">
      <dgm:prSet/>
      <dgm:spPr/>
      <dgm:t>
        <a:bodyPr/>
        <a:lstStyle/>
        <a:p>
          <a:r>
            <a:rPr lang="cs-CZ"/>
            <a:t>Důvody, které jsou rozhodující pro nás</a:t>
          </a:r>
          <a:endParaRPr lang="en-US"/>
        </a:p>
      </dgm:t>
    </dgm:pt>
    <dgm:pt modelId="{090A7F73-2D91-4C0D-93B6-A20C368D6E6F}" type="parTrans" cxnId="{278C38F3-B2B1-4ED2-ACC7-A7151EE2B58A}">
      <dgm:prSet/>
      <dgm:spPr/>
      <dgm:t>
        <a:bodyPr/>
        <a:lstStyle/>
        <a:p>
          <a:endParaRPr lang="en-US"/>
        </a:p>
      </dgm:t>
    </dgm:pt>
    <dgm:pt modelId="{0DCF738E-BA10-4CEC-8132-5AA98070FB98}" type="sibTrans" cxnId="{278C38F3-B2B1-4ED2-ACC7-A7151EE2B58A}">
      <dgm:prSet/>
      <dgm:spPr/>
      <dgm:t>
        <a:bodyPr/>
        <a:lstStyle/>
        <a:p>
          <a:endParaRPr lang="en-US"/>
        </a:p>
      </dgm:t>
    </dgm:pt>
    <dgm:pt modelId="{A61768C3-A4F0-4371-B3C8-F076F128185A}">
      <dgm:prSet/>
      <dgm:spPr/>
      <dgm:t>
        <a:bodyPr/>
        <a:lstStyle/>
        <a:p>
          <a:r>
            <a:rPr lang="cs-CZ"/>
            <a:t>Popis z naší perspektivy – být jako by nad věcí, spontánní a nepřezkoumané předpoklady</a:t>
          </a:r>
          <a:endParaRPr lang="en-US"/>
        </a:p>
      </dgm:t>
    </dgm:pt>
    <dgm:pt modelId="{742DE087-AEDD-4496-9F31-A3BAEC3C099E}" type="parTrans" cxnId="{7356A356-BB32-480C-8728-9A7886EEA99A}">
      <dgm:prSet/>
      <dgm:spPr/>
      <dgm:t>
        <a:bodyPr/>
        <a:lstStyle/>
        <a:p>
          <a:endParaRPr lang="en-US"/>
        </a:p>
      </dgm:t>
    </dgm:pt>
    <dgm:pt modelId="{C7414CC9-4600-42BC-8168-8866C3418492}" type="sibTrans" cxnId="{7356A356-BB32-480C-8728-9A7886EEA99A}">
      <dgm:prSet/>
      <dgm:spPr/>
      <dgm:t>
        <a:bodyPr/>
        <a:lstStyle/>
        <a:p>
          <a:endParaRPr lang="en-US"/>
        </a:p>
      </dgm:t>
    </dgm:pt>
    <dgm:pt modelId="{43982882-A494-48B0-9DB2-DF59A9145BC3}" type="pres">
      <dgm:prSet presAssocID="{8D6BD466-15D3-4573-A2E3-8BFFF167F956}" presName="root" presStyleCnt="0">
        <dgm:presLayoutVars>
          <dgm:dir/>
          <dgm:resizeHandles val="exact"/>
        </dgm:presLayoutVars>
      </dgm:prSet>
      <dgm:spPr/>
    </dgm:pt>
    <dgm:pt modelId="{9403FF4E-006B-4113-A4E4-A8567375F795}" type="pres">
      <dgm:prSet presAssocID="{DA884388-822D-4807-B19C-73FE9BD2A523}" presName="compNode" presStyleCnt="0"/>
      <dgm:spPr/>
    </dgm:pt>
    <dgm:pt modelId="{1FA7FFA0-F9F4-405B-80D0-EAED12A16785}" type="pres">
      <dgm:prSet presAssocID="{DA884388-822D-4807-B19C-73FE9BD2A523}" presName="bgRect" presStyleLbl="bgShp" presStyleIdx="0" presStyleCnt="3"/>
      <dgm:spPr/>
    </dgm:pt>
    <dgm:pt modelId="{D35A872B-E75F-42EA-A789-B03EE8278419}" type="pres">
      <dgm:prSet presAssocID="{DA884388-822D-4807-B19C-73FE9BD2A52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Výzkum"/>
        </a:ext>
      </dgm:extLst>
    </dgm:pt>
    <dgm:pt modelId="{59D980FF-C481-43FE-BE86-F617B6F7826E}" type="pres">
      <dgm:prSet presAssocID="{DA884388-822D-4807-B19C-73FE9BD2A523}" presName="spaceRect" presStyleCnt="0"/>
      <dgm:spPr/>
    </dgm:pt>
    <dgm:pt modelId="{E04A88E1-F3DB-4C16-848F-DDDF0E7B6E9A}" type="pres">
      <dgm:prSet presAssocID="{DA884388-822D-4807-B19C-73FE9BD2A523}" presName="parTx" presStyleLbl="revTx" presStyleIdx="0" presStyleCnt="3">
        <dgm:presLayoutVars>
          <dgm:chMax val="0"/>
          <dgm:chPref val="0"/>
        </dgm:presLayoutVars>
      </dgm:prSet>
      <dgm:spPr/>
    </dgm:pt>
    <dgm:pt modelId="{78DF6BDE-84B7-45AD-BCB0-2D966E3DE81C}" type="pres">
      <dgm:prSet presAssocID="{161389A3-C1AD-4C88-A592-92FF411F83E9}" presName="sibTrans" presStyleCnt="0"/>
      <dgm:spPr/>
    </dgm:pt>
    <dgm:pt modelId="{433956BD-A071-4FF4-BB42-77440451799B}" type="pres">
      <dgm:prSet presAssocID="{92EC156E-6964-4032-9316-E9C86536FA0B}" presName="compNode" presStyleCnt="0"/>
      <dgm:spPr/>
    </dgm:pt>
    <dgm:pt modelId="{0E24DDDE-8043-4D78-8783-FF2A5274E069}" type="pres">
      <dgm:prSet presAssocID="{92EC156E-6964-4032-9316-E9C86536FA0B}" presName="bgRect" presStyleLbl="bgShp" presStyleIdx="1" presStyleCnt="3"/>
      <dgm:spPr/>
    </dgm:pt>
    <dgm:pt modelId="{4A4F8977-3387-472D-8611-14E6668D9D5E}" type="pres">
      <dgm:prSet presAssocID="{92EC156E-6964-4032-9316-E9C86536FA0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lp"/>
        </a:ext>
      </dgm:extLst>
    </dgm:pt>
    <dgm:pt modelId="{9134168E-A7F0-437D-95CF-1435AD1C6D1B}" type="pres">
      <dgm:prSet presAssocID="{92EC156E-6964-4032-9316-E9C86536FA0B}" presName="spaceRect" presStyleCnt="0"/>
      <dgm:spPr/>
    </dgm:pt>
    <dgm:pt modelId="{115A82C4-C085-465E-B850-0546118572D8}" type="pres">
      <dgm:prSet presAssocID="{92EC156E-6964-4032-9316-E9C86536FA0B}" presName="parTx" presStyleLbl="revTx" presStyleIdx="1" presStyleCnt="3">
        <dgm:presLayoutVars>
          <dgm:chMax val="0"/>
          <dgm:chPref val="0"/>
        </dgm:presLayoutVars>
      </dgm:prSet>
      <dgm:spPr/>
    </dgm:pt>
    <dgm:pt modelId="{81FFDC8F-657D-42D6-AF94-600DBCCC5BC7}" type="pres">
      <dgm:prSet presAssocID="{0DCF738E-BA10-4CEC-8132-5AA98070FB98}" presName="sibTrans" presStyleCnt="0"/>
      <dgm:spPr/>
    </dgm:pt>
    <dgm:pt modelId="{806CB8A7-517F-4EB7-A6D4-00319D06CF23}" type="pres">
      <dgm:prSet presAssocID="{A61768C3-A4F0-4371-B3C8-F076F128185A}" presName="compNode" presStyleCnt="0"/>
      <dgm:spPr/>
    </dgm:pt>
    <dgm:pt modelId="{477F3E54-DA6C-4EBB-B50B-314DB4261A22}" type="pres">
      <dgm:prSet presAssocID="{A61768C3-A4F0-4371-B3C8-F076F128185A}" presName="bgRect" presStyleLbl="bgShp" presStyleIdx="2" presStyleCnt="3"/>
      <dgm:spPr/>
    </dgm:pt>
    <dgm:pt modelId="{0C5FCC5B-E11B-456F-96EA-A05428D8D77F}" type="pres">
      <dgm:prSet presAssocID="{A61768C3-A4F0-4371-B3C8-F076F128185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Otázky"/>
        </a:ext>
      </dgm:extLst>
    </dgm:pt>
    <dgm:pt modelId="{E48BF81F-169B-4A30-862B-144133458A82}" type="pres">
      <dgm:prSet presAssocID="{A61768C3-A4F0-4371-B3C8-F076F128185A}" presName="spaceRect" presStyleCnt="0"/>
      <dgm:spPr/>
    </dgm:pt>
    <dgm:pt modelId="{CE339C14-878A-4D52-994B-DE544CFB33F0}" type="pres">
      <dgm:prSet presAssocID="{A61768C3-A4F0-4371-B3C8-F076F128185A}" presName="parTx" presStyleLbl="revTx" presStyleIdx="2" presStyleCnt="3">
        <dgm:presLayoutVars>
          <dgm:chMax val="0"/>
          <dgm:chPref val="0"/>
        </dgm:presLayoutVars>
      </dgm:prSet>
      <dgm:spPr/>
    </dgm:pt>
  </dgm:ptLst>
  <dgm:cxnLst>
    <dgm:cxn modelId="{F4A2693F-6FE4-41A9-A765-FD2E5F72E1D7}" type="presOf" srcId="{8D6BD466-15D3-4573-A2E3-8BFFF167F956}" destId="{43982882-A494-48B0-9DB2-DF59A9145BC3}" srcOrd="0" destOrd="0" presId="urn:microsoft.com/office/officeart/2018/2/layout/IconVerticalSolidList"/>
    <dgm:cxn modelId="{7356A356-BB32-480C-8728-9A7886EEA99A}" srcId="{8D6BD466-15D3-4573-A2E3-8BFFF167F956}" destId="{A61768C3-A4F0-4371-B3C8-F076F128185A}" srcOrd="2" destOrd="0" parTransId="{742DE087-AEDD-4496-9F31-A3BAEC3C099E}" sibTransId="{C7414CC9-4600-42BC-8168-8866C3418492}"/>
    <dgm:cxn modelId="{EB518F6A-A671-45CD-BDFF-A01D3280FD44}" type="presOf" srcId="{92EC156E-6964-4032-9316-E9C86536FA0B}" destId="{115A82C4-C085-465E-B850-0546118572D8}" srcOrd="0" destOrd="0" presId="urn:microsoft.com/office/officeart/2018/2/layout/IconVerticalSolidList"/>
    <dgm:cxn modelId="{C5953A87-414E-4795-9876-A2CE808D301C}" type="presOf" srcId="{DA884388-822D-4807-B19C-73FE9BD2A523}" destId="{E04A88E1-F3DB-4C16-848F-DDDF0E7B6E9A}" srcOrd="0" destOrd="0" presId="urn:microsoft.com/office/officeart/2018/2/layout/IconVerticalSolidList"/>
    <dgm:cxn modelId="{13C3259C-127E-4E0F-99B7-AC34C57A0E84}" srcId="{8D6BD466-15D3-4573-A2E3-8BFFF167F956}" destId="{DA884388-822D-4807-B19C-73FE9BD2A523}" srcOrd="0" destOrd="0" parTransId="{5EFD0C1C-D431-4D2F-B0A5-29EAD1A76AEC}" sibTransId="{161389A3-C1AD-4C88-A592-92FF411F83E9}"/>
    <dgm:cxn modelId="{37781EA3-3C27-4464-9F1F-BC3D40AF383C}" type="presOf" srcId="{A61768C3-A4F0-4371-B3C8-F076F128185A}" destId="{CE339C14-878A-4D52-994B-DE544CFB33F0}" srcOrd="0" destOrd="0" presId="urn:microsoft.com/office/officeart/2018/2/layout/IconVerticalSolidList"/>
    <dgm:cxn modelId="{278C38F3-B2B1-4ED2-ACC7-A7151EE2B58A}" srcId="{8D6BD466-15D3-4573-A2E3-8BFFF167F956}" destId="{92EC156E-6964-4032-9316-E9C86536FA0B}" srcOrd="1" destOrd="0" parTransId="{090A7F73-2D91-4C0D-93B6-A20C368D6E6F}" sibTransId="{0DCF738E-BA10-4CEC-8132-5AA98070FB98}"/>
    <dgm:cxn modelId="{B886E86B-55E9-45D3-9866-2086F500F622}" type="presParOf" srcId="{43982882-A494-48B0-9DB2-DF59A9145BC3}" destId="{9403FF4E-006B-4113-A4E4-A8567375F795}" srcOrd="0" destOrd="0" presId="urn:microsoft.com/office/officeart/2018/2/layout/IconVerticalSolidList"/>
    <dgm:cxn modelId="{F7B17EEE-B006-4B5D-B8B9-9458CD6EA984}" type="presParOf" srcId="{9403FF4E-006B-4113-A4E4-A8567375F795}" destId="{1FA7FFA0-F9F4-405B-80D0-EAED12A16785}" srcOrd="0" destOrd="0" presId="urn:microsoft.com/office/officeart/2018/2/layout/IconVerticalSolidList"/>
    <dgm:cxn modelId="{A6C522C1-CB60-404C-9744-5224AEF89715}" type="presParOf" srcId="{9403FF4E-006B-4113-A4E4-A8567375F795}" destId="{D35A872B-E75F-42EA-A789-B03EE8278419}" srcOrd="1" destOrd="0" presId="urn:microsoft.com/office/officeart/2018/2/layout/IconVerticalSolidList"/>
    <dgm:cxn modelId="{ED91437F-885D-437D-A1D1-7502A92438E3}" type="presParOf" srcId="{9403FF4E-006B-4113-A4E4-A8567375F795}" destId="{59D980FF-C481-43FE-BE86-F617B6F7826E}" srcOrd="2" destOrd="0" presId="urn:microsoft.com/office/officeart/2018/2/layout/IconVerticalSolidList"/>
    <dgm:cxn modelId="{27430705-82B1-4748-AE15-A372F0802D1E}" type="presParOf" srcId="{9403FF4E-006B-4113-A4E4-A8567375F795}" destId="{E04A88E1-F3DB-4C16-848F-DDDF0E7B6E9A}" srcOrd="3" destOrd="0" presId="urn:microsoft.com/office/officeart/2018/2/layout/IconVerticalSolidList"/>
    <dgm:cxn modelId="{0AD7AD82-8212-41D5-A253-B6BE481EE23E}" type="presParOf" srcId="{43982882-A494-48B0-9DB2-DF59A9145BC3}" destId="{78DF6BDE-84B7-45AD-BCB0-2D966E3DE81C}" srcOrd="1" destOrd="0" presId="urn:microsoft.com/office/officeart/2018/2/layout/IconVerticalSolidList"/>
    <dgm:cxn modelId="{0287F7B8-558C-4EA0-AB32-A58059E70BC4}" type="presParOf" srcId="{43982882-A494-48B0-9DB2-DF59A9145BC3}" destId="{433956BD-A071-4FF4-BB42-77440451799B}" srcOrd="2" destOrd="0" presId="urn:microsoft.com/office/officeart/2018/2/layout/IconVerticalSolidList"/>
    <dgm:cxn modelId="{13F88DB6-A444-4945-A361-21F401134F02}" type="presParOf" srcId="{433956BD-A071-4FF4-BB42-77440451799B}" destId="{0E24DDDE-8043-4D78-8783-FF2A5274E069}" srcOrd="0" destOrd="0" presId="urn:microsoft.com/office/officeart/2018/2/layout/IconVerticalSolidList"/>
    <dgm:cxn modelId="{11571CBD-FC28-425A-B9EF-EC8CB3C5566A}" type="presParOf" srcId="{433956BD-A071-4FF4-BB42-77440451799B}" destId="{4A4F8977-3387-472D-8611-14E6668D9D5E}" srcOrd="1" destOrd="0" presId="urn:microsoft.com/office/officeart/2018/2/layout/IconVerticalSolidList"/>
    <dgm:cxn modelId="{E37EBC0C-F6E8-41AB-8551-7B80FDCA0E5B}" type="presParOf" srcId="{433956BD-A071-4FF4-BB42-77440451799B}" destId="{9134168E-A7F0-437D-95CF-1435AD1C6D1B}" srcOrd="2" destOrd="0" presId="urn:microsoft.com/office/officeart/2018/2/layout/IconVerticalSolidList"/>
    <dgm:cxn modelId="{E3DB167A-621E-4324-9956-88F54AB381D3}" type="presParOf" srcId="{433956BD-A071-4FF4-BB42-77440451799B}" destId="{115A82C4-C085-465E-B850-0546118572D8}" srcOrd="3" destOrd="0" presId="urn:microsoft.com/office/officeart/2018/2/layout/IconVerticalSolidList"/>
    <dgm:cxn modelId="{CE00C8B7-A20C-4FAA-8255-C40F79D6B2A2}" type="presParOf" srcId="{43982882-A494-48B0-9DB2-DF59A9145BC3}" destId="{81FFDC8F-657D-42D6-AF94-600DBCCC5BC7}" srcOrd="3" destOrd="0" presId="urn:microsoft.com/office/officeart/2018/2/layout/IconVerticalSolidList"/>
    <dgm:cxn modelId="{7337F105-B39C-47E5-BB0E-C5569BAEADE0}" type="presParOf" srcId="{43982882-A494-48B0-9DB2-DF59A9145BC3}" destId="{806CB8A7-517F-4EB7-A6D4-00319D06CF23}" srcOrd="4" destOrd="0" presId="urn:microsoft.com/office/officeart/2018/2/layout/IconVerticalSolidList"/>
    <dgm:cxn modelId="{C58CEE21-03A4-4B82-96C9-F2B430326073}" type="presParOf" srcId="{806CB8A7-517F-4EB7-A6D4-00319D06CF23}" destId="{477F3E54-DA6C-4EBB-B50B-314DB4261A22}" srcOrd="0" destOrd="0" presId="urn:microsoft.com/office/officeart/2018/2/layout/IconVerticalSolidList"/>
    <dgm:cxn modelId="{F3192722-6366-4CEA-BFD3-70B91F57ACB7}" type="presParOf" srcId="{806CB8A7-517F-4EB7-A6D4-00319D06CF23}" destId="{0C5FCC5B-E11B-456F-96EA-A05428D8D77F}" srcOrd="1" destOrd="0" presId="urn:microsoft.com/office/officeart/2018/2/layout/IconVerticalSolidList"/>
    <dgm:cxn modelId="{2B1B7728-541B-4637-AC2C-13BFBCB12093}" type="presParOf" srcId="{806CB8A7-517F-4EB7-A6D4-00319D06CF23}" destId="{E48BF81F-169B-4A30-862B-144133458A82}" srcOrd="2" destOrd="0" presId="urn:microsoft.com/office/officeart/2018/2/layout/IconVerticalSolidList"/>
    <dgm:cxn modelId="{5925AF3F-428E-42D6-9A5C-71AABCDD5108}" type="presParOf" srcId="{806CB8A7-517F-4EB7-A6D4-00319D06CF23}" destId="{CE339C14-878A-4D52-994B-DE544CFB33F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7C4291-15BE-804B-9670-F4D55E688279}">
      <dsp:nvSpPr>
        <dsp:cNvPr id="0" name=""/>
        <dsp:cNvSpPr/>
      </dsp:nvSpPr>
      <dsp:spPr>
        <a:xfrm>
          <a:off x="0" y="3406931"/>
          <a:ext cx="8229600" cy="1118231"/>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cs-CZ" sz="2500" kern="1200"/>
            <a:t>4 – 13 století – opouštění dětí jako menší zlo, ženě je přiznána nesmrtelná duše </a:t>
          </a:r>
          <a:endParaRPr lang="en-US" sz="2500" kern="1200"/>
        </a:p>
      </dsp:txBody>
      <dsp:txXfrm>
        <a:off x="0" y="3406931"/>
        <a:ext cx="8229600" cy="1118231"/>
      </dsp:txXfrm>
    </dsp:sp>
    <dsp:sp modelId="{1BE3BF9A-7327-714B-9B30-B0F770764EFA}">
      <dsp:nvSpPr>
        <dsp:cNvPr id="0" name=""/>
        <dsp:cNvSpPr/>
      </dsp:nvSpPr>
      <dsp:spPr>
        <a:xfrm rot="10800000">
          <a:off x="0" y="1703865"/>
          <a:ext cx="8229600" cy="1719839"/>
        </a:xfrm>
        <a:prstGeom prst="upArrowCallou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cs-CZ" sz="2500" kern="1200"/>
            <a:t>Do 4 stolení n.l. starověk – vraždění dětí, které jsou vnímány jako přebytečné – do Konstantinopolského sněmu</a:t>
          </a:r>
          <a:endParaRPr lang="en-US" sz="2500" kern="1200"/>
        </a:p>
      </dsp:txBody>
      <dsp:txXfrm rot="10800000">
        <a:off x="0" y="1703865"/>
        <a:ext cx="8229600" cy="1117500"/>
      </dsp:txXfrm>
    </dsp:sp>
    <dsp:sp modelId="{C31CA3C8-6C58-E74E-AB18-E6ED8748A461}">
      <dsp:nvSpPr>
        <dsp:cNvPr id="0" name=""/>
        <dsp:cNvSpPr/>
      </dsp:nvSpPr>
      <dsp:spPr>
        <a:xfrm rot="10800000">
          <a:off x="0" y="799"/>
          <a:ext cx="8229600" cy="1719839"/>
        </a:xfrm>
        <a:prstGeom prst="upArrowCallou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cs-CZ" sz="2500" kern="1200"/>
            <a:t>Místem pro přežití i pro smrt dítěte je a byla jeho vlastní rodina.</a:t>
          </a:r>
          <a:endParaRPr lang="en-US" sz="2500" kern="1200"/>
        </a:p>
      </dsp:txBody>
      <dsp:txXfrm rot="10800000">
        <a:off x="0" y="799"/>
        <a:ext cx="8229600" cy="11175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C880B2-327B-D640-8BA3-85DF2800DAE2}">
      <dsp:nvSpPr>
        <dsp:cNvPr id="0" name=""/>
        <dsp:cNvSpPr/>
      </dsp:nvSpPr>
      <dsp:spPr>
        <a:xfrm>
          <a:off x="0" y="3356"/>
          <a:ext cx="6696744" cy="2882880"/>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kern="1200"/>
            <a:t>Ambivalence 13 – 17 století – scholastika rozvíjí teorii, že dítě se člověkem stává výchovou (tabula rasa), nalezince – Vincentina, ochrana novorozenců – torny. Ochrana dětského života jako křesťanská ctnost.</a:t>
          </a:r>
          <a:endParaRPr lang="en-US" sz="2800" kern="1200"/>
        </a:p>
      </dsp:txBody>
      <dsp:txXfrm>
        <a:off x="140731" y="144087"/>
        <a:ext cx="6415282" cy="2601418"/>
      </dsp:txXfrm>
    </dsp:sp>
    <dsp:sp modelId="{8000D496-E582-CC4B-85A1-763109A4EC3C}">
      <dsp:nvSpPr>
        <dsp:cNvPr id="0" name=""/>
        <dsp:cNvSpPr/>
      </dsp:nvSpPr>
      <dsp:spPr>
        <a:xfrm>
          <a:off x="0" y="2966876"/>
          <a:ext cx="6696744" cy="2882880"/>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kern="1200"/>
            <a:t>18 století a velká průmyslová revoluce – změna rodinných rolí, rozbití rodinné jednoty, vznik prvních sociálních systémů a změna pohledu na rodinu – Bismarck – rodina jako základ prosperujícího státu.</a:t>
          </a:r>
          <a:endParaRPr lang="en-US" sz="2800" kern="1200"/>
        </a:p>
      </dsp:txBody>
      <dsp:txXfrm>
        <a:off x="140731" y="3107607"/>
        <a:ext cx="6415282" cy="26014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ADEEBB-B135-3A4B-A84D-4D0BD4134ECA}">
      <dsp:nvSpPr>
        <dsp:cNvPr id="0" name=""/>
        <dsp:cNvSpPr/>
      </dsp:nvSpPr>
      <dsp:spPr>
        <a:xfrm>
          <a:off x="0" y="483886"/>
          <a:ext cx="8229600" cy="148473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cs-CZ" sz="2700" kern="1200"/>
            <a:t>19 století – povinná školní docházka, vzdělanost je nutná pro rozvoj státu. Škola se stává nezastupitelným prvkem výchovy, dítě je budoucí plátce daní.</a:t>
          </a:r>
          <a:endParaRPr lang="en-US" sz="2700" kern="1200"/>
        </a:p>
      </dsp:txBody>
      <dsp:txXfrm>
        <a:off x="72479" y="556365"/>
        <a:ext cx="8084642" cy="1339772"/>
      </dsp:txXfrm>
    </dsp:sp>
    <dsp:sp modelId="{90C82301-C11A-564A-831C-4E838638C949}">
      <dsp:nvSpPr>
        <dsp:cNvPr id="0" name=""/>
        <dsp:cNvSpPr/>
      </dsp:nvSpPr>
      <dsp:spPr>
        <a:xfrm>
          <a:off x="0" y="2046376"/>
          <a:ext cx="8229600" cy="148473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cs-CZ" sz="2700" kern="1200"/>
            <a:t>20 století – rodiče stávají sluhou dítěte (nárůst vnitřního napětí rodiny). Společenská role rodiče je být sluhou dítěte – pojem vycházející z sociálního modelu Welfare.</a:t>
          </a:r>
          <a:endParaRPr lang="en-US" sz="2700" kern="1200"/>
        </a:p>
      </dsp:txBody>
      <dsp:txXfrm>
        <a:off x="72479" y="2118855"/>
        <a:ext cx="8084642" cy="1339772"/>
      </dsp:txXfrm>
    </dsp:sp>
    <dsp:sp modelId="{927CCF21-9737-FA49-BB60-892F6DA5105F}">
      <dsp:nvSpPr>
        <dsp:cNvPr id="0" name=""/>
        <dsp:cNvSpPr/>
      </dsp:nvSpPr>
      <dsp:spPr>
        <a:xfrm>
          <a:off x="0" y="3608866"/>
          <a:ext cx="8229600" cy="148473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cs-CZ" sz="2700" kern="1200"/>
            <a:t>21 století -  Welwork, Flexicure – vymáhání rodičovských povinností a povinností dítěte se učit podle svých možností.</a:t>
          </a:r>
          <a:endParaRPr lang="en-US" sz="2700" kern="1200"/>
        </a:p>
      </dsp:txBody>
      <dsp:txXfrm>
        <a:off x="72479" y="3681345"/>
        <a:ext cx="8084642" cy="13397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83B0E8-9D3A-429B-BFBE-177FAC5F036C}">
      <dsp:nvSpPr>
        <dsp:cNvPr id="0" name=""/>
        <dsp:cNvSpPr/>
      </dsp:nvSpPr>
      <dsp:spPr>
        <a:xfrm>
          <a:off x="0" y="1878"/>
          <a:ext cx="8229600" cy="95204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9AC4DB0-D69A-4390-9760-18EA8110F741}">
      <dsp:nvSpPr>
        <dsp:cNvPr id="0" name=""/>
        <dsp:cNvSpPr/>
      </dsp:nvSpPr>
      <dsp:spPr>
        <a:xfrm>
          <a:off x="287993" y="216088"/>
          <a:ext cx="523623" cy="52362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7AF0DE1-8FA7-40EA-8E4B-35F25D52D99A}">
      <dsp:nvSpPr>
        <dsp:cNvPr id="0" name=""/>
        <dsp:cNvSpPr/>
      </dsp:nvSpPr>
      <dsp:spPr>
        <a:xfrm>
          <a:off x="1099610" y="1878"/>
          <a:ext cx="7129989" cy="9520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758" tIns="100758" rIns="100758" bIns="100758" numCol="1" spcCol="1270" anchor="ctr" anchorCtr="0">
          <a:noAutofit/>
        </a:bodyPr>
        <a:lstStyle/>
        <a:p>
          <a:pPr marL="0" lvl="0" indent="0" algn="l" defTabSz="889000">
            <a:lnSpc>
              <a:spcPct val="90000"/>
            </a:lnSpc>
            <a:spcBef>
              <a:spcPct val="0"/>
            </a:spcBef>
            <a:spcAft>
              <a:spcPct val="35000"/>
            </a:spcAft>
            <a:buNone/>
          </a:pPr>
          <a:r>
            <a:rPr lang="cs-CZ" sz="2000" kern="1200"/>
            <a:t>Hodnocení reality je dán způsobem poznání, to však není neměnné</a:t>
          </a:r>
          <a:endParaRPr lang="en-US" sz="2000" kern="1200"/>
        </a:p>
      </dsp:txBody>
      <dsp:txXfrm>
        <a:off x="1099610" y="1878"/>
        <a:ext cx="7129989" cy="952043"/>
      </dsp:txXfrm>
    </dsp:sp>
    <dsp:sp modelId="{8404499E-0CB3-4D03-B999-C5F575FE0440}">
      <dsp:nvSpPr>
        <dsp:cNvPr id="0" name=""/>
        <dsp:cNvSpPr/>
      </dsp:nvSpPr>
      <dsp:spPr>
        <a:xfrm>
          <a:off x="0" y="1191932"/>
          <a:ext cx="8229600" cy="95204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B91803-BD98-4465-BA1A-B362D7A3115F}">
      <dsp:nvSpPr>
        <dsp:cNvPr id="0" name=""/>
        <dsp:cNvSpPr/>
      </dsp:nvSpPr>
      <dsp:spPr>
        <a:xfrm>
          <a:off x="287993" y="1406142"/>
          <a:ext cx="523623" cy="52362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9CBAA93-1956-4915-931D-08B79F513947}">
      <dsp:nvSpPr>
        <dsp:cNvPr id="0" name=""/>
        <dsp:cNvSpPr/>
      </dsp:nvSpPr>
      <dsp:spPr>
        <a:xfrm>
          <a:off x="1099610" y="1191932"/>
          <a:ext cx="7129989" cy="9520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758" tIns="100758" rIns="100758" bIns="100758" numCol="1" spcCol="1270" anchor="ctr" anchorCtr="0">
          <a:noAutofit/>
        </a:bodyPr>
        <a:lstStyle/>
        <a:p>
          <a:pPr marL="0" lvl="0" indent="0" algn="l" defTabSz="889000">
            <a:lnSpc>
              <a:spcPct val="90000"/>
            </a:lnSpc>
            <a:spcBef>
              <a:spcPct val="0"/>
            </a:spcBef>
            <a:spcAft>
              <a:spcPct val="35000"/>
            </a:spcAft>
            <a:buNone/>
          </a:pPr>
          <a:r>
            <a:rPr lang="cs-CZ" sz="2000" kern="1200"/>
            <a:t>Podstatou jevu CAN je  ubližování dětem vzhledem k nějaké mezi.</a:t>
          </a:r>
          <a:endParaRPr lang="en-US" sz="2000" kern="1200"/>
        </a:p>
      </dsp:txBody>
      <dsp:txXfrm>
        <a:off x="1099610" y="1191932"/>
        <a:ext cx="7129989" cy="952043"/>
      </dsp:txXfrm>
    </dsp:sp>
    <dsp:sp modelId="{6D35438B-53D4-424F-AE6B-A412C6AAC3C6}">
      <dsp:nvSpPr>
        <dsp:cNvPr id="0" name=""/>
        <dsp:cNvSpPr/>
      </dsp:nvSpPr>
      <dsp:spPr>
        <a:xfrm>
          <a:off x="0" y="2381986"/>
          <a:ext cx="8229600" cy="95204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9CAD8C-B802-4F0D-BE40-0AC17B11BDCB}">
      <dsp:nvSpPr>
        <dsp:cNvPr id="0" name=""/>
        <dsp:cNvSpPr/>
      </dsp:nvSpPr>
      <dsp:spPr>
        <a:xfrm>
          <a:off x="287993" y="2596196"/>
          <a:ext cx="523623" cy="52362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0886ADE-F5F5-4834-BE47-F018A5A0AB07}">
      <dsp:nvSpPr>
        <dsp:cNvPr id="0" name=""/>
        <dsp:cNvSpPr/>
      </dsp:nvSpPr>
      <dsp:spPr>
        <a:xfrm>
          <a:off x="1099610" y="2381986"/>
          <a:ext cx="7129989" cy="9520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758" tIns="100758" rIns="100758" bIns="100758" numCol="1" spcCol="1270" anchor="ctr" anchorCtr="0">
          <a:noAutofit/>
        </a:bodyPr>
        <a:lstStyle/>
        <a:p>
          <a:pPr marL="0" lvl="0" indent="0" algn="l" defTabSz="889000">
            <a:lnSpc>
              <a:spcPct val="90000"/>
            </a:lnSpc>
            <a:spcBef>
              <a:spcPct val="0"/>
            </a:spcBef>
            <a:spcAft>
              <a:spcPct val="35000"/>
            </a:spcAft>
            <a:buNone/>
          </a:pPr>
          <a:r>
            <a:rPr lang="cs-CZ" sz="2000" kern="1200"/>
            <a:t>Způsob popisu jevu CAN je ještě více neměřitelný a je především ovlivněn sociálně-společenským kontextem hodnotitele</a:t>
          </a:r>
          <a:endParaRPr lang="en-US" sz="2000" kern="1200"/>
        </a:p>
      </dsp:txBody>
      <dsp:txXfrm>
        <a:off x="1099610" y="2381986"/>
        <a:ext cx="7129989" cy="952043"/>
      </dsp:txXfrm>
    </dsp:sp>
    <dsp:sp modelId="{2607D12F-0820-4B7B-939B-95088E6D894C}">
      <dsp:nvSpPr>
        <dsp:cNvPr id="0" name=""/>
        <dsp:cNvSpPr/>
      </dsp:nvSpPr>
      <dsp:spPr>
        <a:xfrm>
          <a:off x="0" y="3572041"/>
          <a:ext cx="8229600" cy="95204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469174-37C3-4642-952F-D20E7782AFFC}">
      <dsp:nvSpPr>
        <dsp:cNvPr id="0" name=""/>
        <dsp:cNvSpPr/>
      </dsp:nvSpPr>
      <dsp:spPr>
        <a:xfrm>
          <a:off x="287993" y="3786250"/>
          <a:ext cx="523623" cy="52362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A566F31-D99D-4230-BF23-6E63FBA8BA08}">
      <dsp:nvSpPr>
        <dsp:cNvPr id="0" name=""/>
        <dsp:cNvSpPr/>
      </dsp:nvSpPr>
      <dsp:spPr>
        <a:xfrm>
          <a:off x="1099610" y="3572041"/>
          <a:ext cx="7129989" cy="9520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758" tIns="100758" rIns="100758" bIns="100758" numCol="1" spcCol="1270" anchor="ctr" anchorCtr="0">
          <a:noAutofit/>
        </a:bodyPr>
        <a:lstStyle/>
        <a:p>
          <a:pPr marL="0" lvl="0" indent="0" algn="l" defTabSz="889000">
            <a:lnSpc>
              <a:spcPct val="90000"/>
            </a:lnSpc>
            <a:spcBef>
              <a:spcPct val="0"/>
            </a:spcBef>
            <a:spcAft>
              <a:spcPct val="35000"/>
            </a:spcAft>
            <a:buNone/>
          </a:pPr>
          <a:r>
            <a:rPr lang="cs-CZ" sz="2000" kern="1200"/>
            <a:t>Další proměnná je výbava dítěte – psychická a fyzická </a:t>
          </a:r>
          <a:endParaRPr lang="en-US" sz="2000" kern="1200"/>
        </a:p>
      </dsp:txBody>
      <dsp:txXfrm>
        <a:off x="1099610" y="3572041"/>
        <a:ext cx="7129989" cy="9520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DCF04E-57AB-1940-A338-265969C5DA91}">
      <dsp:nvSpPr>
        <dsp:cNvPr id="0" name=""/>
        <dsp:cNvSpPr/>
      </dsp:nvSpPr>
      <dsp:spPr>
        <a:xfrm>
          <a:off x="0" y="1183"/>
          <a:ext cx="7355160" cy="10725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cs-CZ" sz="2700" kern="1200"/>
            <a:t>Neumíme rozlišovat pojmy</a:t>
          </a:r>
          <a:endParaRPr lang="en-US" sz="2700" kern="1200"/>
        </a:p>
      </dsp:txBody>
      <dsp:txXfrm>
        <a:off x="52359" y="53542"/>
        <a:ext cx="7250442" cy="967861"/>
      </dsp:txXfrm>
    </dsp:sp>
    <dsp:sp modelId="{45BD8F78-9AB6-D24A-BBC4-1847FE0BD8F2}">
      <dsp:nvSpPr>
        <dsp:cNvPr id="0" name=""/>
        <dsp:cNvSpPr/>
      </dsp:nvSpPr>
      <dsp:spPr>
        <a:xfrm>
          <a:off x="0" y="1151522"/>
          <a:ext cx="7355160" cy="10725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cs-CZ" sz="2700" kern="1200"/>
            <a:t>Slučujeme nesouvisející pojmy: dítě patří do rodiny a dítě má vyrůstat ve funkční rodině.</a:t>
          </a:r>
          <a:endParaRPr lang="en-US" sz="2700" kern="1200"/>
        </a:p>
      </dsp:txBody>
      <dsp:txXfrm>
        <a:off x="52359" y="1203881"/>
        <a:ext cx="7250442" cy="967861"/>
      </dsp:txXfrm>
    </dsp:sp>
    <dsp:sp modelId="{8D336DCB-451B-4042-9598-E6BCFFC2C65C}">
      <dsp:nvSpPr>
        <dsp:cNvPr id="0" name=""/>
        <dsp:cNvSpPr/>
      </dsp:nvSpPr>
      <dsp:spPr>
        <a:xfrm>
          <a:off x="0" y="2301861"/>
          <a:ext cx="7355160" cy="10725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cs-CZ" sz="2700" kern="1200"/>
            <a:t>Rok má 12 měsíců, ale 13 lunárních cyklů</a:t>
          </a:r>
          <a:endParaRPr lang="en-US" sz="2700" kern="1200"/>
        </a:p>
      </dsp:txBody>
      <dsp:txXfrm>
        <a:off x="52359" y="2354220"/>
        <a:ext cx="7250442" cy="967861"/>
      </dsp:txXfrm>
    </dsp:sp>
    <dsp:sp modelId="{20D8DA4F-AA58-E64E-9F60-C0EA6C42F867}">
      <dsp:nvSpPr>
        <dsp:cNvPr id="0" name=""/>
        <dsp:cNvSpPr/>
      </dsp:nvSpPr>
      <dsp:spPr>
        <a:xfrm>
          <a:off x="0" y="3452200"/>
          <a:ext cx="7355160" cy="10725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cs-CZ" sz="2700" kern="1200"/>
            <a:t>Slunce vyjde na východě, ale reálně se otočí země, slunce stojí</a:t>
          </a:r>
          <a:endParaRPr lang="en-US" sz="2700" kern="1200"/>
        </a:p>
      </dsp:txBody>
      <dsp:txXfrm>
        <a:off x="52359" y="3504559"/>
        <a:ext cx="7250442" cy="96786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5B979B-8480-694B-9F56-F9A6B3C7CF98}">
      <dsp:nvSpPr>
        <dsp:cNvPr id="0" name=""/>
        <dsp:cNvSpPr/>
      </dsp:nvSpPr>
      <dsp:spPr>
        <a:xfrm>
          <a:off x="495061" y="645"/>
          <a:ext cx="2262336" cy="135740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cs-CZ" sz="1700" kern="1200"/>
            <a:t>Jaké je hlavní téma- témata?</a:t>
          </a:r>
          <a:endParaRPr lang="en-US" sz="1700" kern="1200"/>
        </a:p>
      </dsp:txBody>
      <dsp:txXfrm>
        <a:off x="495061" y="645"/>
        <a:ext cx="2262336" cy="1357401"/>
      </dsp:txXfrm>
    </dsp:sp>
    <dsp:sp modelId="{A3E689FB-2393-EE41-A60C-287E5DD3770A}">
      <dsp:nvSpPr>
        <dsp:cNvPr id="0" name=""/>
        <dsp:cNvSpPr/>
      </dsp:nvSpPr>
      <dsp:spPr>
        <a:xfrm>
          <a:off x="2983631" y="645"/>
          <a:ext cx="2262336" cy="135740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cs-CZ" sz="1700" kern="1200"/>
            <a:t>Kdo jsou hlavní účastníci – jednotlivec, skupina, komunita?</a:t>
          </a:r>
          <a:endParaRPr lang="en-US" sz="1700" kern="1200"/>
        </a:p>
      </dsp:txBody>
      <dsp:txXfrm>
        <a:off x="2983631" y="645"/>
        <a:ext cx="2262336" cy="1357401"/>
      </dsp:txXfrm>
    </dsp:sp>
    <dsp:sp modelId="{C5B5C6AF-B060-D84A-BBD8-B5EF05EE4B0B}">
      <dsp:nvSpPr>
        <dsp:cNvPr id="0" name=""/>
        <dsp:cNvSpPr/>
      </dsp:nvSpPr>
      <dsp:spPr>
        <a:xfrm>
          <a:off x="5472201" y="645"/>
          <a:ext cx="2262336" cy="135740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cs-CZ" sz="1700" kern="1200"/>
            <a:t>Z jaké pohledu prezentují, co chybí?</a:t>
          </a:r>
          <a:endParaRPr lang="en-US" sz="1700" kern="1200"/>
        </a:p>
      </dsp:txBody>
      <dsp:txXfrm>
        <a:off x="5472201" y="645"/>
        <a:ext cx="2262336" cy="1357401"/>
      </dsp:txXfrm>
    </dsp:sp>
    <dsp:sp modelId="{2BC55D27-9B84-3147-8D38-08767C9347B2}">
      <dsp:nvSpPr>
        <dsp:cNvPr id="0" name=""/>
        <dsp:cNvSpPr/>
      </dsp:nvSpPr>
      <dsp:spPr>
        <a:xfrm>
          <a:off x="495061" y="1584280"/>
          <a:ext cx="2262336" cy="135740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cs-CZ" sz="1700" kern="1200"/>
            <a:t>Rozdílnost pohledu jednotlivých účastníků</a:t>
          </a:r>
          <a:endParaRPr lang="en-US" sz="1700" kern="1200"/>
        </a:p>
      </dsp:txBody>
      <dsp:txXfrm>
        <a:off x="495061" y="1584280"/>
        <a:ext cx="2262336" cy="1357401"/>
      </dsp:txXfrm>
    </dsp:sp>
    <dsp:sp modelId="{5C83FFCB-84D1-9A41-B41B-ABDBBB28DA5F}">
      <dsp:nvSpPr>
        <dsp:cNvPr id="0" name=""/>
        <dsp:cNvSpPr/>
      </dsp:nvSpPr>
      <dsp:spPr>
        <a:xfrm>
          <a:off x="2983631" y="1584280"/>
          <a:ext cx="2262336" cy="135740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cs-CZ" sz="1700" kern="1200"/>
            <a:t>Jaké mají znalosti a zkušenosti? (teorie, systémy, paradigmata, kulturu, pohlaví, mocenské hry)</a:t>
          </a:r>
          <a:endParaRPr lang="en-US" sz="1700" kern="1200"/>
        </a:p>
      </dsp:txBody>
      <dsp:txXfrm>
        <a:off x="2983631" y="1584280"/>
        <a:ext cx="2262336" cy="1357401"/>
      </dsp:txXfrm>
    </dsp:sp>
    <dsp:sp modelId="{0F0E7A68-3B20-D54F-A1DA-90FA3D1A129D}">
      <dsp:nvSpPr>
        <dsp:cNvPr id="0" name=""/>
        <dsp:cNvSpPr/>
      </dsp:nvSpPr>
      <dsp:spPr>
        <a:xfrm>
          <a:off x="5472201" y="1584280"/>
          <a:ext cx="2262336" cy="135740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cs-CZ" sz="1700" kern="1200"/>
            <a:t>Jaký používají jazyk, rozumění pojmům</a:t>
          </a:r>
          <a:endParaRPr lang="en-US" sz="1700" kern="1200"/>
        </a:p>
      </dsp:txBody>
      <dsp:txXfrm>
        <a:off x="5472201" y="1584280"/>
        <a:ext cx="2262336" cy="1357401"/>
      </dsp:txXfrm>
    </dsp:sp>
    <dsp:sp modelId="{CA45BBC8-74F4-9648-9F05-AEB2E27414D0}">
      <dsp:nvSpPr>
        <dsp:cNvPr id="0" name=""/>
        <dsp:cNvSpPr/>
      </dsp:nvSpPr>
      <dsp:spPr>
        <a:xfrm>
          <a:off x="1739346" y="3167916"/>
          <a:ext cx="2262336" cy="135740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cs-CZ" sz="1700" kern="1200"/>
            <a:t>Mezery, předsudky v popisu, co se očekává že získanou. </a:t>
          </a:r>
          <a:endParaRPr lang="en-US" sz="1700" kern="1200"/>
        </a:p>
      </dsp:txBody>
      <dsp:txXfrm>
        <a:off x="1739346" y="3167916"/>
        <a:ext cx="2262336" cy="1357401"/>
      </dsp:txXfrm>
    </dsp:sp>
    <dsp:sp modelId="{66CE4D75-5DB0-6F40-9DA4-1A8E7FA56034}">
      <dsp:nvSpPr>
        <dsp:cNvPr id="0" name=""/>
        <dsp:cNvSpPr/>
      </dsp:nvSpPr>
      <dsp:spPr>
        <a:xfrm>
          <a:off x="4227916" y="3167916"/>
          <a:ext cx="2262336" cy="135740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cs-CZ" sz="1700" kern="1200"/>
            <a:t>Jaká je časová osa – vývoj rodiny v čase</a:t>
          </a:r>
          <a:endParaRPr lang="en-US" sz="1700" kern="1200"/>
        </a:p>
      </dsp:txBody>
      <dsp:txXfrm>
        <a:off x="4227916" y="3167916"/>
        <a:ext cx="2262336" cy="135740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6CCD00-E0A5-4845-81C3-71CFAFFC66D3}">
      <dsp:nvSpPr>
        <dsp:cNvPr id="0" name=""/>
        <dsp:cNvSpPr/>
      </dsp:nvSpPr>
      <dsp:spPr>
        <a:xfrm>
          <a:off x="0" y="591343"/>
          <a:ext cx="2571749" cy="154305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kern="1200"/>
            <a:t>Pojmenováni skrytých a nových částí, nám umožňuje novou konstrukci.</a:t>
          </a:r>
          <a:endParaRPr lang="en-US" sz="1900" kern="1200"/>
        </a:p>
      </dsp:txBody>
      <dsp:txXfrm>
        <a:off x="0" y="591343"/>
        <a:ext cx="2571749" cy="1543050"/>
      </dsp:txXfrm>
    </dsp:sp>
    <dsp:sp modelId="{F3B41B50-82DF-D84E-92F8-85C8D24FC1F7}">
      <dsp:nvSpPr>
        <dsp:cNvPr id="0" name=""/>
        <dsp:cNvSpPr/>
      </dsp:nvSpPr>
      <dsp:spPr>
        <a:xfrm>
          <a:off x="2828925" y="591343"/>
          <a:ext cx="2571749" cy="154305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kern="1200"/>
            <a:t>Využít nových pojmenování, frází, </a:t>
          </a:r>
          <a:endParaRPr lang="en-US" sz="1900" kern="1200"/>
        </a:p>
      </dsp:txBody>
      <dsp:txXfrm>
        <a:off x="2828925" y="591343"/>
        <a:ext cx="2571749" cy="1543050"/>
      </dsp:txXfrm>
    </dsp:sp>
    <dsp:sp modelId="{367550DB-6C6A-5547-8BFA-8055D24F06D0}">
      <dsp:nvSpPr>
        <dsp:cNvPr id="0" name=""/>
        <dsp:cNvSpPr/>
      </dsp:nvSpPr>
      <dsp:spPr>
        <a:xfrm>
          <a:off x="5657849" y="591343"/>
          <a:ext cx="2571749" cy="154305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kern="1200"/>
            <a:t>Tvorba nových kategorií</a:t>
          </a:r>
          <a:endParaRPr lang="en-US" sz="1900" kern="1200"/>
        </a:p>
      </dsp:txBody>
      <dsp:txXfrm>
        <a:off x="5657849" y="591343"/>
        <a:ext cx="2571749" cy="1543050"/>
      </dsp:txXfrm>
    </dsp:sp>
    <dsp:sp modelId="{CA9C55A9-84FF-5D4E-825E-F8FB9C268C24}">
      <dsp:nvSpPr>
        <dsp:cNvPr id="0" name=""/>
        <dsp:cNvSpPr/>
      </dsp:nvSpPr>
      <dsp:spPr>
        <a:xfrm>
          <a:off x="1414462" y="2391569"/>
          <a:ext cx="2571749" cy="154305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kern="1200"/>
            <a:t>Nové praktické modely</a:t>
          </a:r>
          <a:endParaRPr lang="en-US" sz="1900" kern="1200"/>
        </a:p>
      </dsp:txBody>
      <dsp:txXfrm>
        <a:off x="1414462" y="2391569"/>
        <a:ext cx="2571749" cy="1543050"/>
      </dsp:txXfrm>
    </dsp:sp>
    <dsp:sp modelId="{38E8029D-0311-F140-B69B-8817246A8EF1}">
      <dsp:nvSpPr>
        <dsp:cNvPr id="0" name=""/>
        <dsp:cNvSpPr/>
      </dsp:nvSpPr>
      <dsp:spPr>
        <a:xfrm>
          <a:off x="4243387" y="2391569"/>
          <a:ext cx="2571749" cy="154305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kern="1200"/>
            <a:t>Vytváření nové struktury nebo procesů, kultury nebo klimatu diskurzu rozvoje a akceptace</a:t>
          </a:r>
          <a:endParaRPr lang="en-US" sz="1900" kern="1200"/>
        </a:p>
      </dsp:txBody>
      <dsp:txXfrm>
        <a:off x="4243387" y="2391569"/>
        <a:ext cx="2571749" cy="154305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7FFA0-F9F4-405B-80D0-EAED12A16785}">
      <dsp:nvSpPr>
        <dsp:cNvPr id="0" name=""/>
        <dsp:cNvSpPr/>
      </dsp:nvSpPr>
      <dsp:spPr>
        <a:xfrm>
          <a:off x="0" y="552"/>
          <a:ext cx="8229600" cy="129281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5A872B-E75F-42EA-A789-B03EE8278419}">
      <dsp:nvSpPr>
        <dsp:cNvPr id="0" name=""/>
        <dsp:cNvSpPr/>
      </dsp:nvSpPr>
      <dsp:spPr>
        <a:xfrm>
          <a:off x="391077" y="291436"/>
          <a:ext cx="711049" cy="71104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04A88E1-F3DB-4C16-848F-DDDF0E7B6E9A}">
      <dsp:nvSpPr>
        <dsp:cNvPr id="0" name=""/>
        <dsp:cNvSpPr/>
      </dsp:nvSpPr>
      <dsp:spPr>
        <a:xfrm>
          <a:off x="1493203" y="552"/>
          <a:ext cx="6736396" cy="12928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823" tIns="136823" rIns="136823" bIns="136823" numCol="1" spcCol="1270" anchor="ctr" anchorCtr="0">
          <a:noAutofit/>
        </a:bodyPr>
        <a:lstStyle/>
        <a:p>
          <a:pPr marL="0" lvl="0" indent="0" algn="l" defTabSz="1066800">
            <a:lnSpc>
              <a:spcPct val="90000"/>
            </a:lnSpc>
            <a:spcBef>
              <a:spcPct val="0"/>
            </a:spcBef>
            <a:spcAft>
              <a:spcPct val="35000"/>
            </a:spcAft>
            <a:buNone/>
          </a:pPr>
          <a:r>
            <a:rPr lang="cs-CZ" sz="2400" kern="1200"/>
            <a:t>Stručný popis sociálního, organizačního a personálního kontextu – v základu příběhu, jak jsou vidět a jsou relevantní</a:t>
          </a:r>
          <a:endParaRPr lang="en-US" sz="2400" kern="1200"/>
        </a:p>
      </dsp:txBody>
      <dsp:txXfrm>
        <a:off x="1493203" y="552"/>
        <a:ext cx="6736396" cy="1292816"/>
      </dsp:txXfrm>
    </dsp:sp>
    <dsp:sp modelId="{0E24DDDE-8043-4D78-8783-FF2A5274E069}">
      <dsp:nvSpPr>
        <dsp:cNvPr id="0" name=""/>
        <dsp:cNvSpPr/>
      </dsp:nvSpPr>
      <dsp:spPr>
        <a:xfrm>
          <a:off x="0" y="1616573"/>
          <a:ext cx="8229600" cy="129281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4F8977-3387-472D-8611-14E6668D9D5E}">
      <dsp:nvSpPr>
        <dsp:cNvPr id="0" name=""/>
        <dsp:cNvSpPr/>
      </dsp:nvSpPr>
      <dsp:spPr>
        <a:xfrm>
          <a:off x="391077" y="1907456"/>
          <a:ext cx="711049" cy="71104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15A82C4-C085-465E-B850-0546118572D8}">
      <dsp:nvSpPr>
        <dsp:cNvPr id="0" name=""/>
        <dsp:cNvSpPr/>
      </dsp:nvSpPr>
      <dsp:spPr>
        <a:xfrm>
          <a:off x="1493203" y="1616573"/>
          <a:ext cx="6736396" cy="12928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823" tIns="136823" rIns="136823" bIns="136823" numCol="1" spcCol="1270" anchor="ctr" anchorCtr="0">
          <a:noAutofit/>
        </a:bodyPr>
        <a:lstStyle/>
        <a:p>
          <a:pPr marL="0" lvl="0" indent="0" algn="l" defTabSz="1066800">
            <a:lnSpc>
              <a:spcPct val="90000"/>
            </a:lnSpc>
            <a:spcBef>
              <a:spcPct val="0"/>
            </a:spcBef>
            <a:spcAft>
              <a:spcPct val="35000"/>
            </a:spcAft>
            <a:buNone/>
          </a:pPr>
          <a:r>
            <a:rPr lang="cs-CZ" sz="2400" kern="1200"/>
            <a:t>Důvody, které jsou rozhodující pro nás</a:t>
          </a:r>
          <a:endParaRPr lang="en-US" sz="2400" kern="1200"/>
        </a:p>
      </dsp:txBody>
      <dsp:txXfrm>
        <a:off x="1493203" y="1616573"/>
        <a:ext cx="6736396" cy="1292816"/>
      </dsp:txXfrm>
    </dsp:sp>
    <dsp:sp modelId="{477F3E54-DA6C-4EBB-B50B-314DB4261A22}">
      <dsp:nvSpPr>
        <dsp:cNvPr id="0" name=""/>
        <dsp:cNvSpPr/>
      </dsp:nvSpPr>
      <dsp:spPr>
        <a:xfrm>
          <a:off x="0" y="3232593"/>
          <a:ext cx="8229600" cy="129281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5FCC5B-E11B-456F-96EA-A05428D8D77F}">
      <dsp:nvSpPr>
        <dsp:cNvPr id="0" name=""/>
        <dsp:cNvSpPr/>
      </dsp:nvSpPr>
      <dsp:spPr>
        <a:xfrm>
          <a:off x="391077" y="3523477"/>
          <a:ext cx="711049" cy="71104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E339C14-878A-4D52-994B-DE544CFB33F0}">
      <dsp:nvSpPr>
        <dsp:cNvPr id="0" name=""/>
        <dsp:cNvSpPr/>
      </dsp:nvSpPr>
      <dsp:spPr>
        <a:xfrm>
          <a:off x="1493203" y="3232593"/>
          <a:ext cx="6736396" cy="12928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823" tIns="136823" rIns="136823" bIns="136823" numCol="1" spcCol="1270" anchor="ctr" anchorCtr="0">
          <a:noAutofit/>
        </a:bodyPr>
        <a:lstStyle/>
        <a:p>
          <a:pPr marL="0" lvl="0" indent="0" algn="l" defTabSz="1066800">
            <a:lnSpc>
              <a:spcPct val="90000"/>
            </a:lnSpc>
            <a:spcBef>
              <a:spcPct val="0"/>
            </a:spcBef>
            <a:spcAft>
              <a:spcPct val="35000"/>
            </a:spcAft>
            <a:buNone/>
          </a:pPr>
          <a:r>
            <a:rPr lang="cs-CZ" sz="2400" kern="1200"/>
            <a:t>Popis z naší perspektivy – být jako by nad věcí, spontánní a nepřezkoumané předpoklady</a:t>
          </a:r>
          <a:endParaRPr lang="en-US" sz="2400" kern="1200"/>
        </a:p>
      </dsp:txBody>
      <dsp:txXfrm>
        <a:off x="1493203" y="3232593"/>
        <a:ext cx="6736396" cy="1292816"/>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lvl1pPr>
              <a:defRPr/>
            </a:lvl1pPr>
          </a:lstStyle>
          <a:p>
            <a:pPr>
              <a:defRPr/>
            </a:pPr>
            <a:fld id="{804B34F2-3878-492D-A26D-EBA5D906049F}" type="datetimeFigureOut">
              <a:rPr lang="cs-CZ"/>
              <a:pPr>
                <a:defRPr/>
              </a:pPr>
              <a:t>17.11.2022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C9D6AE79-F88F-46C3-B708-BB521DF04FFE}"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CB592CC6-7EC2-4F61-B72D-63F3994B6CA6}" type="datetimeFigureOut">
              <a:rPr lang="cs-CZ"/>
              <a:pPr>
                <a:defRPr/>
              </a:pPr>
              <a:t>17.11.2022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FA060417-07A6-453C-9D06-70E215602E43}"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49718F04-96F7-4552-86F1-FF8EA2D2F1D2}" type="datetimeFigureOut">
              <a:rPr lang="cs-CZ"/>
              <a:pPr>
                <a:defRPr/>
              </a:pPr>
              <a:t>17.11.2022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2409FCAE-624F-460D-B820-41F032ABB2EA}"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B33956A4-ADBC-46AC-BDAB-369882BEA156}" type="datetimeFigureOut">
              <a:rPr lang="cs-CZ"/>
              <a:pPr>
                <a:defRPr/>
              </a:pPr>
              <a:t>17.11.2022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CA8BB97-72D6-4381-93BB-84C0805ABF83}"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22AE46F6-0EAD-4D7A-816F-2B810A8A4DC1}" type="datetimeFigureOut">
              <a:rPr lang="cs-CZ"/>
              <a:pPr>
                <a:defRPr/>
              </a:pPr>
              <a:t>17.11.2022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16C4937D-36D5-40CC-9F9C-C26CE0E51AB3}"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F2D7EAE9-3639-4F10-9D8F-565D6EDAAF97}" type="datetimeFigureOut">
              <a:rPr lang="cs-CZ"/>
              <a:pPr>
                <a:defRPr/>
              </a:pPr>
              <a:t>17.11.2022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35526207-283B-408A-8429-B4D6C1CBF5B6}"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3379D19F-D642-49BB-A8DB-4DF1F7C99C01}" type="datetimeFigureOut">
              <a:rPr lang="cs-CZ"/>
              <a:pPr>
                <a:defRPr/>
              </a:pPr>
              <a:t>17.11.2022</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346FFDED-18F8-4E6C-98F4-12590A15165A}"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3"/>
          <p:cNvSpPr>
            <a:spLocks noGrp="1"/>
          </p:cNvSpPr>
          <p:nvPr>
            <p:ph type="dt" sz="half" idx="10"/>
          </p:nvPr>
        </p:nvSpPr>
        <p:spPr/>
        <p:txBody>
          <a:bodyPr/>
          <a:lstStyle>
            <a:lvl1pPr>
              <a:defRPr/>
            </a:lvl1pPr>
          </a:lstStyle>
          <a:p>
            <a:pPr>
              <a:defRPr/>
            </a:pPr>
            <a:fld id="{32F506CD-E82F-416C-A9B9-D4151D28734F}" type="datetimeFigureOut">
              <a:rPr lang="cs-CZ"/>
              <a:pPr>
                <a:defRPr/>
              </a:pPr>
              <a:t>17.11.2022</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38196025-A789-4068-88C1-56741D6AC58B}"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C03D24D-4C4A-4A2A-887D-5FF1B2B796F4}" type="datetimeFigureOut">
              <a:rPr lang="cs-CZ"/>
              <a:pPr>
                <a:defRPr/>
              </a:pPr>
              <a:t>17.11.2022</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708CCCDA-AA82-4A95-9282-3804D7474FD6}"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C6A81CC0-41AD-41AE-939A-FD02C1B11816}" type="datetimeFigureOut">
              <a:rPr lang="cs-CZ"/>
              <a:pPr>
                <a:defRPr/>
              </a:pPr>
              <a:t>17.11.2022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124E2592-4460-4A20-A9F7-FDFCED547B42}"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786B23BA-6A03-40B9-9902-8C83D03F2F20}" type="datetimeFigureOut">
              <a:rPr lang="cs-CZ"/>
              <a:pPr>
                <a:defRPr/>
              </a:pPr>
              <a:t>17.11.2022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42B3049D-372C-4B3C-B18A-AB6F69518C22}"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a:t>Klepnutím lze upravit styl předlohy nadpisů.</a:t>
            </a:r>
          </a:p>
        </p:txBody>
      </p:sp>
      <p:sp>
        <p:nvSpPr>
          <p:cNvPr id="2051"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0B42D5A-8079-4128-9D45-D4DFFC3519BF}" type="datetimeFigureOut">
              <a:rPr lang="cs-CZ"/>
              <a:pPr>
                <a:defRPr/>
              </a:pPr>
              <a:t>17.11.2022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52C0733-AE9E-4447-84FB-245003B14959}"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a:xfrm>
            <a:off x="722313" y="4406900"/>
            <a:ext cx="7772400" cy="1362075"/>
          </a:xfrm>
        </p:spPr>
        <p:txBody>
          <a:bodyPr wrap="square" anchor="t">
            <a:normAutofit/>
          </a:bodyPr>
          <a:lstStyle/>
          <a:p>
            <a:pPr eaLnBrk="1" hangingPunct="1"/>
            <a:r>
              <a:rPr lang="cs-CZ" dirty="0"/>
              <a:t>CAN a diagnostika rodiny</a:t>
            </a:r>
          </a:p>
        </p:txBody>
      </p:sp>
      <p:sp>
        <p:nvSpPr>
          <p:cNvPr id="71" name="Text Placeholder 2">
            <a:extLst>
              <a:ext uri="{FF2B5EF4-FFF2-40B4-BE49-F238E27FC236}">
                <a16:creationId xmlns:a16="http://schemas.microsoft.com/office/drawing/2014/main" id="{95DDDB01-EC29-4069-0BF3-AFD0E696BAA0}"/>
              </a:ext>
            </a:extLst>
          </p:cNvPr>
          <p:cNvSpPr>
            <a:spLocks noGrp="1"/>
          </p:cNvSpPr>
          <p:nvPr>
            <p:ph type="body" idx="1"/>
          </p:nvPr>
        </p:nvSpPr>
        <p:spPr>
          <a:xfrm>
            <a:off x="722313" y="2906713"/>
            <a:ext cx="7772400" cy="1500187"/>
          </a:xfrm>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lstStyle/>
          <a:p>
            <a:pPr eaLnBrk="1" hangingPunct="1"/>
            <a:r>
              <a:rPr lang="cs-CZ"/>
              <a:t>Studie r. 2000 – MUDr. Novotný</a:t>
            </a:r>
          </a:p>
        </p:txBody>
      </p:sp>
      <p:graphicFrame>
        <p:nvGraphicFramePr>
          <p:cNvPr id="5" name="Group 194"/>
          <p:cNvGraphicFramePr>
            <a:graphicFrameLocks/>
          </p:cNvGraphicFramePr>
          <p:nvPr/>
        </p:nvGraphicFramePr>
        <p:xfrm>
          <a:off x="1042988" y="1557338"/>
          <a:ext cx="7210425" cy="4167188"/>
        </p:xfrm>
        <a:graphic>
          <a:graphicData uri="http://schemas.openxmlformats.org/drawingml/2006/table">
            <a:tbl>
              <a:tblPr/>
              <a:tblGrid>
                <a:gridCol w="2027237">
                  <a:extLst>
                    <a:ext uri="{9D8B030D-6E8A-4147-A177-3AD203B41FA5}">
                      <a16:colId xmlns:a16="http://schemas.microsoft.com/office/drawing/2014/main" val="20000"/>
                    </a:ext>
                  </a:extLst>
                </a:gridCol>
                <a:gridCol w="2808288">
                  <a:extLst>
                    <a:ext uri="{9D8B030D-6E8A-4147-A177-3AD203B41FA5}">
                      <a16:colId xmlns:a16="http://schemas.microsoft.com/office/drawing/2014/main" val="20001"/>
                    </a:ext>
                  </a:extLst>
                </a:gridCol>
                <a:gridCol w="1584325">
                  <a:extLst>
                    <a:ext uri="{9D8B030D-6E8A-4147-A177-3AD203B41FA5}">
                      <a16:colId xmlns:a16="http://schemas.microsoft.com/office/drawing/2014/main" val="20002"/>
                    </a:ext>
                  </a:extLst>
                </a:gridCol>
                <a:gridCol w="790575">
                  <a:extLst>
                    <a:ext uri="{9D8B030D-6E8A-4147-A177-3AD203B41FA5}">
                      <a16:colId xmlns:a16="http://schemas.microsoft.com/office/drawing/2014/main" val="20003"/>
                    </a:ext>
                  </a:extLst>
                </a:gridCol>
              </a:tblGrid>
              <a:tr h="460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chemeClr val="tx1"/>
                          </a:solidFill>
                          <a:effectLst/>
                          <a:latin typeface="Times New Roman" pitchFamily="18" charset="0"/>
                          <a:cs typeface="Times New Roman" pitchFamily="18" charset="0"/>
                        </a:rPr>
                        <a:t>Kdo týral</a:t>
                      </a:r>
                      <a:endParaRPr kumimoji="0" lang="cs-CZ" sz="2400" b="0" i="0" u="none" strike="noStrike" cap="none" normalizeH="0" baseline="0" dirty="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sng" strike="noStrike" cap="none" normalizeH="0" baseline="0">
                          <a:ln>
                            <a:noFill/>
                          </a:ln>
                          <a:solidFill>
                            <a:schemeClr val="tx1"/>
                          </a:solidFill>
                          <a:effectLst/>
                          <a:latin typeface="Times New Roman" pitchFamily="18" charset="0"/>
                          <a:cs typeface="Times New Roman" pitchFamily="18" charset="0"/>
                        </a:rPr>
                        <a:t>OSOBA DÍTĚTI</a:t>
                      </a:r>
                      <a:endParaRPr kumimoji="0" lang="cs-CZ" sz="24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sz="2400" b="1" i="0" u="sng" strike="noStrike" cap="none" normalizeH="0" baseline="0">
                          <a:ln>
                            <a:noFill/>
                          </a:ln>
                          <a:solidFill>
                            <a:schemeClr val="tx1"/>
                          </a:solidFill>
                          <a:effectLst/>
                          <a:latin typeface="Times New Roman" pitchFamily="18" charset="0"/>
                          <a:cs typeface="Times New Roman" pitchFamily="18" charset="0"/>
                        </a:rPr>
                        <a:t>DOBŘE ZNÁMÁ</a:t>
                      </a:r>
                      <a:endParaRPr kumimoji="0" lang="cs-CZ" sz="24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cs-CZ" sz="48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sz="7200" b="1" i="0" u="none" strike="noStrike" cap="none" normalizeH="0" baseline="0">
                          <a:ln>
                            <a:noFill/>
                          </a:ln>
                          <a:solidFill>
                            <a:schemeClr val="tx1"/>
                          </a:solidFill>
                          <a:effectLst/>
                          <a:latin typeface="Times New Roman" pitchFamily="18" charset="0"/>
                          <a:cs typeface="Times New Roman" pitchFamily="18" charset="0"/>
                        </a:rPr>
                        <a:t>97%</a:t>
                      </a:r>
                      <a:endParaRPr kumimoji="0" lang="cs-CZ" sz="18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Abs. počet</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86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Matka</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cs-CZ"/>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79</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45</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0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Otec</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cs-CZ"/>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69</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39</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0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Druh matky</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cs-CZ"/>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11</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6</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6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Jiný příbuzný</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cs-CZ"/>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5</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3</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30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Pěstounka</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cs-CZ"/>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4</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22</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286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Pěstoun</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cs-CZ"/>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11</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1</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30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Družka otce</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cs-CZ"/>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1</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1</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30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Jiná osoba</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Dítěti asi neznámá</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Times New Roman" pitchFamily="18" charset="0"/>
                          <a:cs typeface="Times New Roman" pitchFamily="18" charset="0"/>
                        </a:rPr>
                        <a:t>6</a:t>
                      </a:r>
                      <a:endParaRPr kumimoji="0" lang="cs-CZ" sz="2400" b="0" i="0" u="none" strike="noStrike" cap="none" normalizeH="0" baseline="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chemeClr val="tx1"/>
                          </a:solidFill>
                          <a:effectLst/>
                          <a:latin typeface="Times New Roman" pitchFamily="18" charset="0"/>
                          <a:cs typeface="Times New Roman" pitchFamily="18" charset="0"/>
                        </a:rPr>
                        <a:t>3</a:t>
                      </a:r>
                      <a:endParaRPr kumimoji="0" lang="cs-CZ" sz="2400" b="0" i="0" u="none" strike="noStrike" cap="none" normalizeH="0" baseline="0" dirty="0">
                        <a:ln>
                          <a:noFill/>
                        </a:ln>
                        <a:solidFill>
                          <a:schemeClr val="tx1"/>
                        </a:solidFill>
                        <a:effectLst/>
                        <a:latin typeface="Arial" charset="0"/>
                        <a:cs typeface="Arial"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Syndrom CAN</a:t>
            </a:r>
          </a:p>
        </p:txBody>
      </p:sp>
      <p:sp>
        <p:nvSpPr>
          <p:cNvPr id="3" name="Zástupný symbol pro obsah 2"/>
          <p:cNvSpPr>
            <a:spLocks noGrp="1"/>
          </p:cNvSpPr>
          <p:nvPr>
            <p:ph idx="1"/>
          </p:nvPr>
        </p:nvSpPr>
        <p:spPr/>
        <p:txBody>
          <a:bodyPr/>
          <a:lstStyle/>
          <a:p>
            <a:pPr>
              <a:buNone/>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p:txBody>
          <a:bodyPr/>
          <a:lstStyle/>
          <a:p>
            <a:pPr eaLnBrk="1" hangingPunct="1"/>
            <a:r>
              <a:rPr lang="cs-CZ"/>
              <a:t>Kdo je dítě</a:t>
            </a:r>
          </a:p>
        </p:txBody>
      </p:sp>
      <p:sp>
        <p:nvSpPr>
          <p:cNvPr id="6147" name="Zástupný symbol pro obsah 2"/>
          <p:cNvSpPr>
            <a:spLocks noGrp="1"/>
          </p:cNvSpPr>
          <p:nvPr>
            <p:ph idx="1"/>
          </p:nvPr>
        </p:nvSpPr>
        <p:spPr/>
        <p:txBody>
          <a:bodyPr/>
          <a:lstStyle/>
          <a:p>
            <a:pPr eaLnBrk="1" hangingPunct="1"/>
            <a:r>
              <a:rPr lang="cs-CZ"/>
              <a:t>Pro účely této úmluvy se dítětem rozumí každá lidská bytost mladší osmnácti let, pokud podle právního řádu, jenž se na dítě vztahuje, není zletilosti dosaženo dříve.</a:t>
            </a:r>
          </a:p>
          <a:p>
            <a:pPr eaLnBrk="1" hangingPunct="1">
              <a:buFont typeface="Arial" charset="0"/>
              <a:buNone/>
            </a:pPr>
            <a:r>
              <a:rPr lang="cs-CZ" b="1"/>
              <a:t>(ÚMLUVA o právech dítěte)</a:t>
            </a:r>
            <a:endParaRPr lang="cs-CZ"/>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subTitle" idx="1"/>
          </p:nvPr>
        </p:nvSpPr>
        <p:spPr>
          <a:xfrm>
            <a:off x="285750" y="1000125"/>
            <a:ext cx="8588375" cy="4808538"/>
          </a:xfrm>
        </p:spPr>
        <p:txBody>
          <a:bodyPr rtlCol="0">
            <a:normAutofit/>
          </a:bodyPr>
          <a:lstStyle/>
          <a:p>
            <a:pPr eaLnBrk="1" fontAlgn="auto" hangingPunct="1">
              <a:spcAft>
                <a:spcPts val="0"/>
              </a:spcAft>
              <a:buFont typeface="Arial" pitchFamily="34" charset="0"/>
              <a:buNone/>
              <a:defRPr/>
            </a:pPr>
            <a:r>
              <a:rPr lang="cs-CZ" sz="4400" b="1" u="sng" dirty="0">
                <a:solidFill>
                  <a:schemeClr val="tx1"/>
                </a:solidFill>
              </a:rPr>
              <a:t>D E F I N I C E  </a:t>
            </a:r>
            <a:r>
              <a:rPr lang="cs-CZ" sz="4400" b="1" u="sng" dirty="0" err="1">
                <a:solidFill>
                  <a:schemeClr val="tx1"/>
                </a:solidFill>
              </a:rPr>
              <a:t>sy</a:t>
            </a:r>
            <a:r>
              <a:rPr lang="cs-CZ" sz="4400" b="1" u="sng" dirty="0">
                <a:solidFill>
                  <a:schemeClr val="tx1"/>
                </a:solidFill>
              </a:rPr>
              <a:t>  CAN:</a:t>
            </a:r>
            <a:endParaRPr lang="cs-CZ" sz="4400" b="1" dirty="0">
              <a:solidFill>
                <a:schemeClr val="tx1"/>
              </a:solidFill>
            </a:endParaRPr>
          </a:p>
          <a:p>
            <a:pPr eaLnBrk="1" fontAlgn="auto" hangingPunct="1">
              <a:spcAft>
                <a:spcPts val="0"/>
              </a:spcAft>
              <a:buFont typeface="Arial" pitchFamily="34" charset="0"/>
              <a:buNone/>
              <a:defRPr/>
            </a:pPr>
            <a:endParaRPr lang="cs-CZ" sz="1200" b="1" dirty="0">
              <a:solidFill>
                <a:schemeClr val="tx1"/>
              </a:solidFill>
            </a:endParaRPr>
          </a:p>
          <a:p>
            <a:pPr eaLnBrk="1" fontAlgn="auto" hangingPunct="1">
              <a:spcAft>
                <a:spcPts val="0"/>
              </a:spcAft>
              <a:buFont typeface="Arial" pitchFamily="34" charset="0"/>
              <a:buNone/>
              <a:defRPr/>
            </a:pPr>
            <a:r>
              <a:rPr lang="cs-CZ" sz="2800" b="1" dirty="0">
                <a:solidFill>
                  <a:schemeClr val="tx1"/>
                </a:solidFill>
              </a:rPr>
              <a:t>Za týrání, zneužívání a zanedbávání považujeme </a:t>
            </a:r>
            <a:r>
              <a:rPr lang="cs-CZ" sz="2000" b="1" dirty="0">
                <a:solidFill>
                  <a:schemeClr val="tx1"/>
                </a:solidFill>
              </a:rPr>
              <a:t>jakékoliv nenáhodné, </a:t>
            </a:r>
            <a:r>
              <a:rPr lang="cs-CZ" sz="2000" b="1" dirty="0" err="1">
                <a:solidFill>
                  <a:schemeClr val="tx1"/>
                </a:solidFill>
              </a:rPr>
              <a:t>preventabilní</a:t>
            </a:r>
            <a:r>
              <a:rPr lang="cs-CZ" sz="2000" b="1" dirty="0">
                <a:solidFill>
                  <a:schemeClr val="tx1"/>
                </a:solidFill>
              </a:rPr>
              <a:t>, vědomé (popřípadě i nevědomé) </a:t>
            </a:r>
            <a:r>
              <a:rPr lang="cs-CZ" sz="2800" b="1" dirty="0">
                <a:solidFill>
                  <a:schemeClr val="tx1"/>
                </a:solidFill>
              </a:rPr>
              <a:t>jednání</a:t>
            </a:r>
            <a:r>
              <a:rPr lang="cs-CZ" sz="2000" b="1" dirty="0">
                <a:solidFill>
                  <a:schemeClr val="tx1"/>
                </a:solidFill>
              </a:rPr>
              <a:t> rodiče, vychovatele anebo osoby vůči dítěti,</a:t>
            </a:r>
            <a:r>
              <a:rPr lang="cs-CZ" sz="2800" b="1" dirty="0">
                <a:solidFill>
                  <a:schemeClr val="tx1"/>
                </a:solidFill>
              </a:rPr>
              <a:t> jež je v dané společnosti nepřijatelné nebo odmítané </a:t>
            </a:r>
            <a:r>
              <a:rPr lang="cs-CZ" sz="2000" b="1" dirty="0">
                <a:solidFill>
                  <a:schemeClr val="tx1"/>
                </a:solidFill>
              </a:rPr>
              <a:t>a jež poškozuje tělesný, duševní i společenský stav a vývoj dítěte, popřípadě způsobuje i smrt.</a:t>
            </a:r>
          </a:p>
          <a:p>
            <a:pPr eaLnBrk="1" fontAlgn="auto" hangingPunct="1">
              <a:spcAft>
                <a:spcPts val="0"/>
              </a:spcAft>
              <a:buFont typeface="Arial" pitchFamily="34" charset="0"/>
              <a:buNone/>
              <a:defRPr/>
            </a:pPr>
            <a:r>
              <a:rPr lang="cs-CZ" sz="2400" b="1" dirty="0">
                <a:solidFill>
                  <a:schemeClr val="tx1"/>
                </a:solidFill>
              </a:rPr>
              <a:t>(Prof. </a:t>
            </a:r>
            <a:r>
              <a:rPr lang="cs-CZ" sz="2400" b="1" dirty="0" err="1">
                <a:solidFill>
                  <a:schemeClr val="tx1"/>
                </a:solidFill>
              </a:rPr>
              <a:t>Dunovský</a:t>
            </a:r>
            <a:r>
              <a:rPr lang="cs-CZ" sz="2400" b="1" dirty="0">
                <a:solidFill>
                  <a:schemeClr val="tx1"/>
                </a:solidFill>
              </a:rPr>
              <a:t>)</a:t>
            </a:r>
          </a:p>
          <a:p>
            <a:pPr eaLnBrk="1" fontAlgn="auto" hangingPunct="1">
              <a:spcAft>
                <a:spcPts val="0"/>
              </a:spcAft>
              <a:buFont typeface="Arial" pitchFamily="34" charset="0"/>
              <a:buNone/>
              <a:defRPr/>
            </a:pPr>
            <a:endParaRPr lang="cs-CZ" sz="18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zdravotní komise Evropy</a:t>
            </a:r>
            <a:endParaRPr lang="cs-CZ" dirty="0"/>
          </a:p>
        </p:txBody>
      </p:sp>
      <p:sp>
        <p:nvSpPr>
          <p:cNvPr id="3" name="Zástupný symbol pro obsah 2"/>
          <p:cNvSpPr>
            <a:spLocks noGrp="1"/>
          </p:cNvSpPr>
          <p:nvPr>
            <p:ph idx="1"/>
          </p:nvPr>
        </p:nvSpPr>
        <p:spPr/>
        <p:txBody>
          <a:bodyPr/>
          <a:lstStyle/>
          <a:p>
            <a:endParaRPr lang="cs-CZ" dirty="0"/>
          </a:p>
          <a:p>
            <a:r>
              <a:rPr lang="cs-CZ" b="1" i="1" dirty="0"/>
              <a:t>	Tělesné týrání je tělesné ublížení dítěti nebo jeho nezabránění, případně </a:t>
            </a:r>
            <a:r>
              <a:rPr lang="cs-CZ" b="1" i="1" dirty="0" err="1"/>
              <a:t>nezábránění</a:t>
            </a:r>
            <a:r>
              <a:rPr lang="cs-CZ" b="1" i="1" dirty="0"/>
              <a:t> utrpení dítěte, včetně úmyslného otrávení nebo udušení dítěte,a to tam, kde je určitá znalost či důvodné podezření, že zranění bylo způsobeno anebo že mu vědomě nebylo zabráněno.</a:t>
            </a:r>
            <a:endParaRPr lang="cs-CZ" dirty="0"/>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eaLnBrk="1" fontAlgn="auto" hangingPunct="1">
              <a:spcAft>
                <a:spcPts val="0"/>
              </a:spcAft>
              <a:defRPr/>
            </a:pPr>
            <a:r>
              <a:rPr lang="cs-CZ" altLang="ja-JP" b="1" dirty="0"/>
              <a:t>Úmluva o právech dítěte  z 20.11.1989</a:t>
            </a:r>
            <a:endParaRPr lang="cs-CZ" dirty="0"/>
          </a:p>
        </p:txBody>
      </p:sp>
      <p:sp>
        <p:nvSpPr>
          <p:cNvPr id="8195" name="Zástupný symbol pro obsah 2"/>
          <p:cNvSpPr>
            <a:spLocks noGrp="1"/>
          </p:cNvSpPr>
          <p:nvPr>
            <p:ph idx="1"/>
          </p:nvPr>
        </p:nvSpPr>
        <p:spPr/>
        <p:txBody>
          <a:bodyPr/>
          <a:lstStyle/>
          <a:p>
            <a:pPr eaLnBrk="1" hangingPunct="1"/>
            <a:endParaRPr lang="cs-CZ" altLang="ja-JP"/>
          </a:p>
          <a:p>
            <a:pPr eaLnBrk="1" hangingPunct="1"/>
            <a:r>
              <a:rPr lang="cs-CZ" altLang="ja-JP"/>
              <a:t>„Dítě má právo vyrůstat v láskyplném prostředí.“ </a:t>
            </a:r>
          </a:p>
          <a:p>
            <a:pPr algn="r" eaLnBrk="1" hangingPunct="1">
              <a:buFont typeface="Arial" charset="0"/>
              <a:buNone/>
            </a:pPr>
            <a:r>
              <a:rPr lang="cs-CZ" altLang="ja-JP"/>
              <a:t>(Preambule)</a:t>
            </a:r>
            <a:endParaRPr lang="cs-CZ"/>
          </a:p>
          <a:p>
            <a:pPr eaLnBrk="1" hangingPunct="1"/>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pPr eaLnBrk="1" hangingPunct="1"/>
            <a:r>
              <a:rPr lang="cs-CZ" b="1"/>
              <a:t>Vývoj pojmu „s</a:t>
            </a:r>
            <a:r>
              <a:rPr lang="en-GB" b="1"/>
              <a:t>yndrom CAN</a:t>
            </a:r>
            <a:r>
              <a:rPr lang="cs-CZ" b="1"/>
              <a:t>“</a:t>
            </a:r>
            <a:endParaRPr lang="cs-CZ"/>
          </a:p>
        </p:txBody>
      </p:sp>
      <p:sp>
        <p:nvSpPr>
          <p:cNvPr id="3" name="Zástupný symbol pro obsah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cs-CZ" dirty="0"/>
              <a:t>1883 Liverpool a 1884 Londýn –  „Národní společnost prevence proti krutostem na dětech“. Prvotní zaměření bylo proti fyzickému násilí na dětech, vykořisťování dětskou prací, nedostatečná péče a výživa. – základní obsahová náplň – fyzické týrání.</a:t>
            </a:r>
          </a:p>
          <a:p>
            <a:pPr eaLnBrk="1" fontAlgn="auto" hangingPunct="1">
              <a:spcAft>
                <a:spcPts val="0"/>
              </a:spcAft>
              <a:buFont typeface="Arial" pitchFamily="34" charset="0"/>
              <a:buChar char="•"/>
              <a:defRPr/>
            </a:pPr>
            <a:r>
              <a:rPr lang="cs-CZ" dirty="0"/>
              <a:t>1959 OSN: „Charta práv dítěte“ (2. verze ve XX. století)</a:t>
            </a:r>
            <a:endParaRPr lang="en-GB" dirty="0"/>
          </a:p>
          <a:p>
            <a:pPr eaLnBrk="1" fontAlgn="auto" hangingPunct="1">
              <a:spcAft>
                <a:spcPts val="0"/>
              </a:spcAft>
              <a:buFont typeface="Arial" pitchFamily="34" charset="0"/>
              <a:buChar char="•"/>
              <a:defRPr/>
            </a:pPr>
            <a:r>
              <a:rPr lang="en-GB" dirty="0"/>
              <a:t>196</a:t>
            </a:r>
            <a:r>
              <a:rPr lang="cs-CZ" dirty="0"/>
              <a:t>2</a:t>
            </a:r>
            <a:r>
              <a:rPr lang="en-GB" dirty="0"/>
              <a:t> Henry </a:t>
            </a:r>
            <a:r>
              <a:rPr lang="en-GB" dirty="0" err="1"/>
              <a:t>Kempe</a:t>
            </a:r>
            <a:r>
              <a:rPr lang="en-GB" dirty="0"/>
              <a:t> - „Battered Child“</a:t>
            </a:r>
            <a:r>
              <a:rPr lang="cs-CZ" dirty="0"/>
              <a:t>v USA definoval syndrom bitého dítěte, a z tohoto plynulo postupné přijímání zákonů o povinném hlášení týrání dítěte v jednotlivých státech USA. To zároveň vedlo k hlubšímu vnímání násilí na dětech a rozvinul se pojem </a:t>
            </a:r>
            <a:r>
              <a:rPr lang="cs-CZ" dirty="0" err="1"/>
              <a:t>Child</a:t>
            </a:r>
            <a:r>
              <a:rPr lang="cs-CZ" dirty="0"/>
              <a:t> Abuse – zneužití dítěte. </a:t>
            </a:r>
          </a:p>
          <a:p>
            <a:pPr eaLnBrk="1" fontAlgn="auto" hangingPunct="1">
              <a:spcAft>
                <a:spcPts val="0"/>
              </a:spcAft>
              <a:buFont typeface="Arial" pitchFamily="34" charset="0"/>
              <a:buChar char="•"/>
              <a:defRPr/>
            </a:pP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505475"/>
          </a:xfrm>
        </p:spPr>
        <p:txBody>
          <a:bodyPr rtlCol="0">
            <a:normAutofit fontScale="62500" lnSpcReduction="20000"/>
          </a:bodyPr>
          <a:lstStyle/>
          <a:p>
            <a:pPr eaLnBrk="1" fontAlgn="auto" hangingPunct="1">
              <a:spcAft>
                <a:spcPts val="0"/>
              </a:spcAft>
              <a:buFont typeface="Arial" pitchFamily="34" charset="0"/>
              <a:buChar char="•"/>
              <a:defRPr/>
            </a:pPr>
            <a:r>
              <a:rPr lang="cs-CZ" sz="4400" dirty="0"/>
              <a:t>Zde se začalo rozlišovat mezi aktivní formou – čin, a pasívní formou – nedostatek při uspokojování potřeb dítěte.</a:t>
            </a:r>
          </a:p>
          <a:p>
            <a:pPr eaLnBrk="1" fontAlgn="auto" hangingPunct="1">
              <a:spcAft>
                <a:spcPts val="0"/>
              </a:spcAft>
              <a:buFont typeface="Arial" pitchFamily="34" charset="0"/>
              <a:buChar char="•"/>
              <a:defRPr/>
            </a:pPr>
            <a:r>
              <a:rPr lang="cs-CZ" sz="4400" dirty="0"/>
              <a:t>Se studiemi v oblasti tělesného týrání se ukázalo, že všechny tyto děti trpí i psychicky a emocionálně. Tělesné týrání je tak spojeno s psychickou deprivací (zanedbání základních duševních potřeb) i potřeb citových (nedostatek lásky, porozumění, identifikace..). Toto přispělo k definici CAN – syndrom týraného a zanedbávaného dítěte. </a:t>
            </a:r>
          </a:p>
          <a:p>
            <a:pPr eaLnBrk="1" fontAlgn="auto" hangingPunct="1">
              <a:spcAft>
                <a:spcPts val="0"/>
              </a:spcAft>
              <a:buFont typeface="Arial" pitchFamily="34" charset="0"/>
              <a:buChar char="•"/>
              <a:defRPr/>
            </a:pPr>
            <a:r>
              <a:rPr lang="cs-CZ" sz="4400" dirty="0"/>
              <a:t>Se syndromem CAN není tedy spojeno jen jednání dospělé osoby, ale rovněž i jednání institucí..</a:t>
            </a:r>
          </a:p>
          <a:p>
            <a:pPr eaLnBrk="1" fontAlgn="auto" hangingPunct="1">
              <a:spcAft>
                <a:spcPts val="0"/>
              </a:spcAft>
              <a:buFont typeface="Arial" pitchFamily="34" charset="0"/>
              <a:buChar char="•"/>
              <a:defRPr/>
            </a:pPr>
            <a:r>
              <a:rPr lang="cs-CZ" sz="4400" dirty="0"/>
              <a:t>1972 John </a:t>
            </a:r>
            <a:r>
              <a:rPr lang="cs-CZ" sz="4400" dirty="0" err="1"/>
              <a:t>Caffey</a:t>
            </a:r>
            <a:r>
              <a:rPr lang="cs-CZ" sz="4400" dirty="0"/>
              <a:t> – </a:t>
            </a:r>
            <a:r>
              <a:rPr lang="cs-CZ" sz="4400" dirty="0" err="1"/>
              <a:t>Shaken</a:t>
            </a:r>
            <a:r>
              <a:rPr lang="cs-CZ" sz="4400" dirty="0"/>
              <a:t> baby syndrom</a:t>
            </a:r>
            <a:br>
              <a:rPr lang="cs-CZ" dirty="0"/>
            </a:br>
            <a:r>
              <a:rPr lang="cs-CZ" sz="1400" dirty="0"/>
              <a:t>(</a:t>
            </a:r>
            <a:endParaRPr lang="cs-CZ" dirty="0"/>
          </a:p>
          <a:p>
            <a:pPr eaLnBrk="1" fontAlgn="auto" hangingPunct="1">
              <a:spcAft>
                <a:spcPts val="0"/>
              </a:spcAft>
              <a:buFont typeface="Arial" pitchFamily="34" charset="0"/>
              <a:buChar char="•"/>
              <a:defRPr/>
            </a:pP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p:txBody>
          <a:bodyPr/>
          <a:lstStyle/>
          <a:p>
            <a:pPr eaLnBrk="1" hangingPunct="1"/>
            <a:r>
              <a:rPr lang="cs-CZ" b="1"/>
              <a:t>Po roce 2000</a:t>
            </a:r>
            <a:endParaRPr lang="cs-CZ"/>
          </a:p>
        </p:txBody>
      </p:sp>
      <p:sp>
        <p:nvSpPr>
          <p:cNvPr id="12291" name="Zástupný symbol pro obsah 2"/>
          <p:cNvSpPr>
            <a:spLocks noGrp="1"/>
          </p:cNvSpPr>
          <p:nvPr>
            <p:ph idx="1"/>
          </p:nvPr>
        </p:nvSpPr>
        <p:spPr/>
        <p:txBody>
          <a:bodyPr/>
          <a:lstStyle/>
          <a:p>
            <a:pPr eaLnBrk="1" hangingPunct="1">
              <a:lnSpc>
                <a:spcPct val="90000"/>
              </a:lnSpc>
            </a:pPr>
            <a:r>
              <a:rPr lang="cs-CZ"/>
              <a:t>2000 Opční protokol k Úmluvě o právech dítěte týkající se prodeje dětí, dětské prostituce a dětské pornografie</a:t>
            </a:r>
          </a:p>
          <a:p>
            <a:pPr eaLnBrk="1" hangingPunct="1">
              <a:lnSpc>
                <a:spcPct val="90000"/>
              </a:lnSpc>
            </a:pPr>
            <a:r>
              <a:rPr lang="cs-CZ"/>
              <a:t>2001 Světový kongres OSN Jokohama  </a:t>
            </a:r>
          </a:p>
          <a:p>
            <a:pPr eaLnBrk="1" hangingPunct="1">
              <a:lnSpc>
                <a:spcPct val="90000"/>
              </a:lnSpc>
            </a:pPr>
            <a:r>
              <a:rPr lang="cs-CZ"/>
              <a:t>2006 Národní plán boje proti komerčnímu sexuálnímu zneužívání dědí na období 2006 – 2008</a:t>
            </a:r>
          </a:p>
          <a:p>
            <a:pPr eaLnBrk="1" hangingPunct="1">
              <a:lnSpc>
                <a:spcPct val="90000"/>
              </a:lnSpc>
            </a:pPr>
            <a:r>
              <a:rPr lang="cs-CZ"/>
              <a:t>2008 Národní strategie prevence násilí na dětech v ČR na období 2008 - 2018</a:t>
            </a:r>
          </a:p>
          <a:p>
            <a:pPr eaLnBrk="1" hangingPunct="1">
              <a:lnSpc>
                <a:spcPct val="90000"/>
              </a:lnSpc>
            </a:pPr>
            <a:endParaRPr lang="cs-CZ"/>
          </a:p>
          <a:p>
            <a:pPr eaLnBrk="1" hangingPunct="1"/>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pPr eaLnBrk="1" hangingPunct="1"/>
            <a:r>
              <a:rPr lang="cs-CZ"/>
              <a:t>ČSSR               ČR</a:t>
            </a:r>
          </a:p>
        </p:txBody>
      </p:sp>
      <p:sp>
        <p:nvSpPr>
          <p:cNvPr id="3" name="Zástupný symbol pro obsah 2"/>
          <p:cNvSpPr>
            <a:spLocks noGrp="1"/>
          </p:cNvSpPr>
          <p:nvPr>
            <p:ph idx="1"/>
          </p:nvPr>
        </p:nvSpPr>
        <p:spPr/>
        <p:txBody>
          <a:bodyPr rtlCol="0">
            <a:normAutofit fontScale="92500" lnSpcReduction="20000"/>
          </a:bodyPr>
          <a:lstStyle/>
          <a:p>
            <a:pPr marL="806450" indent="-806450" eaLnBrk="1" fontAlgn="auto" hangingPunct="1">
              <a:lnSpc>
                <a:spcPct val="80000"/>
              </a:lnSpc>
              <a:spcAft>
                <a:spcPts val="0"/>
              </a:spcAft>
              <a:buFontTx/>
              <a:buNone/>
              <a:defRPr/>
            </a:pPr>
            <a:r>
              <a:rPr lang="cs-CZ" dirty="0"/>
              <a:t>1963 Prof. Zdeněk Matějček píše o psychické deprivaci v rodině</a:t>
            </a:r>
          </a:p>
          <a:p>
            <a:pPr marL="806450" indent="-806450" eaLnBrk="1" fontAlgn="auto" hangingPunct="1">
              <a:lnSpc>
                <a:spcPct val="80000"/>
              </a:lnSpc>
              <a:spcAft>
                <a:spcPts val="0"/>
              </a:spcAft>
              <a:buFontTx/>
              <a:buNone/>
              <a:defRPr/>
            </a:pPr>
            <a:r>
              <a:rPr lang="cs-CZ" dirty="0"/>
              <a:t>1970 Docent MUDr. Jan </a:t>
            </a:r>
            <a:r>
              <a:rPr lang="cs-CZ" dirty="0" err="1"/>
              <a:t>Ringel</a:t>
            </a:r>
            <a:r>
              <a:rPr lang="cs-CZ" dirty="0"/>
              <a:t> na Pediatrické konferenci v Pardubicích veřejně mluví o týrání dětí. </a:t>
            </a:r>
          </a:p>
          <a:p>
            <a:pPr marL="806450" indent="-806450" eaLnBrk="1" fontAlgn="auto" hangingPunct="1">
              <a:lnSpc>
                <a:spcPct val="80000"/>
              </a:lnSpc>
              <a:spcAft>
                <a:spcPts val="0"/>
              </a:spcAft>
              <a:buFontTx/>
              <a:buNone/>
              <a:defRPr/>
            </a:pPr>
            <a:r>
              <a:rPr lang="cs-CZ" dirty="0"/>
              <a:t>1971 Prim MUDr. Zdeněk Březina, CSc. a MUDr. Jaroslav </a:t>
            </a:r>
            <a:r>
              <a:rPr lang="cs-CZ" dirty="0" err="1"/>
              <a:t>Marten</a:t>
            </a:r>
            <a:r>
              <a:rPr lang="cs-CZ" dirty="0"/>
              <a:t> se snaží aktivně vyhledávat a registrovat ohrožené dětí, oba neohrozeně o problému zcela veřejně mluvili </a:t>
            </a:r>
          </a:p>
          <a:p>
            <a:pPr marL="806450" indent="-806450" eaLnBrk="1" fontAlgn="auto" hangingPunct="1">
              <a:lnSpc>
                <a:spcPct val="80000"/>
              </a:lnSpc>
              <a:spcAft>
                <a:spcPts val="0"/>
              </a:spcAft>
              <a:buFontTx/>
              <a:buNone/>
              <a:defRPr/>
            </a:pPr>
            <a:endParaRPr lang="cs-CZ" dirty="0"/>
          </a:p>
          <a:p>
            <a:pPr marL="806450" indent="-806450" eaLnBrk="1" fontAlgn="auto" hangingPunct="1">
              <a:lnSpc>
                <a:spcPct val="80000"/>
              </a:lnSpc>
              <a:spcAft>
                <a:spcPts val="0"/>
              </a:spcAft>
              <a:buFontTx/>
              <a:buNone/>
              <a:defRPr/>
            </a:pPr>
            <a:r>
              <a:rPr lang="cs-CZ" dirty="0"/>
              <a:t>Dnes je literatury mnoho, klasiky jsou </a:t>
            </a:r>
            <a:br>
              <a:rPr lang="cs-CZ" dirty="0"/>
            </a:br>
            <a:r>
              <a:rPr lang="cs-CZ" dirty="0"/>
              <a:t>Prof. MUDr. Jiří </a:t>
            </a:r>
            <a:r>
              <a:rPr lang="cs-CZ" dirty="0" err="1"/>
              <a:t>Dunovský</a:t>
            </a:r>
            <a:r>
              <a:rPr lang="cs-CZ" dirty="0"/>
              <a:t>, DrSc.</a:t>
            </a:r>
            <a:br>
              <a:rPr lang="cs-CZ" dirty="0"/>
            </a:br>
            <a:r>
              <a:rPr lang="cs-CZ" dirty="0"/>
              <a:t>MUDr. Petr </a:t>
            </a:r>
            <a:r>
              <a:rPr lang="cs-CZ" dirty="0" err="1"/>
              <a:t>Pöthe</a:t>
            </a:r>
            <a:br>
              <a:rPr lang="cs-CZ" dirty="0"/>
            </a:br>
            <a:r>
              <a:rPr lang="cs-CZ" dirty="0" err="1"/>
              <a:t>MUDr</a:t>
            </a:r>
            <a:r>
              <a:rPr lang="cs-CZ" dirty="0"/>
              <a:t> Eva Vaníčková</a:t>
            </a:r>
          </a:p>
          <a:p>
            <a:pPr eaLnBrk="1" fontAlgn="auto" hangingPunct="1">
              <a:spcAft>
                <a:spcPts val="0"/>
              </a:spcAft>
              <a:buFont typeface="Arial" pitchFamily="34" charset="0"/>
              <a:buChar char="•"/>
              <a:defRPr/>
            </a:pPr>
            <a:endParaRPr lang="cs-CZ" dirty="0"/>
          </a:p>
        </p:txBody>
      </p:sp>
      <p:cxnSp>
        <p:nvCxnSpPr>
          <p:cNvPr id="5" name="Přímá spojovací šipka 4"/>
          <p:cNvCxnSpPr/>
          <p:nvPr/>
        </p:nvCxnSpPr>
        <p:spPr>
          <a:xfrm>
            <a:off x="4071938" y="928688"/>
            <a:ext cx="1214437" cy="15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wrap="square" anchor="ctr">
            <a:normAutofit/>
          </a:bodyPr>
          <a:lstStyle/>
          <a:p>
            <a:pPr>
              <a:lnSpc>
                <a:spcPct val="90000"/>
              </a:lnSpc>
            </a:pPr>
            <a:r>
              <a:rPr lang="cs-CZ" sz="3700"/>
              <a:t>Historický kontext postavení dítěte ve společnosti</a:t>
            </a:r>
          </a:p>
        </p:txBody>
      </p:sp>
      <p:graphicFrame>
        <p:nvGraphicFramePr>
          <p:cNvPr id="5" name="Zástupný symbol pro obsah 2">
            <a:extLst>
              <a:ext uri="{FF2B5EF4-FFF2-40B4-BE49-F238E27FC236}">
                <a16:creationId xmlns:a16="http://schemas.microsoft.com/office/drawing/2014/main" id="{47643EE3-2845-15C3-689E-D66B1CE0289F}"/>
              </a:ext>
            </a:extLst>
          </p:cNvPr>
          <p:cNvGraphicFramePr>
            <a:graphicFrameLocks noGrp="1"/>
          </p:cNvGraphicFramePr>
          <p:nvPr>
            <p:ph idx="1"/>
            <p:extLst>
              <p:ext uri="{D42A27DB-BD31-4B8C-83A1-F6EECF244321}">
                <p14:modId xmlns:p14="http://schemas.microsoft.com/office/powerpoint/2010/main" val="22957835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8D6691-B48C-E54F-AAE0-5692A3559FAC}"/>
              </a:ext>
            </a:extLst>
          </p:cNvPr>
          <p:cNvSpPr>
            <a:spLocks noGrp="1"/>
          </p:cNvSpPr>
          <p:nvPr>
            <p:ph type="title"/>
          </p:nvPr>
        </p:nvSpPr>
        <p:spPr/>
        <p:txBody>
          <a:bodyPr/>
          <a:lstStyle/>
          <a:p>
            <a:r>
              <a:rPr lang="cs-CZ" dirty="0"/>
              <a:t>Rodina </a:t>
            </a:r>
          </a:p>
        </p:txBody>
      </p:sp>
      <p:sp>
        <p:nvSpPr>
          <p:cNvPr id="3" name="Zástupný obsah 2">
            <a:extLst>
              <a:ext uri="{FF2B5EF4-FFF2-40B4-BE49-F238E27FC236}">
                <a16:creationId xmlns:a16="http://schemas.microsoft.com/office/drawing/2014/main" id="{EC251D65-5E8F-394B-B520-BA33C8780E85}"/>
              </a:ext>
            </a:extLst>
          </p:cNvPr>
          <p:cNvSpPr>
            <a:spLocks noGrp="1"/>
          </p:cNvSpPr>
          <p:nvPr>
            <p:ph idx="1"/>
          </p:nvPr>
        </p:nvSpPr>
        <p:spPr/>
        <p:txBody>
          <a:bodyPr/>
          <a:lstStyle/>
          <a:p>
            <a:r>
              <a:rPr lang="cs-CZ" dirty="0"/>
              <a:t>Co je rodina?</a:t>
            </a:r>
          </a:p>
          <a:p>
            <a:endParaRPr lang="cs-CZ" dirty="0"/>
          </a:p>
          <a:p>
            <a:endParaRPr lang="cs-CZ" dirty="0"/>
          </a:p>
          <a:p>
            <a:endParaRPr lang="cs-CZ" dirty="0"/>
          </a:p>
        </p:txBody>
      </p:sp>
    </p:spTree>
    <p:extLst>
      <p:ext uri="{BB962C8B-B14F-4D97-AF65-F5344CB8AC3E}">
        <p14:creationId xmlns:p14="http://schemas.microsoft.com/office/powerpoint/2010/main" val="14961580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p:txBody>
          <a:bodyPr/>
          <a:lstStyle/>
          <a:p>
            <a:pPr eaLnBrk="1" hangingPunct="1"/>
            <a:r>
              <a:rPr lang="cs-CZ" b="1"/>
              <a:t>Rozdělení rizikových faktorů</a:t>
            </a:r>
            <a:endParaRPr lang="cs-CZ"/>
          </a:p>
        </p:txBody>
      </p:sp>
      <p:sp>
        <p:nvSpPr>
          <p:cNvPr id="15363" name="Zástupný symbol pro obsah 2"/>
          <p:cNvSpPr>
            <a:spLocks noGrp="1"/>
          </p:cNvSpPr>
          <p:nvPr>
            <p:ph idx="1"/>
          </p:nvPr>
        </p:nvSpPr>
        <p:spPr/>
        <p:txBody>
          <a:bodyPr/>
          <a:lstStyle/>
          <a:p>
            <a:pPr eaLnBrk="1" hangingPunct="1"/>
            <a:r>
              <a:rPr lang="cs-CZ"/>
              <a:t>z hlediska dítěte</a:t>
            </a:r>
          </a:p>
          <a:p>
            <a:pPr eaLnBrk="1" hangingPunct="1"/>
            <a:r>
              <a:rPr lang="cs-CZ"/>
              <a:t>z hlediska rodiče</a:t>
            </a:r>
          </a:p>
          <a:p>
            <a:pPr eaLnBrk="1" hangingPunct="1"/>
            <a:r>
              <a:rPr lang="cs-CZ"/>
              <a:t>z hlediska rodinné situace a rodinných vztahů</a:t>
            </a:r>
          </a:p>
          <a:p>
            <a:pPr eaLnBrk="1" hangingPunct="1"/>
            <a:r>
              <a:rPr lang="cs-CZ"/>
              <a:t>z hlediska širších společenských souvislostí</a:t>
            </a:r>
          </a:p>
          <a:p>
            <a:pPr eaLnBrk="1" hangingPunct="1"/>
            <a:endParaRPr lang="cs-CZ"/>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eaLnBrk="1" hangingPunct="1"/>
            <a:r>
              <a:rPr lang="cs-CZ"/>
              <a:t>Rizikové dítě</a:t>
            </a:r>
          </a:p>
        </p:txBody>
      </p:sp>
      <p:sp>
        <p:nvSpPr>
          <p:cNvPr id="3" name="Zástupný symbol pro obsah 2"/>
          <p:cNvSpPr>
            <a:spLocks noGrp="1"/>
          </p:cNvSpPr>
          <p:nvPr>
            <p:ph idx="1"/>
          </p:nvPr>
        </p:nvSpPr>
        <p:spPr/>
        <p:txBody>
          <a:bodyPr rtlCol="0">
            <a:normAutofit fontScale="92500" lnSpcReduction="10000"/>
          </a:bodyPr>
          <a:lstStyle/>
          <a:p>
            <a:pPr eaLnBrk="1" fontAlgn="auto" hangingPunct="1">
              <a:lnSpc>
                <a:spcPct val="80000"/>
              </a:lnSpc>
              <a:spcAft>
                <a:spcPts val="0"/>
              </a:spcAft>
              <a:buFont typeface="Arial" pitchFamily="34" charset="0"/>
              <a:buChar char="•"/>
              <a:defRPr/>
            </a:pPr>
            <a:r>
              <a:rPr lang="cs-CZ" dirty="0"/>
              <a:t>dítě nedonošené</a:t>
            </a:r>
          </a:p>
          <a:p>
            <a:pPr eaLnBrk="1" fontAlgn="auto" hangingPunct="1">
              <a:lnSpc>
                <a:spcPct val="80000"/>
              </a:lnSpc>
              <a:spcAft>
                <a:spcPts val="0"/>
              </a:spcAft>
              <a:buFont typeface="Arial" pitchFamily="34" charset="0"/>
              <a:buChar char="•"/>
              <a:defRPr/>
            </a:pPr>
            <a:r>
              <a:rPr lang="cs-CZ" dirty="0"/>
              <a:t>dítě neklidné, hyperaktivní, impulzivní (LMD, ADHD aj.)</a:t>
            </a:r>
          </a:p>
          <a:p>
            <a:pPr eaLnBrk="1" fontAlgn="auto" hangingPunct="1">
              <a:lnSpc>
                <a:spcPct val="80000"/>
              </a:lnSpc>
              <a:spcAft>
                <a:spcPts val="0"/>
              </a:spcAft>
              <a:buFont typeface="Arial" pitchFamily="34" charset="0"/>
              <a:buChar char="•"/>
              <a:defRPr/>
            </a:pPr>
            <a:r>
              <a:rPr lang="cs-CZ" dirty="0"/>
              <a:t>dítě labilní, úzkostné, plačtivé</a:t>
            </a:r>
          </a:p>
          <a:p>
            <a:pPr eaLnBrk="1" fontAlgn="auto" hangingPunct="1">
              <a:lnSpc>
                <a:spcPct val="80000"/>
              </a:lnSpc>
              <a:spcAft>
                <a:spcPts val="0"/>
              </a:spcAft>
              <a:buFont typeface="Arial" pitchFamily="34" charset="0"/>
              <a:buChar char="•"/>
              <a:defRPr/>
            </a:pPr>
            <a:r>
              <a:rPr lang="cs-CZ" dirty="0"/>
              <a:t>dítě s postižením</a:t>
            </a:r>
          </a:p>
          <a:p>
            <a:pPr eaLnBrk="1" fontAlgn="auto" hangingPunct="1">
              <a:lnSpc>
                <a:spcPct val="80000"/>
              </a:lnSpc>
              <a:spcAft>
                <a:spcPts val="0"/>
              </a:spcAft>
              <a:buFont typeface="Arial" pitchFamily="34" charset="0"/>
              <a:buChar char="•"/>
              <a:defRPr/>
            </a:pPr>
            <a:r>
              <a:rPr lang="cs-CZ" dirty="0"/>
              <a:t>dítě chronicky či opakovaně nemocné</a:t>
            </a:r>
          </a:p>
          <a:p>
            <a:pPr eaLnBrk="1" fontAlgn="auto" hangingPunct="1">
              <a:lnSpc>
                <a:spcPct val="80000"/>
              </a:lnSpc>
              <a:spcAft>
                <a:spcPts val="0"/>
              </a:spcAft>
              <a:buFont typeface="Arial" pitchFamily="34" charset="0"/>
              <a:buChar char="•"/>
              <a:defRPr/>
            </a:pPr>
            <a:r>
              <a:rPr lang="cs-CZ" dirty="0"/>
              <a:t>dítě s poruchami chování</a:t>
            </a:r>
          </a:p>
          <a:p>
            <a:pPr eaLnBrk="1" fontAlgn="auto" hangingPunct="1">
              <a:lnSpc>
                <a:spcPct val="80000"/>
              </a:lnSpc>
              <a:spcAft>
                <a:spcPts val="0"/>
              </a:spcAft>
              <a:buFont typeface="Arial" pitchFamily="34" charset="0"/>
              <a:buChar char="•"/>
              <a:defRPr/>
            </a:pPr>
            <a:r>
              <a:rPr lang="cs-CZ" dirty="0"/>
              <a:t>dětské lhaní</a:t>
            </a:r>
          </a:p>
          <a:p>
            <a:pPr eaLnBrk="1" fontAlgn="auto" hangingPunct="1">
              <a:lnSpc>
                <a:spcPct val="80000"/>
              </a:lnSpc>
              <a:spcAft>
                <a:spcPts val="0"/>
              </a:spcAft>
              <a:buFont typeface="Arial" pitchFamily="34" charset="0"/>
              <a:buChar char="•"/>
              <a:defRPr/>
            </a:pPr>
            <a:r>
              <a:rPr lang="cs-CZ" dirty="0"/>
              <a:t>záškoláctví, toulání, útěky z domova</a:t>
            </a:r>
          </a:p>
          <a:p>
            <a:pPr eaLnBrk="1" fontAlgn="auto" hangingPunct="1">
              <a:lnSpc>
                <a:spcPct val="80000"/>
              </a:lnSpc>
              <a:spcAft>
                <a:spcPts val="0"/>
              </a:spcAft>
              <a:buFont typeface="Arial" pitchFamily="34" charset="0"/>
              <a:buChar char="•"/>
              <a:defRPr/>
            </a:pPr>
            <a:r>
              <a:rPr lang="cs-CZ" dirty="0"/>
              <a:t>dítě, které nesplňuje očekávání rodičů</a:t>
            </a:r>
          </a:p>
          <a:p>
            <a:pPr eaLnBrk="1" fontAlgn="auto" hangingPunct="1">
              <a:lnSpc>
                <a:spcPct val="80000"/>
              </a:lnSpc>
              <a:spcAft>
                <a:spcPts val="0"/>
              </a:spcAft>
              <a:buFont typeface="Arial" pitchFamily="34" charset="0"/>
              <a:buChar char="•"/>
              <a:defRPr/>
            </a:pPr>
            <a:r>
              <a:rPr lang="cs-CZ" dirty="0"/>
              <a:t>Jiné než očekávané pohlaví</a:t>
            </a:r>
          </a:p>
          <a:p>
            <a:pPr eaLnBrk="1" fontAlgn="auto" hangingPunct="1">
              <a:spcAft>
                <a:spcPts val="0"/>
              </a:spcAft>
              <a:buFont typeface="Arial" pitchFamily="34" charset="0"/>
              <a:buChar char="•"/>
              <a:defRPr/>
            </a:pP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pPr eaLnBrk="1" hangingPunct="1"/>
            <a:r>
              <a:rPr lang="cs-CZ"/>
              <a:t>Rizikové dívky</a:t>
            </a:r>
          </a:p>
        </p:txBody>
      </p:sp>
      <p:sp>
        <p:nvSpPr>
          <p:cNvPr id="17411" name="Zástupný symbol pro obsah 2"/>
          <p:cNvSpPr>
            <a:spLocks noGrp="1"/>
          </p:cNvSpPr>
          <p:nvPr>
            <p:ph idx="1"/>
          </p:nvPr>
        </p:nvSpPr>
        <p:spPr/>
        <p:txBody>
          <a:bodyPr/>
          <a:lstStyle/>
          <a:p>
            <a:pPr marL="268288" indent="-268288" eaLnBrk="1" hangingPunct="1"/>
            <a:r>
              <a:rPr lang="cs-CZ"/>
              <a:t>dívky kypré</a:t>
            </a:r>
          </a:p>
          <a:p>
            <a:pPr marL="268288" indent="-268288" eaLnBrk="1" hangingPunct="1"/>
            <a:r>
              <a:rPr lang="cs-CZ"/>
              <a:t>příjemných ženských tvarů –„vyspělé“</a:t>
            </a:r>
          </a:p>
          <a:p>
            <a:pPr marL="268288" indent="-268288" eaLnBrk="1" hangingPunct="1"/>
            <a:r>
              <a:rPr lang="cs-CZ"/>
              <a:t>mazlivé</a:t>
            </a:r>
          </a:p>
          <a:p>
            <a:pPr marL="268288" indent="-268288" eaLnBrk="1" hangingPunct="1"/>
            <a:r>
              <a:rPr lang="cs-CZ"/>
              <a:t>svádivé</a:t>
            </a:r>
          </a:p>
          <a:p>
            <a:pPr marL="268288" indent="-268288" eaLnBrk="1" hangingPunct="1"/>
            <a:r>
              <a:rPr lang="cs-CZ"/>
              <a:t>koketní</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p:txBody>
          <a:bodyPr/>
          <a:lstStyle/>
          <a:p>
            <a:pPr eaLnBrk="1" hangingPunct="1"/>
            <a:r>
              <a:rPr lang="cs-CZ"/>
              <a:t>Rizikový rodič</a:t>
            </a:r>
          </a:p>
        </p:txBody>
      </p:sp>
      <p:sp>
        <p:nvSpPr>
          <p:cNvPr id="3" name="Zástupný symbol pro obsah 2"/>
          <p:cNvSpPr>
            <a:spLocks noGrp="1"/>
          </p:cNvSpPr>
          <p:nvPr>
            <p:ph idx="1"/>
          </p:nvPr>
        </p:nvSpPr>
        <p:spPr>
          <a:xfrm>
            <a:off x="457200" y="1600200"/>
            <a:ext cx="8229600" cy="4781128"/>
          </a:xfrm>
        </p:spPr>
        <p:txBody>
          <a:bodyPr rtlCol="0">
            <a:normAutofit fontScale="85000" lnSpcReduction="20000"/>
          </a:bodyPr>
          <a:lstStyle/>
          <a:p>
            <a:pPr marL="268288" indent="-268288" eaLnBrk="1" fontAlgn="auto" hangingPunct="1">
              <a:lnSpc>
                <a:spcPct val="80000"/>
              </a:lnSpc>
              <a:spcAft>
                <a:spcPts val="0"/>
              </a:spcAft>
              <a:buFont typeface="Arial" pitchFamily="34" charset="0"/>
              <a:buChar char="•"/>
              <a:defRPr/>
            </a:pPr>
            <a:r>
              <a:rPr lang="cs-CZ" dirty="0"/>
              <a:t>lidé s anomálním vývojem osobnosti (psychopatie), často s agresivními povahovými rysy</a:t>
            </a:r>
          </a:p>
          <a:p>
            <a:pPr marL="268288" indent="-268288" eaLnBrk="1" fontAlgn="auto" hangingPunct="1">
              <a:lnSpc>
                <a:spcPct val="80000"/>
              </a:lnSpc>
              <a:spcAft>
                <a:spcPts val="0"/>
              </a:spcAft>
              <a:buFont typeface="Arial" pitchFamily="34" charset="0"/>
              <a:buChar char="•"/>
              <a:defRPr/>
            </a:pPr>
            <a:r>
              <a:rPr lang="cs-CZ" dirty="0"/>
              <a:t>někteří lidé s psychickou chorobou (psychotici)</a:t>
            </a:r>
          </a:p>
          <a:p>
            <a:pPr marL="268288" indent="-268288" eaLnBrk="1" fontAlgn="auto" hangingPunct="1">
              <a:lnSpc>
                <a:spcPct val="80000"/>
              </a:lnSpc>
              <a:spcAft>
                <a:spcPts val="0"/>
              </a:spcAft>
              <a:buFont typeface="Arial" pitchFamily="34" charset="0"/>
              <a:buChar char="•"/>
              <a:defRPr/>
            </a:pPr>
            <a:r>
              <a:rPr lang="cs-CZ" dirty="0"/>
              <a:t>někteří rodiče s neurotickými obtížemi (chronicky frustrovaní)</a:t>
            </a:r>
          </a:p>
          <a:p>
            <a:pPr marL="268288" indent="-268288" eaLnBrk="1" fontAlgn="auto" hangingPunct="1">
              <a:lnSpc>
                <a:spcPct val="80000"/>
              </a:lnSpc>
              <a:spcAft>
                <a:spcPts val="0"/>
              </a:spcAft>
              <a:buFont typeface="Arial" pitchFamily="34" charset="0"/>
              <a:buChar char="•"/>
              <a:defRPr/>
            </a:pPr>
            <a:r>
              <a:rPr lang="cs-CZ" dirty="0"/>
              <a:t>rodiče žijící atypickým životním stylem, příslušníci sekt apod.</a:t>
            </a:r>
          </a:p>
          <a:p>
            <a:pPr marL="268288" indent="-268288" eaLnBrk="1" fontAlgn="auto" hangingPunct="1">
              <a:lnSpc>
                <a:spcPct val="80000"/>
              </a:lnSpc>
              <a:spcAft>
                <a:spcPts val="0"/>
              </a:spcAft>
              <a:buFont typeface="Arial" pitchFamily="34" charset="0"/>
              <a:buChar char="•"/>
              <a:defRPr/>
            </a:pPr>
            <a:r>
              <a:rPr lang="cs-CZ" dirty="0"/>
              <a:t>stoupenci agresivních rituálů</a:t>
            </a:r>
          </a:p>
          <a:p>
            <a:pPr marL="268288" indent="-268288" eaLnBrk="1" fontAlgn="auto" hangingPunct="1">
              <a:lnSpc>
                <a:spcPct val="80000"/>
              </a:lnSpc>
              <a:spcAft>
                <a:spcPts val="0"/>
              </a:spcAft>
              <a:buFont typeface="Arial" pitchFamily="34" charset="0"/>
              <a:buChar char="•"/>
              <a:defRPr/>
            </a:pPr>
            <a:r>
              <a:rPr lang="cs-CZ" dirty="0"/>
              <a:t>rozvodové situace</a:t>
            </a:r>
          </a:p>
          <a:p>
            <a:pPr marL="268288" indent="-268288" eaLnBrk="1" fontAlgn="auto" hangingPunct="1">
              <a:lnSpc>
                <a:spcPct val="80000"/>
              </a:lnSpc>
              <a:spcAft>
                <a:spcPts val="0"/>
              </a:spcAft>
              <a:buFont typeface="Arial" pitchFamily="34" charset="0"/>
              <a:buChar char="•"/>
              <a:defRPr/>
            </a:pPr>
            <a:r>
              <a:rPr lang="cs-CZ" dirty="0" err="1"/>
              <a:t>porozvodové</a:t>
            </a:r>
            <a:r>
              <a:rPr lang="cs-CZ" dirty="0"/>
              <a:t> spory o děti</a:t>
            </a:r>
          </a:p>
          <a:p>
            <a:pPr eaLnBrk="1" fontAlgn="auto" hangingPunct="1">
              <a:spcAft>
                <a:spcPts val="0"/>
              </a:spcAft>
              <a:buFont typeface="Arial" pitchFamily="34" charset="0"/>
              <a:buChar char="•"/>
              <a:defRPr/>
            </a:pPr>
            <a:r>
              <a:rPr lang="cs-CZ" dirty="0"/>
              <a:t>Rodiče s vysokými nároky</a:t>
            </a:r>
          </a:p>
          <a:p>
            <a:pPr eaLnBrk="1" fontAlgn="auto" hangingPunct="1">
              <a:spcAft>
                <a:spcPts val="0"/>
              </a:spcAft>
              <a:buFont typeface="Arial" pitchFamily="34" charset="0"/>
              <a:buChar char="•"/>
              <a:defRPr/>
            </a:pPr>
            <a:r>
              <a:rPr lang="cs-CZ" dirty="0"/>
              <a:t>Rodiče, kteří se nedokážou oddělit od svého dítěte – vnímat jeho individualitu (oni vědí lépe než dítě co potřebuje).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p:txBody>
          <a:bodyPr/>
          <a:lstStyle/>
          <a:p>
            <a:pPr eaLnBrk="1" hangingPunct="1"/>
            <a:r>
              <a:rPr lang="cs-CZ"/>
              <a:t>Rizikoví dospělí</a:t>
            </a:r>
          </a:p>
        </p:txBody>
      </p:sp>
      <p:sp>
        <p:nvSpPr>
          <p:cNvPr id="3" name="Zástupný symbol pro obsah 2"/>
          <p:cNvSpPr>
            <a:spLocks noGrp="1"/>
          </p:cNvSpPr>
          <p:nvPr>
            <p:ph idx="1"/>
          </p:nvPr>
        </p:nvSpPr>
        <p:spPr/>
        <p:txBody>
          <a:bodyPr rtlCol="0">
            <a:normAutofit fontScale="92500"/>
          </a:bodyPr>
          <a:lstStyle/>
          <a:p>
            <a:pPr marL="268288" indent="-268288" eaLnBrk="1" fontAlgn="auto" hangingPunct="1">
              <a:spcAft>
                <a:spcPts val="0"/>
              </a:spcAft>
              <a:buFont typeface="Arial" pitchFamily="34" charset="0"/>
              <a:buChar char="•"/>
              <a:defRPr/>
            </a:pPr>
            <a:r>
              <a:rPr lang="cs-CZ" dirty="0"/>
              <a:t>muži a ženy sexuálně hyperaktivní</a:t>
            </a:r>
          </a:p>
          <a:p>
            <a:pPr marL="268288" indent="-268288" eaLnBrk="1" fontAlgn="auto" hangingPunct="1">
              <a:spcAft>
                <a:spcPts val="0"/>
              </a:spcAft>
              <a:buFont typeface="Arial" pitchFamily="34" charset="0"/>
              <a:buChar char="•"/>
              <a:defRPr/>
            </a:pPr>
            <a:r>
              <a:rPr lang="cs-CZ" dirty="0"/>
              <a:t>sexuální devianti</a:t>
            </a:r>
          </a:p>
          <a:p>
            <a:pPr marL="268288" indent="-268288" eaLnBrk="1" fontAlgn="auto" hangingPunct="1">
              <a:spcAft>
                <a:spcPts val="0"/>
              </a:spcAft>
              <a:buFont typeface="Arial" pitchFamily="34" charset="0"/>
              <a:buChar char="•"/>
              <a:defRPr/>
            </a:pPr>
            <a:r>
              <a:rPr lang="cs-CZ" dirty="0"/>
              <a:t>alkoholici, toxikomani</a:t>
            </a:r>
          </a:p>
          <a:p>
            <a:pPr marL="268288" indent="-268288" eaLnBrk="1" fontAlgn="auto" hangingPunct="1">
              <a:spcAft>
                <a:spcPts val="0"/>
              </a:spcAft>
              <a:buFont typeface="Arial" pitchFamily="34" charset="0"/>
              <a:buChar char="•"/>
              <a:defRPr/>
            </a:pPr>
            <a:r>
              <a:rPr lang="cs-CZ" dirty="0"/>
              <a:t>občas starší mužové, kteří pro stařeckou demenci mají omezenou kontrolu pudového jednání</a:t>
            </a:r>
          </a:p>
          <a:p>
            <a:pPr marL="268288" indent="-268288" eaLnBrk="1" fontAlgn="auto" hangingPunct="1">
              <a:spcAft>
                <a:spcPts val="0"/>
              </a:spcAft>
              <a:buFont typeface="Arial" pitchFamily="34" charset="0"/>
              <a:buChar char="•"/>
              <a:defRPr/>
            </a:pPr>
            <a:r>
              <a:rPr lang="cs-CZ" dirty="0"/>
              <a:t>Rodiče, kteří do svých dětí projektují své nesplněné přání a vysoká očekávání</a:t>
            </a:r>
          </a:p>
          <a:p>
            <a:pPr marL="268288" indent="-268288" eaLnBrk="1" fontAlgn="auto" hangingPunct="1">
              <a:spcAft>
                <a:spcPts val="0"/>
              </a:spcAft>
              <a:buFont typeface="Arial" pitchFamily="34" charset="0"/>
              <a:buChar char="•"/>
              <a:defRPr/>
            </a:pPr>
            <a:r>
              <a:rPr lang="cs-CZ" dirty="0"/>
              <a:t>Rodič, který prožil CAN – </a:t>
            </a:r>
            <a:r>
              <a:rPr lang="cs-CZ" dirty="0" err="1"/>
              <a:t>transgenerační</a:t>
            </a:r>
            <a:r>
              <a:rPr lang="cs-CZ" dirty="0"/>
              <a:t> problém</a:t>
            </a:r>
          </a:p>
          <a:p>
            <a:pPr eaLnBrk="1" fontAlgn="auto" hangingPunct="1">
              <a:spcAft>
                <a:spcPts val="0"/>
              </a:spcAft>
              <a:buFont typeface="Arial" pitchFamily="34" charset="0"/>
              <a:buChar char="•"/>
              <a:defRPr/>
            </a:pPr>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p:txBody>
          <a:bodyPr/>
          <a:lstStyle/>
          <a:p>
            <a:pPr eaLnBrk="1" hangingPunct="1"/>
            <a:r>
              <a:rPr lang="cs-CZ"/>
              <a:t>Rizikové situace</a:t>
            </a:r>
          </a:p>
        </p:txBody>
      </p:sp>
      <p:sp>
        <p:nvSpPr>
          <p:cNvPr id="3" name="Zástupný symbol pro obsah 2"/>
          <p:cNvSpPr>
            <a:spLocks noGrp="1"/>
          </p:cNvSpPr>
          <p:nvPr>
            <p:ph idx="1"/>
          </p:nvPr>
        </p:nvSpPr>
        <p:spPr/>
        <p:txBody>
          <a:bodyPr rtlCol="0">
            <a:normAutofit fontScale="85000" lnSpcReduction="20000"/>
          </a:bodyPr>
          <a:lstStyle/>
          <a:p>
            <a:pPr eaLnBrk="1" fontAlgn="auto" hangingPunct="1">
              <a:lnSpc>
                <a:spcPct val="90000"/>
              </a:lnSpc>
              <a:spcAft>
                <a:spcPts val="0"/>
              </a:spcAft>
              <a:buFont typeface="Arial" pitchFamily="34" charset="0"/>
              <a:buChar char="•"/>
              <a:defRPr/>
            </a:pPr>
            <a:r>
              <a:rPr lang="cs-CZ" dirty="0"/>
              <a:t>dříve stísněný životní prostor rodiny (spaní rodičů</a:t>
            </a:r>
            <a:br>
              <a:rPr lang="cs-CZ" dirty="0"/>
            </a:br>
            <a:r>
              <a:rPr lang="cs-CZ" dirty="0"/>
              <a:t>s dětmi)</a:t>
            </a:r>
          </a:p>
          <a:p>
            <a:pPr eaLnBrk="1" fontAlgn="auto" hangingPunct="1">
              <a:lnSpc>
                <a:spcPct val="90000"/>
              </a:lnSpc>
              <a:spcAft>
                <a:spcPts val="0"/>
              </a:spcAft>
              <a:buFont typeface="Arial" pitchFamily="34" charset="0"/>
              <a:buChar char="•"/>
              <a:defRPr/>
            </a:pPr>
            <a:r>
              <a:rPr lang="cs-CZ" dirty="0"/>
              <a:t>„příležitost dělá zloděje“ – dítě je třeba nemocné, pečuje o něj rodič, ošetřování vyžaduje intenzivní tělesný kontakt</a:t>
            </a:r>
          </a:p>
          <a:p>
            <a:pPr eaLnBrk="1" fontAlgn="auto" hangingPunct="1">
              <a:lnSpc>
                <a:spcPct val="90000"/>
              </a:lnSpc>
              <a:spcAft>
                <a:spcPts val="0"/>
              </a:spcAft>
              <a:buFont typeface="Arial" pitchFamily="34" charset="0"/>
              <a:buChar char="•"/>
              <a:defRPr/>
            </a:pPr>
            <a:r>
              <a:rPr lang="cs-CZ" dirty="0"/>
              <a:t>přítel rodiny</a:t>
            </a:r>
          </a:p>
          <a:p>
            <a:pPr eaLnBrk="1" fontAlgn="auto" hangingPunct="1">
              <a:lnSpc>
                <a:spcPct val="90000"/>
              </a:lnSpc>
              <a:spcAft>
                <a:spcPts val="0"/>
              </a:spcAft>
              <a:buFont typeface="Arial" pitchFamily="34" charset="0"/>
              <a:buChar char="•"/>
              <a:defRPr/>
            </a:pPr>
            <a:r>
              <a:rPr lang="cs-CZ" dirty="0"/>
              <a:t>uvolněná sexualita v rodině – viz příklad (dříve spíše</a:t>
            </a:r>
            <a:br>
              <a:rPr lang="cs-CZ" dirty="0"/>
            </a:br>
            <a:r>
              <a:rPr lang="cs-CZ" dirty="0"/>
              <a:t>v rodinách s nízkým socioekonomickým statutem, nyní spíše v rodinách na vysoké ekonomické úrovni)</a:t>
            </a:r>
          </a:p>
          <a:p>
            <a:pPr eaLnBrk="1" fontAlgn="auto" hangingPunct="1">
              <a:lnSpc>
                <a:spcPct val="90000"/>
              </a:lnSpc>
              <a:spcAft>
                <a:spcPts val="0"/>
              </a:spcAft>
              <a:buFont typeface="Arial" pitchFamily="34" charset="0"/>
              <a:buChar char="•"/>
              <a:defRPr/>
            </a:pPr>
            <a:r>
              <a:rPr lang="cs-CZ" dirty="0"/>
              <a:t>vychovatelé v různých zařízeních</a:t>
            </a:r>
          </a:p>
          <a:p>
            <a:pPr eaLnBrk="1" fontAlgn="auto" hangingPunct="1">
              <a:lnSpc>
                <a:spcPct val="90000"/>
              </a:lnSpc>
              <a:spcAft>
                <a:spcPts val="0"/>
              </a:spcAft>
              <a:buFont typeface="Arial" pitchFamily="34" charset="0"/>
              <a:buChar char="•"/>
              <a:defRPr/>
            </a:pPr>
            <a:r>
              <a:rPr lang="cs-CZ" dirty="0"/>
              <a:t>prázdninové tábory</a:t>
            </a:r>
          </a:p>
          <a:p>
            <a:pPr eaLnBrk="1" fontAlgn="auto" hangingPunct="1">
              <a:lnSpc>
                <a:spcPct val="90000"/>
              </a:lnSpc>
              <a:spcAft>
                <a:spcPts val="0"/>
              </a:spcAft>
              <a:buFont typeface="Arial" pitchFamily="34" charset="0"/>
              <a:buChar char="•"/>
              <a:defRPr/>
            </a:pPr>
            <a:r>
              <a:rPr lang="cs-CZ" dirty="0"/>
              <a:t>zájmové kroužky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Riziková rodina</a:t>
            </a:r>
          </a:p>
        </p:txBody>
      </p:sp>
      <p:sp>
        <p:nvSpPr>
          <p:cNvPr id="3" name="Zástupný symbol pro obsah 2"/>
          <p:cNvSpPr>
            <a:spLocks noGrp="1"/>
          </p:cNvSpPr>
          <p:nvPr>
            <p:ph idx="1"/>
          </p:nvPr>
        </p:nvSpPr>
        <p:spPr/>
        <p:txBody>
          <a:bodyPr/>
          <a:lstStyle/>
          <a:p>
            <a:r>
              <a:rPr lang="cs-CZ" dirty="0"/>
              <a:t>Setřené generační rozdíly</a:t>
            </a:r>
          </a:p>
          <a:p>
            <a:r>
              <a:rPr lang="cs-CZ" dirty="0"/>
              <a:t>Dítě jako nástroj manipulace</a:t>
            </a:r>
          </a:p>
          <a:p>
            <a:r>
              <a:rPr lang="cs-CZ" dirty="0"/>
              <a:t>Domácí násilí mezi manžely (50/48/2)</a:t>
            </a:r>
          </a:p>
          <a:p>
            <a:r>
              <a:rPr lang="cs-CZ" dirty="0"/>
              <a:t>Normální tabu nefunguje</a:t>
            </a:r>
          </a:p>
          <a:p>
            <a:r>
              <a:rPr lang="cs-CZ" dirty="0"/>
              <a:t>Důležitá  témat jsou tabuizována</a:t>
            </a:r>
          </a:p>
          <a:p>
            <a:r>
              <a:rPr lang="cs-CZ" dirty="0"/>
              <a:t>Rodič jako sluha dítěte</a:t>
            </a:r>
          </a:p>
          <a:p>
            <a:r>
              <a:rPr lang="cs-CZ" dirty="0"/>
              <a:t>Závislosti</a:t>
            </a:r>
          </a:p>
          <a:p>
            <a:r>
              <a:rPr lang="cs-CZ" dirty="0"/>
              <a:t>Nedostatek rituálů</a:t>
            </a:r>
          </a:p>
          <a:p>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80728"/>
            <a:ext cx="8229600" cy="5145435"/>
          </a:xfrm>
        </p:spPr>
        <p:txBody>
          <a:bodyPr/>
          <a:lstStyle/>
          <a:p>
            <a:r>
              <a:rPr lang="cs-CZ" dirty="0"/>
              <a:t>V pubertě nezískávají děti právo na utváření rodinného fungování</a:t>
            </a:r>
          </a:p>
          <a:p>
            <a:r>
              <a:rPr lang="cs-CZ" dirty="0"/>
              <a:t>Měnící se pravidla hry</a:t>
            </a:r>
          </a:p>
          <a:p>
            <a:r>
              <a:rPr lang="cs-CZ" dirty="0"/>
              <a:t>Dítě jako nástroj pro odreagování vnitřního napětí rodiče</a:t>
            </a:r>
          </a:p>
          <a:p>
            <a:r>
              <a:rPr lang="cs-CZ" dirty="0"/>
              <a:t>Společenská izolace rodiny</a:t>
            </a:r>
          </a:p>
          <a:p>
            <a:r>
              <a:rPr lang="cs-CZ" dirty="0"/>
              <a:t>Ztráta soukromí vzhledem k vysoké míře společenského života rodiny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pPr eaLnBrk="1" hangingPunct="1"/>
            <a:r>
              <a:rPr lang="cs-CZ"/>
              <a:t>Formy a projevy syndromu CAN</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826886481"/>
              </p:ext>
            </p:extLst>
          </p:nvPr>
        </p:nvGraphicFramePr>
        <p:xfrm>
          <a:off x="179512" y="1600200"/>
          <a:ext cx="8507289" cy="3340969"/>
        </p:xfrm>
        <a:graphic>
          <a:graphicData uri="http://schemas.openxmlformats.org/drawingml/2006/table">
            <a:tbl>
              <a:tblPr/>
              <a:tblGrid>
                <a:gridCol w="2835763">
                  <a:extLst>
                    <a:ext uri="{9D8B030D-6E8A-4147-A177-3AD203B41FA5}">
                      <a16:colId xmlns:a16="http://schemas.microsoft.com/office/drawing/2014/main" val="20000"/>
                    </a:ext>
                  </a:extLst>
                </a:gridCol>
                <a:gridCol w="2835763">
                  <a:extLst>
                    <a:ext uri="{9D8B030D-6E8A-4147-A177-3AD203B41FA5}">
                      <a16:colId xmlns:a16="http://schemas.microsoft.com/office/drawing/2014/main" val="20001"/>
                    </a:ext>
                  </a:extLst>
                </a:gridCol>
                <a:gridCol w="2835763">
                  <a:extLst>
                    <a:ext uri="{9D8B030D-6E8A-4147-A177-3AD203B41FA5}">
                      <a16:colId xmlns:a16="http://schemas.microsoft.com/office/drawing/2014/main" val="20002"/>
                    </a:ext>
                  </a:extLst>
                </a:gridCol>
              </a:tblGrid>
              <a:tr h="418032">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a:ln>
                          <a:noFill/>
                        </a:ln>
                        <a:solidFill>
                          <a:srgbClr val="FFFFFF"/>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rgbClr val="FFFFFF"/>
                          </a:solidFill>
                          <a:effectLst/>
                          <a:latin typeface="Calibri" pitchFamily="34" charset="0"/>
                        </a:rPr>
                        <a:t>aktivní</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rgbClr val="FFFFFF"/>
                          </a:solidFill>
                          <a:effectLst/>
                          <a:latin typeface="Calibri" pitchFamily="34" charset="0"/>
                        </a:rPr>
                        <a:t>pasívní</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9500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Tělesné týrání, zneužívání a zanedbávání</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Tržné, zhmožděné rány a poranění, bití, zlomeniny, krvácení, dušení, otrávení, smrt</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Neprospívání, vyhladovění, nedostatky v bydlení, ošacení, nedostatek ve zdravotní a výchovné péči</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837922">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dirty="0">
                          <a:ln>
                            <a:noFill/>
                          </a:ln>
                          <a:solidFill>
                            <a:srgbClr val="000000"/>
                          </a:solidFill>
                          <a:effectLst/>
                          <a:latin typeface="Times New Roman" pitchFamily="18" charset="0"/>
                          <a:cs typeface="Times New Roman" pitchFamily="18" charset="0"/>
                        </a:rPr>
                        <a:t>Duševní a citové týrání, zneužívání a zanedbávání</a:t>
                      </a:r>
                      <a:endParaRPr kumimoji="0" lang="cs-CZ" sz="1100" b="0" i="0" u="none" strike="noStrike" cap="none" normalizeH="0" baseline="0" dirty="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Nadávky, ponižování, strašení, stres, šikana, agrese</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Přehnané nároky na dítě</a:t>
                      </a:r>
                      <a:endParaRPr kumimoji="0" lang="cs-CZ" sz="1100" b="0" i="0" u="none" strike="noStrike" cap="none" normalizeH="0" baseline="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Nedostatek podnětů, zanedbanost duševní i citová</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69500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Sexuální zneužívání</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Sexuální hry, pohlavní zneužití, ohmatávání, manipulace v oblasti erotogenních zón, znásilnění, incest</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Exhibice, video, foto, audiopornografie, zahrnutí dětí do sexuálních aktivit dospělých</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69500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Zvláštní formy</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200" b="0" i="0" u="none" strike="noStrike" cap="none" normalizeH="0" baseline="0">
                          <a:ln>
                            <a:noFill/>
                          </a:ln>
                          <a:solidFill>
                            <a:srgbClr val="000000"/>
                          </a:solidFill>
                          <a:effectLst/>
                          <a:latin typeface="Times New Roman" pitchFamily="18" charset="0"/>
                          <a:cs typeface="Times New Roman" pitchFamily="18" charset="0"/>
                        </a:rPr>
                        <a:t>Münchhansenův syndrom v zastoupení, systémové týrání a zneužívání, rituální týrání</a:t>
                      </a:r>
                      <a:endParaRPr kumimoji="0" lang="cs-CZ" sz="11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endParaRPr kumimoji="0" lang="cs-CZ" sz="1100" b="0" i="0" u="none" strike="noStrike" cap="none" normalizeH="0" baseline="0" dirty="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2">
            <a:extLst>
              <a:ext uri="{FF2B5EF4-FFF2-40B4-BE49-F238E27FC236}">
                <a16:creationId xmlns:a16="http://schemas.microsoft.com/office/drawing/2014/main" id="{F6A67AA4-EBC7-14E3-0FEB-983CAEFA80F8}"/>
              </a:ext>
            </a:extLst>
          </p:cNvPr>
          <p:cNvGraphicFramePr>
            <a:graphicFrameLocks noGrp="1"/>
          </p:cNvGraphicFramePr>
          <p:nvPr>
            <p:ph idx="1"/>
            <p:extLst>
              <p:ext uri="{D42A27DB-BD31-4B8C-83A1-F6EECF244321}">
                <p14:modId xmlns:p14="http://schemas.microsoft.com/office/powerpoint/2010/main" val="1378602167"/>
              </p:ext>
            </p:extLst>
          </p:nvPr>
        </p:nvGraphicFramePr>
        <p:xfrm>
          <a:off x="1331640" y="404664"/>
          <a:ext cx="6696744" cy="5853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wrap="square" anchor="ctr">
            <a:normAutofit/>
          </a:bodyPr>
          <a:lstStyle/>
          <a:p>
            <a:r>
              <a:rPr lang="cs-CZ" dirty="0"/>
              <a:t>Nástroj – popis kritické události</a:t>
            </a:r>
          </a:p>
        </p:txBody>
      </p:sp>
      <p:graphicFrame>
        <p:nvGraphicFramePr>
          <p:cNvPr id="5" name="Zástupný symbol pro obsah 2">
            <a:extLst>
              <a:ext uri="{FF2B5EF4-FFF2-40B4-BE49-F238E27FC236}">
                <a16:creationId xmlns:a16="http://schemas.microsoft.com/office/drawing/2014/main" id="{4B346263-C246-0844-4481-712D131D0EC2}"/>
              </a:ext>
            </a:extLst>
          </p:cNvPr>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6956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33680B-9350-2B40-8978-5D74D1D3231B}"/>
              </a:ext>
            </a:extLst>
          </p:cNvPr>
          <p:cNvSpPr>
            <a:spLocks noGrp="1"/>
          </p:cNvSpPr>
          <p:nvPr>
            <p:ph type="title"/>
          </p:nvPr>
        </p:nvSpPr>
        <p:spPr/>
        <p:txBody>
          <a:bodyPr/>
          <a:lstStyle/>
          <a:p>
            <a:r>
              <a:rPr lang="cs-CZ" dirty="0"/>
              <a:t>kazuistiky</a:t>
            </a:r>
          </a:p>
        </p:txBody>
      </p:sp>
      <p:sp>
        <p:nvSpPr>
          <p:cNvPr id="3" name="Zástupný obsah 2">
            <a:extLst>
              <a:ext uri="{FF2B5EF4-FFF2-40B4-BE49-F238E27FC236}">
                <a16:creationId xmlns:a16="http://schemas.microsoft.com/office/drawing/2014/main" id="{4CD2459B-0992-1948-92B6-D600072DCAB5}"/>
              </a:ext>
            </a:extLst>
          </p:cNvPr>
          <p:cNvSpPr>
            <a:spLocks noGrp="1"/>
          </p:cNvSpPr>
          <p:nvPr>
            <p:ph idx="1"/>
          </p:nvPr>
        </p:nvSpPr>
        <p:spPr/>
        <p:txBody>
          <a:bodyPr/>
          <a:lstStyle/>
          <a:p>
            <a:r>
              <a:rPr lang="cs-CZ" dirty="0"/>
              <a:t>Dítě – má každý den jeden až dva kroužky</a:t>
            </a:r>
          </a:p>
          <a:p>
            <a:r>
              <a:rPr lang="cs-CZ" dirty="0"/>
              <a:t>Dítě nemá žádné kroužky, nezájem rodičů, má tablet</a:t>
            </a:r>
          </a:p>
          <a:p>
            <a:r>
              <a:rPr lang="cs-CZ" dirty="0"/>
              <a:t>Je vedeno k tomu formulovat své emoce a pocity</a:t>
            </a:r>
          </a:p>
          <a:p>
            <a:r>
              <a:rPr lang="cs-CZ" dirty="0"/>
              <a:t>Problém výběru</a:t>
            </a:r>
          </a:p>
          <a:p>
            <a:endParaRPr lang="cs-CZ" dirty="0"/>
          </a:p>
        </p:txBody>
      </p:sp>
    </p:spTree>
    <p:extLst>
      <p:ext uri="{BB962C8B-B14F-4D97-AF65-F5344CB8AC3E}">
        <p14:creationId xmlns:p14="http://schemas.microsoft.com/office/powerpoint/2010/main" val="38945097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Analýza našeho myšlení a práce – analýza příběhu</a:t>
            </a:r>
          </a:p>
        </p:txBody>
      </p:sp>
      <p:sp>
        <p:nvSpPr>
          <p:cNvPr id="3" name="Zástupný symbol pro obsah 2"/>
          <p:cNvSpPr>
            <a:spLocks noGrp="1"/>
          </p:cNvSpPr>
          <p:nvPr>
            <p:ph idx="1"/>
          </p:nvPr>
        </p:nvSpPr>
        <p:spPr/>
        <p:txBody>
          <a:bodyPr>
            <a:normAutofit fontScale="77500" lnSpcReduction="20000"/>
          </a:bodyPr>
          <a:lstStyle/>
          <a:p>
            <a:r>
              <a:rPr lang="cs-CZ" dirty="0"/>
              <a:t>Co je důležité v popisu příběhu pro mě? Jaké pojmy, fráze často používám? Je zde něco jasně binárního?</a:t>
            </a:r>
          </a:p>
          <a:p>
            <a:r>
              <a:rPr lang="cs-CZ" dirty="0"/>
              <a:t>Kdo jsou účastni v příběhu (jednotlivci, skupiny, minority) jak sebe vnímám ve vztahu k nim?</a:t>
            </a:r>
          </a:p>
          <a:p>
            <a:r>
              <a:rPr lang="cs-CZ" dirty="0"/>
              <a:t>Jaké pohledy jsou zastoupeny, které chybí, jaký je můj pohled?</a:t>
            </a:r>
          </a:p>
          <a:p>
            <a:r>
              <a:rPr lang="cs-CZ" dirty="0"/>
              <a:t>Jak příběh interpretuji, jak působí má interpretace na příběh?</a:t>
            </a:r>
          </a:p>
          <a:p>
            <a:r>
              <a:rPr lang="cs-CZ" dirty="0"/>
              <a:t>Jaký jiný pohled můžu mít na situaci, jaký jiný pohled jsem udělal?</a:t>
            </a:r>
          </a:p>
          <a:p>
            <a:r>
              <a:rPr lang="cs-CZ" dirty="0"/>
              <a:t>Jaké znalosti používám, jak je užívám v praxi</a:t>
            </a:r>
          </a:p>
          <a:p>
            <a:r>
              <a:rPr lang="cs-CZ" dirty="0"/>
              <a:t>Jakým rolím napomáhám, jaké jsou mé postoje k moci?</a:t>
            </a:r>
          </a:p>
        </p:txBody>
      </p:sp>
    </p:spTree>
    <p:extLst>
      <p:ext uri="{BB962C8B-B14F-4D97-AF65-F5344CB8AC3E}">
        <p14:creationId xmlns:p14="http://schemas.microsoft.com/office/powerpoint/2010/main" val="2386507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Pomáhající profese a moc</a:t>
            </a:r>
          </a:p>
        </p:txBody>
      </p:sp>
      <p:sp>
        <p:nvSpPr>
          <p:cNvPr id="3" name="Zástupný symbol pro obsah 2"/>
          <p:cNvSpPr>
            <a:spLocks noGrp="1"/>
          </p:cNvSpPr>
          <p:nvPr>
            <p:ph idx="1"/>
          </p:nvPr>
        </p:nvSpPr>
        <p:spPr/>
        <p:txBody>
          <a:bodyPr/>
          <a:lstStyle/>
          <a:p>
            <a:r>
              <a:rPr lang="cs-CZ" dirty="0"/>
              <a:t>Touha po moci jako motivace k výkonu zaměstnání</a:t>
            </a:r>
          </a:p>
          <a:p>
            <a:r>
              <a:rPr lang="cs-CZ" dirty="0"/>
              <a:t>Očekávání státu</a:t>
            </a:r>
          </a:p>
          <a:p>
            <a:r>
              <a:rPr lang="cs-CZ" dirty="0"/>
              <a:t>Očekávání společnosti</a:t>
            </a:r>
          </a:p>
          <a:p>
            <a:r>
              <a:rPr lang="cs-CZ" dirty="0"/>
              <a:t>Očekávání osob k krizi</a:t>
            </a:r>
          </a:p>
        </p:txBody>
      </p:sp>
    </p:spTree>
    <p:extLst>
      <p:ext uri="{BB962C8B-B14F-4D97-AF65-F5344CB8AC3E}">
        <p14:creationId xmlns:p14="http://schemas.microsoft.com/office/powerpoint/2010/main" val="33076359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p:txBody>
          <a:bodyPr/>
          <a:lstStyle/>
          <a:p>
            <a:pPr eaLnBrk="1" hangingPunct="1"/>
            <a:r>
              <a:rPr lang="cs-CZ"/>
              <a:t>ČR</a:t>
            </a:r>
          </a:p>
        </p:txBody>
      </p:sp>
      <p:sp>
        <p:nvSpPr>
          <p:cNvPr id="3" name="Zástupný symbol pro obsah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cs-CZ" dirty="0"/>
              <a:t>Uvádí se, že syndromem CAN trpí v České republice – obdobně jako v jiných evropských zemích - okolo </a:t>
            </a:r>
            <a:r>
              <a:rPr lang="cs-CZ" b="1" dirty="0"/>
              <a:t>1–2 %</a:t>
            </a:r>
            <a:r>
              <a:rPr lang="cs-CZ" dirty="0"/>
              <a:t> </a:t>
            </a:r>
            <a:r>
              <a:rPr lang="cs-CZ" b="1" dirty="0"/>
              <a:t>dětí</a:t>
            </a:r>
            <a:r>
              <a:rPr lang="cs-CZ" dirty="0"/>
              <a:t>, resp. dvacet až čtyřicet tisíc dětí mladších patnácti let. V nadpoloviční většině jsou týrány děti mladší šesti let. </a:t>
            </a:r>
            <a:br>
              <a:rPr lang="cs-CZ" dirty="0"/>
            </a:br>
            <a:r>
              <a:rPr lang="cs-CZ" dirty="0"/>
              <a:t>Nejčastěji se stávají </a:t>
            </a:r>
            <a:r>
              <a:rPr lang="cs-CZ" dirty="0" err="1"/>
              <a:t>obětmi</a:t>
            </a:r>
            <a:r>
              <a:rPr lang="cs-CZ" dirty="0"/>
              <a:t> děti kojeneckého a </a:t>
            </a:r>
            <a:r>
              <a:rPr lang="cs-CZ" dirty="0" err="1"/>
              <a:t>batoleckého</a:t>
            </a:r>
            <a:r>
              <a:rPr lang="cs-CZ" dirty="0"/>
              <a:t> věku. Podle odborníků bývají zanedbáváním i týráním ve stejné míře postiženi chlapci i dívky. Odhaduje se, že ročně u nás na následky týrání a zanedbávání péče umírá nejméně padesát dětí.. </a:t>
            </a:r>
          </a:p>
          <a:p>
            <a:pPr eaLnBrk="1" fontAlgn="auto" hangingPunct="1">
              <a:spcAft>
                <a:spcPts val="0"/>
              </a:spcAft>
              <a:buFont typeface="Arial" pitchFamily="34" charset="0"/>
              <a:buChar char="•"/>
              <a:defRPr/>
            </a:pPr>
            <a:endParaRPr lang="cs-CZ"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422B4A-BDD7-4607-6539-4C9CF0904284}"/>
              </a:ext>
            </a:extLst>
          </p:cNvPr>
          <p:cNvSpPr>
            <a:spLocks noGrp="1"/>
          </p:cNvSpPr>
          <p:nvPr>
            <p:ph type="title"/>
          </p:nvPr>
        </p:nvSpPr>
        <p:spPr/>
        <p:txBody>
          <a:bodyPr/>
          <a:lstStyle/>
          <a:p>
            <a:r>
              <a:rPr lang="cs-CZ" dirty="0"/>
              <a:t>Pomoc dítěti</a:t>
            </a:r>
          </a:p>
        </p:txBody>
      </p:sp>
      <p:sp>
        <p:nvSpPr>
          <p:cNvPr id="3" name="Zástupný obsah 2">
            <a:extLst>
              <a:ext uri="{FF2B5EF4-FFF2-40B4-BE49-F238E27FC236}">
                <a16:creationId xmlns:a16="http://schemas.microsoft.com/office/drawing/2014/main" id="{F683D60E-D019-7589-1F06-D44EB2A4E1BA}"/>
              </a:ext>
            </a:extLst>
          </p:cNvPr>
          <p:cNvSpPr>
            <a:spLocks noGrp="1"/>
          </p:cNvSpPr>
          <p:nvPr>
            <p:ph idx="1"/>
          </p:nvPr>
        </p:nvSpPr>
        <p:spPr/>
        <p:txBody>
          <a:bodyPr/>
          <a:lstStyle/>
          <a:p>
            <a:r>
              <a:rPr lang="cs-CZ" dirty="0"/>
              <a:t>Když pomáháme dítěti, vždy jej traumatizujeme</a:t>
            </a:r>
          </a:p>
          <a:p>
            <a:r>
              <a:rPr lang="cs-CZ" dirty="0"/>
              <a:t>Traumatizované dítě v nové rodině </a:t>
            </a:r>
            <a:r>
              <a:rPr lang="cs-CZ"/>
              <a:t>bez psychoterapie </a:t>
            </a:r>
            <a:r>
              <a:rPr lang="cs-CZ" dirty="0"/>
              <a:t>– rozloží pěstouny</a:t>
            </a:r>
          </a:p>
        </p:txBody>
      </p:sp>
    </p:spTree>
    <p:extLst>
      <p:ext uri="{BB962C8B-B14F-4D97-AF65-F5344CB8AC3E}">
        <p14:creationId xmlns:p14="http://schemas.microsoft.com/office/powerpoint/2010/main" val="38797422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adpis 1"/>
          <p:cNvSpPr>
            <a:spLocks noGrp="1"/>
          </p:cNvSpPr>
          <p:nvPr>
            <p:ph type="title"/>
          </p:nvPr>
        </p:nvSpPr>
        <p:spPr/>
        <p:txBody>
          <a:bodyPr/>
          <a:lstStyle/>
          <a:p>
            <a:pPr eaLnBrk="1" hangingPunct="1"/>
            <a:r>
              <a:rPr lang="cs-CZ"/>
              <a:t>Fyzické týrání</a:t>
            </a:r>
          </a:p>
        </p:txBody>
      </p:sp>
      <p:sp>
        <p:nvSpPr>
          <p:cNvPr id="3" name="Zástupný obsah 2">
            <a:extLst>
              <a:ext uri="{FF2B5EF4-FFF2-40B4-BE49-F238E27FC236}">
                <a16:creationId xmlns:a16="http://schemas.microsoft.com/office/drawing/2014/main" id="{6EECFC91-67A6-E79A-F8BB-07634A8887B1}"/>
              </a:ext>
            </a:extLst>
          </p:cNvPr>
          <p:cNvSpPr>
            <a:spLocks noGrp="1"/>
          </p:cNvSpPr>
          <p:nvPr>
            <p:ph idx="1"/>
          </p:nvPr>
        </p:nvSpPr>
        <p:spPr/>
        <p:txBody>
          <a:bodyPr/>
          <a:lstStyle/>
          <a:p>
            <a:endParaRPr lang="cs-CZ"/>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Fyzické týrání</a:t>
            </a:r>
          </a:p>
        </p:txBody>
      </p:sp>
      <p:sp>
        <p:nvSpPr>
          <p:cNvPr id="3" name="Zástupný symbol pro obsah 2"/>
          <p:cNvSpPr>
            <a:spLocks noGrp="1"/>
          </p:cNvSpPr>
          <p:nvPr>
            <p:ph idx="1"/>
          </p:nvPr>
        </p:nvSpPr>
        <p:spPr/>
        <p:txBody>
          <a:bodyPr/>
          <a:lstStyle/>
          <a:p>
            <a:r>
              <a:rPr lang="cs-CZ" dirty="0"/>
              <a:t>Úmyslné i neúmyslné ublížení dítěti, jehož následkem je poranění nebo smrt</a:t>
            </a:r>
          </a:p>
          <a:p>
            <a:r>
              <a:rPr lang="cs-CZ" dirty="0"/>
              <a:t>Nejvíce dětí na světě umírá v důsledku tělesného týrání ve věku do 1 roku.</a:t>
            </a:r>
          </a:p>
          <a:p>
            <a:r>
              <a:rPr lang="cs-CZ" dirty="0"/>
              <a:t>Z právního hlediska je nejsnadněji prokazatelné.</a:t>
            </a:r>
          </a:p>
          <a:p>
            <a:r>
              <a:rPr lang="cs-CZ" dirty="0"/>
              <a:t>Vysoký vliv na počet a intenzitu tělesného týrání má společenská tolerance k tělesným trestům.</a:t>
            </a:r>
          </a:p>
          <a:p>
            <a:endParaRPr lang="cs-CZ"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1"/>
          <p:cNvSpPr>
            <a:spLocks noGrp="1"/>
          </p:cNvSpPr>
          <p:nvPr>
            <p:ph type="title"/>
          </p:nvPr>
        </p:nvSpPr>
        <p:spPr/>
        <p:txBody>
          <a:bodyPr/>
          <a:lstStyle/>
          <a:p>
            <a:pPr eaLnBrk="1" hangingPunct="1"/>
            <a:r>
              <a:rPr lang="cs-CZ"/>
              <a:t>Zavřená poranění</a:t>
            </a:r>
          </a:p>
        </p:txBody>
      </p:sp>
      <p:sp>
        <p:nvSpPr>
          <p:cNvPr id="3" name="Zástupný symbol pro obsah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cs-CZ" dirty="0"/>
              <a:t>Vyznačují se poškozením tkání a orgánů tupým násilím, zpravidla bez porušení kůže.</a:t>
            </a:r>
          </a:p>
          <a:p>
            <a:pPr eaLnBrk="1" fontAlgn="auto" hangingPunct="1">
              <a:spcAft>
                <a:spcPts val="0"/>
              </a:spcAft>
              <a:buFont typeface="Arial" pitchFamily="34" charset="0"/>
              <a:buChar char="•"/>
              <a:defRPr/>
            </a:pPr>
            <a:r>
              <a:rPr lang="cs-CZ" dirty="0"/>
              <a:t>Otřesy – funkční poruchy bez patologickoanatomického nálezu – otřesy mozku a míchy – </a:t>
            </a:r>
            <a:r>
              <a:rPr lang="cs-CZ" dirty="0" err="1"/>
              <a:t>shaker</a:t>
            </a:r>
            <a:r>
              <a:rPr lang="cs-CZ" dirty="0"/>
              <a:t> </a:t>
            </a:r>
            <a:r>
              <a:rPr lang="cs-CZ" dirty="0" err="1"/>
              <a:t>snydrom</a:t>
            </a:r>
            <a:r>
              <a:rPr lang="cs-CZ" dirty="0"/>
              <a:t>.</a:t>
            </a:r>
          </a:p>
          <a:p>
            <a:pPr eaLnBrk="1" fontAlgn="auto" hangingPunct="1">
              <a:spcAft>
                <a:spcPts val="0"/>
              </a:spcAft>
              <a:buFont typeface="Arial" pitchFamily="34" charset="0"/>
              <a:buChar char="•"/>
              <a:defRPr/>
            </a:pPr>
            <a:r>
              <a:rPr lang="cs-CZ" dirty="0"/>
              <a:t>Pohmoždění – vyskytují se na kůži, kdy užitím tupého násilí dochází k </a:t>
            </a:r>
            <a:r>
              <a:rPr lang="cs-CZ" dirty="0" err="1"/>
              <a:t>nitrokožnímu</a:t>
            </a:r>
            <a:r>
              <a:rPr lang="cs-CZ" dirty="0"/>
              <a:t> krvácení (modřiny). Objevují se u 90% fyzicky týraných dětí, obtížně zjistitelné u dětí tmavé pleti.</a:t>
            </a:r>
          </a:p>
          <a:p>
            <a:pPr eaLnBrk="1" fontAlgn="auto" hangingPunct="1">
              <a:spcAft>
                <a:spcPts val="0"/>
              </a:spcAft>
              <a:buFont typeface="Arial" pitchFamily="34" charset="0"/>
              <a:buChar char="•"/>
              <a:defRPr/>
            </a:pPr>
            <a:endParaRPr lang="cs-CZ"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04664"/>
            <a:ext cx="8229600" cy="5577483"/>
          </a:xfrm>
        </p:spPr>
        <p:txBody>
          <a:bodyPr/>
          <a:lstStyle/>
          <a:p>
            <a:r>
              <a:rPr lang="cs-CZ" sz="2800" dirty="0"/>
              <a:t>Údery – vnitřní poranění způsobeny údery.  Kruhy pod očima mohou být způsoby parazity ne jen poraněním, otřesy mozku – podobné projevy jako silná nevolnost nebo střevní chřipka – jen je jiný reakce zorniček.</a:t>
            </a:r>
          </a:p>
          <a:p>
            <a:r>
              <a:rPr lang="cs-CZ" sz="2800" dirty="0"/>
              <a:t>Vytrhávání vlasů – jako trest nebo jako uvolnění napětí od dítěte – žije v takových podmínkách, že jednu bolest přehlušuje jinou, pozor na alopecii.</a:t>
            </a:r>
          </a:p>
          <a:p>
            <a:pPr eaLnBrk="1" fontAlgn="auto" hangingPunct="1">
              <a:spcAft>
                <a:spcPts val="0"/>
              </a:spcAft>
              <a:buFont typeface="Arial" pitchFamily="34" charset="0"/>
              <a:buChar char="•"/>
              <a:defRPr/>
            </a:pPr>
            <a:r>
              <a:rPr lang="cs-CZ" sz="2800" dirty="0"/>
              <a:t>Zhmoždění od kousnutí – je vhodný posudek od zubního lékaře, eventuálně vyšetření slin domnělého pachatele.</a:t>
            </a:r>
          </a:p>
          <a:p>
            <a:pPr eaLnBrk="1" fontAlgn="auto" hangingPunct="1">
              <a:spcAft>
                <a:spcPts val="0"/>
              </a:spcAft>
              <a:buFont typeface="Arial" pitchFamily="34" charset="0"/>
              <a:buChar char="•"/>
              <a:defRPr/>
            </a:pPr>
            <a:endParaRPr lang="cs-CZ"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2">
            <a:extLst>
              <a:ext uri="{FF2B5EF4-FFF2-40B4-BE49-F238E27FC236}">
                <a16:creationId xmlns:a16="http://schemas.microsoft.com/office/drawing/2014/main" id="{FA04E80F-D44F-D346-CC60-6C96DA255D5D}"/>
              </a:ext>
            </a:extLst>
          </p:cNvPr>
          <p:cNvGraphicFramePr>
            <a:graphicFrameLocks noGrp="1"/>
          </p:cNvGraphicFramePr>
          <p:nvPr>
            <p:ph idx="1"/>
            <p:extLst>
              <p:ext uri="{D42A27DB-BD31-4B8C-83A1-F6EECF244321}">
                <p14:modId xmlns:p14="http://schemas.microsoft.com/office/powerpoint/2010/main" val="2040968303"/>
              </p:ext>
            </p:extLst>
          </p:nvPr>
        </p:nvGraphicFramePr>
        <p:xfrm>
          <a:off x="457200" y="548680"/>
          <a:ext cx="8229600" cy="55774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505475"/>
          </a:xfrm>
        </p:spPr>
        <p:txBody>
          <a:bodyPr/>
          <a:lstStyle/>
          <a:p>
            <a:pPr eaLnBrk="1" fontAlgn="auto" hangingPunct="1">
              <a:spcAft>
                <a:spcPts val="0"/>
              </a:spcAft>
              <a:buNone/>
              <a:defRPr/>
            </a:pPr>
            <a:r>
              <a:rPr lang="cs-CZ" sz="2800" dirty="0"/>
              <a:t>Modřiny a otoky</a:t>
            </a:r>
          </a:p>
          <a:p>
            <a:pPr eaLnBrk="1" fontAlgn="auto" hangingPunct="1">
              <a:spcAft>
                <a:spcPts val="0"/>
              </a:spcAft>
              <a:buFont typeface="Arial" pitchFamily="34" charset="0"/>
              <a:buChar char="•"/>
              <a:defRPr/>
            </a:pPr>
            <a:r>
              <a:rPr lang="cs-CZ" sz="2800" dirty="0"/>
              <a:t>Od 0 – 48 hodin je to otok a červená nebo modrá barva, 2 – 3 den purpurová až žlutá, 4-7 den žlutá až hnědá, další dny hnědá blednoucí.</a:t>
            </a:r>
          </a:p>
          <a:p>
            <a:pPr eaLnBrk="1" fontAlgn="auto" hangingPunct="1">
              <a:spcAft>
                <a:spcPts val="0"/>
              </a:spcAft>
              <a:buFont typeface="Arial" pitchFamily="34" charset="0"/>
              <a:buChar char="•"/>
              <a:defRPr/>
            </a:pPr>
            <a:r>
              <a:rPr lang="cs-CZ" sz="2800" dirty="0"/>
              <a:t>Mívají charakteristický tvar  - otisk ruky, rákosky a vařečky, párové modřiny od svírání, obtisk prstenu. V dokumentaci kromě popisu je nutná rovněž fotodokumentace. Může zde dojít i k odtržení kůže či poškození orgánu.</a:t>
            </a:r>
          </a:p>
          <a:p>
            <a:pPr eaLnBrk="1" fontAlgn="auto" hangingPunct="1">
              <a:spcAft>
                <a:spcPts val="0"/>
              </a:spcAft>
              <a:buFont typeface="Arial" pitchFamily="34" charset="0"/>
              <a:buChar char="•"/>
              <a:defRPr/>
            </a:pPr>
            <a:r>
              <a:rPr lang="cs-CZ" sz="2800" dirty="0"/>
              <a:t>U časté tvorby modřin je nejprve nutné vyloučení krevního onemocnění, případně nežádoucí účinky léků</a:t>
            </a:r>
          </a:p>
          <a:p>
            <a:pPr eaLnBrk="1" fontAlgn="auto" hangingPunct="1">
              <a:spcAft>
                <a:spcPts val="0"/>
              </a:spcAft>
              <a:buFont typeface="Arial" pitchFamily="34" charset="0"/>
              <a:buChar char="•"/>
              <a:defRPr/>
            </a:pPr>
            <a:endParaRPr 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Nadpis 1"/>
          <p:cNvSpPr>
            <a:spLocks noGrp="1"/>
          </p:cNvSpPr>
          <p:nvPr>
            <p:ph type="title"/>
          </p:nvPr>
        </p:nvSpPr>
        <p:spPr/>
        <p:txBody>
          <a:bodyPr/>
          <a:lstStyle/>
          <a:p>
            <a:pPr eaLnBrk="1" hangingPunct="1"/>
            <a:r>
              <a:rPr lang="cs-CZ"/>
              <a:t>Otevřená poranění</a:t>
            </a:r>
          </a:p>
        </p:txBody>
      </p:sp>
      <p:sp>
        <p:nvSpPr>
          <p:cNvPr id="3" name="Zástupný symbol pro obsah 2"/>
          <p:cNvSpPr>
            <a:spLocks noGrp="1"/>
          </p:cNvSpPr>
          <p:nvPr>
            <p:ph idx="1"/>
          </p:nvPr>
        </p:nvSpPr>
        <p:spPr/>
        <p:txBody>
          <a:bodyPr rtlCol="0">
            <a:normAutofit fontScale="62500" lnSpcReduction="20000"/>
          </a:bodyPr>
          <a:lstStyle/>
          <a:p>
            <a:pPr eaLnBrk="1" fontAlgn="auto" hangingPunct="1">
              <a:spcAft>
                <a:spcPts val="0"/>
              </a:spcAft>
              <a:buFont typeface="Arial" pitchFamily="34" charset="0"/>
              <a:buChar char="•"/>
              <a:defRPr/>
            </a:pPr>
            <a:r>
              <a:rPr lang="cs-CZ" dirty="0"/>
              <a:t>Ranou rozumíme každé porušení kůže, sliznice nebo povrchu některého orgánu.</a:t>
            </a:r>
          </a:p>
          <a:p>
            <a:pPr eaLnBrk="1" fontAlgn="auto" hangingPunct="1">
              <a:spcAft>
                <a:spcPts val="0"/>
              </a:spcAft>
              <a:buFont typeface="Arial" pitchFamily="34" charset="0"/>
              <a:buChar char="•"/>
              <a:defRPr/>
            </a:pPr>
            <a:r>
              <a:rPr lang="cs-CZ" dirty="0"/>
              <a:t>Rány rozdělujeme:</a:t>
            </a:r>
          </a:p>
          <a:p>
            <a:pPr eaLnBrk="1" fontAlgn="auto" hangingPunct="1">
              <a:spcAft>
                <a:spcPts val="0"/>
              </a:spcAft>
              <a:buFontTx/>
              <a:buChar char="-"/>
              <a:defRPr/>
            </a:pPr>
            <a:r>
              <a:rPr lang="cs-CZ" dirty="0"/>
              <a:t>Oděrka – ztráta pokožky</a:t>
            </a:r>
          </a:p>
          <a:p>
            <a:pPr eaLnBrk="1" fontAlgn="auto" hangingPunct="1">
              <a:spcAft>
                <a:spcPts val="0"/>
              </a:spcAft>
              <a:buFontTx/>
              <a:buChar char="-"/>
              <a:defRPr/>
            </a:pPr>
            <a:r>
              <a:rPr lang="cs-CZ" dirty="0"/>
              <a:t>Rána řezná</a:t>
            </a:r>
          </a:p>
          <a:p>
            <a:pPr eaLnBrk="1" fontAlgn="auto" hangingPunct="1">
              <a:spcAft>
                <a:spcPts val="0"/>
              </a:spcAft>
              <a:buFontTx/>
              <a:buChar char="-"/>
              <a:defRPr/>
            </a:pPr>
            <a:r>
              <a:rPr lang="cs-CZ" dirty="0"/>
              <a:t>Sečná</a:t>
            </a:r>
          </a:p>
          <a:p>
            <a:pPr eaLnBrk="1" fontAlgn="auto" hangingPunct="1">
              <a:spcAft>
                <a:spcPts val="0"/>
              </a:spcAft>
              <a:buFontTx/>
              <a:buChar char="-"/>
              <a:defRPr/>
            </a:pPr>
            <a:r>
              <a:rPr lang="cs-CZ" dirty="0"/>
              <a:t>Bodná</a:t>
            </a:r>
          </a:p>
          <a:p>
            <a:pPr eaLnBrk="1" fontAlgn="auto" hangingPunct="1">
              <a:spcAft>
                <a:spcPts val="0"/>
              </a:spcAft>
              <a:buFontTx/>
              <a:buChar char="-"/>
              <a:defRPr/>
            </a:pPr>
            <a:r>
              <a:rPr lang="cs-CZ" dirty="0"/>
              <a:t>Tržná</a:t>
            </a:r>
          </a:p>
          <a:p>
            <a:pPr eaLnBrk="1" fontAlgn="auto" hangingPunct="1">
              <a:spcAft>
                <a:spcPts val="0"/>
              </a:spcAft>
              <a:buFontTx/>
              <a:buChar char="-"/>
              <a:defRPr/>
            </a:pPr>
            <a:r>
              <a:rPr lang="cs-CZ" dirty="0"/>
              <a:t>Zhmožděná</a:t>
            </a:r>
          </a:p>
          <a:p>
            <a:pPr eaLnBrk="1" fontAlgn="auto" hangingPunct="1">
              <a:spcAft>
                <a:spcPts val="0"/>
              </a:spcAft>
              <a:buFontTx/>
              <a:buChar char="-"/>
              <a:defRPr/>
            </a:pPr>
            <a:r>
              <a:rPr lang="cs-CZ" dirty="0"/>
              <a:t>Kousnutí</a:t>
            </a:r>
          </a:p>
          <a:p>
            <a:pPr eaLnBrk="1" fontAlgn="auto" hangingPunct="1">
              <a:spcAft>
                <a:spcPts val="0"/>
              </a:spcAft>
              <a:buFontTx/>
              <a:buChar char="-"/>
              <a:defRPr/>
            </a:pPr>
            <a:r>
              <a:rPr lang="cs-CZ" dirty="0"/>
              <a:t>Střelná</a:t>
            </a:r>
          </a:p>
          <a:p>
            <a:pPr eaLnBrk="1" fontAlgn="auto" hangingPunct="1">
              <a:spcAft>
                <a:spcPts val="0"/>
              </a:spcAft>
              <a:buFontTx/>
              <a:buChar char="-"/>
              <a:defRPr/>
            </a:pPr>
            <a:r>
              <a:rPr lang="cs-CZ" dirty="0"/>
              <a:t>Ztráta tkání</a:t>
            </a:r>
          </a:p>
          <a:p>
            <a:pPr eaLnBrk="1" fontAlgn="auto" hangingPunct="1">
              <a:spcAft>
                <a:spcPts val="0"/>
              </a:spcAft>
              <a:buFont typeface="Arial" pitchFamily="34" charset="0"/>
              <a:buNone/>
              <a:defRPr/>
            </a:pPr>
            <a:r>
              <a:rPr lang="cs-CZ" dirty="0"/>
              <a:t>Rovněž je důležité popsat stav rány – čerstvá, zanícená, hojící se, zarudlá. Její velikost, umístění a množství.</a:t>
            </a:r>
          </a:p>
          <a:p>
            <a:pPr eaLnBrk="1" fontAlgn="auto" hangingPunct="1">
              <a:spcAft>
                <a:spcPts val="0"/>
              </a:spcAft>
              <a:buFont typeface="Arial" pitchFamily="34" charset="0"/>
              <a:buNone/>
              <a:defRPr/>
            </a:pPr>
            <a:r>
              <a:rPr lang="cs-CZ" dirty="0"/>
              <a: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00062"/>
            <a:ext cx="8229600" cy="5809257"/>
          </a:xfrm>
        </p:spPr>
        <p:txBody>
          <a:bodyPr rtlCol="0">
            <a:normAutofit fontScale="77500" lnSpcReduction="20000"/>
          </a:bodyPr>
          <a:lstStyle/>
          <a:p>
            <a:pPr eaLnBrk="1" fontAlgn="auto" hangingPunct="1">
              <a:spcAft>
                <a:spcPts val="0"/>
              </a:spcAft>
              <a:buFont typeface="Arial" pitchFamily="34" charset="0"/>
              <a:buChar char="•"/>
              <a:defRPr/>
            </a:pPr>
            <a:r>
              <a:rPr lang="cs-CZ" dirty="0"/>
              <a:t>Nitrooční krvácení – všímat jak dítě udržuje oční kontakt, barvu (zarudlost, krvácivé stopy) oka, poškození okolí oka, jeho změny či otoky či hematomy.</a:t>
            </a:r>
          </a:p>
          <a:p>
            <a:pPr eaLnBrk="1" fontAlgn="auto" hangingPunct="1">
              <a:spcAft>
                <a:spcPts val="0"/>
              </a:spcAft>
              <a:buFont typeface="Arial" pitchFamily="34" charset="0"/>
              <a:buChar char="•"/>
              <a:defRPr/>
            </a:pPr>
            <a:r>
              <a:rPr lang="cs-CZ" dirty="0"/>
              <a:t>Rány na hrudníku – otevřená poranění mohou ztížit dýchání, u malých dětí tak může dojít k poškození mozku z nedostatku kyslíku.</a:t>
            </a:r>
          </a:p>
          <a:p>
            <a:pPr eaLnBrk="1" fontAlgn="auto" hangingPunct="1">
              <a:spcAft>
                <a:spcPts val="0"/>
              </a:spcAft>
              <a:buFont typeface="Arial" pitchFamily="34" charset="0"/>
              <a:buChar char="•"/>
              <a:defRPr/>
            </a:pPr>
            <a:r>
              <a:rPr lang="cs-CZ" dirty="0"/>
              <a:t>Popáleniny – jsou různého charakteru, málokdy se však prokáže zavinění.</a:t>
            </a:r>
          </a:p>
          <a:p>
            <a:pPr eaLnBrk="1" fontAlgn="auto" hangingPunct="1">
              <a:spcAft>
                <a:spcPts val="0"/>
              </a:spcAft>
              <a:buFont typeface="Arial" pitchFamily="34" charset="0"/>
              <a:buChar char="•"/>
              <a:defRPr/>
            </a:pPr>
            <a:r>
              <a:rPr lang="cs-CZ" dirty="0"/>
              <a:t>„zebra“  doprovodné příznaky jsou stopy pod násilí, když se dítě brání.</a:t>
            </a:r>
          </a:p>
          <a:p>
            <a:pPr eaLnBrk="1" fontAlgn="auto" hangingPunct="1">
              <a:spcAft>
                <a:spcPts val="0"/>
              </a:spcAft>
              <a:buFont typeface="Arial" pitchFamily="34" charset="0"/>
              <a:buChar char="•"/>
              <a:defRPr/>
            </a:pPr>
            <a:r>
              <a:rPr lang="cs-CZ" dirty="0"/>
              <a:t>Opaření – do vařící vody bývají ponořeni kojenci, opaření horkou vodou – syndrom nedělního odpoledne,</a:t>
            </a:r>
          </a:p>
          <a:p>
            <a:pPr eaLnBrk="1" fontAlgn="auto" hangingPunct="1">
              <a:spcAft>
                <a:spcPts val="0"/>
              </a:spcAft>
              <a:buFont typeface="Arial" pitchFamily="34" charset="0"/>
              <a:buChar char="•"/>
              <a:defRPr/>
            </a:pPr>
            <a:r>
              <a:rPr lang="cs-CZ" dirty="0"/>
              <a:t>Tepelná poranění – pokud bylo dítě vláčeno po koberci, popáleniny cigaretou jsou často doprovázeny poraněním na zápěstí od znehybňování dítěte.  </a:t>
            </a:r>
          </a:p>
          <a:p>
            <a:pPr eaLnBrk="1" fontAlgn="auto" hangingPunct="1">
              <a:spcAft>
                <a:spcPts val="0"/>
              </a:spcAft>
              <a:buFont typeface="Arial" pitchFamily="34" charset="0"/>
              <a:buChar char="•"/>
              <a:defRPr/>
            </a:pPr>
            <a:r>
              <a:rPr lang="cs-CZ" dirty="0"/>
              <a:t>Popáleniny od jídla – popáleno je okolí úst nebo dutina ústní.</a:t>
            </a:r>
          </a:p>
          <a:p>
            <a:pPr eaLnBrk="1" fontAlgn="auto" hangingPunct="1">
              <a:spcAft>
                <a:spcPts val="0"/>
              </a:spcAft>
              <a:buNone/>
              <a:defRPr/>
            </a:pPr>
            <a:endParaRPr lang="cs-CZ"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lstStyle/>
          <a:p>
            <a:pPr eaLnBrk="1" fontAlgn="auto" hangingPunct="1">
              <a:spcAft>
                <a:spcPts val="0"/>
              </a:spcAft>
              <a:buFont typeface="Arial" pitchFamily="34" charset="0"/>
              <a:buChar char="•"/>
              <a:defRPr/>
            </a:pPr>
            <a:r>
              <a:rPr lang="cs-CZ" dirty="0"/>
              <a:t>Při podezření na CAN je nutno vyloučit náhodné zranění, kontaktní dermatitidu, impetigo, plenkový </a:t>
            </a:r>
            <a:r>
              <a:rPr lang="cs-CZ" dirty="0" err="1"/>
              <a:t>exém</a:t>
            </a:r>
            <a:r>
              <a:rPr lang="cs-CZ" dirty="0"/>
              <a:t>.</a:t>
            </a:r>
          </a:p>
          <a:p>
            <a:pPr eaLnBrk="1" fontAlgn="auto" hangingPunct="1">
              <a:spcAft>
                <a:spcPts val="0"/>
              </a:spcAft>
              <a:buFont typeface="Arial" pitchFamily="34" charset="0"/>
              <a:buChar char="•"/>
              <a:defRPr/>
            </a:pPr>
            <a:r>
              <a:rPr lang="cs-CZ" dirty="0"/>
              <a:t>Týrání má množství dalších doprovodných příznaků – bojácnost dítěte, sníženou sociální aktivitu, nechutenství nebo přílišnou spotřebu jídla, agresivní reakce, bolesti hlavy, bříška.</a:t>
            </a:r>
          </a:p>
          <a:p>
            <a:pPr eaLnBrk="1" fontAlgn="auto" hangingPunct="1">
              <a:spcAft>
                <a:spcPts val="0"/>
              </a:spcAft>
              <a:buFont typeface="Arial" pitchFamily="34" charset="0"/>
              <a:buChar char="•"/>
              <a:defRPr/>
            </a:pPr>
            <a:r>
              <a:rPr lang="cs-CZ" dirty="0"/>
              <a:t>Týrání dítěte bývá spojeno s mnohočetným poraněním, případně s agresí vůči ostatním členům domácnosti.</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Nadpis 1"/>
          <p:cNvSpPr>
            <a:spLocks noGrp="1"/>
          </p:cNvSpPr>
          <p:nvPr>
            <p:ph type="title"/>
          </p:nvPr>
        </p:nvSpPr>
        <p:spPr/>
        <p:txBody>
          <a:bodyPr/>
          <a:lstStyle/>
          <a:p>
            <a:pPr eaLnBrk="1" hangingPunct="1"/>
            <a:r>
              <a:rPr lang="cs-CZ"/>
              <a:t>Münchhausenův syn. by proxy</a:t>
            </a:r>
          </a:p>
        </p:txBody>
      </p:sp>
      <p:sp>
        <p:nvSpPr>
          <p:cNvPr id="3" name="Zástupný symbol pro obsah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cs-CZ" dirty="0"/>
              <a:t>Rodiče vedle úmyslných otrav dětí léky si vymýšlejí nejrůznější příznaky a onemocnění, případně je uměle „vyrábějí“ aby dítě bylo vyšetřováno a také léčeno.</a:t>
            </a:r>
          </a:p>
          <a:p>
            <a:pPr eaLnBrk="1" fontAlgn="auto" hangingPunct="1">
              <a:spcAft>
                <a:spcPts val="0"/>
              </a:spcAft>
              <a:buFont typeface="Arial" pitchFamily="34" charset="0"/>
              <a:buChar char="•"/>
              <a:defRPr/>
            </a:pPr>
            <a:r>
              <a:rPr lang="cs-CZ" dirty="0"/>
              <a:t>Ve 20% končí smrtí dítěte, převážně zadušením a je zvlášť významný u syndromu náhlého úmrtí kojence.</a:t>
            </a:r>
          </a:p>
          <a:p>
            <a:pPr eaLnBrk="1" fontAlgn="auto" hangingPunct="1">
              <a:spcAft>
                <a:spcPts val="0"/>
              </a:spcAft>
              <a:buFont typeface="Arial" pitchFamily="34" charset="0"/>
              <a:buChar char="•"/>
              <a:defRPr/>
            </a:pPr>
            <a:r>
              <a:rPr lang="cs-CZ" dirty="0"/>
              <a:t>Pojmenování je po baronu </a:t>
            </a:r>
            <a:r>
              <a:rPr lang="cs-CZ" dirty="0" err="1"/>
              <a:t>Müchhansenovi</a:t>
            </a:r>
            <a:r>
              <a:rPr lang="cs-CZ" dirty="0"/>
              <a:t> (česky znám jako baron Prášil). Rodiče si vymýšlejí různé příznaky pro nemoci dětí, poškozují vzorky moči od dětí, případně přímé poškozování dítěte.</a:t>
            </a:r>
          </a:p>
          <a:p>
            <a:pPr eaLnBrk="1" fontAlgn="auto" hangingPunct="1">
              <a:spcAft>
                <a:spcPts val="0"/>
              </a:spcAft>
              <a:buFont typeface="Arial" pitchFamily="34" charset="0"/>
              <a:buChar char="•"/>
              <a:defRPr/>
            </a:pPr>
            <a:r>
              <a:rPr lang="cs-CZ" dirty="0"/>
              <a:t>Děti jsou často zaostalé, špinavé, absolvují různá vyšetření, z jejichž důvodů nedochází do školy a postižení dítěte se tak jen násobí.</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Nadpis 1"/>
          <p:cNvSpPr>
            <a:spLocks noGrp="1"/>
          </p:cNvSpPr>
          <p:nvPr>
            <p:ph type="title"/>
          </p:nvPr>
        </p:nvSpPr>
        <p:spPr/>
        <p:txBody>
          <a:bodyPr/>
          <a:lstStyle/>
          <a:p>
            <a:pPr eaLnBrk="1" hangingPunct="1"/>
            <a:r>
              <a:rPr lang="cs-CZ" dirty="0"/>
              <a:t>Fyzické týrání pasívního charakteru</a:t>
            </a:r>
          </a:p>
        </p:txBody>
      </p:sp>
      <p:sp>
        <p:nvSpPr>
          <p:cNvPr id="3" name="Zástupný symbol pro obsah 2"/>
          <p:cNvSpPr>
            <a:spLocks noGrp="1"/>
          </p:cNvSpPr>
          <p:nvPr>
            <p:ph idx="1"/>
          </p:nvPr>
        </p:nvSpPr>
        <p:spPr/>
        <p:txBody>
          <a:bodyPr rtlCol="0">
            <a:normAutofit fontScale="77500" lnSpcReduction="20000"/>
          </a:bodyPr>
          <a:lstStyle/>
          <a:p>
            <a:pPr eaLnBrk="1" fontAlgn="auto" hangingPunct="1">
              <a:spcAft>
                <a:spcPts val="0"/>
              </a:spcAft>
              <a:buFont typeface="Arial" pitchFamily="34" charset="0"/>
              <a:buChar char="•"/>
              <a:defRPr/>
            </a:pPr>
            <a:r>
              <a:rPr lang="cs-CZ" dirty="0"/>
              <a:t>Nedostatečná výživa po stránce kvalitativní a kvantitativní – podváha, zastavení růstu. Nejčastěji z důvodů nedostatku vitamínů – nutno vyloučit psychiatrickou či somatickou diagnózu (růstový hormon).</a:t>
            </a:r>
          </a:p>
          <a:p>
            <a:pPr eaLnBrk="1" fontAlgn="auto" hangingPunct="1">
              <a:spcAft>
                <a:spcPts val="0"/>
              </a:spcAft>
              <a:buFont typeface="Arial" pitchFamily="34" charset="0"/>
              <a:buChar char="•"/>
              <a:defRPr/>
            </a:pPr>
            <a:r>
              <a:rPr lang="cs-CZ" dirty="0"/>
              <a:t>Nedostatek podnětů k rozvoji smyslové složky – verbální komunikace, neznalost základních tvarů, barev podle odpovídajícího věku. Nezná říkadla, absence pohádek</a:t>
            </a:r>
          </a:p>
          <a:p>
            <a:pPr eaLnBrk="1" fontAlgn="auto" hangingPunct="1">
              <a:spcAft>
                <a:spcPts val="0"/>
              </a:spcAft>
              <a:buFont typeface="Arial" pitchFamily="34" charset="0"/>
              <a:buChar char="•"/>
              <a:defRPr/>
            </a:pPr>
            <a:r>
              <a:rPr lang="cs-CZ" dirty="0"/>
              <a:t>Sociální nezralost – neumí se samo najíst lžičkou, okamžitě hledá tulivou blízkost i s cizími lidmi, udržování osobní hygieny atd. </a:t>
            </a:r>
          </a:p>
          <a:p>
            <a:pPr eaLnBrk="1" fontAlgn="auto" hangingPunct="1">
              <a:spcAft>
                <a:spcPts val="0"/>
              </a:spcAft>
              <a:buFont typeface="Arial" pitchFamily="34" charset="0"/>
              <a:buChar char="•"/>
              <a:defRPr/>
            </a:pPr>
            <a:r>
              <a:rPr lang="cs-CZ" dirty="0"/>
              <a:t>Nedostatek zdravotní péče</a:t>
            </a:r>
          </a:p>
          <a:p>
            <a:pPr eaLnBrk="1" fontAlgn="auto" hangingPunct="1">
              <a:spcAft>
                <a:spcPts val="0"/>
              </a:spcAft>
              <a:buFont typeface="Arial" pitchFamily="34" charset="0"/>
              <a:buChar char="•"/>
              <a:defRPr/>
            </a:pPr>
            <a:r>
              <a:rPr lang="cs-CZ" dirty="0"/>
              <a:t>Nedostatek přístřeší, ošacení a ochrany.</a:t>
            </a:r>
          </a:p>
          <a:p>
            <a:pPr eaLnBrk="1" fontAlgn="auto" hangingPunct="1">
              <a:spcAft>
                <a:spcPts val="0"/>
              </a:spcAft>
              <a:buFont typeface="Arial" pitchFamily="34" charset="0"/>
              <a:buChar char="•"/>
              <a:defRPr/>
            </a:pPr>
            <a:r>
              <a:rPr lang="cs-CZ" dirty="0"/>
              <a:t>Děti vykořisťované</a:t>
            </a:r>
          </a:p>
          <a:p>
            <a:pPr eaLnBrk="1" fontAlgn="auto" hangingPunct="1">
              <a:spcAft>
                <a:spcPts val="0"/>
              </a:spcAft>
              <a:buFont typeface="Arial" pitchFamily="34" charset="0"/>
              <a:buChar char="•"/>
              <a:defRPr/>
            </a:pPr>
            <a:endParaRPr lang="cs-CZ" dirty="0"/>
          </a:p>
          <a:p>
            <a:pPr eaLnBrk="1" fontAlgn="auto" hangingPunct="1">
              <a:spcAft>
                <a:spcPts val="0"/>
              </a:spcAft>
              <a:buFont typeface="Arial" pitchFamily="34" charset="0"/>
              <a:buChar char="•"/>
              <a:defRPr/>
            </a:pPr>
            <a:endParaRPr lang="cs-CZ"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Sexuální zneužívání</a:t>
            </a:r>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Nadpis 1"/>
          <p:cNvSpPr>
            <a:spLocks noGrp="1"/>
          </p:cNvSpPr>
          <p:nvPr>
            <p:ph type="title"/>
          </p:nvPr>
        </p:nvSpPr>
        <p:spPr/>
        <p:txBody>
          <a:bodyPr/>
          <a:lstStyle/>
          <a:p>
            <a:r>
              <a:rPr lang="cs-CZ"/>
              <a:t>Vývoj pojmu CSA</a:t>
            </a:r>
          </a:p>
        </p:txBody>
      </p:sp>
      <p:sp>
        <p:nvSpPr>
          <p:cNvPr id="3" name="Zástupný symbol pro obsah 2"/>
          <p:cNvSpPr>
            <a:spLocks noGrp="1"/>
          </p:cNvSpPr>
          <p:nvPr>
            <p:ph idx="1"/>
          </p:nvPr>
        </p:nvSpPr>
        <p:spPr/>
        <p:txBody>
          <a:bodyPr>
            <a:normAutofit fontScale="92500"/>
          </a:bodyPr>
          <a:lstStyle/>
          <a:p>
            <a:pPr>
              <a:defRPr/>
            </a:pPr>
            <a:r>
              <a:rPr lang="cs-CZ" dirty="0"/>
              <a:t>V 50 letech minulého století, </a:t>
            </a:r>
            <a:r>
              <a:rPr lang="cs-CZ" dirty="0" err="1"/>
              <a:t>Kinsey</a:t>
            </a:r>
            <a:r>
              <a:rPr lang="cs-CZ" dirty="0"/>
              <a:t> sice uvádí sexuální týrání, ale považuje vyjádření emocí jako nepřiměřené.</a:t>
            </a:r>
          </a:p>
          <a:p>
            <a:pPr>
              <a:defRPr/>
            </a:pPr>
            <a:r>
              <a:rPr lang="cs-CZ" dirty="0"/>
              <a:t>Teprve v roce 1973 ze studie </a:t>
            </a:r>
            <a:r>
              <a:rPr lang="cs-CZ" dirty="0" err="1"/>
              <a:t>Yatesho</a:t>
            </a:r>
            <a:r>
              <a:rPr lang="cs-CZ" dirty="0"/>
              <a:t>, vyplývá, že nepřiměřené sexuální chování žen, může být způsobeno incestním nenásilným chováním rodiče nebo jiné blízké osoby – naučené chování.</a:t>
            </a:r>
          </a:p>
          <a:p>
            <a:pPr>
              <a:defRPr/>
            </a:pPr>
            <a:r>
              <a:rPr lang="cs-CZ" dirty="0"/>
              <a:t>V roce 1985 byla s váháním zavedena diagnóza sexuálního zneužívání dítěte - CSA.</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Nadpis 1"/>
          <p:cNvSpPr>
            <a:spLocks noGrp="1"/>
          </p:cNvSpPr>
          <p:nvPr>
            <p:ph type="title"/>
          </p:nvPr>
        </p:nvSpPr>
        <p:spPr/>
        <p:txBody>
          <a:bodyPr/>
          <a:lstStyle/>
          <a:p>
            <a:r>
              <a:rPr lang="cs-CZ"/>
              <a:t>Psychiatrická definice</a:t>
            </a:r>
          </a:p>
        </p:txBody>
      </p:sp>
      <p:sp>
        <p:nvSpPr>
          <p:cNvPr id="83971" name="Zástupný symbol pro obsah 2"/>
          <p:cNvSpPr>
            <a:spLocks noGrp="1"/>
          </p:cNvSpPr>
          <p:nvPr>
            <p:ph idx="1"/>
          </p:nvPr>
        </p:nvSpPr>
        <p:spPr/>
        <p:txBody>
          <a:bodyPr/>
          <a:lstStyle/>
          <a:p>
            <a:r>
              <a:rPr lang="cs-CZ"/>
              <a:t>Sexuálním zneužívání se rozumí, zapojení závislého, vývojově nezralého dítěte nebo adolescenta do sexuálních aktivit, které jím nejsou plně pochopeny a přijímány a narušují jejich sexuální tabu v rodinných rolích.</a:t>
            </a:r>
          </a:p>
          <a:p>
            <a:r>
              <a:rPr lang="cs-CZ"/>
              <a:t>Zneužití dítěte pro sexuální uspokojení dospělého.</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Nadpis 1"/>
          <p:cNvSpPr>
            <a:spLocks noGrp="1"/>
          </p:cNvSpPr>
          <p:nvPr>
            <p:ph type="title"/>
          </p:nvPr>
        </p:nvSpPr>
        <p:spPr/>
        <p:txBody>
          <a:bodyPr/>
          <a:lstStyle/>
          <a:p>
            <a:r>
              <a:rPr lang="cs-CZ"/>
              <a:t>Dynamika CSA</a:t>
            </a:r>
          </a:p>
        </p:txBody>
      </p:sp>
      <p:sp>
        <p:nvSpPr>
          <p:cNvPr id="89091" name="Zástupný symbol pro obsah 2"/>
          <p:cNvSpPr>
            <a:spLocks noGrp="1"/>
          </p:cNvSpPr>
          <p:nvPr>
            <p:ph idx="1"/>
          </p:nvPr>
        </p:nvSpPr>
        <p:spPr/>
        <p:txBody>
          <a:bodyPr/>
          <a:lstStyle/>
          <a:p>
            <a:r>
              <a:rPr lang="cs-CZ"/>
              <a:t>Zrazení přirozené důvěry dítěte</a:t>
            </a:r>
          </a:p>
          <a:p>
            <a:r>
              <a:rPr lang="cs-CZ"/>
              <a:t>Zneužití moci</a:t>
            </a:r>
          </a:p>
          <a:p>
            <a:r>
              <a:rPr lang="cs-CZ"/>
              <a:t>Neschopnost dítěte dát vědomý souhlas</a:t>
            </a:r>
          </a:p>
          <a:p>
            <a:r>
              <a:rPr lang="cs-CZ"/>
              <a:t>Emoční manipulace/fyzické donucení dítěte</a:t>
            </a:r>
          </a:p>
          <a:p>
            <a:r>
              <a:rPr lang="cs-CZ"/>
              <a:t>Pocit ohrožení u dítěte bez ohledu na způsob zneužití</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wrap="square" anchor="ctr">
            <a:normAutofit/>
          </a:bodyPr>
          <a:lstStyle/>
          <a:p>
            <a:r>
              <a:rPr lang="cs-CZ" dirty="0"/>
              <a:t>Způsoby poznání</a:t>
            </a:r>
          </a:p>
        </p:txBody>
      </p:sp>
      <p:graphicFrame>
        <p:nvGraphicFramePr>
          <p:cNvPr id="5" name="Zástupný symbol pro obsah 2">
            <a:extLst>
              <a:ext uri="{FF2B5EF4-FFF2-40B4-BE49-F238E27FC236}">
                <a16:creationId xmlns:a16="http://schemas.microsoft.com/office/drawing/2014/main" id="{B699DAFA-A4DF-F591-BA9A-9B77276544BD}"/>
              </a:ext>
            </a:extLst>
          </p:cNvPr>
          <p:cNvGraphicFramePr>
            <a:graphicFrameLocks noGrp="1"/>
          </p:cNvGraphicFramePr>
          <p:nvPr>
            <p:ph idx="1"/>
            <p:extLst>
              <p:ext uri="{D42A27DB-BD31-4B8C-83A1-F6EECF244321}">
                <p14:modId xmlns:p14="http://schemas.microsoft.com/office/powerpoint/2010/main" val="193225959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pPr>
              <a:buFont typeface="Arial" charset="0"/>
              <a:buNone/>
              <a:defRPr/>
            </a:pPr>
            <a:r>
              <a:rPr lang="cs-CZ" dirty="0"/>
              <a:t>Dětská a adolescentní psychiatrie se zabývá kontaktním sexuálním chováním:</a:t>
            </a:r>
          </a:p>
          <a:p>
            <a:pPr marL="514350" indent="-514350">
              <a:buFont typeface="Arial" charset="0"/>
              <a:buAutoNum type="alphaLcPeriod"/>
              <a:defRPr/>
            </a:pPr>
            <a:r>
              <a:rPr lang="cs-CZ" dirty="0" err="1"/>
              <a:t>Nepenetrativní</a:t>
            </a:r>
            <a:r>
              <a:rPr lang="cs-CZ" dirty="0"/>
              <a:t> aktivity – dotýkání se, mazlení, dráždění na prsou a na genitálu předměty, rukou, genitálem</a:t>
            </a:r>
          </a:p>
          <a:p>
            <a:pPr marL="514350" indent="-514350">
              <a:buFont typeface="Arial" charset="0"/>
              <a:buAutoNum type="alphaLcPeriod"/>
              <a:defRPr/>
            </a:pPr>
            <a:r>
              <a:rPr lang="cs-CZ" dirty="0" err="1"/>
              <a:t>Penetrativní</a:t>
            </a:r>
            <a:r>
              <a:rPr lang="cs-CZ" dirty="0"/>
              <a:t> aktivity – proniknutí pohlavním údem, prsty nebo předměty do genitálu,. Rozlišuje se: orálně-genitální sexuální akt, análně-genitální akt, genitálně-genitální akt.</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pPr>
              <a:buFont typeface="Arial" charset="0"/>
              <a:buNone/>
              <a:defRPr/>
            </a:pPr>
            <a:r>
              <a:rPr lang="cs-CZ" dirty="0"/>
              <a:t>Klinická psychologie rozlišuje:</a:t>
            </a:r>
          </a:p>
          <a:p>
            <a:pPr>
              <a:defRPr/>
            </a:pPr>
            <a:r>
              <a:rPr lang="cs-CZ" dirty="0"/>
              <a:t>Sexuální zneužití bezdotykové – setkání s exhibicionisty, účast na sexuálních aktivitách, kde nedochází k žádnému sexuálnímu tělesnému kontaktu (vystavení dítěte pornografickým videonahrávkám).</a:t>
            </a:r>
          </a:p>
          <a:p>
            <a:pPr>
              <a:defRPr/>
            </a:pPr>
            <a:r>
              <a:rPr lang="cs-CZ" dirty="0"/>
              <a:t>Kontaktní zneužití – kde dochází k pohlavnímu kontaktu, včetně laskání prsou a pohlavních orgánů dítěte.</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Nadpis 1"/>
          <p:cNvSpPr>
            <a:spLocks noGrp="1"/>
          </p:cNvSpPr>
          <p:nvPr>
            <p:ph type="title"/>
          </p:nvPr>
        </p:nvSpPr>
        <p:spPr/>
        <p:txBody>
          <a:bodyPr/>
          <a:lstStyle/>
          <a:p>
            <a:r>
              <a:rPr lang="cs-CZ"/>
              <a:t>Syndrom přizpůsobení</a:t>
            </a:r>
          </a:p>
        </p:txBody>
      </p:sp>
      <p:sp>
        <p:nvSpPr>
          <p:cNvPr id="3" name="Zástupný symbol pro obsah 2"/>
          <p:cNvSpPr>
            <a:spLocks noGrp="1"/>
          </p:cNvSpPr>
          <p:nvPr>
            <p:ph idx="1"/>
          </p:nvPr>
        </p:nvSpPr>
        <p:spPr/>
        <p:txBody>
          <a:bodyPr>
            <a:normAutofit fontScale="70000" lnSpcReduction="20000"/>
          </a:bodyPr>
          <a:lstStyle/>
          <a:p>
            <a:pPr>
              <a:defRPr/>
            </a:pPr>
            <a:r>
              <a:rPr lang="cs-CZ" dirty="0"/>
              <a:t>Syndrom dětského přizpůsobení (Summit 1983) – dítě v případě odhalení CSA ses tkává s druhotným zneužíváním, sekundární viktimizací. Dítěti se nevěří, konfrontace prožitku s okolním světem vychází v neprospěch dítěte. Je li dospělý považován za důvěryhodnou osobu, dítěti se nevěří a klade se mu vina.</a:t>
            </a:r>
          </a:p>
          <a:p>
            <a:pPr>
              <a:defRPr/>
            </a:pPr>
            <a:r>
              <a:rPr lang="cs-CZ" dirty="0"/>
              <a:t>Syndrom přizpůsobení zahrnuje 5 fází:</a:t>
            </a:r>
          </a:p>
          <a:p>
            <a:pPr marL="514350" indent="-514350">
              <a:buFont typeface="Arial" charset="0"/>
              <a:buAutoNum type="arabicPeriod"/>
              <a:defRPr/>
            </a:pPr>
            <a:r>
              <a:rPr lang="cs-CZ" b="1" dirty="0"/>
              <a:t>Utajování </a:t>
            </a:r>
            <a:r>
              <a:rPr lang="cs-CZ" dirty="0"/>
              <a:t>– žádné dítě není připraveno a možnost obtěžování, většinou je na obtěžujícím závislé. Není připraveno na výroky – jestli to někomu řekneš, nebudu tě mít rád…</a:t>
            </a:r>
          </a:p>
          <a:p>
            <a:pPr marL="514350" indent="-514350">
              <a:buFont typeface="Arial" charset="0"/>
              <a:buAutoNum type="arabicPeriod"/>
              <a:defRPr/>
            </a:pPr>
            <a:r>
              <a:rPr lang="cs-CZ" b="1" dirty="0"/>
              <a:t>Bezmocnost</a:t>
            </a:r>
            <a:r>
              <a:rPr lang="cs-CZ" dirty="0"/>
              <a:t> – třikrát větší pravděpodobnost, že dítě bude obtěžováno blízkou osobou. Bezmocnost se zvětšuje, pokud je dítě svěřeno do péče pachatele.</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42938"/>
            <a:ext cx="8229600" cy="5483225"/>
          </a:xfrm>
        </p:spPr>
        <p:txBody>
          <a:bodyPr>
            <a:normAutofit fontScale="70000" lnSpcReduction="20000"/>
          </a:bodyPr>
          <a:lstStyle/>
          <a:p>
            <a:pPr>
              <a:buFont typeface="Arial" charset="0"/>
              <a:buNone/>
              <a:defRPr/>
            </a:pPr>
            <a:r>
              <a:rPr lang="cs-CZ" b="1" dirty="0"/>
              <a:t>3. Svedení a přizpůsobení </a:t>
            </a:r>
            <a:r>
              <a:rPr lang="cs-CZ" dirty="0"/>
              <a:t>– zneužívání není pro dítě jednorázovou záležitostí. Jedinou jeho možností je přijmout skutečnost a přizpůsobit se jí – vytváření vnitřního konfliktu v dítěti. Důsledkem je </a:t>
            </a:r>
            <a:r>
              <a:rPr lang="cs-CZ" dirty="0" err="1"/>
              <a:t>sebetrestání</a:t>
            </a:r>
            <a:r>
              <a:rPr lang="cs-CZ" dirty="0"/>
              <a:t>, patologická závislost,  selektivní narušení reality, narušení osobnosti dítěte. Dítě často samo sebe viní ze vzniku situace, snaží se „být hodné“, získat zpátky lásku a přijetí.</a:t>
            </a:r>
          </a:p>
          <a:p>
            <a:pPr>
              <a:buFont typeface="Arial" charset="0"/>
              <a:buNone/>
              <a:defRPr/>
            </a:pPr>
            <a:r>
              <a:rPr lang="cs-CZ" b="1" dirty="0"/>
              <a:t>4. Opožděně, konfliktní odhalení </a:t>
            </a:r>
            <a:r>
              <a:rPr lang="cs-CZ" dirty="0"/>
              <a:t>– dítě si nechává tajemství pro sebe a opožděně je hlásí, čímž snižuje svou věrohodnost. Dospělá je nevinen do prokázání viny, a dítě je v podřadné pozici vůči dospělému.</a:t>
            </a:r>
          </a:p>
          <a:p>
            <a:pPr>
              <a:buFont typeface="Arial" charset="0"/>
              <a:buNone/>
              <a:defRPr/>
            </a:pPr>
            <a:r>
              <a:rPr lang="cs-CZ" b="1" dirty="0"/>
              <a:t>5. Odvolání výpovědi </a:t>
            </a:r>
            <a:r>
              <a:rPr lang="cs-CZ" dirty="0"/>
              <a:t>– dítě s velkou pravděpodobností svou výpověď odvolá, zůstane mu jen pocit vzteku, viny a povinnost zachránit rodinu. Je tak v pozici dospělého, ale jenom v této situaci, což zvyšuje jeho vnitřní tenzi. Má strach ze zavržení rodiči.</a:t>
            </a:r>
          </a:p>
          <a:p>
            <a:pPr>
              <a:buFont typeface="Arial" charset="0"/>
              <a:buNone/>
              <a:defRPr/>
            </a:pPr>
            <a:endParaRPr lang="cs-CZ" dirty="0"/>
          </a:p>
          <a:p>
            <a:pPr>
              <a:buFont typeface="Arial" charset="0"/>
              <a:buNone/>
              <a:defRPr/>
            </a:pPr>
            <a:r>
              <a:rPr lang="cs-CZ" dirty="0"/>
              <a:t>CSA  bez zásahu posiluje poškozování dítěte, lhostejnost a netečnost společnosti k tomuto jevu.</a:t>
            </a:r>
          </a:p>
          <a:p>
            <a:pPr>
              <a:defRPr/>
            </a:pPr>
            <a:endParaRPr lang="cs-CZ"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Nadpis 1"/>
          <p:cNvSpPr>
            <a:spLocks noGrp="1"/>
          </p:cNvSpPr>
          <p:nvPr>
            <p:ph type="title"/>
          </p:nvPr>
        </p:nvSpPr>
        <p:spPr/>
        <p:txBody>
          <a:bodyPr/>
          <a:lstStyle/>
          <a:p>
            <a:r>
              <a:rPr lang="cs-CZ"/>
              <a:t>Formy CSA</a:t>
            </a:r>
          </a:p>
        </p:txBody>
      </p:sp>
      <p:sp>
        <p:nvSpPr>
          <p:cNvPr id="3" name="Zástupný symbol pro obsah 2"/>
          <p:cNvSpPr>
            <a:spLocks noGrp="1"/>
          </p:cNvSpPr>
          <p:nvPr>
            <p:ph idx="1"/>
          </p:nvPr>
        </p:nvSpPr>
        <p:spPr>
          <a:xfrm>
            <a:off x="457200" y="1600200"/>
            <a:ext cx="8229600" cy="4829175"/>
          </a:xfrm>
        </p:spPr>
        <p:txBody>
          <a:bodyPr>
            <a:normAutofit fontScale="70000" lnSpcReduction="20000"/>
          </a:bodyPr>
          <a:lstStyle/>
          <a:p>
            <a:pPr>
              <a:defRPr/>
            </a:pPr>
            <a:r>
              <a:rPr lang="cs-CZ" dirty="0"/>
              <a:t>Příklad bezdotykového CSA.</a:t>
            </a:r>
          </a:p>
          <a:p>
            <a:pPr>
              <a:buFont typeface="Arial" charset="0"/>
              <a:buNone/>
              <a:defRPr/>
            </a:pPr>
            <a:r>
              <a:rPr lang="cs-CZ" i="1" dirty="0"/>
              <a:t>8 </a:t>
            </a:r>
            <a:r>
              <a:rPr lang="cs-CZ" i="1" dirty="0" err="1"/>
              <a:t>letý</a:t>
            </a:r>
            <a:r>
              <a:rPr lang="cs-CZ" i="1" dirty="0"/>
              <a:t> chlapec vyrůstal se svou sestrou (10 let) v </a:t>
            </a:r>
            <a:r>
              <a:rPr lang="cs-CZ" i="1" dirty="0" err="1"/>
              <a:t>afunkční</a:t>
            </a:r>
            <a:r>
              <a:rPr lang="cs-CZ" i="1" dirty="0"/>
              <a:t> rodině. Po rodinných hádkách, odmítla matka spát v ložnici, otec si tam vzal syna, aby nespal sám. Matka se stala svědkem rozhovorů, kdy otec synovi před spaním vyprávěl své erotické zážitky a chlapec se ve své naivitě ptal, otec s chutí popisoval detaily. Toto bylo ukončeno až odstěhováním z rodiny.</a:t>
            </a:r>
          </a:p>
          <a:p>
            <a:pPr>
              <a:buFontTx/>
              <a:buChar char="-"/>
              <a:defRPr/>
            </a:pPr>
            <a:r>
              <a:rPr lang="cs-CZ" dirty="0"/>
              <a:t>Dítě je svědkem sexuálních aktivit dospělých</a:t>
            </a:r>
          </a:p>
          <a:p>
            <a:pPr>
              <a:buFontTx/>
              <a:buChar char="-"/>
              <a:defRPr/>
            </a:pPr>
            <a:r>
              <a:rPr lang="cs-CZ" dirty="0"/>
              <a:t>Do kategorie CSA spadají i obscénní telefonické hovory, ale ty nemají podle studií tak ničivý vliv na psychiku dítěte.</a:t>
            </a:r>
          </a:p>
          <a:p>
            <a:pPr>
              <a:buFontTx/>
              <a:buChar char="-"/>
              <a:defRPr/>
            </a:pPr>
            <a:r>
              <a:rPr lang="cs-CZ" dirty="0"/>
              <a:t>Exhibicionismus – dospělý ukazuje své genitálie dítěti, obvykle se jedná o náhodné akce v parku.</a:t>
            </a:r>
          </a:p>
          <a:p>
            <a:pPr>
              <a:buFontTx/>
              <a:buChar char="-"/>
              <a:defRPr/>
            </a:pPr>
            <a:r>
              <a:rPr lang="cs-CZ" dirty="0" err="1"/>
              <a:t>Harassment</a:t>
            </a:r>
            <a:r>
              <a:rPr lang="cs-CZ" dirty="0"/>
              <a:t> – znepokojování, zneklidňování. Dospělý zneklidňuje dítě slovními výpady, poplácáním, tisknutím k sobě. Důležitý je skrytý motiv dospělého.</a:t>
            </a:r>
          </a:p>
          <a:p>
            <a:pPr>
              <a:buFont typeface="Arial" charset="0"/>
              <a:buNone/>
              <a:defRPr/>
            </a:pPr>
            <a:r>
              <a:rPr lang="cs-CZ" dirty="0"/>
              <a:t>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Nadpis 1"/>
          <p:cNvSpPr>
            <a:spLocks noGrp="1"/>
          </p:cNvSpPr>
          <p:nvPr>
            <p:ph type="title"/>
          </p:nvPr>
        </p:nvSpPr>
        <p:spPr/>
        <p:txBody>
          <a:bodyPr/>
          <a:lstStyle/>
          <a:p>
            <a:r>
              <a:rPr lang="cs-CZ"/>
              <a:t>Dotykové CSA</a:t>
            </a:r>
          </a:p>
        </p:txBody>
      </p:sp>
      <p:sp>
        <p:nvSpPr>
          <p:cNvPr id="3" name="Zástupný symbol pro obsah 2"/>
          <p:cNvSpPr>
            <a:spLocks noGrp="1"/>
          </p:cNvSpPr>
          <p:nvPr>
            <p:ph idx="1"/>
          </p:nvPr>
        </p:nvSpPr>
        <p:spPr/>
        <p:txBody>
          <a:bodyPr>
            <a:normAutofit fontScale="77500" lnSpcReduction="20000"/>
          </a:bodyPr>
          <a:lstStyle/>
          <a:p>
            <a:pPr>
              <a:buFontTx/>
              <a:buChar char="-"/>
              <a:defRPr/>
            </a:pPr>
            <a:r>
              <a:rPr lang="cs-CZ" dirty="0"/>
              <a:t>Obtěžování – sexuální útok, při nímž je dítě dospělým obtěžováno, líbáno, osaháváno na erotogenních zónách. Souběžně běží slovní obtěžování. Zpravidla končí znásilněním.</a:t>
            </a:r>
          </a:p>
          <a:p>
            <a:pPr>
              <a:buFontTx/>
              <a:buChar char="-"/>
              <a:defRPr/>
            </a:pPr>
            <a:r>
              <a:rPr lang="cs-CZ" dirty="0"/>
              <a:t>Sexuální útok – fyzický kontakt s dítětem, kdy se dospělý, často za užití síly, dotýká erotogenních zón dítěte, mazlí se sním, poškozuje ho tím, že do něj vniká – prstem, předměty. Nutí dítě např. k masturbaci penisu rukou, může se pokusit o styk mezi stehna.</a:t>
            </a:r>
          </a:p>
          <a:p>
            <a:pPr>
              <a:buFontTx/>
              <a:buChar char="-"/>
              <a:defRPr/>
            </a:pPr>
            <a:r>
              <a:rPr lang="cs-CZ" dirty="0"/>
              <a:t>Znásilnění – vynucené vniknutí do vagíny, konečníku, úst.</a:t>
            </a:r>
          </a:p>
          <a:p>
            <a:pPr>
              <a:buFontTx/>
              <a:buChar char="-"/>
              <a:defRPr/>
            </a:pPr>
            <a:r>
              <a:rPr lang="cs-CZ" dirty="0"/>
              <a:t>Incest – sexuální aktivita mezi dvěma osobami, jímž není zákonem dovoleno uzavřít sňatek. Otec – dcera, matka – syn, strýc – neteř, mezi sourozenci.</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28625"/>
            <a:ext cx="8229600" cy="5697538"/>
          </a:xfrm>
        </p:spPr>
        <p:txBody>
          <a:bodyPr>
            <a:normAutofit fontScale="77500" lnSpcReduction="20000"/>
          </a:bodyPr>
          <a:lstStyle/>
          <a:p>
            <a:pPr>
              <a:buFontTx/>
              <a:buChar char="-"/>
              <a:defRPr/>
            </a:pPr>
            <a:r>
              <a:rPr lang="cs-CZ" dirty="0"/>
              <a:t>Pedofilní obtěžování – sexuální obtěžování </a:t>
            </a:r>
            <a:r>
              <a:rPr lang="cs-CZ" dirty="0" err="1"/>
              <a:t>preburtálního</a:t>
            </a:r>
            <a:r>
              <a:rPr lang="cs-CZ" dirty="0"/>
              <a:t> dítěte jakýmkoliv dospělým. Kontrolní znaky – dítě se toulá po nocích, je zamlklé, má vyšší obnosy peněz.</a:t>
            </a:r>
          </a:p>
          <a:p>
            <a:pPr>
              <a:buFontTx/>
              <a:buChar char="-"/>
              <a:defRPr/>
            </a:pPr>
            <a:r>
              <a:rPr lang="cs-CZ" dirty="0"/>
              <a:t>Sexuální útok s následkem smrti – útok sexuálního devianta, který dítěti ublíží tak, že dítě na následky poranění umírá.</a:t>
            </a:r>
          </a:p>
          <a:p>
            <a:pPr>
              <a:buFontTx/>
              <a:buChar char="-"/>
              <a:defRPr/>
            </a:pPr>
            <a:r>
              <a:rPr lang="cs-CZ" dirty="0"/>
              <a:t>Pachatelé bývají nenápadní lidé s tzv. dobrým vztahem k dětem, pocházejí ze všech sociálních vrstev. Zpravidla se jedná o příbuzné, či dobré známe dítěte.</a:t>
            </a:r>
          </a:p>
          <a:p>
            <a:pPr>
              <a:buFontTx/>
              <a:buChar char="-"/>
              <a:defRPr/>
            </a:pPr>
            <a:r>
              <a:rPr lang="cs-CZ" dirty="0"/>
              <a:t>Příčin jsou různé, spouštěcí mechanizmy rovněž. Někdy je to dlouhá sexuální abstinence vzhledem k partnerským konfliktům, nemoci, pobyty mimo domov, neschopnosti nalézt si odpovídající protějšek.</a:t>
            </a:r>
          </a:p>
          <a:p>
            <a:pPr>
              <a:buFontTx/>
              <a:buChar char="-"/>
              <a:defRPr/>
            </a:pPr>
            <a:r>
              <a:rPr lang="cs-CZ" dirty="0"/>
              <a:t>Jindy sexuální agresor vede normální sexuální život, ale cítí se nespokojen, touží po změně a dítě jej začne přitahovat. Dalším důvodem mohou být sexuální deviace dospělého.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2"/>
          <p:cNvSpPr>
            <a:spLocks noGrp="1" noChangeArrowheads="1"/>
          </p:cNvSpPr>
          <p:nvPr>
            <p:ph type="title"/>
          </p:nvPr>
        </p:nvSpPr>
        <p:spPr/>
        <p:txBody>
          <a:bodyPr>
            <a:normAutofit fontScale="90000"/>
          </a:bodyPr>
          <a:lstStyle/>
          <a:p>
            <a:pPr eaLnBrk="1" hangingPunct="1">
              <a:defRPr/>
            </a:pPr>
            <a:r>
              <a:rPr lang="cs-CZ" b="1"/>
              <a:t>Rizikové faktory pro sexuální</a:t>
            </a:r>
            <a:br>
              <a:rPr lang="cs-CZ" b="1"/>
            </a:br>
            <a:r>
              <a:rPr lang="cs-CZ" b="1"/>
              <a:t>zneužívání</a:t>
            </a:r>
          </a:p>
        </p:txBody>
      </p:sp>
      <p:sp>
        <p:nvSpPr>
          <p:cNvPr id="93187" name="Rectangle 3"/>
          <p:cNvSpPr>
            <a:spLocks noGrp="1" noChangeArrowheads="1"/>
          </p:cNvSpPr>
          <p:nvPr>
            <p:ph type="body" idx="1"/>
          </p:nvPr>
        </p:nvSpPr>
        <p:spPr>
          <a:xfrm>
            <a:off x="468313" y="2205038"/>
            <a:ext cx="8229600" cy="2405062"/>
          </a:xfrm>
        </p:spPr>
        <p:txBody>
          <a:bodyPr/>
          <a:lstStyle/>
          <a:p>
            <a:pPr eaLnBrk="1" hangingPunct="1"/>
            <a:r>
              <a:rPr lang="cs-CZ" sz="2400"/>
              <a:t>rizikoví dospělí</a:t>
            </a:r>
          </a:p>
          <a:p>
            <a:pPr eaLnBrk="1" hangingPunct="1"/>
            <a:r>
              <a:rPr lang="cs-CZ" sz="2400"/>
              <a:t>rizikové děti</a:t>
            </a:r>
          </a:p>
          <a:p>
            <a:pPr eaLnBrk="1" hangingPunct="1"/>
            <a:r>
              <a:rPr lang="cs-CZ" sz="2400"/>
              <a:t>rizikové situace</a:t>
            </a:r>
          </a:p>
          <a:p>
            <a:pPr eaLnBrk="1" hangingPunct="1"/>
            <a:r>
              <a:rPr lang="cs-CZ" sz="2400"/>
              <a:t>ohrožené děti</a:t>
            </a:r>
          </a:p>
          <a:p>
            <a:pPr eaLnBrk="1" hangingPunct="1"/>
            <a:endParaRPr lang="cs-CZ" sz="240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r>
              <a:rPr lang="cs-CZ" b="1"/>
              <a:t>Rizikoví dospělí</a:t>
            </a:r>
          </a:p>
        </p:txBody>
      </p:sp>
      <p:sp>
        <p:nvSpPr>
          <p:cNvPr id="94211" name="Rectangle 3"/>
          <p:cNvSpPr>
            <a:spLocks noGrp="1" noChangeArrowheads="1"/>
          </p:cNvSpPr>
          <p:nvPr>
            <p:ph type="body" idx="1"/>
          </p:nvPr>
        </p:nvSpPr>
        <p:spPr>
          <a:xfrm>
            <a:off x="457200" y="1600200"/>
            <a:ext cx="8229600" cy="4186238"/>
          </a:xfrm>
        </p:spPr>
        <p:txBody>
          <a:bodyPr/>
          <a:lstStyle/>
          <a:p>
            <a:pPr marL="268288" indent="-268288" eaLnBrk="1" hangingPunct="1"/>
            <a:r>
              <a:rPr lang="cs-CZ" sz="2400"/>
              <a:t>muži sexuálně hyperaktivní</a:t>
            </a:r>
          </a:p>
          <a:p>
            <a:pPr marL="268288" indent="-268288" eaLnBrk="1" hangingPunct="1"/>
            <a:r>
              <a:rPr lang="cs-CZ" sz="2400"/>
              <a:t>sexuální devianti</a:t>
            </a:r>
          </a:p>
          <a:p>
            <a:pPr marL="268288" indent="-268288" eaLnBrk="1" hangingPunct="1"/>
            <a:r>
              <a:rPr lang="cs-CZ" sz="2400"/>
              <a:t>alkoholici, toxikomani</a:t>
            </a:r>
          </a:p>
          <a:p>
            <a:pPr marL="268288" indent="-268288" eaLnBrk="1" hangingPunct="1"/>
            <a:r>
              <a:rPr lang="cs-CZ" sz="2400"/>
              <a:t>občas starší mužové, kteří pro stařeckou demenci mají omezenou kontrolu pudového jednání</a:t>
            </a:r>
          </a:p>
          <a:p>
            <a:pPr marL="268288" indent="-268288" eaLnBrk="1" hangingPunct="1"/>
            <a:r>
              <a:rPr lang="cs-CZ" sz="2400"/>
              <a:t>Ženy/muži zklamaní v primárním vztahu</a:t>
            </a:r>
          </a:p>
          <a:p>
            <a:pPr marL="268288" indent="-268288" eaLnBrk="1" hangingPunct="1"/>
            <a:r>
              <a:rPr lang="cs-CZ" sz="2400"/>
              <a:t>Jedinci, kteří ustrnuli na nižším stupni sexuálního vývoje</a:t>
            </a:r>
          </a:p>
          <a:p>
            <a:pPr marL="268288" indent="-268288" eaLnBrk="1" hangingPunct="1"/>
            <a:r>
              <a:rPr lang="cs-CZ" sz="2400"/>
              <a:t>20% agresorů CSA jsou ženy</a:t>
            </a:r>
          </a:p>
          <a:p>
            <a:pPr marL="268288" indent="-268288" eaLnBrk="1" hangingPunct="1"/>
            <a:r>
              <a:rPr lang="cs-CZ" sz="2400"/>
              <a:t>Spoluúčast partnera, tím že situaci přehlíží – bojí se ztráty.</a:t>
            </a:r>
          </a:p>
          <a:p>
            <a:pPr marL="268288" indent="-268288" eaLnBrk="1" hangingPunct="1"/>
            <a:endParaRPr lang="cs-CZ" sz="24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Nadpis 1"/>
          <p:cNvSpPr>
            <a:spLocks noGrp="1"/>
          </p:cNvSpPr>
          <p:nvPr>
            <p:ph type="title"/>
          </p:nvPr>
        </p:nvSpPr>
        <p:spPr/>
        <p:txBody>
          <a:bodyPr/>
          <a:lstStyle/>
          <a:p>
            <a:r>
              <a:rPr lang="cs-CZ"/>
              <a:t>Sexuální chování - aktér</a:t>
            </a:r>
          </a:p>
        </p:txBody>
      </p:sp>
      <p:sp>
        <p:nvSpPr>
          <p:cNvPr id="95235" name="Zástupný symbol pro obsah 2"/>
          <p:cNvSpPr>
            <a:spLocks noGrp="1"/>
          </p:cNvSpPr>
          <p:nvPr>
            <p:ph idx="1"/>
          </p:nvPr>
        </p:nvSpPr>
        <p:spPr/>
        <p:txBody>
          <a:bodyPr/>
          <a:lstStyle/>
          <a:p>
            <a:r>
              <a:rPr lang="cs-CZ"/>
              <a:t>Je mnohem starší a zralejší než dítě</a:t>
            </a:r>
          </a:p>
          <a:p>
            <a:r>
              <a:rPr lang="cs-CZ"/>
              <a:t>Je v pozici autority nebo pečovatelském vztahu k dítěti.</a:t>
            </a:r>
          </a:p>
          <a:p>
            <a:r>
              <a:rPr lang="cs-CZ"/>
              <a:t>Vymáhá aktivity silou nebo podvodem.</a:t>
            </a:r>
          </a:p>
          <a:p>
            <a:endParaRPr lang="cs-CZ"/>
          </a:p>
          <a:p>
            <a:r>
              <a:rPr lang="cs-CZ"/>
              <a:t>Všechny tyto okolnosti znamenají neadekvátní vztah pro etickou normu sexuality v našich kulturních podmínkách.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120680"/>
          </a:xfrm>
        </p:spPr>
        <p:txBody>
          <a:bodyPr rtlCol="0">
            <a:normAutofit fontScale="92500" lnSpcReduction="10000"/>
          </a:bodyPr>
          <a:lstStyle/>
          <a:p>
            <a:pPr eaLnBrk="1" fontAlgn="auto" hangingPunct="1">
              <a:spcAft>
                <a:spcPts val="0"/>
              </a:spcAft>
              <a:buFont typeface="Arial" pitchFamily="34" charset="0"/>
              <a:buChar char="•"/>
              <a:defRPr/>
            </a:pPr>
            <a:r>
              <a:rPr lang="cs-CZ" dirty="0"/>
              <a:t>Sociální normy se proměňují – dnes nám nevadí sexuální vtipy, ale panuje nechuť k etnickým žertům.</a:t>
            </a:r>
          </a:p>
          <a:p>
            <a:pPr eaLnBrk="1" fontAlgn="auto" hangingPunct="1">
              <a:spcAft>
                <a:spcPts val="0"/>
              </a:spcAft>
              <a:buFont typeface="Arial" pitchFamily="34" charset="0"/>
              <a:buChar char="•"/>
              <a:defRPr/>
            </a:pPr>
            <a:r>
              <a:rPr lang="cs-CZ" dirty="0"/>
              <a:t>Na děti jsme méně přísní, ale více jim zasahujeme do života. Děti ztrácí bezstarostné dětství e-žákovská.</a:t>
            </a:r>
          </a:p>
          <a:p>
            <a:pPr eaLnBrk="1" fontAlgn="auto" hangingPunct="1">
              <a:spcAft>
                <a:spcPts val="0"/>
              </a:spcAft>
              <a:buFont typeface="Arial" pitchFamily="34" charset="0"/>
              <a:buChar char="•"/>
              <a:defRPr/>
            </a:pPr>
            <a:r>
              <a:rPr lang="cs-CZ" dirty="0"/>
              <a:t>Teta </a:t>
            </a:r>
            <a:r>
              <a:rPr lang="cs-CZ" dirty="0" err="1"/>
              <a:t>Poly</a:t>
            </a:r>
            <a:r>
              <a:rPr lang="cs-CZ" dirty="0"/>
              <a:t> v Tomu </a:t>
            </a:r>
            <a:r>
              <a:rPr lang="cs-CZ" dirty="0" err="1"/>
              <a:t>Sawyerovi</a:t>
            </a:r>
            <a:r>
              <a:rPr lang="cs-CZ" dirty="0"/>
              <a:t> sice používala výprasku, ale dovolovala </a:t>
            </a:r>
            <a:r>
              <a:rPr lang="cs-CZ" dirty="0" err="1"/>
              <a:t>Tomovi</a:t>
            </a:r>
            <a:r>
              <a:rPr lang="cs-CZ" dirty="0"/>
              <a:t> hodiny se toulat a užívat si dobrodružství.</a:t>
            </a:r>
          </a:p>
          <a:p>
            <a:pPr eaLnBrk="1" fontAlgn="auto" hangingPunct="1">
              <a:spcAft>
                <a:spcPts val="0"/>
              </a:spcAft>
              <a:buFont typeface="Arial" pitchFamily="34" charset="0"/>
              <a:buChar char="•"/>
              <a:defRPr/>
            </a:pPr>
            <a:r>
              <a:rPr lang="cs-CZ" dirty="0"/>
              <a:t>Lidé nemají ve zvyku prosedět celé noci a nezávazně si povídat.</a:t>
            </a:r>
          </a:p>
          <a:p>
            <a:pPr eaLnBrk="1" fontAlgn="auto" hangingPunct="1">
              <a:spcAft>
                <a:spcPts val="0"/>
              </a:spcAft>
              <a:buFont typeface="Arial" pitchFamily="34" charset="0"/>
              <a:buChar char="•"/>
              <a:defRPr/>
            </a:pPr>
            <a:r>
              <a:rPr lang="cs-CZ" dirty="0"/>
              <a:t>Svobodu chápeme jako možnost neustálého měnění životních cílů.</a:t>
            </a:r>
          </a:p>
          <a:p>
            <a:pPr eaLnBrk="1" fontAlgn="auto" hangingPunct="1">
              <a:spcAft>
                <a:spcPts val="0"/>
              </a:spcAft>
              <a:buFont typeface="Arial" pitchFamily="34" charset="0"/>
              <a:buChar char="•"/>
              <a:defRPr/>
            </a:pPr>
            <a:endParaRPr lang="cs-CZ"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Nadpis 1"/>
          <p:cNvSpPr>
            <a:spLocks noGrp="1"/>
          </p:cNvSpPr>
          <p:nvPr>
            <p:ph type="title"/>
          </p:nvPr>
        </p:nvSpPr>
        <p:spPr/>
        <p:txBody>
          <a:bodyPr/>
          <a:lstStyle/>
          <a:p>
            <a:r>
              <a:rPr lang="cs-CZ"/>
              <a:t>Příznaky a projevy CSA</a:t>
            </a:r>
          </a:p>
        </p:txBody>
      </p:sp>
      <p:sp>
        <p:nvSpPr>
          <p:cNvPr id="3" name="Zástupný symbol pro obsah 2"/>
          <p:cNvSpPr>
            <a:spLocks noGrp="1"/>
          </p:cNvSpPr>
          <p:nvPr>
            <p:ph idx="1"/>
          </p:nvPr>
        </p:nvSpPr>
        <p:spPr/>
        <p:txBody>
          <a:bodyPr>
            <a:normAutofit fontScale="92500" lnSpcReduction="20000"/>
          </a:bodyPr>
          <a:lstStyle/>
          <a:p>
            <a:pPr>
              <a:defRPr/>
            </a:pPr>
            <a:r>
              <a:rPr lang="cs-CZ" dirty="0"/>
              <a:t>Krátkodobé příznaky: strach, úzkost, pocit viny a hanby, deprese a nízká sebeúcta.Ztráta důvěry k dospělým, snížení prospěchu ve škole, případně sexuální obtěžování ostatních dětí. Vyhledávání sexuálních partnerů mezi staršími dětmi, dospělými, nebo zneužívání slabších dětí.</a:t>
            </a:r>
          </a:p>
          <a:p>
            <a:pPr>
              <a:defRPr/>
            </a:pPr>
            <a:r>
              <a:rPr lang="cs-CZ" dirty="0"/>
              <a:t>Somatické obtíže: bolesti hlavy, bříška, enuréza, poruchy spánku a příjmu potravy, regresivní chování – cucání palce atd.</a:t>
            </a:r>
          </a:p>
          <a:p>
            <a:pPr>
              <a:defRPr/>
            </a:pPr>
            <a:r>
              <a:rPr lang="cs-CZ" dirty="0"/>
              <a:t>Nejnápadnější je nepřiměřené sexuální chování, sebepoškozování, </a:t>
            </a:r>
            <a:r>
              <a:rPr lang="cs-CZ" dirty="0" err="1"/>
              <a:t>suicidální</a:t>
            </a:r>
            <a:r>
              <a:rPr lang="cs-CZ" dirty="0"/>
              <a:t> tendence.</a:t>
            </a:r>
          </a:p>
          <a:p>
            <a:pPr>
              <a:defRPr/>
            </a:pPr>
            <a:endParaRPr lang="cs-CZ"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Zástupný symbol pro obsah 2"/>
          <p:cNvSpPr>
            <a:spLocks noGrp="1"/>
          </p:cNvSpPr>
          <p:nvPr>
            <p:ph idx="1"/>
          </p:nvPr>
        </p:nvSpPr>
        <p:spPr/>
        <p:txBody>
          <a:bodyPr/>
          <a:lstStyle/>
          <a:p>
            <a:r>
              <a:rPr lang="cs-CZ"/>
              <a:t>Agresívní napadání vrstevníků ve škole</a:t>
            </a:r>
          </a:p>
          <a:p>
            <a:r>
              <a:rPr lang="cs-CZ"/>
              <a:t>Vyhýbání se situacím kde je nutné svlékání – před tělocvikem</a:t>
            </a:r>
          </a:p>
          <a:p>
            <a:r>
              <a:rPr lang="cs-CZ"/>
              <a:t>Váhání s odchodem domů</a:t>
            </a:r>
          </a:p>
          <a:p>
            <a:r>
              <a:rPr lang="cs-CZ"/>
              <a:t>Útěky z domova</a:t>
            </a:r>
          </a:p>
          <a:p>
            <a:r>
              <a:rPr lang="cs-CZ"/>
              <a:t>Výrazná úzkost v přítomnosti některých dospělých</a:t>
            </a:r>
          </a:p>
          <a:p>
            <a:r>
              <a:rPr lang="cs-CZ"/>
              <a:t>Lhostejné postoje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Nadpis 1"/>
          <p:cNvSpPr>
            <a:spLocks noGrp="1"/>
          </p:cNvSpPr>
          <p:nvPr>
            <p:ph type="title"/>
          </p:nvPr>
        </p:nvSpPr>
        <p:spPr/>
        <p:txBody>
          <a:bodyPr/>
          <a:lstStyle/>
          <a:p>
            <a:r>
              <a:rPr lang="cs-CZ"/>
              <a:t>Fyzické projevy</a:t>
            </a:r>
          </a:p>
        </p:txBody>
      </p:sp>
      <p:sp>
        <p:nvSpPr>
          <p:cNvPr id="3" name="Zástupný symbol pro obsah 2"/>
          <p:cNvSpPr>
            <a:spLocks noGrp="1"/>
          </p:cNvSpPr>
          <p:nvPr>
            <p:ph idx="1"/>
          </p:nvPr>
        </p:nvSpPr>
        <p:spPr/>
        <p:txBody>
          <a:bodyPr>
            <a:normAutofit lnSpcReduction="10000"/>
          </a:bodyPr>
          <a:lstStyle/>
          <a:p>
            <a:pPr>
              <a:defRPr/>
            </a:pPr>
            <a:r>
              <a:rPr lang="cs-CZ" dirty="0"/>
              <a:t>Traumata a fyzické poškození:</a:t>
            </a:r>
          </a:p>
          <a:p>
            <a:pPr>
              <a:buFont typeface="Arial" charset="0"/>
              <a:buNone/>
              <a:defRPr/>
            </a:pPr>
            <a:r>
              <a:rPr lang="cs-CZ" dirty="0"/>
              <a:t>Fyzické poškození agresorem: hematomy, popáleniny, zlomeniny</a:t>
            </a:r>
          </a:p>
          <a:p>
            <a:pPr>
              <a:buFont typeface="Arial" charset="0"/>
              <a:buNone/>
              <a:defRPr/>
            </a:pPr>
            <a:r>
              <a:rPr lang="cs-CZ" dirty="0"/>
              <a:t>Sebepoškozování: vytrhávaní vlasů, řezná poranění – ztráta přitažlivosti, snížení vnitřní tenze.</a:t>
            </a:r>
          </a:p>
          <a:p>
            <a:pPr>
              <a:defRPr/>
            </a:pPr>
            <a:r>
              <a:rPr lang="cs-CZ" dirty="0"/>
              <a:t>Poškození růstu, opoždění psychomotorického vývoje</a:t>
            </a:r>
          </a:p>
          <a:p>
            <a:pPr>
              <a:defRPr/>
            </a:pPr>
            <a:r>
              <a:rPr lang="cs-CZ" dirty="0"/>
              <a:t>Ne vždy je spojeno CSA s CAN</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a 5"/>
          <p:cNvSpPr/>
          <p:nvPr/>
        </p:nvSpPr>
        <p:spPr>
          <a:xfrm>
            <a:off x="3571875" y="1857375"/>
            <a:ext cx="1643063" cy="1500188"/>
          </a:xfrm>
          <a:prstGeom prst="ellipse">
            <a:avLst/>
          </a:prstGeom>
          <a:solidFill>
            <a:schemeClr val="bg1"/>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a:solidFill>
                  <a:schemeClr val="tx1"/>
                </a:solidFill>
              </a:rPr>
              <a:t>psychické</a:t>
            </a:r>
          </a:p>
        </p:txBody>
      </p:sp>
      <p:sp>
        <p:nvSpPr>
          <p:cNvPr id="4" name="Elipsa 3"/>
          <p:cNvSpPr/>
          <p:nvPr/>
        </p:nvSpPr>
        <p:spPr>
          <a:xfrm>
            <a:off x="2571750" y="2143125"/>
            <a:ext cx="1357313" cy="1285875"/>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a:solidFill>
                  <a:schemeClr val="tx1"/>
                </a:solidFill>
              </a:rPr>
              <a:t>fyzické</a:t>
            </a:r>
          </a:p>
        </p:txBody>
      </p:sp>
      <p:sp>
        <p:nvSpPr>
          <p:cNvPr id="7" name="Elipsa 6"/>
          <p:cNvSpPr/>
          <p:nvPr/>
        </p:nvSpPr>
        <p:spPr>
          <a:xfrm>
            <a:off x="3357563" y="2928938"/>
            <a:ext cx="1357312" cy="1285875"/>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a:solidFill>
                  <a:schemeClr val="tx1"/>
                </a:solidFill>
              </a:rPr>
              <a:t>sexuální</a:t>
            </a:r>
          </a:p>
        </p:txBody>
      </p:sp>
      <p:sp>
        <p:nvSpPr>
          <p:cNvPr id="5" name="Nadpis 1"/>
          <p:cNvSpPr txBox="1">
            <a:spLocks/>
          </p:cNvSpPr>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cs-CZ" sz="4400" b="0" i="0" u="none" strike="noStrike" kern="1200" cap="none" spc="0" normalizeH="0" baseline="0" noProof="0">
                <a:ln>
                  <a:noFill/>
                </a:ln>
                <a:solidFill>
                  <a:schemeClr val="tx1"/>
                </a:solidFill>
                <a:effectLst/>
                <a:uLnTx/>
                <a:uFillTx/>
                <a:latin typeface="+mj-lt"/>
                <a:ea typeface="+mj-ea"/>
                <a:cs typeface="+mj-cs"/>
              </a:rPr>
              <a:t>Psychické týrání</a:t>
            </a:r>
            <a:endParaRPr kumimoji="0" lang="cs-CZ"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Nadpis 1"/>
          <p:cNvSpPr>
            <a:spLocks noGrp="1"/>
          </p:cNvSpPr>
          <p:nvPr>
            <p:ph type="title"/>
          </p:nvPr>
        </p:nvSpPr>
        <p:spPr/>
        <p:txBody>
          <a:bodyPr/>
          <a:lstStyle/>
          <a:p>
            <a:r>
              <a:rPr lang="cs-CZ"/>
              <a:t>zanedbávání</a:t>
            </a:r>
          </a:p>
        </p:txBody>
      </p:sp>
      <p:sp>
        <p:nvSpPr>
          <p:cNvPr id="3" name="Zástupný symbol pro obsah 2"/>
          <p:cNvSpPr>
            <a:spLocks noGrp="1"/>
          </p:cNvSpPr>
          <p:nvPr>
            <p:ph idx="1"/>
          </p:nvPr>
        </p:nvSpPr>
        <p:spPr/>
        <p:txBody>
          <a:bodyPr>
            <a:normAutofit fontScale="92500" lnSpcReduction="10000"/>
          </a:bodyPr>
          <a:lstStyle/>
          <a:p>
            <a:pPr>
              <a:defRPr/>
            </a:pPr>
            <a:r>
              <a:rPr lang="cs-CZ" dirty="0"/>
              <a:t>Zanedbávání je jakýkoliv nedostatek péče, který způsobuje vážnou újmu ve vývoji dítěte, nebo dítě ohrožuje. Tělesné zanedbávání je pojímáno jako neuspokojování tělesných potřeb dítěte. To zahrnuje neposkytování přiměřené výživy, oblečení, přístřeší, zdravotní péče a ochrany před zlem. Citové zanedbávání je neuspokojování citových potřeb dítěte, a to pokud se týká náklonnosti i pocitu dítěte, že někam patří.</a:t>
            </a:r>
          </a:p>
          <a:p>
            <a:pPr>
              <a:buFont typeface="Arial" charset="0"/>
              <a:buNone/>
              <a:defRPr/>
            </a:pPr>
            <a:r>
              <a:rPr lang="cs-CZ" dirty="0"/>
              <a:t>Zdravotní komise Rady Evropy</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Nadpis 1"/>
          <p:cNvSpPr>
            <a:spLocks noGrp="1"/>
          </p:cNvSpPr>
          <p:nvPr>
            <p:ph type="title"/>
          </p:nvPr>
        </p:nvSpPr>
        <p:spPr/>
        <p:txBody>
          <a:bodyPr/>
          <a:lstStyle/>
          <a:p>
            <a:endParaRPr lang="cs-CZ"/>
          </a:p>
        </p:txBody>
      </p:sp>
      <p:sp>
        <p:nvSpPr>
          <p:cNvPr id="116739" name="Zástupný symbol pro obsah 2"/>
          <p:cNvSpPr>
            <a:spLocks noGrp="1"/>
          </p:cNvSpPr>
          <p:nvPr>
            <p:ph idx="1"/>
          </p:nvPr>
        </p:nvSpPr>
        <p:spPr/>
        <p:txBody>
          <a:bodyPr/>
          <a:lstStyle/>
          <a:p>
            <a:r>
              <a:rPr lang="cs-CZ"/>
              <a:t>Hlášenek o podezření na sy. CAN je za rok kolem 20 – 40 tisíc</a:t>
            </a:r>
          </a:p>
          <a:p>
            <a:r>
              <a:rPr lang="cs-CZ"/>
              <a:t>Povšimněte si prosím, že věk 0-15 roků je ve vašich statistikách zastoupen pouze 1 případem za celý rok 2006</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250825" y="274638"/>
            <a:ext cx="8713788" cy="1143000"/>
          </a:xfrm>
        </p:spPr>
        <p:txBody>
          <a:bodyPr>
            <a:normAutofit fontScale="90000"/>
          </a:bodyPr>
          <a:lstStyle/>
          <a:p>
            <a:pPr>
              <a:defRPr/>
            </a:pPr>
            <a:r>
              <a:rPr lang="cs-CZ" b="1" dirty="0"/>
              <a:t>Rozdělení duševního</a:t>
            </a:r>
            <a:br>
              <a:rPr lang="cs-CZ" b="1" dirty="0"/>
            </a:br>
            <a:r>
              <a:rPr lang="cs-CZ" b="1" dirty="0"/>
              <a:t>(psychického) týrání</a:t>
            </a:r>
          </a:p>
        </p:txBody>
      </p:sp>
      <p:sp>
        <p:nvSpPr>
          <p:cNvPr id="117763" name="Rectangle 3"/>
          <p:cNvSpPr>
            <a:spLocks noGrp="1" noChangeArrowheads="1"/>
          </p:cNvSpPr>
          <p:nvPr>
            <p:ph type="body" idx="1"/>
          </p:nvPr>
        </p:nvSpPr>
        <p:spPr>
          <a:xfrm>
            <a:off x="1763713" y="1844675"/>
            <a:ext cx="6419850" cy="2692400"/>
          </a:xfrm>
        </p:spPr>
        <p:txBody>
          <a:bodyPr/>
          <a:lstStyle/>
          <a:p>
            <a:r>
              <a:rPr lang="cs-CZ" sz="2400"/>
              <a:t>složka aktivní</a:t>
            </a:r>
          </a:p>
          <a:p>
            <a:r>
              <a:rPr lang="cs-CZ" sz="2400"/>
              <a:t>složka pasivní</a:t>
            </a:r>
          </a:p>
          <a:p>
            <a:r>
              <a:rPr lang="cs-CZ" sz="2400"/>
              <a:t>rodiče nemající čas na dítě</a:t>
            </a:r>
          </a:p>
          <a:p>
            <a:r>
              <a:rPr lang="cs-CZ" sz="2400"/>
              <a:t>emoční vydírání</a:t>
            </a:r>
          </a:p>
          <a:p>
            <a:r>
              <a:rPr lang="cs-CZ" sz="2400"/>
              <a:t>srovnávání se sourozencem</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cs-CZ" b="1"/>
              <a:t>Aktivní složka</a:t>
            </a:r>
          </a:p>
        </p:txBody>
      </p:sp>
      <p:sp>
        <p:nvSpPr>
          <p:cNvPr id="118787" name="Rectangle 3"/>
          <p:cNvSpPr>
            <a:spLocks noGrp="1" noChangeArrowheads="1"/>
          </p:cNvSpPr>
          <p:nvPr>
            <p:ph type="body" idx="1"/>
          </p:nvPr>
        </p:nvSpPr>
        <p:spPr>
          <a:xfrm>
            <a:off x="457200" y="1600200"/>
            <a:ext cx="8435975" cy="4525963"/>
          </a:xfrm>
        </p:spPr>
        <p:txBody>
          <a:bodyPr/>
          <a:lstStyle/>
          <a:p>
            <a:pPr marL="268288" indent="-268288">
              <a:buFontTx/>
              <a:buNone/>
            </a:pPr>
            <a:r>
              <a:rPr lang="cs-CZ" sz="2400" b="1"/>
              <a:t>Dítěti se dítěti děje nějaká nepříznivá činnost:</a:t>
            </a:r>
          </a:p>
          <a:p>
            <a:pPr marL="268288" indent="-268288"/>
            <a:r>
              <a:rPr lang="cs-CZ" sz="2400"/>
              <a:t>nadávky</a:t>
            </a:r>
          </a:p>
          <a:p>
            <a:pPr marL="268288" indent="-268288"/>
            <a:r>
              <a:rPr lang="cs-CZ" sz="2400"/>
              <a:t>ponižování</a:t>
            </a:r>
          </a:p>
          <a:p>
            <a:pPr marL="268288" indent="-268288"/>
            <a:r>
              <a:rPr lang="cs-CZ" sz="2400"/>
              <a:t>zesměšňování</a:t>
            </a:r>
          </a:p>
          <a:p>
            <a:pPr marL="268288" indent="-268288"/>
            <a:r>
              <a:rPr lang="cs-CZ" sz="2400"/>
              <a:t>nedůvěra</a:t>
            </a:r>
          </a:p>
          <a:p>
            <a:pPr marL="268288" indent="-268288"/>
            <a:r>
              <a:rPr lang="cs-CZ" sz="2400"/>
              <a:t>opovrhování</a:t>
            </a:r>
          </a:p>
          <a:p>
            <a:pPr marL="268288" indent="-268288"/>
            <a:r>
              <a:rPr lang="cs-CZ" sz="2400"/>
              <a:t>Hostilita - </a:t>
            </a:r>
            <a:r>
              <a:rPr lang="cs-CZ" sz="2000"/>
              <a:t>sklon k nepřátelským agresivním impulzům navenek, tendence ublížit jiné osobě nebo skupině osob, nepřátelství</a:t>
            </a:r>
          </a:p>
          <a:p>
            <a:pPr marL="268288" indent="-268288"/>
            <a:r>
              <a:rPr lang="cs-CZ" sz="2400"/>
              <a:t>Přílišná ochrana před společností a běžnými starostmi</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quarter" idx="10"/>
          </p:nvPr>
        </p:nvSpPr>
        <p:spPr/>
        <p:txBody>
          <a:bodyPr/>
          <a:lstStyle/>
          <a:p>
            <a:pPr>
              <a:defRPr/>
            </a:pPr>
            <a:fld id="{5483ED92-502C-4C4C-8AFD-AD339BAC1CC4}" type="datetime1">
              <a:rPr lang="cs-CZ"/>
              <a:pPr>
                <a:defRPr/>
              </a:pPr>
              <a:t>17.11.2022</a:t>
            </a:fld>
            <a:endParaRPr lang="cs-CZ"/>
          </a:p>
        </p:txBody>
      </p:sp>
      <p:sp>
        <p:nvSpPr>
          <p:cNvPr id="5" name="Zástupný symbol pro číslo snímku 5"/>
          <p:cNvSpPr>
            <a:spLocks noGrp="1"/>
          </p:cNvSpPr>
          <p:nvPr>
            <p:ph type="sldNum" sz="quarter" idx="12"/>
          </p:nvPr>
        </p:nvSpPr>
        <p:spPr/>
        <p:txBody>
          <a:bodyPr/>
          <a:lstStyle/>
          <a:p>
            <a:pPr>
              <a:defRPr/>
            </a:pPr>
            <a:fld id="{0CCBE020-04AB-4F5E-939B-C84E963FF1B6}" type="slidenum">
              <a:rPr lang="cs-CZ"/>
              <a:pPr>
                <a:defRPr/>
              </a:pPr>
              <a:t>68</a:t>
            </a:fld>
            <a:endParaRPr lang="cs-CZ"/>
          </a:p>
        </p:txBody>
      </p:sp>
      <p:sp>
        <p:nvSpPr>
          <p:cNvPr id="119812" name="Rectangle 2"/>
          <p:cNvSpPr>
            <a:spLocks noGrp="1" noChangeArrowheads="1"/>
          </p:cNvSpPr>
          <p:nvPr>
            <p:ph type="title"/>
          </p:nvPr>
        </p:nvSpPr>
        <p:spPr/>
        <p:txBody>
          <a:bodyPr/>
          <a:lstStyle/>
          <a:p>
            <a:r>
              <a:rPr lang="cs-CZ" b="1"/>
              <a:t>Pasivní složka</a:t>
            </a:r>
          </a:p>
        </p:txBody>
      </p:sp>
      <p:sp>
        <p:nvSpPr>
          <p:cNvPr id="119813" name="Rectangle 3"/>
          <p:cNvSpPr>
            <a:spLocks noGrp="1" noChangeArrowheads="1"/>
          </p:cNvSpPr>
          <p:nvPr>
            <p:ph type="body" idx="1"/>
          </p:nvPr>
        </p:nvSpPr>
        <p:spPr>
          <a:xfrm>
            <a:off x="1116013" y="2060575"/>
            <a:ext cx="7283450" cy="2765425"/>
          </a:xfrm>
        </p:spPr>
        <p:txBody>
          <a:bodyPr/>
          <a:lstStyle/>
          <a:p>
            <a:pPr>
              <a:buFontTx/>
              <a:buNone/>
            </a:pPr>
            <a:r>
              <a:rPr lang="cs-CZ" sz="2400" b="1"/>
              <a:t>Dítěti se neděje něco, co by mělo být:</a:t>
            </a:r>
          </a:p>
          <a:p>
            <a:r>
              <a:rPr lang="cs-CZ" sz="2400"/>
              <a:t>neláska</a:t>
            </a:r>
          </a:p>
          <a:p>
            <a:r>
              <a:rPr lang="cs-CZ" sz="2400"/>
              <a:t>nezájem</a:t>
            </a:r>
          </a:p>
          <a:p>
            <a:r>
              <a:rPr lang="cs-CZ" sz="2400"/>
              <a:t>nevšímavost</a:t>
            </a:r>
          </a:p>
          <a:p>
            <a:r>
              <a:rPr lang="cs-CZ" sz="2400"/>
              <a:t>nedostatek péče těch, které má dítě rádo</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cs-CZ" b="1"/>
              <a:t>Plně vytížení rodiče</a:t>
            </a:r>
          </a:p>
        </p:txBody>
      </p:sp>
      <p:sp>
        <p:nvSpPr>
          <p:cNvPr id="120835" name="Rectangle 3"/>
          <p:cNvSpPr>
            <a:spLocks noGrp="1" noChangeArrowheads="1"/>
          </p:cNvSpPr>
          <p:nvPr>
            <p:ph type="body" idx="1"/>
          </p:nvPr>
        </p:nvSpPr>
        <p:spPr/>
        <p:txBody>
          <a:bodyPr/>
          <a:lstStyle/>
          <a:p>
            <a:pPr marL="268288" indent="-268288">
              <a:buFontTx/>
              <a:buNone/>
            </a:pPr>
            <a:r>
              <a:rPr lang="cs-CZ" sz="2400" b="1"/>
              <a:t>nemají čas na dítě</a:t>
            </a:r>
          </a:p>
          <a:p>
            <a:pPr marL="268288" indent="-268288">
              <a:buFontTx/>
              <a:buNone/>
            </a:pPr>
            <a:r>
              <a:rPr lang="cs-CZ" sz="1600"/>
              <a:t>(přece dělají vše pro to, aby se měly dobře):</a:t>
            </a:r>
          </a:p>
          <a:p>
            <a:pPr marL="268288" indent="-268288"/>
            <a:r>
              <a:rPr lang="cs-CZ" sz="2400"/>
              <a:t>Mohou se objevit horší známky ve škole – pak nastupuje „tvrdší režim“ – množí se zákazy: chození ven, dívání se na televizi, počítač, zájmy apod.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E8528B8-336F-DE7E-E134-A2F75C5B2447}"/>
              </a:ext>
            </a:extLst>
          </p:cNvPr>
          <p:cNvSpPr>
            <a:spLocks noGrp="1"/>
          </p:cNvSpPr>
          <p:nvPr>
            <p:ph type="title"/>
          </p:nvPr>
        </p:nvSpPr>
        <p:spPr>
          <a:xfrm>
            <a:off x="457200" y="274638"/>
            <a:ext cx="8229600" cy="1143000"/>
          </a:xfrm>
        </p:spPr>
        <p:txBody>
          <a:bodyPr/>
          <a:lstStyle/>
          <a:p>
            <a:r>
              <a:rPr lang="en-US" dirty="0" err="1"/>
              <a:t>Pojem</a:t>
            </a:r>
            <a:r>
              <a:rPr lang="en-US" dirty="0"/>
              <a:t> a </a:t>
            </a:r>
            <a:r>
              <a:rPr lang="en-US" dirty="0" err="1"/>
              <a:t>jeho</a:t>
            </a:r>
            <a:r>
              <a:rPr lang="en-US" dirty="0"/>
              <a:t> </a:t>
            </a:r>
            <a:r>
              <a:rPr lang="en-US" dirty="0" err="1"/>
              <a:t>obsah</a:t>
            </a:r>
            <a:endParaRPr lang="en-US" dirty="0"/>
          </a:p>
        </p:txBody>
      </p:sp>
      <p:graphicFrame>
        <p:nvGraphicFramePr>
          <p:cNvPr id="5" name="Zástupný symbol pro obsah 2">
            <a:extLst>
              <a:ext uri="{FF2B5EF4-FFF2-40B4-BE49-F238E27FC236}">
                <a16:creationId xmlns:a16="http://schemas.microsoft.com/office/drawing/2014/main" id="{C78448ED-024C-9476-B042-D1A44699E833}"/>
              </a:ext>
            </a:extLst>
          </p:cNvPr>
          <p:cNvGraphicFramePr>
            <a:graphicFrameLocks noGrp="1"/>
          </p:cNvGraphicFramePr>
          <p:nvPr>
            <p:ph sz="half" idx="2"/>
            <p:extLst>
              <p:ext uri="{D42A27DB-BD31-4B8C-83A1-F6EECF244321}">
                <p14:modId xmlns:p14="http://schemas.microsoft.com/office/powerpoint/2010/main" val="1177667535"/>
              </p:ext>
            </p:extLst>
          </p:nvPr>
        </p:nvGraphicFramePr>
        <p:xfrm>
          <a:off x="1331640" y="1600200"/>
          <a:ext cx="735516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cs-CZ" b="1"/>
              <a:t>Emoční vydírání</a:t>
            </a:r>
          </a:p>
        </p:txBody>
      </p:sp>
      <p:sp>
        <p:nvSpPr>
          <p:cNvPr id="121859" name="Rectangle 3"/>
          <p:cNvSpPr>
            <a:spLocks noGrp="1" noChangeArrowheads="1"/>
          </p:cNvSpPr>
          <p:nvPr>
            <p:ph type="body" idx="1"/>
          </p:nvPr>
        </p:nvSpPr>
        <p:spPr/>
        <p:txBody>
          <a:bodyPr/>
          <a:lstStyle/>
          <a:p>
            <a:r>
              <a:rPr lang="cs-CZ" sz="2400"/>
              <a:t>s takovými známkami nám děláš ostudu</a:t>
            </a:r>
          </a:p>
          <a:p>
            <a:r>
              <a:rPr lang="cs-CZ" sz="2400"/>
              <a:t>ty mne utrápíš</a:t>
            </a:r>
          </a:p>
          <a:p>
            <a:r>
              <a:rPr lang="cs-CZ" sz="2400"/>
              <a:t>jsi stejný jako tatínek, maminka (zvláště v problémových rodinných vztazích)</a:t>
            </a:r>
          </a:p>
          <a:p>
            <a:r>
              <a:rPr lang="cs-CZ" sz="2400"/>
              <a:t>jsi nevděčník, to mám za všechnu svoji péči a starost o tebe</a:t>
            </a:r>
          </a:p>
          <a:p>
            <a:r>
              <a:rPr lang="cs-CZ" sz="2400"/>
              <a:t>Přenášení partnerských starostí na dítě.</a:t>
            </a:r>
          </a:p>
          <a:p>
            <a:r>
              <a:rPr lang="cs-CZ" sz="2400"/>
              <a:t>Děti rozvedených rodičů si i v dospělosti vyčítají, že neudělali dost proto, aby druhý rodič neodešel</a:t>
            </a:r>
          </a:p>
          <a:p>
            <a:endParaRPr lang="cs-CZ" sz="240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cs-CZ" b="1"/>
              <a:t>Srovnávání se sourozencem</a:t>
            </a:r>
          </a:p>
        </p:txBody>
      </p:sp>
      <p:sp>
        <p:nvSpPr>
          <p:cNvPr id="122883" name="Rectangle 3"/>
          <p:cNvSpPr>
            <a:spLocks noGrp="1" noChangeArrowheads="1"/>
          </p:cNvSpPr>
          <p:nvPr>
            <p:ph type="body" idx="1"/>
          </p:nvPr>
        </p:nvSpPr>
        <p:spPr>
          <a:xfrm>
            <a:off x="857250" y="2060575"/>
            <a:ext cx="7572375" cy="3154363"/>
          </a:xfrm>
        </p:spPr>
        <p:txBody>
          <a:bodyPr/>
          <a:lstStyle/>
          <a:p>
            <a:r>
              <a:rPr lang="cs-CZ" sz="2400"/>
              <a:t>bratr (sestra) je chytřejší, pořádnější, úspěšnější, hezčí, dokonalejší, </a:t>
            </a:r>
            <a:br>
              <a:rPr lang="cs-CZ" sz="2400"/>
            </a:br>
            <a:r>
              <a:rPr lang="cs-CZ" sz="2400"/>
              <a:t>no prostě více hoden lásky a obdivu než ty</a:t>
            </a:r>
          </a:p>
          <a:p>
            <a:r>
              <a:rPr lang="cs-CZ" sz="2400"/>
              <a:t>Srovnávání s dětmi ze širší rodiny, případně spolužáky</a:t>
            </a:r>
          </a:p>
          <a:p>
            <a:r>
              <a:rPr lang="cs-CZ" sz="2400"/>
              <a:t>Srovnávání se sebou – úspěšný rodič, neúspěšný rodič. Dítěti to nezvedne sebevědomí, je individualitou</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Nadpis 1"/>
          <p:cNvSpPr>
            <a:spLocks noGrp="1"/>
          </p:cNvSpPr>
          <p:nvPr>
            <p:ph type="title"/>
          </p:nvPr>
        </p:nvSpPr>
        <p:spPr/>
        <p:txBody>
          <a:bodyPr/>
          <a:lstStyle/>
          <a:p>
            <a:r>
              <a:rPr lang="cs-CZ"/>
              <a:t>Obchod s dětmi - ČR</a:t>
            </a:r>
          </a:p>
        </p:txBody>
      </p:sp>
      <p:sp>
        <p:nvSpPr>
          <p:cNvPr id="143363" name="Zástupný symbol pro obsah 2"/>
          <p:cNvSpPr>
            <a:spLocks noGrp="1"/>
          </p:cNvSpPr>
          <p:nvPr>
            <p:ph idx="1"/>
          </p:nvPr>
        </p:nvSpPr>
        <p:spPr/>
        <p:txBody>
          <a:bodyPr/>
          <a:lstStyle/>
          <a:p>
            <a:r>
              <a:rPr lang="cs-CZ" dirty="0"/>
              <a:t>Falešné otcovství – legalizace pobytu, vyvezení dítěte za hranice, okamžitá adopce</a:t>
            </a:r>
          </a:p>
          <a:p>
            <a:r>
              <a:rPr lang="cs-CZ" dirty="0"/>
              <a:t>Prodej dětí do NRP – žadatelé mimo registr KÚ, „svěření dítěte konkrétní osobě“</a:t>
            </a:r>
          </a:p>
          <a:p>
            <a:r>
              <a:rPr lang="cs-CZ" dirty="0"/>
              <a:t>NRP vnoučat – jako zdroj příjmu</a:t>
            </a:r>
          </a:p>
          <a:p>
            <a:r>
              <a:rPr lang="cs-CZ" dirty="0" err="1"/>
              <a:t>Surogátní</a:t>
            </a:r>
            <a:r>
              <a:rPr lang="cs-CZ" dirty="0"/>
              <a:t> mateřství</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Dalším stupněm systémového týrání je ve jménu dobra.</a:t>
            </a:r>
          </a:p>
          <a:p>
            <a:r>
              <a:rPr lang="cs-CZ" dirty="0"/>
              <a:t>Novela zákona 359/1999 o sociálně právní ochraně dětí a dokument MPSV – </a:t>
            </a:r>
          </a:p>
          <a:p>
            <a:r>
              <a:rPr lang="cs-CZ" dirty="0"/>
              <a:t>Základem je udržet dítě co nejdéle v biologické rodině, neboť prý nic lepšího jej nemůže potkat</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Nadpis 1"/>
          <p:cNvSpPr>
            <a:spLocks noGrp="1"/>
          </p:cNvSpPr>
          <p:nvPr>
            <p:ph type="title"/>
          </p:nvPr>
        </p:nvSpPr>
        <p:spPr/>
        <p:txBody>
          <a:bodyPr/>
          <a:lstStyle/>
          <a:p>
            <a:r>
              <a:rPr lang="cs-CZ"/>
              <a:t>Trauma – proti zveřejnění</a:t>
            </a:r>
          </a:p>
        </p:txBody>
      </p:sp>
      <p:sp>
        <p:nvSpPr>
          <p:cNvPr id="106499" name="Zástupný symbol pro obsah 2"/>
          <p:cNvSpPr>
            <a:spLocks noGrp="1"/>
          </p:cNvSpPr>
          <p:nvPr>
            <p:ph idx="1"/>
          </p:nvPr>
        </p:nvSpPr>
        <p:spPr/>
        <p:txBody>
          <a:bodyPr/>
          <a:lstStyle/>
          <a:p>
            <a:r>
              <a:rPr lang="cs-CZ"/>
              <a:t>Rodina se dohodla na mlčení a odkrytím by vznikl další stres.</a:t>
            </a:r>
          </a:p>
          <a:p>
            <a:r>
              <a:rPr lang="cs-CZ"/>
              <a:t>Zveřejnění povede k regresi chování dítěte, nebo v přílišné kontrole.</a:t>
            </a:r>
          </a:p>
          <a:p>
            <a:r>
              <a:rPr lang="cs-CZ"/>
              <a:t>Jsou objeveny naléhavé potřeby rodiny i dítěte a členové rodiny souhlasí s intervencí.</a:t>
            </a:r>
          </a:p>
          <a:p>
            <a:r>
              <a:rPr lang="cs-CZ"/>
              <a:t>Odhalení by šlo proti dítěti, které již začíná situaci zvládat.</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Nadpis 1"/>
          <p:cNvSpPr>
            <a:spLocks noGrp="1"/>
          </p:cNvSpPr>
          <p:nvPr>
            <p:ph type="title"/>
          </p:nvPr>
        </p:nvSpPr>
        <p:spPr/>
        <p:txBody>
          <a:bodyPr/>
          <a:lstStyle/>
          <a:p>
            <a:r>
              <a:rPr lang="cs-CZ"/>
              <a:t>Trauma – pro zveřejnění</a:t>
            </a:r>
          </a:p>
        </p:txBody>
      </p:sp>
      <p:sp>
        <p:nvSpPr>
          <p:cNvPr id="3" name="Zástupný symbol pro obsah 2"/>
          <p:cNvSpPr>
            <a:spLocks noGrp="1"/>
          </p:cNvSpPr>
          <p:nvPr>
            <p:ph idx="1"/>
          </p:nvPr>
        </p:nvSpPr>
        <p:spPr/>
        <p:txBody>
          <a:bodyPr>
            <a:normAutofit fontScale="92500" lnSpcReduction="20000"/>
          </a:bodyPr>
          <a:lstStyle/>
          <a:p>
            <a:pPr>
              <a:defRPr/>
            </a:pPr>
            <a:r>
              <a:rPr lang="cs-CZ" dirty="0"/>
              <a:t>Odhalení viníka, vytvoří situaci pro dítě, porozumět hrozné skutečnosti.</a:t>
            </a:r>
          </a:p>
          <a:p>
            <a:pPr>
              <a:defRPr/>
            </a:pPr>
            <a:r>
              <a:rPr lang="cs-CZ" dirty="0"/>
              <a:t>Afekt s mohutnými emocemi je vhodný pro terapii.</a:t>
            </a:r>
          </a:p>
          <a:p>
            <a:pPr>
              <a:defRPr/>
            </a:pPr>
            <a:r>
              <a:rPr lang="cs-CZ" dirty="0"/>
              <a:t>Dysfunkce rodinné dyády je kanálem pro dobrou integraci</a:t>
            </a:r>
          </a:p>
          <a:p>
            <a:pPr>
              <a:defRPr/>
            </a:pPr>
            <a:r>
              <a:rPr lang="cs-CZ" dirty="0"/>
              <a:t>Dítě se může vidět v lepším světle, není viníkem, změna sebeúcty, teprve po expozici mohou nastat změny</a:t>
            </a:r>
          </a:p>
          <a:p>
            <a:pPr>
              <a:defRPr/>
            </a:pPr>
            <a:r>
              <a:rPr lang="cs-CZ" dirty="0"/>
              <a:t>Trauma přestává být tajemstvím, což umožňuje restrukturalizaci vztahů.</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Nadpis 1"/>
          <p:cNvSpPr>
            <a:spLocks noGrp="1"/>
          </p:cNvSpPr>
          <p:nvPr>
            <p:ph type="title"/>
          </p:nvPr>
        </p:nvSpPr>
        <p:spPr/>
        <p:txBody>
          <a:bodyPr/>
          <a:lstStyle/>
          <a:p>
            <a:endParaRPr lang="cs-CZ"/>
          </a:p>
        </p:txBody>
      </p:sp>
      <p:sp>
        <p:nvSpPr>
          <p:cNvPr id="133123" name="Zástupný symbol pro obsah 2"/>
          <p:cNvSpPr>
            <a:spLocks noGrp="1"/>
          </p:cNvSpPr>
          <p:nvPr>
            <p:ph idx="1"/>
          </p:nvPr>
        </p:nvSpPr>
        <p:spPr/>
        <p:txBody>
          <a:bodyPr/>
          <a:lstStyle/>
          <a:p>
            <a:r>
              <a:rPr lang="cs-CZ"/>
              <a:t>Bolest psychická či duševní je nezměřitelná.  Vzniká jako důsledek nevšímání, ponižování, výsměchu, urážek, opovrhování či záměrného zastrašování. Ve většině případů má za následek trvalé nízké sebevědomí. Svoji nejistotu může kompenzovat agresí, šikanou, uzavřením se do sebe, přestane komunikovat s okolím a tváří se, jako by nebylo.</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Nadpis 1"/>
          <p:cNvSpPr>
            <a:spLocks noGrp="1"/>
          </p:cNvSpPr>
          <p:nvPr>
            <p:ph type="title"/>
          </p:nvPr>
        </p:nvSpPr>
        <p:spPr/>
        <p:txBody>
          <a:bodyPr/>
          <a:lstStyle/>
          <a:p>
            <a:r>
              <a:rPr lang="cs-CZ"/>
              <a:t>Rizikové sociální prostředí</a:t>
            </a:r>
          </a:p>
        </p:txBody>
      </p:sp>
      <p:sp>
        <p:nvSpPr>
          <p:cNvPr id="126979" name="Zástupný symbol pro obsah 2"/>
          <p:cNvSpPr>
            <a:spLocks noGrp="1"/>
          </p:cNvSpPr>
          <p:nvPr>
            <p:ph idx="1"/>
          </p:nvPr>
        </p:nvSpPr>
        <p:spPr/>
        <p:txBody>
          <a:bodyPr/>
          <a:lstStyle/>
          <a:p>
            <a:r>
              <a:rPr lang="cs-CZ"/>
              <a:t>Škola, její výběr, osobnost pedagoga</a:t>
            </a:r>
          </a:p>
          <a:p>
            <a:r>
              <a:rPr lang="cs-CZ"/>
              <a:t>Kolektiv ve třídě – děti dokážou být neuvěřitelně kruté k sobě navzájem</a:t>
            </a:r>
          </a:p>
          <a:p>
            <a:r>
              <a:rPr lang="cs-CZ"/>
              <a:t>Šikana</a:t>
            </a:r>
          </a:p>
          <a:p>
            <a:r>
              <a:rPr lang="cs-CZ"/>
              <a:t>Sociální začlenění – party, sídliště atd.</a:t>
            </a:r>
          </a:p>
          <a:p>
            <a:r>
              <a:rPr lang="cs-CZ"/>
              <a:t>Dítě je součástí minority</a:t>
            </a:r>
          </a:p>
          <a:p>
            <a:r>
              <a:rPr lang="cs-CZ"/>
              <a:t>Ústavní výchova</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Nadpis 1"/>
          <p:cNvSpPr>
            <a:spLocks noGrp="1"/>
          </p:cNvSpPr>
          <p:nvPr>
            <p:ph type="title"/>
          </p:nvPr>
        </p:nvSpPr>
        <p:spPr/>
        <p:txBody>
          <a:bodyPr/>
          <a:lstStyle/>
          <a:p>
            <a:r>
              <a:rPr lang="cs-CZ"/>
              <a:t>rozvod</a:t>
            </a:r>
          </a:p>
        </p:txBody>
      </p:sp>
      <p:sp>
        <p:nvSpPr>
          <p:cNvPr id="3" name="Zástupný symbol pro obsah 2"/>
          <p:cNvSpPr>
            <a:spLocks noGrp="1"/>
          </p:cNvSpPr>
          <p:nvPr>
            <p:ph idx="1"/>
          </p:nvPr>
        </p:nvSpPr>
        <p:spPr/>
        <p:txBody>
          <a:bodyPr>
            <a:normAutofit fontScale="92500" lnSpcReduction="20000"/>
          </a:bodyPr>
          <a:lstStyle/>
          <a:p>
            <a:pPr>
              <a:defRPr/>
            </a:pPr>
            <a:r>
              <a:rPr lang="cs-CZ" dirty="0"/>
              <a:t>Rozvod manželů je jednou z nejkritičtějších situací v životě dítěte</a:t>
            </a:r>
          </a:p>
          <a:p>
            <a:pPr>
              <a:defRPr/>
            </a:pPr>
            <a:r>
              <a:rPr lang="cs-CZ" dirty="0"/>
              <a:t>Obracení dětí proti druhému partneru</a:t>
            </a:r>
          </a:p>
          <a:p>
            <a:pPr>
              <a:defRPr/>
            </a:pPr>
            <a:r>
              <a:rPr lang="cs-CZ" dirty="0"/>
              <a:t>Svádění svého selhání na děti</a:t>
            </a:r>
          </a:p>
          <a:p>
            <a:pPr>
              <a:defRPr/>
            </a:pPr>
            <a:r>
              <a:rPr lang="cs-CZ" dirty="0"/>
              <a:t>Trestání partnera prostřednictvím dětí</a:t>
            </a:r>
          </a:p>
          <a:p>
            <a:pPr>
              <a:defRPr/>
            </a:pPr>
            <a:r>
              <a:rPr lang="cs-CZ" dirty="0"/>
              <a:t>Slabá </a:t>
            </a:r>
            <a:r>
              <a:rPr lang="cs-CZ" dirty="0" err="1"/>
              <a:t>předrozvodová</a:t>
            </a:r>
            <a:r>
              <a:rPr lang="cs-CZ" dirty="0"/>
              <a:t> péče o děti</a:t>
            </a:r>
          </a:p>
          <a:p>
            <a:pPr>
              <a:defRPr/>
            </a:pPr>
            <a:r>
              <a:rPr lang="cs-CZ" dirty="0"/>
              <a:t>Slabá </a:t>
            </a:r>
            <a:r>
              <a:rPr lang="cs-CZ" dirty="0" err="1"/>
              <a:t>porozvodová</a:t>
            </a:r>
            <a:r>
              <a:rPr lang="cs-CZ" dirty="0"/>
              <a:t> adaptace dětí na novou situaci</a:t>
            </a:r>
          </a:p>
          <a:p>
            <a:pPr>
              <a:defRPr/>
            </a:pPr>
            <a:r>
              <a:rPr lang="cs-CZ" dirty="0"/>
              <a:t>Děti přece nebudou mamce/otci ubližovat, přestože si již dobře uvědomují, „že to s ní nemají lehké“</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Nadpis 1"/>
          <p:cNvSpPr>
            <a:spLocks noGrp="1"/>
          </p:cNvSpPr>
          <p:nvPr>
            <p:ph type="title"/>
          </p:nvPr>
        </p:nvSpPr>
        <p:spPr/>
        <p:txBody>
          <a:bodyPr/>
          <a:lstStyle/>
          <a:p>
            <a:r>
              <a:rPr lang="cs-CZ"/>
              <a:t>Identita dítěte</a:t>
            </a:r>
          </a:p>
        </p:txBody>
      </p:sp>
      <p:sp>
        <p:nvSpPr>
          <p:cNvPr id="3" name="Zástupný symbol pro obsah 2"/>
          <p:cNvSpPr>
            <a:spLocks noGrp="1"/>
          </p:cNvSpPr>
          <p:nvPr>
            <p:ph idx="1"/>
          </p:nvPr>
        </p:nvSpPr>
        <p:spPr/>
        <p:txBody>
          <a:bodyPr>
            <a:normAutofit lnSpcReduction="10000"/>
          </a:bodyPr>
          <a:lstStyle/>
          <a:p>
            <a:pPr>
              <a:defRPr/>
            </a:pPr>
            <a:r>
              <a:rPr lang="cs-CZ" dirty="0"/>
              <a:t>Kde jsem doma – pocit bezpečí</a:t>
            </a:r>
          </a:p>
          <a:p>
            <a:pPr>
              <a:defRPr/>
            </a:pPr>
            <a:r>
              <a:rPr lang="cs-CZ" dirty="0"/>
              <a:t>Subjektivní pocit – mají rodiče o mě zájem</a:t>
            </a:r>
          </a:p>
          <a:p>
            <a:pPr>
              <a:defRPr/>
            </a:pPr>
            <a:r>
              <a:rPr lang="cs-CZ" dirty="0"/>
              <a:t>Znám své rodiče (</a:t>
            </a:r>
            <a:r>
              <a:rPr lang="cs-CZ" dirty="0" err="1"/>
              <a:t>Babybox</a:t>
            </a:r>
            <a:r>
              <a:rPr lang="cs-CZ" dirty="0"/>
              <a:t> – nalezenec)</a:t>
            </a:r>
          </a:p>
          <a:p>
            <a:pPr>
              <a:defRPr/>
            </a:pPr>
            <a:r>
              <a:rPr lang="cs-CZ" dirty="0"/>
              <a:t>Dítě v NRP</a:t>
            </a:r>
          </a:p>
          <a:p>
            <a:pPr>
              <a:defRPr/>
            </a:pPr>
            <a:r>
              <a:rPr lang="cs-CZ" dirty="0"/>
              <a:t>Ústavní dítě</a:t>
            </a:r>
          </a:p>
          <a:p>
            <a:pPr>
              <a:defRPr/>
            </a:pPr>
            <a:r>
              <a:rPr lang="cs-CZ" dirty="0"/>
              <a:t>Postižené dítě</a:t>
            </a:r>
          </a:p>
          <a:p>
            <a:pPr>
              <a:defRPr/>
            </a:pPr>
            <a:r>
              <a:rPr lang="cs-CZ" dirty="0"/>
              <a:t>Patřím k minoritě – vegetariánství, etnikum, náboženství</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wrap="square" anchor="ctr">
            <a:normAutofit/>
          </a:bodyPr>
          <a:lstStyle/>
          <a:p>
            <a:r>
              <a:rPr lang="cs-CZ" dirty="0"/>
              <a:t>Proces dekonstrukce</a:t>
            </a:r>
          </a:p>
        </p:txBody>
      </p:sp>
      <p:graphicFrame>
        <p:nvGraphicFramePr>
          <p:cNvPr id="7" name="Zástupný symbol pro obsah 2">
            <a:extLst>
              <a:ext uri="{FF2B5EF4-FFF2-40B4-BE49-F238E27FC236}">
                <a16:creationId xmlns:a16="http://schemas.microsoft.com/office/drawing/2014/main" id="{C3170D3D-23F1-2364-E154-CEFF680041B5}"/>
              </a:ext>
            </a:extLst>
          </p:cNvPr>
          <p:cNvGraphicFramePr>
            <a:graphicFrameLocks noGrp="1"/>
          </p:cNvGraphicFramePr>
          <p:nvPr>
            <p:ph idx="1"/>
            <p:extLst>
              <p:ext uri="{D42A27DB-BD31-4B8C-83A1-F6EECF244321}">
                <p14:modId xmlns:p14="http://schemas.microsoft.com/office/powerpoint/2010/main" val="173880102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017419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Nadpis 1"/>
          <p:cNvSpPr>
            <a:spLocks noGrp="1"/>
          </p:cNvSpPr>
          <p:nvPr>
            <p:ph type="title"/>
          </p:nvPr>
        </p:nvSpPr>
        <p:spPr/>
        <p:txBody>
          <a:bodyPr/>
          <a:lstStyle/>
          <a:p>
            <a:r>
              <a:rPr lang="cs-CZ"/>
              <a:t>Násilí ve školách</a:t>
            </a:r>
          </a:p>
        </p:txBody>
      </p:sp>
      <p:sp>
        <p:nvSpPr>
          <p:cNvPr id="130051" name="Zástupný symbol pro obsah 2"/>
          <p:cNvSpPr>
            <a:spLocks noGrp="1"/>
          </p:cNvSpPr>
          <p:nvPr>
            <p:ph idx="1"/>
          </p:nvPr>
        </p:nvSpPr>
        <p:spPr/>
        <p:txBody>
          <a:bodyPr/>
          <a:lstStyle/>
          <a:p>
            <a:r>
              <a:rPr lang="cs-CZ"/>
              <a:t>Tělesné tresty učitelů</a:t>
            </a:r>
          </a:p>
          <a:p>
            <a:r>
              <a:rPr lang="cs-CZ"/>
              <a:t>Verbální agrese formou morální harassmentu učitelů</a:t>
            </a:r>
          </a:p>
          <a:p>
            <a:r>
              <a:rPr lang="cs-CZ"/>
              <a:t>Předsudky, nesnášenlivost</a:t>
            </a:r>
          </a:p>
          <a:p>
            <a:r>
              <a:rPr lang="cs-CZ"/>
              <a:t>Preference menšiny – vzor z USA</a:t>
            </a:r>
          </a:p>
          <a:p>
            <a:r>
              <a:rPr lang="cs-CZ"/>
              <a:t>Šikanování – od dětí, od učitelů a vychovatelů</a:t>
            </a:r>
          </a:p>
          <a:p>
            <a:r>
              <a:rPr lang="cs-CZ"/>
              <a:t>Stigmatizace pro odlišný vzhled, či funkci</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Nadpis 1"/>
          <p:cNvSpPr>
            <a:spLocks noGrp="1"/>
          </p:cNvSpPr>
          <p:nvPr>
            <p:ph type="title"/>
          </p:nvPr>
        </p:nvSpPr>
        <p:spPr/>
        <p:txBody>
          <a:bodyPr/>
          <a:lstStyle/>
          <a:p>
            <a:r>
              <a:rPr lang="cs-CZ"/>
              <a:t>Reakce dítěte</a:t>
            </a:r>
          </a:p>
        </p:txBody>
      </p:sp>
      <p:sp>
        <p:nvSpPr>
          <p:cNvPr id="135171" name="Zástupný symbol pro obsah 2"/>
          <p:cNvSpPr>
            <a:spLocks noGrp="1"/>
          </p:cNvSpPr>
          <p:nvPr>
            <p:ph idx="1"/>
          </p:nvPr>
        </p:nvSpPr>
        <p:spPr/>
        <p:txBody>
          <a:bodyPr/>
          <a:lstStyle/>
          <a:p>
            <a:r>
              <a:rPr lang="cs-CZ"/>
              <a:t>Sebevražda</a:t>
            </a:r>
          </a:p>
          <a:p>
            <a:r>
              <a:rPr lang="cs-CZ"/>
              <a:t>Somatické projevy – bolesti bříška, teploty, alergie</a:t>
            </a:r>
          </a:p>
          <a:p>
            <a:r>
              <a:rPr lang="cs-CZ"/>
              <a:t>Psychické projevy – strach, úzkost, depresivní stavy, apatie</a:t>
            </a:r>
          </a:p>
          <a:p>
            <a:endParaRPr lang="cs-CZ"/>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Nadpis 1"/>
          <p:cNvSpPr>
            <a:spLocks noGrp="1"/>
          </p:cNvSpPr>
          <p:nvPr>
            <p:ph type="title"/>
          </p:nvPr>
        </p:nvSpPr>
        <p:spPr/>
        <p:txBody>
          <a:bodyPr/>
          <a:lstStyle/>
          <a:p>
            <a:r>
              <a:rPr lang="cs-CZ"/>
              <a:t>Šikana</a:t>
            </a:r>
          </a:p>
        </p:txBody>
      </p:sp>
      <p:sp>
        <p:nvSpPr>
          <p:cNvPr id="3" name="Zástupný symbol pro obsah 2"/>
          <p:cNvSpPr>
            <a:spLocks noGrp="1"/>
          </p:cNvSpPr>
          <p:nvPr>
            <p:ph idx="1"/>
          </p:nvPr>
        </p:nvSpPr>
        <p:spPr/>
        <p:txBody>
          <a:bodyPr>
            <a:normAutofit fontScale="92500"/>
          </a:bodyPr>
          <a:lstStyle/>
          <a:p>
            <a:pPr>
              <a:defRPr/>
            </a:pPr>
            <a:r>
              <a:rPr lang="cs-CZ" dirty="0"/>
              <a:t>Známky v chování:</a:t>
            </a:r>
          </a:p>
          <a:p>
            <a:pPr>
              <a:buFont typeface="Arial" charset="0"/>
              <a:buNone/>
              <a:defRPr/>
            </a:pPr>
            <a:r>
              <a:rPr lang="cs-CZ" dirty="0"/>
              <a:t>Tělesné potíže spojené s nechutí a strachem jít do školy</a:t>
            </a:r>
          </a:p>
          <a:p>
            <a:pPr>
              <a:buFont typeface="Arial" charset="0"/>
              <a:buNone/>
              <a:defRPr/>
            </a:pPr>
            <a:r>
              <a:rPr lang="cs-CZ" dirty="0"/>
              <a:t>Ztráta zájmu o učení a zhoršení prospěchu ve škole</a:t>
            </a:r>
          </a:p>
          <a:p>
            <a:pPr>
              <a:buFont typeface="Arial" charset="0"/>
              <a:buNone/>
              <a:defRPr/>
            </a:pPr>
            <a:r>
              <a:rPr lang="cs-CZ" dirty="0"/>
              <a:t>Záškoláctví</a:t>
            </a:r>
          </a:p>
          <a:p>
            <a:pPr>
              <a:buFont typeface="Arial" charset="0"/>
              <a:buNone/>
              <a:defRPr/>
            </a:pPr>
            <a:r>
              <a:rPr lang="cs-CZ" dirty="0"/>
              <a:t>Chybění přátel</a:t>
            </a:r>
          </a:p>
          <a:p>
            <a:pPr>
              <a:buFont typeface="Arial" charset="0"/>
              <a:buNone/>
              <a:defRPr/>
            </a:pPr>
            <a:r>
              <a:rPr lang="cs-CZ" dirty="0"/>
              <a:t>Nejisté ustrašené vystupování</a:t>
            </a:r>
          </a:p>
          <a:p>
            <a:pPr>
              <a:buFont typeface="Arial" charset="0"/>
              <a:buNone/>
              <a:defRPr/>
            </a:pPr>
            <a:r>
              <a:rPr lang="cs-CZ" dirty="0"/>
              <a:t>Poruchy spánku, noční můry</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71500"/>
            <a:ext cx="8229600" cy="5554663"/>
          </a:xfrm>
        </p:spPr>
        <p:txBody>
          <a:bodyPr>
            <a:normAutofit fontScale="92500" lnSpcReduction="10000"/>
          </a:bodyPr>
          <a:lstStyle/>
          <a:p>
            <a:pPr>
              <a:defRPr/>
            </a:pPr>
            <a:r>
              <a:rPr lang="cs-CZ" dirty="0"/>
              <a:t>Šikanu podporuje všeobecné mínění, že si za to děti mohou samy</a:t>
            </a:r>
          </a:p>
          <a:p>
            <a:pPr>
              <a:defRPr/>
            </a:pPr>
            <a:r>
              <a:rPr lang="cs-CZ" dirty="0"/>
              <a:t>Přesvědčení, že si věci děti mezi sebou vyjasní</a:t>
            </a:r>
          </a:p>
          <a:p>
            <a:pPr>
              <a:defRPr/>
            </a:pPr>
            <a:r>
              <a:rPr lang="cs-CZ" dirty="0"/>
              <a:t>Touha zbavit se odpovědnosti na úkor dětí</a:t>
            </a:r>
          </a:p>
          <a:p>
            <a:pPr>
              <a:defRPr/>
            </a:pPr>
            <a:r>
              <a:rPr lang="cs-CZ" dirty="0"/>
              <a:t>Přesvědčení dítěte o tom, že si umí se vším a vždy samo poradit – očekávání rodičů od svých dětí v prvních létech života – častá omnipotence mužů.</a:t>
            </a:r>
          </a:p>
          <a:p>
            <a:pPr>
              <a:defRPr/>
            </a:pPr>
            <a:r>
              <a:rPr lang="cs-CZ" dirty="0"/>
              <a:t>Postižení nebo méně zdatní jedinci pak jsou bráni jako padavky – nepovedení, orientace na výkon.</a:t>
            </a:r>
          </a:p>
          <a:p>
            <a:pPr>
              <a:defRPr/>
            </a:pPr>
            <a:r>
              <a:rPr lang="cs-CZ" dirty="0"/>
              <a:t>V ČR je vyšší procento šikany než v zemích EU.</a:t>
            </a:r>
          </a:p>
          <a:p>
            <a:pPr>
              <a:defRPr/>
            </a:pPr>
            <a:r>
              <a:rPr lang="cs-CZ" dirty="0"/>
              <a:t>Nechci být sám, ale nechci být jako oni</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Nadpis 1"/>
          <p:cNvSpPr>
            <a:spLocks noGrp="1"/>
          </p:cNvSpPr>
          <p:nvPr>
            <p:ph type="title"/>
          </p:nvPr>
        </p:nvSpPr>
        <p:spPr/>
        <p:txBody>
          <a:bodyPr/>
          <a:lstStyle/>
          <a:p>
            <a:r>
              <a:rPr lang="cs-CZ"/>
              <a:t>Čeho se vyvarovat</a:t>
            </a:r>
          </a:p>
        </p:txBody>
      </p:sp>
      <p:sp>
        <p:nvSpPr>
          <p:cNvPr id="3" name="Zástupný symbol pro obsah 2"/>
          <p:cNvSpPr>
            <a:spLocks noGrp="1"/>
          </p:cNvSpPr>
          <p:nvPr>
            <p:ph idx="1"/>
          </p:nvPr>
        </p:nvSpPr>
        <p:spPr/>
        <p:txBody>
          <a:bodyPr>
            <a:normAutofit lnSpcReduction="10000"/>
          </a:bodyPr>
          <a:lstStyle/>
          <a:p>
            <a:pPr>
              <a:defRPr/>
            </a:pPr>
            <a:r>
              <a:rPr lang="cs-CZ" dirty="0"/>
              <a:t>Otevřené konfrontace oběť – násilník.</a:t>
            </a:r>
          </a:p>
          <a:p>
            <a:pPr>
              <a:defRPr/>
            </a:pPr>
            <a:r>
              <a:rPr lang="cs-CZ" dirty="0"/>
              <a:t>Konfrontace s násilníkem bez dostatečné míry ověřených informací.</a:t>
            </a:r>
          </a:p>
          <a:p>
            <a:pPr>
              <a:defRPr/>
            </a:pPr>
            <a:r>
              <a:rPr lang="cs-CZ" dirty="0"/>
              <a:t>Přenesení odpovědnosti na oběť</a:t>
            </a:r>
          </a:p>
          <a:p>
            <a:pPr>
              <a:defRPr/>
            </a:pPr>
            <a:r>
              <a:rPr lang="cs-CZ" dirty="0"/>
              <a:t>Ustoupení násilníkovi  na úkor oběti</a:t>
            </a:r>
          </a:p>
          <a:p>
            <a:pPr>
              <a:defRPr/>
            </a:pPr>
            <a:r>
              <a:rPr lang="cs-CZ" dirty="0"/>
              <a:t>Odsouzení násilníka, nikoliv jeho chování</a:t>
            </a:r>
          </a:p>
          <a:p>
            <a:pPr>
              <a:defRPr/>
            </a:pPr>
            <a:r>
              <a:rPr lang="cs-CZ" dirty="0"/>
              <a:t>Podcenění důsledků na oběť i kolektiv</a:t>
            </a:r>
          </a:p>
          <a:p>
            <a:pPr>
              <a:defRPr/>
            </a:pPr>
            <a:r>
              <a:rPr lang="cs-CZ" dirty="0"/>
              <a:t>Nebrání šikany mezi dětmi na oběť</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Nadpis 1"/>
          <p:cNvSpPr>
            <a:spLocks noGrp="1"/>
          </p:cNvSpPr>
          <p:nvPr>
            <p:ph type="title"/>
          </p:nvPr>
        </p:nvSpPr>
        <p:spPr/>
        <p:txBody>
          <a:bodyPr/>
          <a:lstStyle/>
          <a:p>
            <a:r>
              <a:rPr lang="cs-CZ"/>
              <a:t>Předcházení šikaně</a:t>
            </a:r>
          </a:p>
        </p:txBody>
      </p:sp>
      <p:sp>
        <p:nvSpPr>
          <p:cNvPr id="3" name="Zástupný symbol pro obsah 2"/>
          <p:cNvSpPr>
            <a:spLocks noGrp="1"/>
          </p:cNvSpPr>
          <p:nvPr>
            <p:ph idx="1"/>
          </p:nvPr>
        </p:nvSpPr>
        <p:spPr/>
        <p:txBody>
          <a:bodyPr>
            <a:normAutofit lnSpcReduction="10000"/>
          </a:bodyPr>
          <a:lstStyle/>
          <a:p>
            <a:pPr>
              <a:defRPr/>
            </a:pPr>
            <a:r>
              <a:rPr lang="cs-CZ" dirty="0"/>
              <a:t>Vytvoření atmosféry otevřenosti a vzájemné solidarity</a:t>
            </a:r>
          </a:p>
          <a:p>
            <a:pPr>
              <a:defRPr/>
            </a:pPr>
            <a:r>
              <a:rPr lang="cs-CZ" dirty="0"/>
              <a:t>Definování vlastních postojů k podstatě a existenci šikany</a:t>
            </a:r>
          </a:p>
          <a:p>
            <a:pPr>
              <a:defRPr/>
            </a:pPr>
            <a:r>
              <a:rPr lang="cs-CZ" dirty="0"/>
              <a:t>Jasná pravidla chování v kolektivu</a:t>
            </a:r>
          </a:p>
          <a:p>
            <a:pPr>
              <a:defRPr/>
            </a:pPr>
            <a:r>
              <a:rPr lang="cs-CZ" dirty="0"/>
              <a:t>Vedení diskuzí na téma odlišností – etnické, tělesné, kulturní</a:t>
            </a:r>
          </a:p>
          <a:p>
            <a:pPr>
              <a:defRPr/>
            </a:pPr>
            <a:r>
              <a:rPr lang="cs-CZ" dirty="0"/>
              <a:t>Vzdělávání v oblasti lidských práv a </a:t>
            </a:r>
            <a:r>
              <a:rPr lang="cs-CZ"/>
              <a:t>duchovních tradic</a:t>
            </a:r>
            <a:endParaRPr lang="cs-CZ"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Nadpis 1"/>
          <p:cNvSpPr>
            <a:spLocks noGrp="1"/>
          </p:cNvSpPr>
          <p:nvPr>
            <p:ph type="title"/>
          </p:nvPr>
        </p:nvSpPr>
        <p:spPr/>
        <p:txBody>
          <a:bodyPr/>
          <a:lstStyle/>
          <a:p>
            <a:r>
              <a:rPr lang="cs-CZ"/>
              <a:t>Nejčastější projevy</a:t>
            </a:r>
          </a:p>
        </p:txBody>
      </p:sp>
      <p:sp>
        <p:nvSpPr>
          <p:cNvPr id="134147" name="Zástupný symbol pro obsah 2"/>
          <p:cNvSpPr>
            <a:spLocks noGrp="1"/>
          </p:cNvSpPr>
          <p:nvPr>
            <p:ph idx="1"/>
          </p:nvPr>
        </p:nvSpPr>
        <p:spPr/>
        <p:txBody>
          <a:bodyPr/>
          <a:lstStyle/>
          <a:p>
            <a:r>
              <a:rPr lang="cs-CZ"/>
              <a:t>Sociální hyperaktivita – rychle a snadno navazují vztahy s dospělými, chybí jim strach z cizích lidí, dožadují se jejich pozornosti. Vztahy zůstávají plytké.</a:t>
            </a:r>
          </a:p>
          <a:p>
            <a:r>
              <a:rPr lang="cs-CZ"/>
              <a:t>Sociální provokace – dožadování se pozornosti záměrnou provokací, destruktivní chování atd.</a:t>
            </a:r>
          </a:p>
          <a:p>
            <a:r>
              <a:rPr lang="cs-CZ"/>
              <a:t>Útlumový typ – sociálně apatické, pasívní, typický je nedostatek jakékoliv iniciativy</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Nová morbidita</a:t>
            </a:r>
          </a:p>
        </p:txBody>
      </p:sp>
      <p:sp>
        <p:nvSpPr>
          <p:cNvPr id="3" name="Zástupný symbol pro obsah 2"/>
          <p:cNvSpPr>
            <a:spLocks noGrp="1"/>
          </p:cNvSpPr>
          <p:nvPr>
            <p:ph idx="1"/>
          </p:nvPr>
        </p:nvSpPr>
        <p:spPr/>
        <p:txBody>
          <a:bodyPr/>
          <a:lstStyle/>
          <a:p>
            <a:r>
              <a:rPr lang="cs-CZ" dirty="0"/>
              <a:t>Jeden z projevů nedostatečné saturace potřeb v dětství</a:t>
            </a:r>
          </a:p>
          <a:p>
            <a:r>
              <a:rPr lang="cs-CZ" dirty="0"/>
              <a:t>Rovněž zde patří dětství, kdy děti byly vychovávány „</a:t>
            </a:r>
            <a:r>
              <a:rPr lang="cs-CZ" dirty="0" err="1"/>
              <a:t>bezstresově</a:t>
            </a:r>
            <a:r>
              <a:rPr lang="cs-CZ" dirty="0"/>
              <a:t>“</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Dodatky </a:t>
            </a:r>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wrap="square" anchor="ctr">
            <a:normAutofit/>
          </a:bodyPr>
          <a:lstStyle/>
          <a:p>
            <a:r>
              <a:rPr lang="cs-CZ" dirty="0"/>
              <a:t>Rekonstrukce</a:t>
            </a:r>
          </a:p>
        </p:txBody>
      </p:sp>
      <p:graphicFrame>
        <p:nvGraphicFramePr>
          <p:cNvPr id="5" name="Zástupný symbol pro obsah 2">
            <a:extLst>
              <a:ext uri="{FF2B5EF4-FFF2-40B4-BE49-F238E27FC236}">
                <a16:creationId xmlns:a16="http://schemas.microsoft.com/office/drawing/2014/main" id="{D6644233-2704-ABD0-8868-65E8D1EC699E}"/>
              </a:ext>
            </a:extLst>
          </p:cNvPr>
          <p:cNvGraphicFramePr>
            <a:graphicFrameLocks noGrp="1"/>
          </p:cNvGraphicFramePr>
          <p:nvPr>
            <p:ph idx="1"/>
            <p:extLst>
              <p:ext uri="{D42A27DB-BD31-4B8C-83A1-F6EECF244321}">
                <p14:modId xmlns:p14="http://schemas.microsoft.com/office/powerpoint/2010/main" val="295852302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0754599"/>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3049</TotalTime>
  <Words>4919</Words>
  <Application>Microsoft Macintosh PowerPoint</Application>
  <PresentationFormat>Předvádění na obrazovce (4:3)</PresentationFormat>
  <Paragraphs>488</Paragraphs>
  <Slides>88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88</vt:i4>
      </vt:variant>
    </vt:vector>
  </HeadingPairs>
  <TitlesOfParts>
    <vt:vector size="92" baseType="lpstr">
      <vt:lpstr>Arial</vt:lpstr>
      <vt:lpstr>Calibri</vt:lpstr>
      <vt:lpstr>Times New Roman</vt:lpstr>
      <vt:lpstr>Motiv sady Office</vt:lpstr>
      <vt:lpstr>CAN a diagnostika rodiny</vt:lpstr>
      <vt:lpstr>Historický kontext postavení dítěte ve společnosti</vt:lpstr>
      <vt:lpstr>Prezentace aplikace PowerPoint</vt:lpstr>
      <vt:lpstr>Prezentace aplikace PowerPoint</vt:lpstr>
      <vt:lpstr>Způsoby poznání</vt:lpstr>
      <vt:lpstr>Prezentace aplikace PowerPoint</vt:lpstr>
      <vt:lpstr>Pojem a jeho obsah</vt:lpstr>
      <vt:lpstr>Proces dekonstrukce</vt:lpstr>
      <vt:lpstr>Rekonstrukce</vt:lpstr>
      <vt:lpstr>Studie r. 2000 – MUDr. Novotný</vt:lpstr>
      <vt:lpstr>Syndrom CAN</vt:lpstr>
      <vt:lpstr>Kdo je dítě</vt:lpstr>
      <vt:lpstr>Prezentace aplikace PowerPoint</vt:lpstr>
      <vt:lpstr>zdravotní komise Evropy</vt:lpstr>
      <vt:lpstr>Úmluva o právech dítěte  z 20.11.1989</vt:lpstr>
      <vt:lpstr>Vývoj pojmu „syndrom CAN“</vt:lpstr>
      <vt:lpstr>Prezentace aplikace PowerPoint</vt:lpstr>
      <vt:lpstr>Po roce 2000</vt:lpstr>
      <vt:lpstr>ČSSR               ČR</vt:lpstr>
      <vt:lpstr>Rodina </vt:lpstr>
      <vt:lpstr>Rozdělení rizikových faktorů</vt:lpstr>
      <vt:lpstr>Rizikové dítě</vt:lpstr>
      <vt:lpstr>Rizikové dívky</vt:lpstr>
      <vt:lpstr>Rizikový rodič</vt:lpstr>
      <vt:lpstr>Rizikoví dospělí</vt:lpstr>
      <vt:lpstr>Rizikové situace</vt:lpstr>
      <vt:lpstr>Riziková rodina</vt:lpstr>
      <vt:lpstr>Prezentace aplikace PowerPoint</vt:lpstr>
      <vt:lpstr>Formy a projevy syndromu CAN</vt:lpstr>
      <vt:lpstr>Nástroj – popis kritické události</vt:lpstr>
      <vt:lpstr>kazuistiky</vt:lpstr>
      <vt:lpstr>Analýza našeho myšlení a práce – analýza příběhu</vt:lpstr>
      <vt:lpstr>Pomáhající profese a moc</vt:lpstr>
      <vt:lpstr>ČR</vt:lpstr>
      <vt:lpstr>Pomoc dítěti</vt:lpstr>
      <vt:lpstr>Fyzické týrání</vt:lpstr>
      <vt:lpstr>Fyzické týrání</vt:lpstr>
      <vt:lpstr>Zavřená poranění</vt:lpstr>
      <vt:lpstr>Prezentace aplikace PowerPoint</vt:lpstr>
      <vt:lpstr>Prezentace aplikace PowerPoint</vt:lpstr>
      <vt:lpstr>Otevřená poranění</vt:lpstr>
      <vt:lpstr>Prezentace aplikace PowerPoint</vt:lpstr>
      <vt:lpstr>Prezentace aplikace PowerPoint</vt:lpstr>
      <vt:lpstr>Münchhausenův syn. by proxy</vt:lpstr>
      <vt:lpstr>Fyzické týrání pasívního charakteru</vt:lpstr>
      <vt:lpstr>Sexuální zneužívání</vt:lpstr>
      <vt:lpstr>Vývoj pojmu CSA</vt:lpstr>
      <vt:lpstr>Psychiatrická definice</vt:lpstr>
      <vt:lpstr>Dynamika CSA</vt:lpstr>
      <vt:lpstr>Prezentace aplikace PowerPoint</vt:lpstr>
      <vt:lpstr>Prezentace aplikace PowerPoint</vt:lpstr>
      <vt:lpstr>Syndrom přizpůsobení</vt:lpstr>
      <vt:lpstr>Prezentace aplikace PowerPoint</vt:lpstr>
      <vt:lpstr>Formy CSA</vt:lpstr>
      <vt:lpstr>Dotykové CSA</vt:lpstr>
      <vt:lpstr>Prezentace aplikace PowerPoint</vt:lpstr>
      <vt:lpstr>Rizikové faktory pro sexuální zneužívání</vt:lpstr>
      <vt:lpstr>Rizikoví dospělí</vt:lpstr>
      <vt:lpstr>Sexuální chování - aktér</vt:lpstr>
      <vt:lpstr>Příznaky a projevy CSA</vt:lpstr>
      <vt:lpstr>Prezentace aplikace PowerPoint</vt:lpstr>
      <vt:lpstr>Fyzické projevy</vt:lpstr>
      <vt:lpstr>Prezentace aplikace PowerPoint</vt:lpstr>
      <vt:lpstr>zanedbávání</vt:lpstr>
      <vt:lpstr>Prezentace aplikace PowerPoint</vt:lpstr>
      <vt:lpstr>Rozdělení duševního (psychického) týrání</vt:lpstr>
      <vt:lpstr>Aktivní složka</vt:lpstr>
      <vt:lpstr>Pasivní složka</vt:lpstr>
      <vt:lpstr>Plně vytížení rodiče</vt:lpstr>
      <vt:lpstr>Emoční vydírání</vt:lpstr>
      <vt:lpstr>Srovnávání se sourozencem</vt:lpstr>
      <vt:lpstr>Obchod s dětmi - ČR</vt:lpstr>
      <vt:lpstr>Prezentace aplikace PowerPoint</vt:lpstr>
      <vt:lpstr>Trauma – proti zveřejnění</vt:lpstr>
      <vt:lpstr>Trauma – pro zveřejnění</vt:lpstr>
      <vt:lpstr>Prezentace aplikace PowerPoint</vt:lpstr>
      <vt:lpstr>Rizikové sociální prostředí</vt:lpstr>
      <vt:lpstr>rozvod</vt:lpstr>
      <vt:lpstr>Identita dítěte</vt:lpstr>
      <vt:lpstr>Násilí ve školách</vt:lpstr>
      <vt:lpstr>Reakce dítěte</vt:lpstr>
      <vt:lpstr>Šikana</vt:lpstr>
      <vt:lpstr>Prezentace aplikace PowerPoint</vt:lpstr>
      <vt:lpstr>Čeho se vyvarovat</vt:lpstr>
      <vt:lpstr>Předcházení šikaně</vt:lpstr>
      <vt:lpstr>Nejčastější projevy</vt:lpstr>
      <vt:lpstr>Nová morbidita</vt:lpstr>
      <vt:lpstr>Dodatky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dc:title>
  <dc:creator>Petr</dc:creator>
  <cp:lastModifiedBy>Petr Fabián</cp:lastModifiedBy>
  <cp:revision>105</cp:revision>
  <dcterms:created xsi:type="dcterms:W3CDTF">2010-02-23T15:52:22Z</dcterms:created>
  <dcterms:modified xsi:type="dcterms:W3CDTF">2022-11-17T06:55:00Z</dcterms:modified>
</cp:coreProperties>
</file>