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8288000" cy="10287000"/>
  <p:notesSz cx="6858000" cy="9144000"/>
  <p:embeddedFontLst>
    <p:embeddedFont>
      <p:font typeface="Antic" panose="020B0604020202020204" charset="0"/>
      <p:regular r:id="rId48"/>
    </p:embeddedFont>
    <p:embeddedFont>
      <p:font typeface="Antic Bold Italics" panose="020B0604020202020204" charset="0"/>
      <p:regular r:id="rId49"/>
    </p:embeddedFont>
    <p:embeddedFont>
      <p:font typeface="Antic Italics" panose="020B0604020202020204" charset="0"/>
      <p:regular r:id="rId50"/>
    </p:embeddedFont>
    <p:embeddedFont>
      <p:font typeface="Arimo" panose="020B0604020202020204" charset="0"/>
      <p:regular r:id="rId51"/>
    </p:embeddedFont>
    <p:embeddedFont>
      <p:font typeface="Bogart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Open Sans" panose="020B060402020202020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35.jpeg"/><Relationship Id="rId4" Type="http://schemas.openxmlformats.org/officeDocument/2006/relationships/image" Target="../media/image2.sv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38.jpeg"/><Relationship Id="rId4" Type="http://schemas.openxmlformats.org/officeDocument/2006/relationships/image" Target="../media/image2.sv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41.jpeg"/><Relationship Id="rId4" Type="http://schemas.openxmlformats.org/officeDocument/2006/relationships/image" Target="../media/image2.svg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hyperlink" Target="https://www.google.cz/search?sxsrf=AJOqlzV5Gziy1oh_IYDGA_L_0aGsBvETyA%3A1676318464715&amp;q=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search?sxsrf=AJOqlzV5Gziy1oh_IYDGA_L_0aGsBvETyA%3A1676318464715&amp;q=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51.jpeg"/><Relationship Id="rId4" Type="http://schemas.openxmlformats.org/officeDocument/2006/relationships/image" Target="../media/image2.sv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s://www.google.com/search?q=cerebellum+obr%C3%A1zky&amp;tbm=isch&amp;ved=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0" Type="http://schemas.openxmlformats.org/officeDocument/2006/relationships/image" Target="../media/image59.png"/><Relationship Id="rId4" Type="http://schemas.openxmlformats.org/officeDocument/2006/relationships/image" Target="../media/image2.sv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66.jpeg"/><Relationship Id="rId5" Type="http://schemas.openxmlformats.org/officeDocument/2006/relationships/image" Target="../media/image9.png"/><Relationship Id="rId10" Type="http://schemas.openxmlformats.org/officeDocument/2006/relationships/image" Target="../media/image65.jpeg"/><Relationship Id="rId4" Type="http://schemas.openxmlformats.org/officeDocument/2006/relationships/image" Target="../media/image2.svg"/><Relationship Id="rId9" Type="http://schemas.openxmlformats.org/officeDocument/2006/relationships/hyperlink" Target="https://www.google.com/search?q=cerebellum+obr%C3%A1zky&amp;tbm=isch&amp;ved=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png"/><Relationship Id="rId7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.png"/><Relationship Id="rId7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prodlou%C5%BEen%C3%A1+m%C3%ADcha+funkce&amp;tbm=isch&amp;hl=cs&amp;sa=X&amp;ved=2ahUKEwjFzvnD2ob9AhV1sScCHQq1BjIQrNwCKAB6BQgBEK8B&amp;biw=1349&amp;bih=568#imgrc=Mpi25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0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2.sv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hyperlink" Target="https://www.google.com/search?q=%C5%A1ed%C3%A1+hmota+mozkov%C3%A1&amp;tbm=isch&amp;ved=2ahUKEwiLvrDw3ob9AhXIkv0HHWU_Bq8Q2-cCegQIABAA&amp;oq=%C5%A1ed%C3%A1+hmota+mozkov%C3%A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3464" y="5561443"/>
            <a:ext cx="19414929" cy="5096419"/>
          </a:xfrm>
          <a:custGeom>
            <a:avLst/>
            <a:gdLst/>
            <a:ahLst/>
            <a:cxnLst/>
            <a:rect l="l" t="t" r="r" b="b"/>
            <a:pathLst>
              <a:path w="19414929" h="5096419">
                <a:moveTo>
                  <a:pt x="0" y="0"/>
                </a:moveTo>
                <a:lnTo>
                  <a:pt x="19414928" y="0"/>
                </a:lnTo>
                <a:lnTo>
                  <a:pt x="19414928" y="5096419"/>
                </a:lnTo>
                <a:lnTo>
                  <a:pt x="0" y="509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6756" y="3975658"/>
            <a:ext cx="16574488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>
                <a:solidFill>
                  <a:srgbClr val="FFFFFF"/>
                </a:solidFill>
                <a:latin typeface="Bogart"/>
              </a:rPr>
              <a:t>MUDr</a:t>
            </a:r>
            <a:r>
              <a:rPr lang="en-US" sz="5600" dirty="0">
                <a:solidFill>
                  <a:srgbClr val="FFFFFF"/>
                </a:solidFill>
                <a:latin typeface="Bogart"/>
              </a:rPr>
              <a:t>. Ren</a:t>
            </a:r>
            <a:r>
              <a:rPr lang="cs-CZ" sz="5600">
                <a:solidFill>
                  <a:srgbClr val="FFFFFF"/>
                </a:solidFill>
                <a:latin typeface="Bogart"/>
              </a:rPr>
              <a:t>á</a:t>
            </a:r>
            <a:r>
              <a:rPr lang="en-US" sz="5600">
                <a:solidFill>
                  <a:srgbClr val="FFFFFF"/>
                </a:solidFill>
                <a:latin typeface="Bogart"/>
              </a:rPr>
              <a:t>ta </a:t>
            </a:r>
            <a:r>
              <a:rPr lang="en-US" sz="5600" dirty="0" err="1">
                <a:solidFill>
                  <a:srgbClr val="FFFFFF"/>
                </a:solidFill>
                <a:latin typeface="Bogart"/>
              </a:rPr>
              <a:t>Slaná</a:t>
            </a:r>
            <a:endParaRPr lang="en-US" sz="5600" dirty="0">
              <a:solidFill>
                <a:srgbClr val="FFFFFF"/>
              </a:solidFill>
              <a:latin typeface="Bogart"/>
            </a:endParaRPr>
          </a:p>
          <a:p>
            <a:pPr algn="ctr">
              <a:lnSpc>
                <a:spcPts val="7840"/>
              </a:lnSpc>
            </a:pPr>
            <a:endParaRPr lang="en-US" sz="5600" dirty="0">
              <a:solidFill>
                <a:srgbClr val="FFFFFF"/>
              </a:solidFill>
              <a:latin typeface="Bogar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59558" y="2965944"/>
            <a:ext cx="6568884" cy="89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3"/>
              </a:lnSpc>
            </a:pPr>
            <a:r>
              <a:rPr lang="en-US" sz="5173" spc="2136">
                <a:solidFill>
                  <a:srgbClr val="FFFFFF"/>
                </a:solidFill>
                <a:latin typeface="Antic Bold Italics"/>
              </a:rPr>
              <a:t>ANATOMIE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22578" y="4346314"/>
            <a:ext cx="15555294" cy="10011862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8758" b="-4666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90873" y="-2590999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826346" y="495101"/>
            <a:ext cx="5789698" cy="4505592"/>
            <a:chOff x="0" y="0"/>
            <a:chExt cx="7719598" cy="600745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b="5775"/>
            <a:stretch>
              <a:fillRect/>
            </a:stretch>
          </p:blipFill>
          <p:spPr>
            <a:xfrm>
              <a:off x="0" y="0"/>
              <a:ext cx="7719598" cy="600745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826346" y="5286307"/>
            <a:ext cx="5789698" cy="4505592"/>
            <a:chOff x="0" y="0"/>
            <a:chExt cx="7719598" cy="600745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t="1361" b="1361"/>
            <a:stretch>
              <a:fillRect/>
            </a:stretch>
          </p:blipFill>
          <p:spPr>
            <a:xfrm>
              <a:off x="0" y="0"/>
              <a:ext cx="7719598" cy="6007456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7478438" y="390326"/>
            <a:ext cx="8853987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5699" spc="-222">
                <a:solidFill>
                  <a:srgbClr val="FFFFFF"/>
                </a:solidFill>
                <a:latin typeface="Bogart"/>
              </a:rPr>
              <a:t>Mozková kůra </a:t>
            </a:r>
          </a:p>
          <a:p>
            <a:pPr>
              <a:lnSpc>
                <a:spcPts val="4620"/>
              </a:lnSpc>
            </a:pPr>
            <a:r>
              <a:rPr lang="en-US" sz="3300" spc="-128">
                <a:solidFill>
                  <a:srgbClr val="FFFFFF"/>
                </a:solidFill>
                <a:latin typeface="Bogart"/>
              </a:rPr>
              <a:t>umich.edu</a:t>
            </a:r>
          </a:p>
          <a:p>
            <a:pPr>
              <a:lnSpc>
                <a:spcPts val="4620"/>
              </a:lnSpc>
            </a:pPr>
            <a:endParaRPr lang="en-US" sz="3300" spc="-128">
              <a:solidFill>
                <a:srgbClr val="FFFFFF"/>
              </a:solidFill>
              <a:latin typeface="Bogar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933772" y="2048413"/>
            <a:ext cx="10797436" cy="392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4.vrstva přijímá informace, spolu s 1.-3.vrstvou je zpracovává </a:t>
            </a:r>
          </a:p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5.-6. vrstva eferentní dráhy – např. pyramid. dráha , ovlivňují nižší etáže CNS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Podle buněčné skladby – Brodmannovy arey</a:t>
            </a:r>
          </a:p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"/>
              </a:rPr>
              <a:t>( 11 regionů a 52 polí)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783448" y="626287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-911640" y="-83443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93897" y="-751562"/>
            <a:ext cx="18658914" cy="1200944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808" b="-180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93897" y="5526890"/>
            <a:ext cx="3731410" cy="37314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37694" y="3937568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7" y="0"/>
                </a:lnTo>
                <a:lnTo>
                  <a:pt x="673927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31349" y="1795941"/>
            <a:ext cx="6734037" cy="7889129"/>
          </a:xfrm>
          <a:custGeom>
            <a:avLst/>
            <a:gdLst/>
            <a:ahLst/>
            <a:cxnLst/>
            <a:rect l="l" t="t" r="r" b="b"/>
            <a:pathLst>
              <a:path w="6734037" h="7889129">
                <a:moveTo>
                  <a:pt x="0" y="0"/>
                </a:moveTo>
                <a:lnTo>
                  <a:pt x="6734037" y="0"/>
                </a:lnTo>
                <a:lnTo>
                  <a:pt x="6734037" y="7889128"/>
                </a:lnTo>
                <a:lnTo>
                  <a:pt x="0" y="7889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" r="-1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42788" y="357081"/>
            <a:ext cx="1299031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-143">
                <a:solidFill>
                  <a:srgbClr val="FFFFFF"/>
                </a:solidFill>
                <a:latin typeface="Open Sans"/>
              </a:rPr>
              <a:t>Mozková kůra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-143">
                <a:solidFill>
                  <a:srgbClr val="FFFFFF"/>
                </a:solidFill>
                <a:latin typeface="Open Sans"/>
              </a:rPr>
              <a:t>Sinělnikov, Atlas anatomie člověka, Avicenum 1970, str. 93, obr.783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23700" y="-2395573"/>
            <a:ext cx="13696135" cy="8815250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808" b="-180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91910" y="4762234"/>
            <a:ext cx="9159714" cy="5053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 algn="ctr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Části laterální, mesiální, basální</a:t>
            </a:r>
          </a:p>
          <a:p>
            <a:pPr marL="683927" lvl="1" indent="-341964" algn="ctr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gyrus precentralis a lobulus paracentralis- motorická oblast – východisko pyramid. drah se somatotopickým uspořádáním </a:t>
            </a:r>
          </a:p>
          <a:p>
            <a:pPr marL="683927" lvl="1" indent="-341964" algn="ctr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dominantní hsf – Brocovo centrum řeči- motorika mluvidel</a:t>
            </a:r>
          </a:p>
          <a:p>
            <a:pPr algn="ctr"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centrum pro psaní-diferencované pohyb ruky</a:t>
            </a:r>
          </a:p>
          <a:p>
            <a:pPr marL="683927" lvl="1" indent="-341964" algn="ctr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Prefrontální oblast- psychické funkce</a:t>
            </a:r>
          </a:p>
          <a:p>
            <a:pPr algn="ctr"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7763418" y="9666431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591919" y="9666431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4967795" y="9666431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4967795" y="1646843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Frontální lalok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160554" y="180643"/>
            <a:ext cx="20203530" cy="13003608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" b="-2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80964" y="1957547"/>
            <a:ext cx="8348225" cy="5495915"/>
          </a:xfrm>
          <a:custGeom>
            <a:avLst/>
            <a:gdLst/>
            <a:ahLst/>
            <a:cxnLst/>
            <a:rect l="l" t="t" r="r" b="b"/>
            <a:pathLst>
              <a:path w="8348225" h="5495915">
                <a:moveTo>
                  <a:pt x="0" y="0"/>
                </a:moveTo>
                <a:lnTo>
                  <a:pt x="8348225" y="0"/>
                </a:lnTo>
                <a:lnTo>
                  <a:pt x="8348225" y="5495916"/>
                </a:lnTo>
                <a:lnTo>
                  <a:pt x="0" y="54959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8356652" y="-1931601"/>
            <a:ext cx="0" cy="9297727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-2304622" y="514350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56631" y="69173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923971" y="4098997"/>
            <a:ext cx="11256758" cy="7245193"/>
            <a:chOff x="0" y="0"/>
            <a:chExt cx="5513070" cy="3548380"/>
          </a:xfrm>
        </p:grpSpPr>
        <p:sp>
          <p:nvSpPr>
            <p:cNvPr id="16" name="Freeform 1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8"/>
              <a:stretch>
                <a:fillRect t="-1289" b="-128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85068" y="777461"/>
            <a:ext cx="5333672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6399" spc="-249">
                <a:solidFill>
                  <a:srgbClr val="FFFFFF"/>
                </a:solidFill>
                <a:latin typeface="Bogart"/>
              </a:rPr>
              <a:t>Somatotopické uspořádání </a:t>
            </a:r>
          </a:p>
          <a:p>
            <a:pPr>
              <a:lnSpc>
                <a:spcPts val="3780"/>
              </a:lnSpc>
            </a:pPr>
            <a:r>
              <a:rPr lang="en-US" sz="3600" spc="-140">
                <a:solidFill>
                  <a:srgbClr val="FFFFFF"/>
                </a:solidFill>
                <a:latin typeface="Bogart"/>
              </a:rPr>
              <a:t>DocPlayer.cz</a:t>
            </a:r>
          </a:p>
          <a:p>
            <a:pPr>
              <a:lnSpc>
                <a:spcPts val="3780"/>
              </a:lnSpc>
            </a:pPr>
            <a:endParaRPr lang="en-US" sz="3600" spc="-140">
              <a:solidFill>
                <a:srgbClr val="FFFFFF"/>
              </a:solidFill>
              <a:latin typeface="Bogar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298429" y="1818895"/>
            <a:ext cx="6359025" cy="6262676"/>
          </a:xfrm>
          <a:custGeom>
            <a:avLst/>
            <a:gdLst/>
            <a:ahLst/>
            <a:cxnLst/>
            <a:rect l="l" t="t" r="r" b="b"/>
            <a:pathLst>
              <a:path w="6359025" h="6262676">
                <a:moveTo>
                  <a:pt x="0" y="0"/>
                </a:moveTo>
                <a:lnTo>
                  <a:pt x="6359026" y="0"/>
                </a:lnTo>
                <a:lnTo>
                  <a:pt x="6359026" y="6262676"/>
                </a:lnTo>
                <a:lnTo>
                  <a:pt x="0" y="62626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043683" y="2738245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3231" b="-10400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54625" y="1030135"/>
            <a:ext cx="7810080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Temporální lalok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171" y="2421636"/>
            <a:ext cx="9159714" cy="449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Shora ohraničen Sylvijskou rýhou, posteriorně přechází v parietální a okcipitální lalok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Plochy- basální, laterální, mesiální a pól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Temporální závity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Limbický systém ( limbický kortex, hippokampus, amygdala, preoptické oblasti)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397210" y="-5711852"/>
            <a:ext cx="23625269" cy="1520594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8721" b="-872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396120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28780" y="363296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2884761" y="465823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830195" y="2066210"/>
            <a:ext cx="5976841" cy="5814183"/>
          </a:xfrm>
          <a:custGeom>
            <a:avLst/>
            <a:gdLst/>
            <a:ahLst/>
            <a:cxnLst/>
            <a:rect l="l" t="t" r="r" b="b"/>
            <a:pathLst>
              <a:path w="5976841" h="5814183">
                <a:moveTo>
                  <a:pt x="0" y="0"/>
                </a:moveTo>
                <a:lnTo>
                  <a:pt x="5976841" y="0"/>
                </a:lnTo>
                <a:lnTo>
                  <a:pt x="5976841" y="5814183"/>
                </a:lnTo>
                <a:lnTo>
                  <a:pt x="0" y="5814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" r="-2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30923" y="2198999"/>
            <a:ext cx="5000316" cy="5885413"/>
          </a:xfrm>
          <a:custGeom>
            <a:avLst/>
            <a:gdLst/>
            <a:ahLst/>
            <a:cxnLst/>
            <a:rect l="l" t="t" r="r" b="b"/>
            <a:pathLst>
              <a:path w="5000316" h="5885413">
                <a:moveTo>
                  <a:pt x="0" y="0"/>
                </a:moveTo>
                <a:lnTo>
                  <a:pt x="5000315" y="0"/>
                </a:lnTo>
                <a:lnTo>
                  <a:pt x="5000315" y="5885413"/>
                </a:lnTo>
                <a:lnTo>
                  <a:pt x="0" y="5885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" r="-20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20212" y="8084412"/>
            <a:ext cx="6600825" cy="51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9"/>
              </a:lnSpc>
            </a:pPr>
            <a:r>
              <a:rPr lang="en-US" sz="1649" spc="-65">
                <a:solidFill>
                  <a:srgbClr val="FFFFFF"/>
                </a:solidFill>
                <a:latin typeface="Open Sans"/>
              </a:rPr>
              <a:t>Sinělnikov, Atlas anatomie člověka, Avicenum 1970, str. 35,  ob737, str. 41, obr. 742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315350" y="726836"/>
            <a:ext cx="23625269" cy="1520594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>
                <a:alphaModFix amt="46000"/>
              </a:blip>
              <a:stretch>
                <a:fillRect l="-7233" r="-723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5280718" y="-195719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12302" y="-43799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2884761" y="465823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6497" y="595720"/>
            <a:ext cx="1208722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 spc="-215">
                <a:solidFill>
                  <a:srgbClr val="FFFFFF"/>
                </a:solidFill>
                <a:latin typeface="Open Sans"/>
              </a:rPr>
              <a:t>Limbický systém</a:t>
            </a:r>
          </a:p>
          <a:p>
            <a:pPr>
              <a:lnSpc>
                <a:spcPts val="1944"/>
              </a:lnSpc>
            </a:pPr>
            <a:r>
              <a:rPr lang="en-US" sz="1620" spc="-64">
                <a:solidFill>
                  <a:srgbClr val="FFFFFF"/>
                </a:solidFill>
                <a:latin typeface="Open Sans"/>
              </a:rPr>
              <a:t>Sinělnikov, Atlas anatomie člověka, Avicenum 1970, str. 35,  ob737, str. 41, obr. 742</a:t>
            </a:r>
          </a:p>
          <a:p>
            <a:pPr>
              <a:lnSpc>
                <a:spcPts val="1944"/>
              </a:lnSpc>
            </a:pPr>
            <a:endParaRPr lang="en-US" sz="1620" spc="-64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65998" y="2023741"/>
            <a:ext cx="9289032" cy="6904570"/>
          </a:xfrm>
          <a:custGeom>
            <a:avLst/>
            <a:gdLst/>
            <a:ahLst/>
            <a:cxnLst/>
            <a:rect l="l" t="t" r="r" b="b"/>
            <a:pathLst>
              <a:path w="9289032" h="6904570">
                <a:moveTo>
                  <a:pt x="0" y="0"/>
                </a:moveTo>
                <a:lnTo>
                  <a:pt x="9289032" y="0"/>
                </a:lnTo>
                <a:lnTo>
                  <a:pt x="9289032" y="6904570"/>
                </a:lnTo>
                <a:lnTo>
                  <a:pt x="0" y="6904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05397" y="6557165"/>
            <a:ext cx="4738878" cy="3291840"/>
          </a:xfrm>
          <a:custGeom>
            <a:avLst/>
            <a:gdLst/>
            <a:ahLst/>
            <a:cxnLst/>
            <a:rect l="l" t="t" r="r" b="b"/>
            <a:pathLst>
              <a:path w="4738878" h="3291840">
                <a:moveTo>
                  <a:pt x="0" y="0"/>
                </a:moveTo>
                <a:lnTo>
                  <a:pt x="4738878" y="0"/>
                </a:lnTo>
                <a:lnTo>
                  <a:pt x="4738878" y="3291840"/>
                </a:lnTo>
                <a:lnTo>
                  <a:pt x="0" y="3291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" b="-6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87400" y="-2576719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223635" y="3955004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T laloku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384" y="5428467"/>
            <a:ext cx="16810583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Část T laloku je součást  limbického systému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- autonomní, emoční projevy, vzorce chování- příjem potravy , sexuální aktivity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- mnestické funkce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- při lézi derealizace, iluze  viděného- neviděného, slyšeného-neslyš, vyprávěného-nevyprávěného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Senzorická aferentace – sluch  Heschlovy závity,  čich, chuť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Primární sluchový kortex   Wernicke- akustické centrum řeči (porozumění mluvené řeči)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296204" y="4469734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12169" b="-1216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223635" y="479031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Parietální lalok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1952495"/>
            <a:ext cx="18257351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Aferentace 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Gyrus postcentralis- primárně somatosenzorický kortex ( má somatotopické uspořádání) - senzitivní percepce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Gyrus angularis dominantní hsf- optické centrum řeči- význam napsaného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 Gyrus supramarginalis – korové pole mluvidel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780734" y="-2213063"/>
            <a:ext cx="22280331" cy="14340301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09" b="-9417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29658" y="-2672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00030" y="563891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895718" y="-820999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2093056" y="-1552502"/>
            <a:ext cx="64317" cy="12576096"/>
          </a:xfrm>
          <a:prstGeom prst="line">
            <a:avLst/>
          </a:prstGeom>
          <a:ln w="3810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585256" y="1824886"/>
            <a:ext cx="1125185" cy="112518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5256" y="3329004"/>
            <a:ext cx="1125185" cy="112518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5256" y="4835188"/>
            <a:ext cx="1125185" cy="112518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85256" y="6341373"/>
            <a:ext cx="1125185" cy="112518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25049"/>
            </a:solidFill>
            <a:ln>
              <a:noFill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045603" y="553533"/>
            <a:ext cx="5531476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Bogart"/>
              </a:rPr>
              <a:t>Nervová soustava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5603" y="2030273"/>
            <a:ext cx="2550323" cy="55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MOZEK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45603" y="3534391"/>
            <a:ext cx="4699087" cy="552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MÍCHA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45603" y="5040575"/>
            <a:ext cx="2550323" cy="110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PERIFERNÍ NERVY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45603" y="6546760"/>
            <a:ext cx="3954427" cy="110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AUTONOMNÍ SYSTÉM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5176" y="1832485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55176" y="3336602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55176" y="4842787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III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55176" y="6348972"/>
            <a:ext cx="1385345" cy="99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5793">
                <a:solidFill>
                  <a:srgbClr val="000000"/>
                </a:solidFill>
                <a:latin typeface="Bogart"/>
              </a:rPr>
              <a:t>IV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740186" y="-4918944"/>
            <a:ext cx="23625269" cy="1520594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>
                <a:alphaModFix amt="46000"/>
              </a:blip>
              <a:stretch>
                <a:fillRect l="-7254" r="-725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5280718" y="-195719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12302" y="-43799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2884761" y="465823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6497" y="757645"/>
            <a:ext cx="1208722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255">
                <a:solidFill>
                  <a:srgbClr val="FFFFFF"/>
                </a:solidFill>
                <a:latin typeface="Open Sans"/>
              </a:rPr>
              <a:t>P lalok</a:t>
            </a:r>
          </a:p>
        </p:txBody>
      </p:sp>
      <p:sp>
        <p:nvSpPr>
          <p:cNvPr id="17" name="Freeform 17"/>
          <p:cNvSpPr/>
          <p:nvPr/>
        </p:nvSpPr>
        <p:spPr>
          <a:xfrm>
            <a:off x="626497" y="2218700"/>
            <a:ext cx="6431200" cy="6256177"/>
          </a:xfrm>
          <a:custGeom>
            <a:avLst/>
            <a:gdLst/>
            <a:ahLst/>
            <a:cxnLst/>
            <a:rect l="l" t="t" r="r" b="b"/>
            <a:pathLst>
              <a:path w="6431200" h="6256177">
                <a:moveTo>
                  <a:pt x="0" y="0"/>
                </a:moveTo>
                <a:lnTo>
                  <a:pt x="6431201" y="0"/>
                </a:lnTo>
                <a:lnTo>
                  <a:pt x="6431201" y="6256178"/>
                </a:lnTo>
                <a:lnTo>
                  <a:pt x="0" y="6256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" b="-4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486167" y="4209531"/>
            <a:ext cx="7236804" cy="5379142"/>
          </a:xfrm>
          <a:custGeom>
            <a:avLst/>
            <a:gdLst/>
            <a:ahLst/>
            <a:cxnLst/>
            <a:rect l="l" t="t" r="r" b="b"/>
            <a:pathLst>
              <a:path w="7236804" h="5379142">
                <a:moveTo>
                  <a:pt x="0" y="0"/>
                </a:moveTo>
                <a:lnTo>
                  <a:pt x="7236804" y="0"/>
                </a:lnTo>
                <a:lnTo>
                  <a:pt x="7236804" y="5379143"/>
                </a:lnTo>
                <a:lnTo>
                  <a:pt x="0" y="537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" r="-13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26497" y="8614567"/>
            <a:ext cx="66008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9"/>
              </a:lnSpc>
            </a:pPr>
            <a:r>
              <a:rPr lang="en-US" sz="1575" spc="-62">
                <a:solidFill>
                  <a:srgbClr val="FFFFFF"/>
                </a:solidFill>
                <a:latin typeface="Open Sans"/>
              </a:rPr>
              <a:t>Sinělnikov, Atlas anatomie člověka, Avicenum 1970, str. 35,  obr. 737, str. 39, obr. 740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14402">
            <a:off x="-714234" y="-6318870"/>
            <a:ext cx="19986187" cy="12863719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44271" r="-4427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23635" y="3955004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P laloku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5538070"/>
            <a:ext cx="18257351" cy="485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Aferentace, smyslové vstupy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Gyrus postcentralis – somatosenzorický kortex , somatotopické uspořádání 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Gnozie - vědomé poznání jevů a dějů (při lézi nepozná předměty hmatem, části těla, vlastní tělesné postižení)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Praxie - naučené složité účelné motorické úkony ( porucha plánu výkonu, motorická bezradnost, jako poprvé, kreslení obkreslování)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V dominantní hsf optické centrum řeči ( poznání významu napsaného), čtení, počítání , pravolevá orientace </a:t>
            </a:r>
          </a:p>
          <a:p>
            <a:pPr algn="ctr">
              <a:lnSpc>
                <a:spcPts val="3840"/>
              </a:lnSpc>
            </a:pPr>
            <a:r>
              <a:rPr lang="en-US" sz="3200" spc="-127">
                <a:solidFill>
                  <a:srgbClr val="FFFFFF"/>
                </a:solidFill>
                <a:latin typeface="Open Sans"/>
              </a:rPr>
              <a:t>mnestické funkce ( amnestická afázie –porucha nalezení správných slov)</a:t>
            </a:r>
          </a:p>
          <a:p>
            <a:pPr algn="ctr">
              <a:lnSpc>
                <a:spcPts val="3840"/>
              </a:lnSpc>
            </a:pPr>
            <a:endParaRPr lang="en-US" sz="3200" spc="-12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34482" y="-252344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54625" y="1058710"/>
            <a:ext cx="7810080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spc="-187">
                <a:solidFill>
                  <a:srgbClr val="FFFFFF"/>
                </a:solidFill>
                <a:latin typeface="Bogart"/>
              </a:rPr>
              <a:t>Okcipitální lalok</a:t>
            </a:r>
          </a:p>
          <a:p>
            <a:pPr>
              <a:lnSpc>
                <a:spcPts val="1679"/>
              </a:lnSpc>
            </a:pPr>
            <a:r>
              <a:rPr lang="en-US" sz="1200" spc="-46">
                <a:solidFill>
                  <a:srgbClr val="FFFFFF"/>
                </a:solidFill>
                <a:latin typeface="Bogart"/>
              </a:rPr>
              <a:t>https://www.istockphoto.com/cs/vektor/okcipit%C3%A1ln%C3%AD-lalok-lidsk%C3%A9-anatomie-mozku-bo%C4%8Dn%C3%AD-pohled-ploch%C3%BD-gm1039705924-278333802</a:t>
            </a:r>
          </a:p>
          <a:p>
            <a:pPr>
              <a:lnSpc>
                <a:spcPts val="1679"/>
              </a:lnSpc>
            </a:pPr>
            <a:endParaRPr lang="en-US" sz="1200" spc="-46">
              <a:solidFill>
                <a:srgbClr val="FFFFFF"/>
              </a:solidFill>
              <a:latin typeface="Bogar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4625" y="2421289"/>
            <a:ext cx="9159714" cy="5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4"/>
              </a:lnSpc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Zrakové vnímání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54625" y="3358716"/>
            <a:ext cx="5899584" cy="5899584"/>
          </a:xfrm>
          <a:custGeom>
            <a:avLst/>
            <a:gdLst/>
            <a:ahLst/>
            <a:cxnLst/>
            <a:rect l="l" t="t" r="r" b="b"/>
            <a:pathLst>
              <a:path w="5899584" h="5899584">
                <a:moveTo>
                  <a:pt x="0" y="0"/>
                </a:moveTo>
                <a:lnTo>
                  <a:pt x="5899584" y="0"/>
                </a:lnTo>
                <a:lnTo>
                  <a:pt x="5899584" y="5899584"/>
                </a:lnTo>
                <a:lnTo>
                  <a:pt x="0" y="5899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0209" y="48347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4478184" y="1882620"/>
            <a:ext cx="11870416" cy="7640162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00022" y="-2230783"/>
            <a:ext cx="11870416" cy="7640162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t="-1824" b="-18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777394" y="1325263"/>
            <a:ext cx="10930068" cy="7933037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8"/>
              <a:stretch>
                <a:fillRect t="-1626" b="-162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-1717692" y="-164128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6" y="5628769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770851" y="9357364"/>
            <a:ext cx="9520386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u="sng">
                <a:solidFill>
                  <a:srgbClr val="FFFFFF"/>
                </a:solidFill>
                <a:latin typeface="Arimo"/>
                <a:hlinkClick r:id="rId9" tooltip="https://www.google.cz/search?sxsrf=AJOqlzV5Gziy1oh_IYDGA_L_0aGsBvETyA%3A1676318464715&amp;q="/>
              </a:rPr>
              <a:t>https://www.google.cz/search?sxsrf=AJOqlzV5Gziy1oh_IYDGA_L_0aGsBvETyA%3A1676318464715&amp;q=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0209" y="48347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595857" y="-2063079"/>
            <a:ext cx="11870416" cy="7640162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660649" y="5438219"/>
            <a:ext cx="11870416" cy="7640162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t="-1824" b="-18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flipH="1">
            <a:off x="-1717692" y="-164128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6" y="5628769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82748" y="1804009"/>
            <a:ext cx="6522839" cy="68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 u="sng">
                <a:solidFill>
                  <a:srgbClr val="FFFFFF"/>
                </a:solidFill>
                <a:latin typeface="Arimo"/>
                <a:hlinkClick r:id="rId8" tooltip="https://www.google.cz/search?sxsrf=AJOqlzV5Gziy1oh_IYDGA_L_0aGsBvETyA%3A1676318464715&amp;q="/>
              </a:rPr>
              <a:t>Funkční oblasti mozkové kůry</a:t>
            </a:r>
          </a:p>
        </p:txBody>
      </p:sp>
      <p:sp>
        <p:nvSpPr>
          <p:cNvPr id="11" name="Freeform 11"/>
          <p:cNvSpPr/>
          <p:nvPr/>
        </p:nvSpPr>
        <p:spPr>
          <a:xfrm>
            <a:off x="631236" y="2807396"/>
            <a:ext cx="9791746" cy="6788944"/>
          </a:xfrm>
          <a:custGeom>
            <a:avLst/>
            <a:gdLst/>
            <a:ahLst/>
            <a:cxnLst/>
            <a:rect l="l" t="t" r="r" b="b"/>
            <a:pathLst>
              <a:path w="9791746" h="6788944">
                <a:moveTo>
                  <a:pt x="0" y="0"/>
                </a:moveTo>
                <a:lnTo>
                  <a:pt x="9791746" y="0"/>
                </a:lnTo>
                <a:lnTo>
                  <a:pt x="9791746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940629" y="-1168801"/>
            <a:ext cx="18384386" cy="11832752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12014" r="-1201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4857964" y="-593152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3832" y="797250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6707" y="2570652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5536" y="-1490662"/>
            <a:ext cx="12087225" cy="503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endParaRPr/>
          </a:p>
          <a:p>
            <a:pPr>
              <a:lnSpc>
                <a:spcPts val="7679"/>
              </a:lnSpc>
            </a:pPr>
            <a:endParaRPr/>
          </a:p>
          <a:p>
            <a:pPr>
              <a:lnSpc>
                <a:spcPts val="7679"/>
              </a:lnSpc>
            </a:pPr>
            <a:r>
              <a:rPr lang="en-US" sz="6399" spc="-249">
                <a:solidFill>
                  <a:srgbClr val="FFFFFF"/>
                </a:solidFill>
                <a:latin typeface="Open Sans"/>
              </a:rPr>
              <a:t>Mozkové dráhy</a:t>
            </a:r>
          </a:p>
          <a:p>
            <a:pPr>
              <a:lnSpc>
                <a:spcPts val="1439"/>
              </a:lnSpc>
            </a:pPr>
            <a:r>
              <a:rPr lang="en-US" sz="1200" spc="-46">
                <a:solidFill>
                  <a:srgbClr val="FFFFFF"/>
                </a:solidFill>
                <a:latin typeface="Open Sans"/>
              </a:rPr>
              <a:t>Sinělnikov, Atlas anatomie člověka, Avicenum 1970, str103, obr.790</a:t>
            </a:r>
          </a:p>
          <a:p>
            <a:pPr>
              <a:lnSpc>
                <a:spcPts val="7679"/>
              </a:lnSpc>
            </a:pPr>
            <a:endParaRPr lang="en-US" sz="1200" spc="-46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7679"/>
              </a:lnSpc>
            </a:pPr>
            <a:endParaRPr lang="en-US" sz="1200" spc="-4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392230" y="3548063"/>
            <a:ext cx="5772131" cy="5924848"/>
          </a:xfrm>
          <a:custGeom>
            <a:avLst/>
            <a:gdLst/>
            <a:ahLst/>
            <a:cxnLst/>
            <a:rect l="l" t="t" r="r" b="b"/>
            <a:pathLst>
              <a:path w="5772131" h="5924848">
                <a:moveTo>
                  <a:pt x="0" y="0"/>
                </a:moveTo>
                <a:lnTo>
                  <a:pt x="5772130" y="0"/>
                </a:lnTo>
                <a:lnTo>
                  <a:pt x="5772130" y="5924848"/>
                </a:lnTo>
                <a:lnTo>
                  <a:pt x="0" y="5924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91661" y="1028700"/>
            <a:ext cx="6958684" cy="6653560"/>
          </a:xfrm>
          <a:custGeom>
            <a:avLst/>
            <a:gdLst/>
            <a:ahLst/>
            <a:cxnLst/>
            <a:rect l="l" t="t" r="r" b="b"/>
            <a:pathLst>
              <a:path w="6958684" h="6653560">
                <a:moveTo>
                  <a:pt x="0" y="0"/>
                </a:moveTo>
                <a:lnTo>
                  <a:pt x="6958684" y="0"/>
                </a:lnTo>
                <a:lnTo>
                  <a:pt x="6958684" y="6653560"/>
                </a:lnTo>
                <a:lnTo>
                  <a:pt x="0" y="6653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" r="-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046626" y="2554135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54625" y="1058710"/>
            <a:ext cx="78100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gart"/>
              </a:rPr>
              <a:t>Mozkové dráhy</a:t>
            </a:r>
          </a:p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Bogart"/>
              </a:rPr>
              <a:t>Sinělnikov, Atlas anatomie člověka, Avicenum 1970, str103, obr.790</a:t>
            </a:r>
          </a:p>
        </p:txBody>
      </p:sp>
      <p:sp>
        <p:nvSpPr>
          <p:cNvPr id="9" name="Freeform 9"/>
          <p:cNvSpPr/>
          <p:nvPr/>
        </p:nvSpPr>
        <p:spPr>
          <a:xfrm>
            <a:off x="9064705" y="1557853"/>
            <a:ext cx="8503662" cy="8495301"/>
          </a:xfrm>
          <a:custGeom>
            <a:avLst/>
            <a:gdLst/>
            <a:ahLst/>
            <a:cxnLst/>
            <a:rect l="l" t="t" r="r" b="b"/>
            <a:pathLst>
              <a:path w="8503662" h="8495301">
                <a:moveTo>
                  <a:pt x="0" y="0"/>
                </a:moveTo>
                <a:lnTo>
                  <a:pt x="8503662" y="0"/>
                </a:lnTo>
                <a:lnTo>
                  <a:pt x="8503662" y="8495301"/>
                </a:lnTo>
                <a:lnTo>
                  <a:pt x="0" y="84953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" b="-12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296204" y="4469734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-7233" r="-723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223635" y="479031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Corpus callosum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1952495"/>
            <a:ext cx="18257351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Velké množství komisurálních vláken- spojují homologní místa kůry neokortexu obou hsf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Rámcově- spolupráce P a L hsf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Přední část ( genu a rostrum cc) – při lézi psychické poruchy- změny osobnosti, koncentrace pozornosti, apatie, stupor.., oboustranná hemiparesa)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Střední část ( corpus) -zadní F a P laloky- při lézi motorická apraxie , často oboustranná hemiparesa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Zadní část ( splenium cc)- T a O laloky- při lézi desorientace v prostoru, někdy bilat hemiparesa</a:t>
            </a: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840"/>
              </a:lnSpc>
              <a:spcBef>
                <a:spcPct val="0"/>
              </a:spcBef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919333" y="-3876295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-3616" r="-361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238960" y="2968579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Corpus callosum</a:t>
            </a:r>
          </a:p>
        </p:txBody>
      </p:sp>
      <p:sp>
        <p:nvSpPr>
          <p:cNvPr id="14" name="Freeform 14"/>
          <p:cNvSpPr/>
          <p:nvPr/>
        </p:nvSpPr>
        <p:spPr>
          <a:xfrm>
            <a:off x="335123" y="4566682"/>
            <a:ext cx="7173401" cy="5783076"/>
          </a:xfrm>
          <a:custGeom>
            <a:avLst/>
            <a:gdLst/>
            <a:ahLst/>
            <a:cxnLst/>
            <a:rect l="l" t="t" r="r" b="b"/>
            <a:pathLst>
              <a:path w="7173401" h="5783076">
                <a:moveTo>
                  <a:pt x="0" y="0"/>
                </a:moveTo>
                <a:lnTo>
                  <a:pt x="7173401" y="0"/>
                </a:lnTo>
                <a:lnTo>
                  <a:pt x="7173401" y="5783076"/>
                </a:lnTo>
                <a:lnTo>
                  <a:pt x="0" y="5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20327" y="4566682"/>
            <a:ext cx="8572500" cy="3743325"/>
          </a:xfrm>
          <a:custGeom>
            <a:avLst/>
            <a:gdLst/>
            <a:ahLst/>
            <a:cxnLst/>
            <a:rect l="l" t="t" r="r" b="b"/>
            <a:pathLst>
              <a:path w="8572500" h="3743325">
                <a:moveTo>
                  <a:pt x="0" y="0"/>
                </a:moveTo>
                <a:lnTo>
                  <a:pt x="8572500" y="0"/>
                </a:lnTo>
                <a:lnTo>
                  <a:pt x="8572500" y="3743325"/>
                </a:lnTo>
                <a:lnTo>
                  <a:pt x="0" y="3743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28675" y="8923928"/>
            <a:ext cx="6600825" cy="24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https://www.google.com/search?q=corpus+callosum+obr%C3%A1zky&amp;tbm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3822" y="328808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11757" y="-113018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2918" y="580550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353178" y="1157141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54625" y="1030135"/>
            <a:ext cx="16421724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Funkční asymetrie mozkových hemisfér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171" y="2421636"/>
            <a:ext cx="9159714" cy="617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Dominantní, nedominantní hsf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Dominantní : většinou levá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neliší se od výkonu celého mozku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řečové, písemné vyjadřování , početní výkony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= zejména funkce spojené s řečí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Nedominantní: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prostorové představy , prostorové vztahy, emoční vnímání , posuzování hudby, umění , omezeně i chápání řeči – hudebnost řeči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4810" y="355558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38169" y="-1553537"/>
            <a:ext cx="7612263" cy="7797452"/>
          </a:xfrm>
          <a:custGeom>
            <a:avLst/>
            <a:gdLst/>
            <a:ahLst/>
            <a:cxnLst/>
            <a:rect l="l" t="t" r="r" b="b"/>
            <a:pathLst>
              <a:path w="7612263" h="7797452">
                <a:moveTo>
                  <a:pt x="0" y="0"/>
                </a:moveTo>
                <a:lnTo>
                  <a:pt x="7612263" y="0"/>
                </a:lnTo>
                <a:lnTo>
                  <a:pt x="7612263" y="7797452"/>
                </a:lnTo>
                <a:lnTo>
                  <a:pt x="0" y="779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600843" y="62439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8839" y="1775260"/>
            <a:ext cx="10756782" cy="392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Pravá a levá mozková hemisféra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Lalok frontální , temporální, parietální, okcipitální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Mezencefalon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Diencefalon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Cerebellum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Prodloužená mícha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372151" y="1981694"/>
            <a:ext cx="14845500" cy="9555017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1872" b="-187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374635"/>
            <a:ext cx="7810080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Mozek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89349" y="66586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8914" y="721528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2918" y="-2148524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501490" y="1504347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631406" y="1030135"/>
            <a:ext cx="8044943" cy="242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Cerebellum- Mozeček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81561" y="3404046"/>
            <a:ext cx="9159714" cy="449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Všeobecná organizace a regulace veškerého motorického dění organismu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Správná časová koordinace činnosti jednotlivých svalových skupin při realizaci určitého pohybového plánu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Souhra svalová ke správnému plnění statické a pohybové funkce 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729148" y="-1210871"/>
            <a:ext cx="18384386" cy="11832752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4857964" y="-593152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3832" y="797250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31126" y="53850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26707" y="2570652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5536" y="542925"/>
            <a:ext cx="1208722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255">
                <a:solidFill>
                  <a:srgbClr val="FFFFFF"/>
                </a:solidFill>
                <a:latin typeface="Open Sans"/>
              </a:rPr>
              <a:t>Cerebellum</a:t>
            </a:r>
          </a:p>
        </p:txBody>
      </p:sp>
      <p:sp>
        <p:nvSpPr>
          <p:cNvPr id="17" name="Freeform 17"/>
          <p:cNvSpPr/>
          <p:nvPr/>
        </p:nvSpPr>
        <p:spPr>
          <a:xfrm>
            <a:off x="357071" y="3648755"/>
            <a:ext cx="6695211" cy="6788944"/>
          </a:xfrm>
          <a:custGeom>
            <a:avLst/>
            <a:gdLst/>
            <a:ahLst/>
            <a:cxnLst/>
            <a:rect l="l" t="t" r="r" b="b"/>
            <a:pathLst>
              <a:path w="6695211" h="6788944">
                <a:moveTo>
                  <a:pt x="0" y="0"/>
                </a:moveTo>
                <a:lnTo>
                  <a:pt x="6695211" y="0"/>
                </a:lnTo>
                <a:lnTo>
                  <a:pt x="6695211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899298" y="1362230"/>
            <a:ext cx="4280557" cy="4280558"/>
          </a:xfrm>
          <a:custGeom>
            <a:avLst/>
            <a:gdLst/>
            <a:ahLst/>
            <a:cxnLst/>
            <a:rect l="l" t="t" r="r" b="b"/>
            <a:pathLst>
              <a:path w="4280557" h="4280558">
                <a:moveTo>
                  <a:pt x="0" y="0"/>
                </a:moveTo>
                <a:lnTo>
                  <a:pt x="4280558" y="0"/>
                </a:lnTo>
                <a:lnTo>
                  <a:pt x="4280558" y="4280558"/>
                </a:lnTo>
                <a:lnTo>
                  <a:pt x="0" y="428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899298" y="6551605"/>
            <a:ext cx="4462201" cy="4462202"/>
          </a:xfrm>
          <a:custGeom>
            <a:avLst/>
            <a:gdLst/>
            <a:ahLst/>
            <a:cxnLst/>
            <a:rect l="l" t="t" r="r" b="b"/>
            <a:pathLst>
              <a:path w="4462201" h="4462202">
                <a:moveTo>
                  <a:pt x="0" y="0"/>
                </a:moveTo>
                <a:lnTo>
                  <a:pt x="4462202" y="0"/>
                </a:lnTo>
                <a:lnTo>
                  <a:pt x="4462202" y="4462202"/>
                </a:lnTo>
                <a:lnTo>
                  <a:pt x="0" y="4462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57071" y="1545524"/>
            <a:ext cx="637207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12" tooltip="https://www.google.com/search?q=cerebellum+obr%C3%A1zky&amp;tbm=isch&amp;ved="/>
              </a:rPr>
              <a:t>https://www.google.com/search?q=cerebellum+obr%C3%A1zky&amp;tbm=isch&amp;ved=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4177687" y="24765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1627727" y="24765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452779" y="4328817"/>
            <a:ext cx="12864115" cy="8279737"/>
            <a:chOff x="0" y="0"/>
            <a:chExt cx="5513070" cy="3548380"/>
          </a:xfrm>
        </p:grpSpPr>
        <p:sp>
          <p:nvSpPr>
            <p:cNvPr id="12" name="Freeform 12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438676" y="563801"/>
            <a:ext cx="11379998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Cerebellum-pokračování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00710" y="1911585"/>
            <a:ext cx="10039591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Uložen v zadní jámě lební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pod tentoriem cerebelli a nad IV. komorou mozkovou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Vermis= paleocerebellum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mozečkové hemisféry = neocerebellum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Kůra, sulci, bílá hmota , podkorová jádra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Lobus anterior, posterior, pars noduloflocularis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( archicerebellum)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Aferentní, eferentní dráhy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14812">
            <a:off x="1667558" y="-3880668"/>
            <a:ext cx="14175859" cy="9124015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b="-1656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2556100" y="-41148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48296" y="-323191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87290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494377" y="-106208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7" y="5628770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77600" y="4349574"/>
            <a:ext cx="7810080" cy="11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mozečku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01781" y="5538070"/>
            <a:ext cx="12453789" cy="582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Programování realizace pohybů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Neocerebellum 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řízení svalového tonu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správné provedení cílení – taxe, metrie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rychlé alternující pohyby-diadochokinesa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- souhra agonistů, antagonistů- synergie</a:t>
            </a:r>
          </a:p>
          <a:p>
            <a:pPr algn="ctr">
              <a:lnSpc>
                <a:spcPts val="3840"/>
              </a:lnSpc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( svalová souhra)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Paleocerebellum – udržení vzpřímené polohy těla vestoje a při chůzi</a:t>
            </a:r>
          </a:p>
          <a:p>
            <a:pPr marL="690881" lvl="1" indent="-345440" algn="ctr">
              <a:lnSpc>
                <a:spcPts val="3840"/>
              </a:lnSpc>
              <a:buFont typeface="Arial"/>
              <a:buChar char="•"/>
            </a:pPr>
            <a:r>
              <a:rPr lang="en-US" sz="3200" spc="-124">
                <a:solidFill>
                  <a:srgbClr val="FFFFFF"/>
                </a:solidFill>
                <a:latin typeface="Open Sans"/>
              </a:rPr>
              <a:t>Neocerebellum – HKK, paleocerebellum- trup a DKK</a:t>
            </a: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endParaRPr lang="en-US" sz="3200" spc="-124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89349" y="66586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8914" y="721528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92918" y="179717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816825" y="4213100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9397" b="-9783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254625" y="612869"/>
            <a:ext cx="8044943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Diencefalon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03176" y="651962"/>
            <a:ext cx="9159714" cy="449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Thalamus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Hypothalamus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Basální ganglia ( ncl.caudatus, ncl.lentiformis, amygdala, claustrum)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Glandula pinealis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Hypofýza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Capsula interna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01161" y="4369675"/>
            <a:ext cx="7002015" cy="5251512"/>
          </a:xfrm>
          <a:custGeom>
            <a:avLst/>
            <a:gdLst/>
            <a:ahLst/>
            <a:cxnLst/>
            <a:rect l="l" t="t" r="r" b="b"/>
            <a:pathLst>
              <a:path w="7002015" h="5251512">
                <a:moveTo>
                  <a:pt x="0" y="0"/>
                </a:moveTo>
                <a:lnTo>
                  <a:pt x="7002015" y="0"/>
                </a:lnTo>
                <a:lnTo>
                  <a:pt x="7002015" y="5251512"/>
                </a:lnTo>
                <a:lnTo>
                  <a:pt x="0" y="5251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243101" y="2253981"/>
            <a:ext cx="15069724" cy="9699334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4857964" y="-593152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23832" y="797250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31126" y="53850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3416636" y="-1009146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5536" y="542925"/>
            <a:ext cx="12087225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 spc="-255">
                <a:solidFill>
                  <a:srgbClr val="FFFFFF"/>
                </a:solidFill>
                <a:latin typeface="Open Sans"/>
              </a:rPr>
              <a:t>Diencefalon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7071" y="1545524"/>
            <a:ext cx="5404247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9" tooltip="https://www.google.com/search?q=cerebellum+obr%C3%A1zky&amp;tbm=isch&amp;ved="/>
              </a:rPr>
              <a:t>Sinělnikov, Atlas anatomie člověka, Avicenum 1970, str. 69, obr. 765</a:t>
            </a:r>
          </a:p>
        </p:txBody>
      </p:sp>
      <p:sp>
        <p:nvSpPr>
          <p:cNvPr id="18" name="Freeform 18"/>
          <p:cNvSpPr/>
          <p:nvPr/>
        </p:nvSpPr>
        <p:spPr>
          <a:xfrm>
            <a:off x="6729148" y="2438299"/>
            <a:ext cx="6105230" cy="6483037"/>
          </a:xfrm>
          <a:custGeom>
            <a:avLst/>
            <a:gdLst/>
            <a:ahLst/>
            <a:cxnLst/>
            <a:rect l="l" t="t" r="r" b="b"/>
            <a:pathLst>
              <a:path w="6105230" h="6483037">
                <a:moveTo>
                  <a:pt x="0" y="0"/>
                </a:moveTo>
                <a:lnTo>
                  <a:pt x="6105230" y="0"/>
                </a:lnTo>
                <a:lnTo>
                  <a:pt x="6105230" y="6483037"/>
                </a:lnTo>
                <a:lnTo>
                  <a:pt x="0" y="6483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" b="-3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926780" y="4343287"/>
            <a:ext cx="4279639" cy="4275430"/>
          </a:xfrm>
          <a:custGeom>
            <a:avLst/>
            <a:gdLst/>
            <a:ahLst/>
            <a:cxnLst/>
            <a:rect l="l" t="t" r="r" b="b"/>
            <a:pathLst>
              <a:path w="4279639" h="4275430">
                <a:moveTo>
                  <a:pt x="0" y="0"/>
                </a:moveTo>
                <a:lnTo>
                  <a:pt x="4279639" y="0"/>
                </a:lnTo>
                <a:lnTo>
                  <a:pt x="4279639" y="4275430"/>
                </a:lnTo>
                <a:lnTo>
                  <a:pt x="0" y="4275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" r="-6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17983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7973" y="-337382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43930" y="594702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718843" y="-166042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607355" y="-1960692"/>
            <a:ext cx="15162482" cy="9759036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3984951"/>
            <a:ext cx="10534491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Funkce hypothalamu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990" y="5233487"/>
            <a:ext cx="10835070" cy="5053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Udržování homeostázy ( např.termoregulace)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Hypofýza - sekrece hormonů 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adenohypofýza ACTH, TSH, FSH, STH , PRL , LH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neurohypofýza -oxytocin , ADH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Realizace základních potřeb( hlad, žízeň, sexuální fce)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Řízení vegetativního nervstva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Zprostředkování tělesného doprovodu emocí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Řízení cirkadiálního rytmu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89349" y="66586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44391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460027" y="-2801569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10104" y="4030083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137058" y="645060"/>
            <a:ext cx="8044943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Mesencefalon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79673" y="2026183"/>
            <a:ext cx="9159714" cy="2805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Mezi stopkou epifýzy a horní částí pontu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Tectum – colliculi supp, inf.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Pedunculi cerebri (tegmentum, subst. nigra)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Aqueductus cerebri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65799" y="768885"/>
            <a:ext cx="5400600" cy="4678270"/>
          </a:xfrm>
          <a:custGeom>
            <a:avLst/>
            <a:gdLst/>
            <a:ahLst/>
            <a:cxnLst/>
            <a:rect l="l" t="t" r="r" b="b"/>
            <a:pathLst>
              <a:path w="5400600" h="4678270">
                <a:moveTo>
                  <a:pt x="0" y="0"/>
                </a:moveTo>
                <a:lnTo>
                  <a:pt x="5400600" y="0"/>
                </a:lnTo>
                <a:lnTo>
                  <a:pt x="5400600" y="4678271"/>
                </a:lnTo>
                <a:lnTo>
                  <a:pt x="0" y="4678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5439" y="-502606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06897" y="1996752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75082" y="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7" y="0"/>
                </a:lnTo>
                <a:lnTo>
                  <a:pt x="5495087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420383" y="-2003035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075202" y="-1371767"/>
            <a:ext cx="13645490" cy="878265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8284" b="-828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798839" y="5514553"/>
            <a:ext cx="8044943" cy="1184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8"/>
              </a:lnSpc>
            </a:pPr>
            <a:r>
              <a:rPr lang="en-US" sz="6998">
                <a:solidFill>
                  <a:srgbClr val="FFFFFF"/>
                </a:solidFill>
                <a:latin typeface="Bogart"/>
              </a:rPr>
              <a:t>Mesencefalon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41453" y="6786074"/>
            <a:ext cx="9159714" cy="2805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Mezi stopkou epifýzy a horní částí pontu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Tectum – colliculi supp, inf.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Pedunculi cerebri (tegmentum, subst. nigra)</a:t>
            </a:r>
          </a:p>
          <a:p>
            <a:pPr marL="683927" lvl="1" indent="-341964">
              <a:lnSpc>
                <a:spcPts val="4434"/>
              </a:lnSpc>
              <a:buFont typeface="Arial"/>
              <a:buChar char="•"/>
            </a:pPr>
            <a:r>
              <a:rPr lang="en-US" sz="3167" spc="148">
                <a:solidFill>
                  <a:srgbClr val="FFFFFF"/>
                </a:solidFill>
                <a:latin typeface="Antic Italics"/>
              </a:rPr>
              <a:t>Aqueductus cerebri</a:t>
            </a:r>
          </a:p>
          <a:p>
            <a:pPr>
              <a:lnSpc>
                <a:spcPts val="4434"/>
              </a:lnSpc>
            </a:pPr>
            <a:endParaRPr lang="en-US" sz="3167" spc="148">
              <a:solidFill>
                <a:srgbClr val="FFFFFF"/>
              </a:solidFill>
              <a:latin typeface="Antic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25814" y="3625735"/>
            <a:ext cx="5945892" cy="5939907"/>
          </a:xfrm>
          <a:custGeom>
            <a:avLst/>
            <a:gdLst/>
            <a:ahLst/>
            <a:cxnLst/>
            <a:rect l="l" t="t" r="r" b="b"/>
            <a:pathLst>
              <a:path w="5945892" h="5939907">
                <a:moveTo>
                  <a:pt x="0" y="0"/>
                </a:moveTo>
                <a:lnTo>
                  <a:pt x="5945892" y="0"/>
                </a:lnTo>
                <a:lnTo>
                  <a:pt x="5945892" y="5939907"/>
                </a:lnTo>
                <a:lnTo>
                  <a:pt x="0" y="5939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" r="-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25814" y="9544061"/>
            <a:ext cx="1098440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spc="103">
                <a:solidFill>
                  <a:srgbClr val="FFFFFF"/>
                </a:solidFill>
                <a:latin typeface="Antic Italics"/>
              </a:rPr>
              <a:t>SINĚLNIKOV, ATLAS ANATOMIE ČLOVĚKA, AVICENUM 1970, STR. 126,  OBR. 803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53708" y="-7005445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22318" y="5769609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Most a prodloužená mícha</a:t>
            </a:r>
          </a:p>
        </p:txBody>
      </p:sp>
      <p:sp>
        <p:nvSpPr>
          <p:cNvPr id="7" name="Freeform 7"/>
          <p:cNvSpPr/>
          <p:nvPr/>
        </p:nvSpPr>
        <p:spPr>
          <a:xfrm>
            <a:off x="-1304497" y="6834514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0927018" y="6434454"/>
            <a:ext cx="6861179" cy="15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Mozkové dráhy 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Překřížení pyramid – decussatio pyramidum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Jádra hlavových nervů</a:t>
            </a:r>
          </a:p>
          <a:p>
            <a:pPr algn="just">
              <a:lnSpc>
                <a:spcPts val="3079"/>
              </a:lnSpc>
            </a:pPr>
            <a:endParaRPr lang="en-US" sz="2199" spc="103">
              <a:solidFill>
                <a:srgbClr val="FFFFFF"/>
              </a:solidFill>
              <a:latin typeface="Ant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422318" y="7728584"/>
            <a:ext cx="800100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7" tooltip="https://www.google.com/search?q=%C5%A1ed%C3%A1+hmota+mozkov%C3%A1&amp;tbm=isch&amp;ved=2ahUKEwiLvrDw3ob9AhXIkv0HHWU_Bq8Q2-cCegQIABAA&amp;oq=%C5%A1ed%C3%A1+hmota+mozkov%C3%A1"/>
              </a:rPr>
              <a:t>stefajir.cz </a:t>
            </a:r>
          </a:p>
        </p:txBody>
      </p:sp>
      <p:sp>
        <p:nvSpPr>
          <p:cNvPr id="16" name="Freeform 16"/>
          <p:cNvSpPr/>
          <p:nvPr/>
        </p:nvSpPr>
        <p:spPr>
          <a:xfrm>
            <a:off x="534710" y="725145"/>
            <a:ext cx="4946253" cy="6007594"/>
          </a:xfrm>
          <a:custGeom>
            <a:avLst/>
            <a:gdLst/>
            <a:ahLst/>
            <a:cxnLst/>
            <a:rect l="l" t="t" r="r" b="b"/>
            <a:pathLst>
              <a:path w="4946253" h="6007594">
                <a:moveTo>
                  <a:pt x="0" y="0"/>
                </a:moveTo>
                <a:lnTo>
                  <a:pt x="4946253" y="0"/>
                </a:lnTo>
                <a:lnTo>
                  <a:pt x="4946253" y="6007595"/>
                </a:lnTo>
                <a:lnTo>
                  <a:pt x="0" y="60075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980765" y="3728942"/>
            <a:ext cx="4946253" cy="4622589"/>
          </a:xfrm>
          <a:custGeom>
            <a:avLst/>
            <a:gdLst/>
            <a:ahLst/>
            <a:cxnLst/>
            <a:rect l="l" t="t" r="r" b="b"/>
            <a:pathLst>
              <a:path w="4946253" h="4622589">
                <a:moveTo>
                  <a:pt x="0" y="0"/>
                </a:moveTo>
                <a:lnTo>
                  <a:pt x="4946253" y="0"/>
                </a:lnTo>
                <a:lnTo>
                  <a:pt x="4946253" y="4622589"/>
                </a:lnTo>
                <a:lnTo>
                  <a:pt x="0" y="46225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4222" y="-604692"/>
            <a:ext cx="18712222" cy="12043757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289824" y="4215688"/>
            <a:ext cx="6820734" cy="1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46"/>
              </a:lnSpc>
            </a:pPr>
            <a:r>
              <a:rPr lang="en-US" sz="9818">
                <a:solidFill>
                  <a:srgbClr val="FFFFFF"/>
                </a:solidFill>
                <a:latin typeface="Bogart"/>
              </a:rPr>
              <a:t>Mozek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386341" y="4240017"/>
            <a:ext cx="1806965" cy="18069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77442" y="4254803"/>
            <a:ext cx="2224765" cy="159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6"/>
              </a:lnSpc>
            </a:pPr>
            <a:r>
              <a:rPr lang="en-US" sz="9304">
                <a:solidFill>
                  <a:srgbClr val="000000"/>
                </a:solidFill>
                <a:latin typeface="Bogart"/>
              </a:rPr>
              <a:t>I</a:t>
            </a:r>
          </a:p>
        </p:txBody>
      </p:sp>
      <p:sp>
        <p:nvSpPr>
          <p:cNvPr id="9" name="Freeform 9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284154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-1491240" y="189112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427704" y="709272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5" y="0"/>
                </a:lnTo>
                <a:lnTo>
                  <a:pt x="4619185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911640" y="-83443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1394222" y="1028700"/>
            <a:ext cx="11563102" cy="7442365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53616" b="-5361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9761784" y="2559848"/>
            <a:ext cx="814939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gart"/>
              </a:rPr>
              <a:t>Funkce prodloužené míchy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79895" y="3406366"/>
            <a:ext cx="9695619" cy="342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Vystupuje 7 hlavových nervů 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Centrum reflexní činnosti 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dýchací - kašel, kýchání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srdeční – činnost srdce, TK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sací reflex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polykací reflex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zvracivý r.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slinění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IV. komora mozková 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Prochází senzitivní a motorické dráhy a kříží se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328963" y="2137253"/>
            <a:ext cx="17904062" cy="11523600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68719" b="-6871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967986" y="427940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0125" y="952500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Jádra hlavových nervů </a:t>
            </a:r>
          </a:p>
        </p:txBody>
      </p:sp>
      <p:sp>
        <p:nvSpPr>
          <p:cNvPr id="7" name="Freeform 7"/>
          <p:cNvSpPr/>
          <p:nvPr/>
        </p:nvSpPr>
        <p:spPr>
          <a:xfrm>
            <a:off x="7521676" y="5347048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028700" y="1617345"/>
            <a:ext cx="54536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7" tooltip="https://www.google.com/search?q=%C5%A1ed%C3%A1+hmota+mozkov%C3%A1&amp;tbm=isch&amp;ved=2ahUKEwiLvrDw3ob9AhXIkv0HHWU_Bq8Q2-cCegQIABAA&amp;oq=%C5%A1ed%C3%A1+hmota+mozkov%C3%A1"/>
              </a:rPr>
              <a:t>Sinělnikov, Atlas anatomie člověka, Avicenum 1970, str. 81, obr. 772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254045" y="821325"/>
            <a:ext cx="7005255" cy="8026533"/>
          </a:xfrm>
          <a:custGeom>
            <a:avLst/>
            <a:gdLst/>
            <a:ahLst/>
            <a:cxnLst/>
            <a:rect l="l" t="t" r="r" b="b"/>
            <a:pathLst>
              <a:path w="7005255" h="8026533">
                <a:moveTo>
                  <a:pt x="0" y="0"/>
                </a:moveTo>
                <a:lnTo>
                  <a:pt x="7005255" y="0"/>
                </a:lnTo>
                <a:lnTo>
                  <a:pt x="7005255" y="8026533"/>
                </a:lnTo>
                <a:lnTo>
                  <a:pt x="0" y="80265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685065" y="-2589370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115632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421285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324063" y="1695272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Mozkové komory</a:t>
            </a:r>
          </a:p>
        </p:txBody>
      </p:sp>
      <p:sp>
        <p:nvSpPr>
          <p:cNvPr id="7" name="Freeform 7"/>
          <p:cNvSpPr/>
          <p:nvPr/>
        </p:nvSpPr>
        <p:spPr>
          <a:xfrm>
            <a:off x="-1304497" y="6834514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6792969" y="2089607"/>
            <a:ext cx="5161979" cy="4534307"/>
          </a:xfrm>
          <a:custGeom>
            <a:avLst/>
            <a:gdLst/>
            <a:ahLst/>
            <a:cxnLst/>
            <a:rect l="l" t="t" r="r" b="b"/>
            <a:pathLst>
              <a:path w="5161979" h="4534307">
                <a:moveTo>
                  <a:pt x="0" y="0"/>
                </a:moveTo>
                <a:lnTo>
                  <a:pt x="5161979" y="0"/>
                </a:lnTo>
                <a:lnTo>
                  <a:pt x="5161979" y="4534307"/>
                </a:lnTo>
                <a:lnTo>
                  <a:pt x="0" y="4534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" r="-1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24063" y="2620412"/>
            <a:ext cx="4921536" cy="4936996"/>
          </a:xfrm>
          <a:custGeom>
            <a:avLst/>
            <a:gdLst/>
            <a:ahLst/>
            <a:cxnLst/>
            <a:rect l="l" t="t" r="r" b="b"/>
            <a:pathLst>
              <a:path w="4921536" h="4936996">
                <a:moveTo>
                  <a:pt x="0" y="0"/>
                </a:moveTo>
                <a:lnTo>
                  <a:pt x="4921536" y="0"/>
                </a:lnTo>
                <a:lnTo>
                  <a:pt x="4921536" y="4936996"/>
                </a:lnTo>
                <a:lnTo>
                  <a:pt x="0" y="49369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" r="-2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639382" y="7721873"/>
            <a:ext cx="5453658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9" tooltip="https://www.google.com/search?q=%C5%A1ed%C3%A1+hmota+mozkov%C3%A1&amp;tbm=isch&amp;ved=2ahUKEwiLvrDw3ob9AhXIkv0HHWU_Bq8Q2-cCegQIABAA&amp;oq=%C5%A1ed%C3%A1+hmota+mozkov%C3%A1"/>
              </a:rPr>
              <a:t>Sinělnikov, Atlas anatomie člověka, Avicenum 1970, str. 48, obr. 746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6673" y="3194137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783448" y="626287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361214" y="-848172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6" y="5628769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7508524" y="-91827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628170" y="947432"/>
            <a:ext cx="14065218" cy="9052803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t="-27712" b="-2771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4322445"/>
            <a:ext cx="814939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Bogart"/>
              </a:rPr>
              <a:t>Mícha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0361" y="5487718"/>
            <a:ext cx="9695619" cy="274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Šedá hmota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Bílá hmota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Centrální kanálek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Přední rohy, postranní a zadní rohy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Obaly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Kořeny míšní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Cévní zásobení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endParaRPr lang="en-US" sz="1967" spc="92">
              <a:solidFill>
                <a:srgbClr val="FFFFFF"/>
              </a:solidFill>
              <a:latin typeface="Ant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091827" y="-1688833"/>
            <a:ext cx="20384966" cy="13120386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70134" b="-7013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967986" y="4279406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70125" y="952500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Mícha</a:t>
            </a:r>
          </a:p>
        </p:txBody>
      </p:sp>
      <p:sp>
        <p:nvSpPr>
          <p:cNvPr id="6" name="Freeform 6"/>
          <p:cNvSpPr/>
          <p:nvPr/>
        </p:nvSpPr>
        <p:spPr>
          <a:xfrm>
            <a:off x="6613539" y="-132933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028700" y="1617345"/>
            <a:ext cx="75068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7" tooltip="https://www.google.com/search?q=%C5%A1ed%C3%A1+hmota+mozkov%C3%A1&amp;tbm=isch&amp;ved=2ahUKEwiLvrDw3ob9AhXIkv0HHWU_Bq8Q2-cCegQIABAA&amp;oq=%C5%A1ed%C3%A1+hmota+mozkov%C3%A1"/>
              </a:rPr>
              <a:t>stefajir.cz</a:t>
            </a:r>
          </a:p>
        </p:txBody>
      </p:sp>
      <p:sp>
        <p:nvSpPr>
          <p:cNvPr id="14" name="Freeform 14"/>
          <p:cNvSpPr/>
          <p:nvPr/>
        </p:nvSpPr>
        <p:spPr>
          <a:xfrm>
            <a:off x="970125" y="2058914"/>
            <a:ext cx="9216705" cy="6788944"/>
          </a:xfrm>
          <a:custGeom>
            <a:avLst/>
            <a:gdLst/>
            <a:ahLst/>
            <a:cxnLst/>
            <a:rect l="l" t="t" r="r" b="b"/>
            <a:pathLst>
              <a:path w="9216705" h="6788944">
                <a:moveTo>
                  <a:pt x="0" y="0"/>
                </a:moveTo>
                <a:lnTo>
                  <a:pt x="9216705" y="0"/>
                </a:lnTo>
                <a:lnTo>
                  <a:pt x="9216705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277711" y="-2060203"/>
            <a:ext cx="16947707" cy="10908061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76" b="-8614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578630" y="-3632548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33781" y="-6007594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4555" y="7799387"/>
            <a:ext cx="669733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Mícha</a:t>
            </a:r>
          </a:p>
        </p:txBody>
      </p:sp>
      <p:sp>
        <p:nvSpPr>
          <p:cNvPr id="7" name="Freeform 7"/>
          <p:cNvSpPr/>
          <p:nvPr/>
        </p:nvSpPr>
        <p:spPr>
          <a:xfrm>
            <a:off x="13595927" y="-105719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574555" y="9104630"/>
            <a:ext cx="8773269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7" tooltip="https://www.google.com/search?q=%C5%A1ed%C3%A1+hmota+mozkov%C3%A1&amp;tbm=isch&amp;ved=2ahUKEwiLvrDw3ob9AhXIkv0HHWU_Bq8Q2-cCegQIABAA&amp;oq=%C5%A1ed%C3%A1+hmota+mozkov%C3%A1"/>
              </a:rPr>
              <a:t>stefaSeidl Z, Diagnostická radiologie, Grada Publishing, 2014, ISBN 978-80-247-4546-6, str.342, obr, II.1hjir.cz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127599" y="758890"/>
            <a:ext cx="5495039" cy="8769221"/>
          </a:xfrm>
          <a:custGeom>
            <a:avLst/>
            <a:gdLst/>
            <a:ahLst/>
            <a:cxnLst/>
            <a:rect l="l" t="t" r="r" b="b"/>
            <a:pathLst>
              <a:path w="5495039" h="8769221">
                <a:moveTo>
                  <a:pt x="0" y="0"/>
                </a:moveTo>
                <a:lnTo>
                  <a:pt x="5495039" y="0"/>
                </a:lnTo>
                <a:lnTo>
                  <a:pt x="5495039" y="8769220"/>
                </a:lnTo>
                <a:lnTo>
                  <a:pt x="0" y="8769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171853" y="-2792918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27712" b="-277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115632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421285" y="393494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04497" y="6834514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3203340" y="1978671"/>
            <a:ext cx="11881320" cy="7815270"/>
          </a:xfrm>
          <a:custGeom>
            <a:avLst/>
            <a:gdLst/>
            <a:ahLst/>
            <a:cxnLst/>
            <a:rect l="l" t="t" r="r" b="b"/>
            <a:pathLst>
              <a:path w="11881320" h="7815270">
                <a:moveTo>
                  <a:pt x="0" y="0"/>
                </a:moveTo>
                <a:lnTo>
                  <a:pt x="11881320" y="0"/>
                </a:lnTo>
                <a:lnTo>
                  <a:pt x="11881320" y="7815270"/>
                </a:lnTo>
                <a:lnTo>
                  <a:pt x="0" y="7815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03340" y="1028700"/>
            <a:ext cx="1208722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 u="sng" spc="-59">
                <a:solidFill>
                  <a:srgbClr val="FFFFFF"/>
                </a:solidFill>
                <a:latin typeface="Open Sans"/>
                <a:hlinkClick r:id="rId8" tooltip="https://www.google.com/search?q=prodlou%C5%BEen%C3%A1+m%C3%ADcha+funkce&amp;tbm=isch&amp;hl=cs&amp;sa=X&amp;ved=2ahUKEwjFzvnD2ob9AhV1sScCHQq1BjIQrNwCKAB6BQgBEK8B&amp;biw=1349&amp;bih=568#imgrc=Mpi25"/>
              </a:rPr>
              <a:t>https://www.google.com/search?q=prodlou%C5%BEen%C3%A1+m%C3%ADcha+funkce&amp;tbm=isch&amp;hl=cs&amp;sa=X&amp;ved=2ahUKEwjFzvnD2ob9AhV1sScCHQq1BjIQrNwCKAB6BQgBEK8B&amp;biw=1349&amp;bih=568#imgrc=Mpi25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050305" y="3357413"/>
            <a:ext cx="12456568" cy="8017427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2169" b="-1216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3403548" y="-4037399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8356652" y="-1931601"/>
            <a:ext cx="0" cy="9297727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424991" y="2431921"/>
            <a:ext cx="5333672" cy="1824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39"/>
              </a:lnSpc>
            </a:pPr>
            <a:r>
              <a:rPr lang="en-US" sz="13276">
                <a:solidFill>
                  <a:srgbClr val="FFFFFF"/>
                </a:solidFill>
                <a:latin typeface="Bogart"/>
              </a:rPr>
              <a:t>Mozek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465117" y="-1258426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4" y="0"/>
                </a:lnTo>
                <a:lnTo>
                  <a:pt x="6053424" y="6200689"/>
                </a:lnTo>
                <a:lnTo>
                  <a:pt x="0" y="62006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056631" y="69173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147664" y="1900353"/>
            <a:ext cx="10782870" cy="6184924"/>
            <a:chOff x="0" y="0"/>
            <a:chExt cx="7981950" cy="4578350"/>
          </a:xfrm>
        </p:grpSpPr>
        <p:sp>
          <p:nvSpPr>
            <p:cNvPr id="19" name="Freeform 19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9"/>
              <a:stretch>
                <a:fillRect t="-19293" b="-54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519023" y="1699194"/>
            <a:ext cx="16256907" cy="10463441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1808" b="-180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6535" y="158080"/>
            <a:ext cx="10104977" cy="9970840"/>
          </a:xfrm>
          <a:custGeom>
            <a:avLst/>
            <a:gdLst/>
            <a:ahLst/>
            <a:cxnLst/>
            <a:rect l="l" t="t" r="r" b="b"/>
            <a:pathLst>
              <a:path w="10104977" h="9970840">
                <a:moveTo>
                  <a:pt x="0" y="0"/>
                </a:moveTo>
                <a:lnTo>
                  <a:pt x="10104977" y="0"/>
                </a:lnTo>
                <a:lnTo>
                  <a:pt x="10104977" y="9970840"/>
                </a:lnTo>
                <a:lnTo>
                  <a:pt x="0" y="997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78295" y="-2369180"/>
            <a:ext cx="3731410" cy="37314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78295" y="8921181"/>
            <a:ext cx="3731410" cy="3731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807036" y="1025266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8"/>
                </a:lnTo>
                <a:lnTo>
                  <a:pt x="0" y="673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07036" y="8584373"/>
            <a:ext cx="673927" cy="673927"/>
          </a:xfrm>
          <a:custGeom>
            <a:avLst/>
            <a:gdLst/>
            <a:ahLst/>
            <a:cxnLst/>
            <a:rect l="l" t="t" r="r" b="b"/>
            <a:pathLst>
              <a:path w="673927" h="673927">
                <a:moveTo>
                  <a:pt x="0" y="0"/>
                </a:moveTo>
                <a:lnTo>
                  <a:pt x="673928" y="0"/>
                </a:lnTo>
                <a:lnTo>
                  <a:pt x="673928" y="673927"/>
                </a:lnTo>
                <a:lnTo>
                  <a:pt x="0" y="673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47477" y="15808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70"/>
                </a:lnTo>
                <a:lnTo>
                  <a:pt x="0" y="5628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1475583" y="-1789118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7" y="0"/>
                </a:moveTo>
                <a:lnTo>
                  <a:pt x="0" y="0"/>
                </a:lnTo>
                <a:lnTo>
                  <a:pt x="0" y="5628769"/>
                </a:lnTo>
                <a:lnTo>
                  <a:pt x="5495087" y="5628769"/>
                </a:lnTo>
                <a:lnTo>
                  <a:pt x="549508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783448" y="6262873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911640" y="-834431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5393595" y="-1076313"/>
            <a:ext cx="3731410" cy="373141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F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1394222" y="1028700"/>
            <a:ext cx="11563102" cy="7442365"/>
            <a:chOff x="0" y="0"/>
            <a:chExt cx="5513070" cy="3548380"/>
          </a:xfrm>
        </p:grpSpPr>
        <p:sp>
          <p:nvSpPr>
            <p:cNvPr id="15" name="Freeform 1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b="-5542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8603127" y="1741467"/>
            <a:ext cx="3937521" cy="164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538"/>
              </a:lnSpc>
            </a:pPr>
            <a:r>
              <a:rPr lang="en-US" sz="9670">
                <a:solidFill>
                  <a:srgbClr val="FFFFFF"/>
                </a:solidFill>
                <a:latin typeface="Bogart"/>
              </a:rPr>
              <a:t>Mozek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02032" y="3405266"/>
            <a:ext cx="9695619" cy="239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Mozkové buňky – 10na9- 10na10 neuronů, gliové buňky , 6 vrstev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Šedá hmota na povrchu hemisfér- mozková kůra- bohatě prohýbána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Mozkové závity- gyry , brázdy – sulci, fissury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Bílá hmota - mozkové dráhy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Mozkové laloky - F,T,P,O</a:t>
            </a:r>
          </a:p>
          <a:p>
            <a:pPr marL="424854" lvl="1" indent="-212427" algn="just">
              <a:lnSpc>
                <a:spcPts val="2754"/>
              </a:lnSpc>
              <a:buFont typeface="Arial"/>
              <a:buChar char="•"/>
            </a:pPr>
            <a:r>
              <a:rPr lang="en-US" sz="1967" spc="92">
                <a:solidFill>
                  <a:srgbClr val="FFFFFF"/>
                </a:solidFill>
                <a:latin typeface="Antic"/>
              </a:rPr>
              <a:t>Hranice mezi laloky - sulcus centralis Rolandi, fissura P-O, fissura cerebri lateralis Sylvii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10155" y="-5080249"/>
            <a:ext cx="24275688" cy="1562457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6315" r="-631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44232" y="-337730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992157" y="1438801"/>
            <a:ext cx="5668634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Bogart"/>
              </a:rPr>
              <a:t>Šedá- bílá hmota mozková, míšní</a:t>
            </a:r>
          </a:p>
        </p:txBody>
      </p:sp>
      <p:sp>
        <p:nvSpPr>
          <p:cNvPr id="7" name="Freeform 7"/>
          <p:cNvSpPr/>
          <p:nvPr/>
        </p:nvSpPr>
        <p:spPr>
          <a:xfrm>
            <a:off x="-730508" y="5143500"/>
            <a:ext cx="6053423" cy="6200690"/>
          </a:xfrm>
          <a:custGeom>
            <a:avLst/>
            <a:gdLst/>
            <a:ahLst/>
            <a:cxnLst/>
            <a:rect l="l" t="t" r="r" b="b"/>
            <a:pathLst>
              <a:path w="6053423" h="6200690">
                <a:moveTo>
                  <a:pt x="0" y="0"/>
                </a:moveTo>
                <a:lnTo>
                  <a:pt x="6053423" y="0"/>
                </a:lnTo>
                <a:lnTo>
                  <a:pt x="6053423" y="6200690"/>
                </a:lnTo>
                <a:lnTo>
                  <a:pt x="0" y="6200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83448" y="6482079"/>
            <a:ext cx="4619184" cy="4731559"/>
          </a:xfrm>
          <a:custGeom>
            <a:avLst/>
            <a:gdLst/>
            <a:ahLst/>
            <a:cxnLst/>
            <a:rect l="l" t="t" r="r" b="b"/>
            <a:pathLst>
              <a:path w="4619184" h="4731559">
                <a:moveTo>
                  <a:pt x="0" y="0"/>
                </a:moveTo>
                <a:lnTo>
                  <a:pt x="4619184" y="0"/>
                </a:lnTo>
                <a:lnTo>
                  <a:pt x="4619184" y="4731559"/>
                </a:lnTo>
                <a:lnTo>
                  <a:pt x="0" y="4731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77555" y="7138087"/>
            <a:ext cx="4749020" cy="769045"/>
            <a:chOff x="0" y="0"/>
            <a:chExt cx="978494" cy="1584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8494" cy="158455"/>
            </a:xfrm>
            <a:custGeom>
              <a:avLst/>
              <a:gdLst/>
              <a:ahLst/>
              <a:cxnLst/>
              <a:rect l="l" t="t" r="r" b="b"/>
              <a:pathLst>
                <a:path w="978494" h="158455">
                  <a:moveTo>
                    <a:pt x="0" y="0"/>
                  </a:moveTo>
                  <a:lnTo>
                    <a:pt x="978494" y="0"/>
                  </a:lnTo>
                  <a:lnTo>
                    <a:pt x="978494" y="158455"/>
                  </a:lnTo>
                  <a:lnTo>
                    <a:pt x="0" y="158455"/>
                  </a:lnTo>
                  <a:close/>
                </a:path>
              </a:pathLst>
            </a:custGeom>
            <a:solidFill>
              <a:srgbClr val="000000">
                <a:alpha val="5882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>
            <a:off x="5091827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7465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7920327" y="8619128"/>
            <a:ext cx="2416697" cy="0"/>
          </a:xfrm>
          <a:prstGeom prst="line">
            <a:avLst/>
          </a:prstGeom>
          <a:ln w="19050" cap="flat">
            <a:solidFill>
              <a:srgbClr val="E250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2296204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3575099" y="8619128"/>
            <a:ext cx="2416697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0027689" y="4364151"/>
            <a:ext cx="5076564" cy="3977308"/>
          </a:xfrm>
          <a:custGeom>
            <a:avLst/>
            <a:gdLst/>
            <a:ahLst/>
            <a:cxnLst/>
            <a:rect l="l" t="t" r="r" b="b"/>
            <a:pathLst>
              <a:path w="5076564" h="3977308">
                <a:moveTo>
                  <a:pt x="0" y="0"/>
                </a:moveTo>
                <a:lnTo>
                  <a:pt x="5076564" y="0"/>
                </a:lnTo>
                <a:lnTo>
                  <a:pt x="5076564" y="3977308"/>
                </a:lnTo>
                <a:lnTo>
                  <a:pt x="0" y="3977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58973" y="2591344"/>
            <a:ext cx="5524128" cy="5750115"/>
          </a:xfrm>
          <a:custGeom>
            <a:avLst/>
            <a:gdLst/>
            <a:ahLst/>
            <a:cxnLst/>
            <a:rect l="l" t="t" r="r" b="b"/>
            <a:pathLst>
              <a:path w="5524128" h="5750115">
                <a:moveTo>
                  <a:pt x="0" y="0"/>
                </a:moveTo>
                <a:lnTo>
                  <a:pt x="5524128" y="0"/>
                </a:lnTo>
                <a:lnTo>
                  <a:pt x="5524128" y="5750115"/>
                </a:lnTo>
                <a:lnTo>
                  <a:pt x="0" y="57501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992157" y="2932687"/>
            <a:ext cx="6861179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spc="103">
                <a:solidFill>
                  <a:srgbClr val="FFFFFF"/>
                </a:solidFill>
                <a:latin typeface="Antic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7054" y="9104630"/>
            <a:ext cx="16853892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u="sng">
                <a:solidFill>
                  <a:srgbClr val="FFFFFF"/>
                </a:solidFill>
                <a:latin typeface="Arimo"/>
                <a:hlinkClick r:id="rId9" tooltip="https://www.google.com/search?q=%C5%A1ed%C3%A1+hmota+mozkov%C3%A1&amp;tbm=isch&amp;ved=2ahUKEwiLvrDw3ob9AhXIkv0HHWU_Bq8Q2-cCegQIABAA&amp;oq=%C5%A1ed%C3%A1+hmota+mozkov%C3%A1"/>
              </a:rPr>
              <a:t>https://www.google.com/search?q=%C5%A1ed%C3%A1+hmota+mozkov%C3%A1&amp;tbm=isch&amp;ved=2ahUKEwiLvrDw3ob9AhXIkv0HHWU_Bq8Q2-cCegQIABAA&amp;oq=%C5%A1ed%C3%A1+hmota+mozkov%C3%A1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0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3127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0209" y="4834737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0" y="0"/>
                </a:moveTo>
                <a:lnTo>
                  <a:pt x="5495086" y="0"/>
                </a:lnTo>
                <a:lnTo>
                  <a:pt x="5495086" y="5628769"/>
                </a:lnTo>
                <a:lnTo>
                  <a:pt x="0" y="5628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350841" y="4705505"/>
            <a:ext cx="11870416" cy="7640162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-7191" r="-7191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00022" y="-2230783"/>
            <a:ext cx="11870416" cy="7640162"/>
            <a:chOff x="0" y="0"/>
            <a:chExt cx="5513070" cy="3548380"/>
          </a:xfrm>
        </p:grpSpPr>
        <p:sp>
          <p:nvSpPr>
            <p:cNvPr id="8" name="Freeform 8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l="-7254" r="-725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777394" y="1325263"/>
            <a:ext cx="10930068" cy="7933037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8"/>
              <a:stretch>
                <a:fillRect t="-134" b="-13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H="1">
            <a:off x="-1717692" y="0"/>
            <a:ext cx="5495086" cy="5628770"/>
          </a:xfrm>
          <a:custGeom>
            <a:avLst/>
            <a:gdLst/>
            <a:ahLst/>
            <a:cxnLst/>
            <a:rect l="l" t="t" r="r" b="b"/>
            <a:pathLst>
              <a:path w="5495086" h="5628770">
                <a:moveTo>
                  <a:pt x="5495086" y="0"/>
                </a:moveTo>
                <a:lnTo>
                  <a:pt x="0" y="0"/>
                </a:lnTo>
                <a:lnTo>
                  <a:pt x="0" y="5628770"/>
                </a:lnTo>
                <a:lnTo>
                  <a:pt x="5495086" y="5628770"/>
                </a:lnTo>
                <a:lnTo>
                  <a:pt x="54950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1366</Words>
  <Application>Microsoft Office PowerPoint</Application>
  <PresentationFormat>Vlastní</PresentationFormat>
  <Paragraphs>191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5" baseType="lpstr">
      <vt:lpstr>Open Sans</vt:lpstr>
      <vt:lpstr>Antic Bold Italics</vt:lpstr>
      <vt:lpstr>Calibri</vt:lpstr>
      <vt:lpstr>Arimo</vt:lpstr>
      <vt:lpstr>Antic</vt:lpstr>
      <vt:lpstr>Arial</vt:lpstr>
      <vt:lpstr>Antic Italics</vt:lpstr>
      <vt:lpstr>Bogart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Teal Modern Professional Understand The Concept Of Competitive Strategy Presentation</dc:title>
  <dc:creator>slo0021</dc:creator>
  <cp:lastModifiedBy>Veronika Slováček Hagenová</cp:lastModifiedBy>
  <cp:revision>4</cp:revision>
  <dcterms:created xsi:type="dcterms:W3CDTF">2006-08-16T00:00:00Z</dcterms:created>
  <dcterms:modified xsi:type="dcterms:W3CDTF">2023-10-04T06:19:13Z</dcterms:modified>
  <dc:identifier>DAFo992YWn4</dc:identifier>
</cp:coreProperties>
</file>