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Josefin Sans Regular" panose="020B0604020202020204" charset="-18"/>
      <p:regular r:id="rId19"/>
    </p:embeddedFont>
    <p:embeddedFont>
      <p:font typeface="Josefin Sans Regular Bold" panose="020B0604020202020204" charset="-18"/>
      <p:regular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  <p:embeddedFont>
      <p:font typeface="Open Sans Bold" panose="020B0604020202020204" charset="0"/>
      <p:regular r:id="rId25"/>
      <p:bold r:id="rId26"/>
    </p:embeddedFont>
    <p:embeddedFont>
      <p:font typeface="Rajdhani Bold" panose="020B0604020202020204" charset="-18"/>
      <p:regular r:id="rId27"/>
    </p:embeddedFont>
    <p:embeddedFont>
      <p:font typeface="Roboto" panose="020B0604020202020204" charset="0"/>
      <p:regular r:id="rId28"/>
      <p:bold r:id="rId29"/>
      <p:italic r:id="rId30"/>
      <p:boldItalic r:id="rId31"/>
    </p:embeddedFont>
    <p:embeddedFont>
      <p:font typeface="Roboto Bold" panose="020B0604020202020204" charset="0"/>
      <p:regular r:id="rId32"/>
    </p:embeddedFont>
    <p:embeddedFont>
      <p:font typeface="Sifonn Outline" panose="020B0604020202020204" charset="-18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5" d="100"/>
          <a:sy n="105" d="100"/>
        </p:scale>
        <p:origin x="38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21E97-D5A5-48D5-8CFA-51E9C46988F5}" type="datetimeFigureOut">
              <a:rPr lang="cs-CZ" smtClean="0"/>
              <a:t>23.10.2023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77D33-6F59-4522-B78F-695352EA41C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355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77D33-6F59-4522-B78F-695352EA41C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882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77D33-6F59-4522-B78F-695352EA41C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7882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77D33-6F59-4522-B78F-695352EA41C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553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33" y="4311"/>
            <a:ext cx="18266313" cy="10274801"/>
            <a:chOff x="0" y="0"/>
            <a:chExt cx="24355083" cy="1369973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190" b="3190"/>
            <a:stretch>
              <a:fillRect/>
            </a:stretch>
          </p:blipFill>
          <p:spPr>
            <a:xfrm>
              <a:off x="0" y="0"/>
              <a:ext cx="24355083" cy="13699734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117899" y="6372038"/>
            <a:ext cx="8666477" cy="122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519"/>
              </a:lnSpc>
              <a:spcBef>
                <a:spcPct val="0"/>
              </a:spcBef>
            </a:pPr>
            <a:r>
              <a:rPr lang="en-US" sz="8654" dirty="0" err="1">
                <a:solidFill>
                  <a:srgbClr val="FFFFFF"/>
                </a:solidFill>
                <a:latin typeface="Open Sans Bold"/>
              </a:rPr>
              <a:t>Bolest</a:t>
            </a:r>
            <a:r>
              <a:rPr lang="en-US" sz="8654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8654" dirty="0" err="1">
                <a:solidFill>
                  <a:srgbClr val="FFFFFF"/>
                </a:solidFill>
                <a:latin typeface="Open Sans Bold"/>
              </a:rPr>
              <a:t>hlavy</a:t>
            </a:r>
            <a:endParaRPr lang="en-US" sz="8654" dirty="0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8200" y="7429500"/>
            <a:ext cx="6273501" cy="79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62"/>
              </a:lnSpc>
            </a:pPr>
            <a:r>
              <a:rPr lang="en-US" sz="4687" dirty="0" err="1">
                <a:solidFill>
                  <a:srgbClr val="00C2CB"/>
                </a:solidFill>
                <a:latin typeface="Open Sans"/>
              </a:rPr>
              <a:t>MUDr</a:t>
            </a:r>
            <a:r>
              <a:rPr lang="en-US" sz="4687" dirty="0">
                <a:solidFill>
                  <a:srgbClr val="00C2CB"/>
                </a:solidFill>
                <a:latin typeface="Open Sans"/>
              </a:rPr>
              <a:t>. Renata </a:t>
            </a:r>
            <a:r>
              <a:rPr lang="en-US" sz="4687" dirty="0" err="1">
                <a:solidFill>
                  <a:srgbClr val="00C2CB"/>
                </a:solidFill>
                <a:latin typeface="Open Sans"/>
              </a:rPr>
              <a:t>Slaná</a:t>
            </a:r>
            <a:endParaRPr lang="en-US" sz="4687" dirty="0">
              <a:solidFill>
                <a:srgbClr val="00C2CB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77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956" t="19436" r="25458" b="4029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172605" y="-738838"/>
            <a:ext cx="8778694" cy="9223542"/>
          </a:xfrm>
          <a:prstGeom prst="rect">
            <a:avLst/>
          </a:prstGeom>
          <a:solidFill>
            <a:srgbClr val="03313D">
              <a:alpha val="85882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758339" y="556709"/>
            <a:ext cx="6008265" cy="2604106"/>
            <a:chOff x="0" y="0"/>
            <a:chExt cx="8011019" cy="3472141"/>
          </a:xfrm>
        </p:grpSpPr>
        <p:sp>
          <p:nvSpPr>
            <p:cNvPr id="5" name="TextBox 5"/>
            <p:cNvSpPr txBox="1"/>
            <p:nvPr/>
          </p:nvSpPr>
          <p:spPr>
            <a:xfrm>
              <a:off x="0" y="-66675"/>
              <a:ext cx="8011019" cy="3021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100"/>
                </a:lnSpc>
              </a:pPr>
              <a:r>
                <a:rPr lang="en-US" sz="7000" spc="70">
                  <a:solidFill>
                    <a:srgbClr val="FFFFFF"/>
                  </a:solidFill>
                  <a:latin typeface="Rajdhani Bold Bold"/>
                </a:rPr>
                <a:t>KOMPLIKACE </a:t>
              </a:r>
              <a:r>
                <a:rPr lang="en-US" sz="7000" spc="70">
                  <a:solidFill>
                    <a:srgbClr val="00C2CB"/>
                  </a:solidFill>
                  <a:latin typeface="Rajdhani Bold Bold"/>
                </a:rPr>
                <a:t>MIGRÉNY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7147419" y="3268941"/>
              <a:ext cx="863600" cy="2032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10689168">
            <a:off x="-5890157" y="5592168"/>
            <a:ext cx="20151723" cy="7712014"/>
            <a:chOff x="0" y="0"/>
            <a:chExt cx="4227830" cy="1617980"/>
          </a:xfrm>
        </p:grpSpPr>
        <p:sp>
          <p:nvSpPr>
            <p:cNvPr id="8" name="Freeform 8"/>
            <p:cNvSpPr/>
            <p:nvPr/>
          </p:nvSpPr>
          <p:spPr>
            <a:xfrm>
              <a:off x="-7620" y="0"/>
              <a:ext cx="4239261" cy="1624330"/>
            </a:xfrm>
            <a:custGeom>
              <a:avLst/>
              <a:gdLst/>
              <a:ahLst/>
              <a:cxnLst/>
              <a:rect l="l" t="t" r="r" b="b"/>
              <a:pathLst>
                <a:path w="4239261" h="1624330">
                  <a:moveTo>
                    <a:pt x="480060" y="1508760"/>
                  </a:moveTo>
                  <a:lnTo>
                    <a:pt x="480060" y="1515110"/>
                  </a:lnTo>
                  <a:lnTo>
                    <a:pt x="480060" y="1508760"/>
                  </a:lnTo>
                  <a:close/>
                  <a:moveTo>
                    <a:pt x="480060" y="1516380"/>
                  </a:moveTo>
                  <a:lnTo>
                    <a:pt x="480060" y="1515110"/>
                  </a:lnTo>
                  <a:lnTo>
                    <a:pt x="480060" y="1516380"/>
                  </a:lnTo>
                  <a:close/>
                  <a:moveTo>
                    <a:pt x="487680" y="1517650"/>
                  </a:moveTo>
                  <a:cubicBezTo>
                    <a:pt x="485140" y="1518920"/>
                    <a:pt x="483870" y="1520190"/>
                    <a:pt x="482600" y="1520190"/>
                  </a:cubicBezTo>
                  <a:cubicBezTo>
                    <a:pt x="483870" y="1520190"/>
                    <a:pt x="485140" y="1518920"/>
                    <a:pt x="487680" y="1517650"/>
                  </a:cubicBezTo>
                  <a:close/>
                  <a:moveTo>
                    <a:pt x="478790" y="1521460"/>
                  </a:moveTo>
                  <a:lnTo>
                    <a:pt x="478790" y="1522730"/>
                  </a:lnTo>
                  <a:cubicBezTo>
                    <a:pt x="478790" y="1524000"/>
                    <a:pt x="478790" y="1524000"/>
                    <a:pt x="477520" y="1525270"/>
                  </a:cubicBezTo>
                  <a:lnTo>
                    <a:pt x="478790" y="1524000"/>
                  </a:lnTo>
                  <a:cubicBezTo>
                    <a:pt x="477520" y="1525270"/>
                    <a:pt x="478790" y="1525270"/>
                    <a:pt x="478790" y="1521460"/>
                  </a:cubicBezTo>
                  <a:close/>
                  <a:moveTo>
                    <a:pt x="4235450" y="601980"/>
                  </a:moveTo>
                  <a:cubicBezTo>
                    <a:pt x="4234180" y="612140"/>
                    <a:pt x="4231640" y="621030"/>
                    <a:pt x="4229100" y="629920"/>
                  </a:cubicBezTo>
                  <a:lnTo>
                    <a:pt x="4221480" y="656590"/>
                  </a:lnTo>
                  <a:lnTo>
                    <a:pt x="4213860" y="683260"/>
                  </a:lnTo>
                  <a:cubicBezTo>
                    <a:pt x="4211320" y="692150"/>
                    <a:pt x="4208780" y="699770"/>
                    <a:pt x="4206240" y="708660"/>
                  </a:cubicBezTo>
                  <a:cubicBezTo>
                    <a:pt x="4201160" y="725170"/>
                    <a:pt x="4194810" y="741680"/>
                    <a:pt x="4188460" y="758190"/>
                  </a:cubicBezTo>
                  <a:cubicBezTo>
                    <a:pt x="4182110" y="773430"/>
                    <a:pt x="4175760" y="788670"/>
                    <a:pt x="4168140" y="803910"/>
                  </a:cubicBezTo>
                  <a:cubicBezTo>
                    <a:pt x="4161790" y="819150"/>
                    <a:pt x="4154170" y="833120"/>
                    <a:pt x="4146550" y="848360"/>
                  </a:cubicBezTo>
                  <a:cubicBezTo>
                    <a:pt x="4138929" y="862330"/>
                    <a:pt x="4131309" y="877570"/>
                    <a:pt x="4123690" y="890270"/>
                  </a:cubicBezTo>
                  <a:cubicBezTo>
                    <a:pt x="4108450" y="916940"/>
                    <a:pt x="4091940" y="943610"/>
                    <a:pt x="4074160" y="967740"/>
                  </a:cubicBezTo>
                  <a:cubicBezTo>
                    <a:pt x="4039870" y="1017270"/>
                    <a:pt x="4003040" y="1062990"/>
                    <a:pt x="3962400" y="1104900"/>
                  </a:cubicBezTo>
                  <a:cubicBezTo>
                    <a:pt x="3952240" y="1115060"/>
                    <a:pt x="3942080" y="1125220"/>
                    <a:pt x="3931920" y="1136650"/>
                  </a:cubicBezTo>
                  <a:lnTo>
                    <a:pt x="3900170" y="1167130"/>
                  </a:lnTo>
                  <a:cubicBezTo>
                    <a:pt x="3895090" y="1172210"/>
                    <a:pt x="3888740" y="1177290"/>
                    <a:pt x="3884930" y="1181100"/>
                  </a:cubicBezTo>
                  <a:lnTo>
                    <a:pt x="3869690" y="1193800"/>
                  </a:lnTo>
                  <a:cubicBezTo>
                    <a:pt x="3859530" y="1202690"/>
                    <a:pt x="3850640" y="1210310"/>
                    <a:pt x="3840480" y="1217930"/>
                  </a:cubicBezTo>
                  <a:cubicBezTo>
                    <a:pt x="3760470" y="1281430"/>
                    <a:pt x="3674110" y="1336040"/>
                    <a:pt x="3583940" y="1381760"/>
                  </a:cubicBezTo>
                  <a:cubicBezTo>
                    <a:pt x="3538220" y="1404620"/>
                    <a:pt x="3492500" y="1424940"/>
                    <a:pt x="3445510" y="1442720"/>
                  </a:cubicBezTo>
                  <a:cubicBezTo>
                    <a:pt x="3398520" y="1460500"/>
                    <a:pt x="3350260" y="1475740"/>
                    <a:pt x="3300730" y="1489710"/>
                  </a:cubicBezTo>
                  <a:cubicBezTo>
                    <a:pt x="3276600" y="1496060"/>
                    <a:pt x="3251200" y="1502410"/>
                    <a:pt x="3227070" y="1507490"/>
                  </a:cubicBezTo>
                  <a:lnTo>
                    <a:pt x="3188970" y="1515110"/>
                  </a:lnTo>
                  <a:lnTo>
                    <a:pt x="3152140" y="1521460"/>
                  </a:lnTo>
                  <a:cubicBezTo>
                    <a:pt x="3128010" y="1525270"/>
                    <a:pt x="3102610" y="1529080"/>
                    <a:pt x="3078480" y="1531620"/>
                  </a:cubicBezTo>
                  <a:cubicBezTo>
                    <a:pt x="3054350" y="1534160"/>
                    <a:pt x="3028950" y="1537970"/>
                    <a:pt x="3006090" y="1539240"/>
                  </a:cubicBezTo>
                  <a:cubicBezTo>
                    <a:pt x="2909570" y="1546860"/>
                    <a:pt x="2816860" y="1546860"/>
                    <a:pt x="2729230" y="1543050"/>
                  </a:cubicBezTo>
                  <a:cubicBezTo>
                    <a:pt x="2641600" y="1539240"/>
                    <a:pt x="2557780" y="1531620"/>
                    <a:pt x="2479040" y="1525270"/>
                  </a:cubicBezTo>
                  <a:cubicBezTo>
                    <a:pt x="2459990" y="1521460"/>
                    <a:pt x="2447290" y="1521460"/>
                    <a:pt x="2438400" y="1524000"/>
                  </a:cubicBezTo>
                  <a:cubicBezTo>
                    <a:pt x="2429510" y="1526540"/>
                    <a:pt x="2423160" y="1531620"/>
                    <a:pt x="2416810" y="1536700"/>
                  </a:cubicBezTo>
                  <a:cubicBezTo>
                    <a:pt x="2404110" y="1546860"/>
                    <a:pt x="2391410" y="1558290"/>
                    <a:pt x="2354580" y="1548130"/>
                  </a:cubicBezTo>
                  <a:lnTo>
                    <a:pt x="2326640" y="1540510"/>
                  </a:lnTo>
                  <a:lnTo>
                    <a:pt x="2299970" y="1532890"/>
                  </a:lnTo>
                  <a:cubicBezTo>
                    <a:pt x="2282190" y="1527810"/>
                    <a:pt x="2264410" y="1522730"/>
                    <a:pt x="2247900" y="1517650"/>
                  </a:cubicBezTo>
                  <a:cubicBezTo>
                    <a:pt x="2272030" y="1562100"/>
                    <a:pt x="2227580" y="1584960"/>
                    <a:pt x="2193290" y="1574800"/>
                  </a:cubicBezTo>
                  <a:cubicBezTo>
                    <a:pt x="2174240" y="1570990"/>
                    <a:pt x="2155190" y="1567180"/>
                    <a:pt x="2134870" y="1563370"/>
                  </a:cubicBezTo>
                  <a:cubicBezTo>
                    <a:pt x="2115820" y="1559560"/>
                    <a:pt x="2098040" y="1555750"/>
                    <a:pt x="2078990" y="1551940"/>
                  </a:cubicBezTo>
                  <a:lnTo>
                    <a:pt x="1976120" y="1529080"/>
                  </a:lnTo>
                  <a:cubicBezTo>
                    <a:pt x="1911350" y="1515110"/>
                    <a:pt x="1852930" y="1501140"/>
                    <a:pt x="1803400" y="1489710"/>
                  </a:cubicBezTo>
                  <a:cubicBezTo>
                    <a:pt x="1753870" y="1477010"/>
                    <a:pt x="1714500" y="1466850"/>
                    <a:pt x="1682750" y="1454150"/>
                  </a:cubicBezTo>
                  <a:cubicBezTo>
                    <a:pt x="1651000" y="1441450"/>
                    <a:pt x="1629410" y="1428750"/>
                    <a:pt x="1610360" y="1409700"/>
                  </a:cubicBezTo>
                  <a:cubicBezTo>
                    <a:pt x="1602740" y="1404620"/>
                    <a:pt x="1597660" y="1400810"/>
                    <a:pt x="1590040" y="1395730"/>
                  </a:cubicBezTo>
                  <a:cubicBezTo>
                    <a:pt x="1583690" y="1391920"/>
                    <a:pt x="1577340" y="1388110"/>
                    <a:pt x="1570990" y="1385570"/>
                  </a:cubicBezTo>
                  <a:cubicBezTo>
                    <a:pt x="1557020" y="1380490"/>
                    <a:pt x="1539240" y="1377950"/>
                    <a:pt x="1518920" y="1383030"/>
                  </a:cubicBezTo>
                  <a:cubicBezTo>
                    <a:pt x="1522730" y="1400810"/>
                    <a:pt x="1518920" y="1402080"/>
                    <a:pt x="1512570" y="1405890"/>
                  </a:cubicBezTo>
                  <a:cubicBezTo>
                    <a:pt x="1507490" y="1409700"/>
                    <a:pt x="1501140" y="1416050"/>
                    <a:pt x="1493520" y="1409700"/>
                  </a:cubicBezTo>
                  <a:cubicBezTo>
                    <a:pt x="1488440" y="1393190"/>
                    <a:pt x="1488440" y="1393190"/>
                    <a:pt x="1482090" y="1376680"/>
                  </a:cubicBezTo>
                  <a:cubicBezTo>
                    <a:pt x="1479550" y="1367790"/>
                    <a:pt x="1474470" y="1365250"/>
                    <a:pt x="1469390" y="1365250"/>
                  </a:cubicBezTo>
                  <a:cubicBezTo>
                    <a:pt x="1464310" y="1363980"/>
                    <a:pt x="1457960" y="1366520"/>
                    <a:pt x="1452880" y="1369060"/>
                  </a:cubicBezTo>
                  <a:lnTo>
                    <a:pt x="1440180" y="1336040"/>
                  </a:lnTo>
                  <a:cubicBezTo>
                    <a:pt x="1435100" y="1342390"/>
                    <a:pt x="1430020" y="1346200"/>
                    <a:pt x="1423670" y="1348740"/>
                  </a:cubicBezTo>
                  <a:cubicBezTo>
                    <a:pt x="1417320" y="1351280"/>
                    <a:pt x="1409700" y="1352550"/>
                    <a:pt x="1403350" y="1355090"/>
                  </a:cubicBezTo>
                  <a:cubicBezTo>
                    <a:pt x="1397000" y="1357630"/>
                    <a:pt x="1389380" y="1360170"/>
                    <a:pt x="1384300" y="1365250"/>
                  </a:cubicBezTo>
                  <a:cubicBezTo>
                    <a:pt x="1379220" y="1370330"/>
                    <a:pt x="1363980" y="1374140"/>
                    <a:pt x="1355090" y="1357630"/>
                  </a:cubicBezTo>
                  <a:cubicBezTo>
                    <a:pt x="1353820" y="1363980"/>
                    <a:pt x="1351280" y="1366520"/>
                    <a:pt x="1346200" y="1369060"/>
                  </a:cubicBezTo>
                  <a:cubicBezTo>
                    <a:pt x="1342390" y="1371600"/>
                    <a:pt x="1336040" y="1372870"/>
                    <a:pt x="1330960" y="1375410"/>
                  </a:cubicBezTo>
                  <a:cubicBezTo>
                    <a:pt x="1320800" y="1379220"/>
                    <a:pt x="1310640" y="1386840"/>
                    <a:pt x="1314450" y="1404620"/>
                  </a:cubicBezTo>
                  <a:cubicBezTo>
                    <a:pt x="1304290" y="1390650"/>
                    <a:pt x="1304290" y="1390650"/>
                    <a:pt x="1294130" y="1375410"/>
                  </a:cubicBezTo>
                  <a:cubicBezTo>
                    <a:pt x="1304290" y="1389380"/>
                    <a:pt x="1314450" y="1404620"/>
                    <a:pt x="1303020" y="1413510"/>
                  </a:cubicBezTo>
                  <a:cubicBezTo>
                    <a:pt x="1294130" y="1419860"/>
                    <a:pt x="1287780" y="1427480"/>
                    <a:pt x="1281430" y="1433830"/>
                  </a:cubicBezTo>
                  <a:cubicBezTo>
                    <a:pt x="1276350" y="1440180"/>
                    <a:pt x="1272540" y="1446530"/>
                    <a:pt x="1271270" y="1451610"/>
                  </a:cubicBezTo>
                  <a:cubicBezTo>
                    <a:pt x="1268730" y="1456690"/>
                    <a:pt x="1267460" y="1460500"/>
                    <a:pt x="1267460" y="1463040"/>
                  </a:cubicBezTo>
                  <a:lnTo>
                    <a:pt x="1267460" y="1466850"/>
                  </a:lnTo>
                  <a:cubicBezTo>
                    <a:pt x="1249680" y="1482090"/>
                    <a:pt x="1220470" y="1504950"/>
                    <a:pt x="1195070" y="1525270"/>
                  </a:cubicBezTo>
                  <a:cubicBezTo>
                    <a:pt x="1188720" y="1530350"/>
                    <a:pt x="1182370" y="1535430"/>
                    <a:pt x="1176020" y="1539240"/>
                  </a:cubicBezTo>
                  <a:cubicBezTo>
                    <a:pt x="1169670" y="1543050"/>
                    <a:pt x="1164590" y="1546860"/>
                    <a:pt x="1159510" y="1550670"/>
                  </a:cubicBezTo>
                  <a:cubicBezTo>
                    <a:pt x="1149350" y="1555750"/>
                    <a:pt x="1141730" y="1559560"/>
                    <a:pt x="1137920" y="1557020"/>
                  </a:cubicBezTo>
                  <a:cubicBezTo>
                    <a:pt x="1134110" y="1577340"/>
                    <a:pt x="1118870" y="1582420"/>
                    <a:pt x="1103630" y="1588770"/>
                  </a:cubicBezTo>
                  <a:cubicBezTo>
                    <a:pt x="1088390" y="1595120"/>
                    <a:pt x="1073150" y="1602740"/>
                    <a:pt x="1069340" y="1624330"/>
                  </a:cubicBezTo>
                  <a:cubicBezTo>
                    <a:pt x="1046480" y="1610360"/>
                    <a:pt x="1029970" y="1587500"/>
                    <a:pt x="1012190" y="1569720"/>
                  </a:cubicBezTo>
                  <a:cubicBezTo>
                    <a:pt x="994410" y="1551940"/>
                    <a:pt x="976630" y="1539240"/>
                    <a:pt x="949960" y="1548130"/>
                  </a:cubicBezTo>
                  <a:cubicBezTo>
                    <a:pt x="927100" y="1559560"/>
                    <a:pt x="889000" y="1570990"/>
                    <a:pt x="844550" y="1582420"/>
                  </a:cubicBezTo>
                  <a:cubicBezTo>
                    <a:pt x="822960" y="1588770"/>
                    <a:pt x="798830" y="1593850"/>
                    <a:pt x="773430" y="1600200"/>
                  </a:cubicBezTo>
                  <a:lnTo>
                    <a:pt x="754380" y="1604010"/>
                  </a:lnTo>
                  <a:cubicBezTo>
                    <a:pt x="751840" y="1605280"/>
                    <a:pt x="748030" y="1605280"/>
                    <a:pt x="745490" y="1606550"/>
                  </a:cubicBezTo>
                  <a:lnTo>
                    <a:pt x="741680" y="1606550"/>
                  </a:lnTo>
                  <a:cubicBezTo>
                    <a:pt x="765810" y="1619250"/>
                    <a:pt x="640080" y="1555750"/>
                    <a:pt x="560070" y="1516380"/>
                  </a:cubicBezTo>
                  <a:cubicBezTo>
                    <a:pt x="551180" y="1515110"/>
                    <a:pt x="533400" y="1513840"/>
                    <a:pt x="518160" y="1515110"/>
                  </a:cubicBezTo>
                  <a:cubicBezTo>
                    <a:pt x="514350" y="1515110"/>
                    <a:pt x="509270" y="1516380"/>
                    <a:pt x="505460" y="1516380"/>
                  </a:cubicBezTo>
                  <a:lnTo>
                    <a:pt x="509270" y="1515110"/>
                  </a:lnTo>
                  <a:lnTo>
                    <a:pt x="506730" y="1515110"/>
                  </a:lnTo>
                  <a:cubicBezTo>
                    <a:pt x="499110" y="1513840"/>
                    <a:pt x="490220" y="1504950"/>
                    <a:pt x="485140" y="1494790"/>
                  </a:cubicBezTo>
                  <a:lnTo>
                    <a:pt x="481330" y="1487170"/>
                  </a:lnTo>
                  <a:cubicBezTo>
                    <a:pt x="481330" y="1494790"/>
                    <a:pt x="480060" y="1502410"/>
                    <a:pt x="480060" y="1512570"/>
                  </a:cubicBezTo>
                  <a:cubicBezTo>
                    <a:pt x="480060" y="1504950"/>
                    <a:pt x="481330" y="1496060"/>
                    <a:pt x="481330" y="1487170"/>
                  </a:cubicBezTo>
                  <a:cubicBezTo>
                    <a:pt x="480060" y="1483360"/>
                    <a:pt x="478790" y="1479550"/>
                    <a:pt x="477520" y="1477010"/>
                  </a:cubicBezTo>
                  <a:cubicBezTo>
                    <a:pt x="476250" y="1470660"/>
                    <a:pt x="474980" y="1461770"/>
                    <a:pt x="473710" y="1454150"/>
                  </a:cubicBezTo>
                  <a:cubicBezTo>
                    <a:pt x="469900" y="1422400"/>
                    <a:pt x="467360" y="1391920"/>
                    <a:pt x="463550" y="1363980"/>
                  </a:cubicBezTo>
                  <a:cubicBezTo>
                    <a:pt x="461010" y="1337310"/>
                    <a:pt x="458470" y="1315720"/>
                    <a:pt x="454660" y="1304290"/>
                  </a:cubicBezTo>
                  <a:cubicBezTo>
                    <a:pt x="462280" y="1291590"/>
                    <a:pt x="448310" y="1245870"/>
                    <a:pt x="426720" y="1197610"/>
                  </a:cubicBezTo>
                  <a:cubicBezTo>
                    <a:pt x="405130" y="1149350"/>
                    <a:pt x="375920" y="1098550"/>
                    <a:pt x="346710" y="1078230"/>
                  </a:cubicBezTo>
                  <a:cubicBezTo>
                    <a:pt x="367030" y="1049020"/>
                    <a:pt x="387350" y="1021080"/>
                    <a:pt x="373380" y="1010920"/>
                  </a:cubicBezTo>
                  <a:cubicBezTo>
                    <a:pt x="345440" y="989330"/>
                    <a:pt x="303530" y="1016000"/>
                    <a:pt x="264160" y="1055370"/>
                  </a:cubicBezTo>
                  <a:cubicBezTo>
                    <a:pt x="224790" y="1094740"/>
                    <a:pt x="187960" y="1146810"/>
                    <a:pt x="162560" y="1174750"/>
                  </a:cubicBezTo>
                  <a:cubicBezTo>
                    <a:pt x="115570" y="1183640"/>
                    <a:pt x="71120" y="1117600"/>
                    <a:pt x="60960" y="1065530"/>
                  </a:cubicBezTo>
                  <a:cubicBezTo>
                    <a:pt x="60960" y="1065530"/>
                    <a:pt x="54610" y="1052830"/>
                    <a:pt x="45720" y="1032510"/>
                  </a:cubicBezTo>
                  <a:cubicBezTo>
                    <a:pt x="36830" y="1010920"/>
                    <a:pt x="25400" y="981710"/>
                    <a:pt x="17780" y="946150"/>
                  </a:cubicBezTo>
                  <a:cubicBezTo>
                    <a:pt x="1270" y="876300"/>
                    <a:pt x="0" y="783590"/>
                    <a:pt x="46990" y="708660"/>
                  </a:cubicBezTo>
                  <a:cubicBezTo>
                    <a:pt x="93980" y="633730"/>
                    <a:pt x="149860" y="556260"/>
                    <a:pt x="215900" y="481330"/>
                  </a:cubicBezTo>
                  <a:cubicBezTo>
                    <a:pt x="281940" y="406400"/>
                    <a:pt x="359410" y="332740"/>
                    <a:pt x="444500" y="266700"/>
                  </a:cubicBezTo>
                  <a:cubicBezTo>
                    <a:pt x="530860" y="200660"/>
                    <a:pt x="624840" y="143510"/>
                    <a:pt x="721360" y="97790"/>
                  </a:cubicBezTo>
                  <a:cubicBezTo>
                    <a:pt x="819150" y="52070"/>
                    <a:pt x="919480" y="19050"/>
                    <a:pt x="1017270" y="0"/>
                  </a:cubicBezTo>
                  <a:cubicBezTo>
                    <a:pt x="1043940" y="0"/>
                    <a:pt x="1083310" y="1270"/>
                    <a:pt x="1122680" y="5080"/>
                  </a:cubicBezTo>
                  <a:cubicBezTo>
                    <a:pt x="1141730" y="6350"/>
                    <a:pt x="1162050" y="8890"/>
                    <a:pt x="1179830" y="10160"/>
                  </a:cubicBezTo>
                  <a:cubicBezTo>
                    <a:pt x="1197610" y="11430"/>
                    <a:pt x="1214120" y="13970"/>
                    <a:pt x="1226820" y="15240"/>
                  </a:cubicBezTo>
                  <a:cubicBezTo>
                    <a:pt x="1325880" y="8890"/>
                    <a:pt x="1426210" y="8890"/>
                    <a:pt x="1527810" y="15240"/>
                  </a:cubicBezTo>
                  <a:cubicBezTo>
                    <a:pt x="1629410" y="21590"/>
                    <a:pt x="1727200" y="36830"/>
                    <a:pt x="1817370" y="55880"/>
                  </a:cubicBezTo>
                  <a:cubicBezTo>
                    <a:pt x="1998980" y="93980"/>
                    <a:pt x="2155190" y="149860"/>
                    <a:pt x="2289810" y="201930"/>
                  </a:cubicBezTo>
                  <a:cubicBezTo>
                    <a:pt x="2357120" y="228600"/>
                    <a:pt x="2420620" y="254000"/>
                    <a:pt x="2477770" y="278130"/>
                  </a:cubicBezTo>
                  <a:cubicBezTo>
                    <a:pt x="2531110" y="300990"/>
                    <a:pt x="2584450" y="322580"/>
                    <a:pt x="2637790" y="345440"/>
                  </a:cubicBezTo>
                  <a:cubicBezTo>
                    <a:pt x="2733040" y="384810"/>
                    <a:pt x="2814320" y="416560"/>
                    <a:pt x="2881630" y="441960"/>
                  </a:cubicBezTo>
                  <a:cubicBezTo>
                    <a:pt x="2895600" y="441960"/>
                    <a:pt x="2910840" y="441960"/>
                    <a:pt x="2923540" y="440690"/>
                  </a:cubicBezTo>
                  <a:lnTo>
                    <a:pt x="2942590" y="440690"/>
                  </a:lnTo>
                  <a:cubicBezTo>
                    <a:pt x="2947670" y="440690"/>
                    <a:pt x="2954020" y="441960"/>
                    <a:pt x="2957830" y="443230"/>
                  </a:cubicBezTo>
                  <a:cubicBezTo>
                    <a:pt x="2966720" y="445770"/>
                    <a:pt x="2974340" y="450850"/>
                    <a:pt x="2978150" y="458470"/>
                  </a:cubicBezTo>
                  <a:cubicBezTo>
                    <a:pt x="2984500" y="468630"/>
                    <a:pt x="2990850" y="477520"/>
                    <a:pt x="2998470" y="487680"/>
                  </a:cubicBezTo>
                  <a:cubicBezTo>
                    <a:pt x="3006090" y="496570"/>
                    <a:pt x="3013710" y="504190"/>
                    <a:pt x="3021330" y="511810"/>
                  </a:cubicBezTo>
                  <a:cubicBezTo>
                    <a:pt x="3036570" y="525780"/>
                    <a:pt x="3054350" y="537210"/>
                    <a:pt x="3073400" y="542290"/>
                  </a:cubicBezTo>
                  <a:cubicBezTo>
                    <a:pt x="3110230" y="553720"/>
                    <a:pt x="3152140" y="546100"/>
                    <a:pt x="3183890" y="516890"/>
                  </a:cubicBezTo>
                  <a:cubicBezTo>
                    <a:pt x="3201670" y="547370"/>
                    <a:pt x="3227070" y="553720"/>
                    <a:pt x="3252470" y="556260"/>
                  </a:cubicBezTo>
                  <a:cubicBezTo>
                    <a:pt x="3266440" y="551180"/>
                    <a:pt x="3280410" y="543560"/>
                    <a:pt x="3294380" y="533400"/>
                  </a:cubicBezTo>
                  <a:cubicBezTo>
                    <a:pt x="3298190" y="530860"/>
                    <a:pt x="3300730" y="528320"/>
                    <a:pt x="3304540" y="525780"/>
                  </a:cubicBezTo>
                  <a:cubicBezTo>
                    <a:pt x="3308350" y="523240"/>
                    <a:pt x="3309620" y="520700"/>
                    <a:pt x="3312160" y="518160"/>
                  </a:cubicBezTo>
                  <a:cubicBezTo>
                    <a:pt x="3317240" y="513080"/>
                    <a:pt x="3322320" y="508000"/>
                    <a:pt x="3326130" y="502920"/>
                  </a:cubicBezTo>
                  <a:cubicBezTo>
                    <a:pt x="3343910" y="481330"/>
                    <a:pt x="3355340" y="455930"/>
                    <a:pt x="3364230" y="439420"/>
                  </a:cubicBezTo>
                  <a:cubicBezTo>
                    <a:pt x="3365500" y="441960"/>
                    <a:pt x="3366770" y="444500"/>
                    <a:pt x="3366770" y="447040"/>
                  </a:cubicBezTo>
                  <a:cubicBezTo>
                    <a:pt x="3366770" y="449580"/>
                    <a:pt x="3368040" y="452120"/>
                    <a:pt x="3368040" y="453390"/>
                  </a:cubicBezTo>
                  <a:cubicBezTo>
                    <a:pt x="3368040" y="457200"/>
                    <a:pt x="3368040" y="462280"/>
                    <a:pt x="3366770" y="466090"/>
                  </a:cubicBezTo>
                  <a:cubicBezTo>
                    <a:pt x="3364230" y="473710"/>
                    <a:pt x="3360420" y="480060"/>
                    <a:pt x="3355340" y="486410"/>
                  </a:cubicBezTo>
                  <a:cubicBezTo>
                    <a:pt x="3357881" y="497840"/>
                    <a:pt x="3373120" y="500380"/>
                    <a:pt x="3388361" y="500380"/>
                  </a:cubicBezTo>
                  <a:cubicBezTo>
                    <a:pt x="3403601" y="501650"/>
                    <a:pt x="3420111" y="500380"/>
                    <a:pt x="3422651" y="513080"/>
                  </a:cubicBezTo>
                  <a:cubicBezTo>
                    <a:pt x="3418841" y="533400"/>
                    <a:pt x="3403601" y="554990"/>
                    <a:pt x="3383281" y="570230"/>
                  </a:cubicBezTo>
                  <a:cubicBezTo>
                    <a:pt x="3364231" y="585470"/>
                    <a:pt x="3340101" y="601980"/>
                    <a:pt x="3322321" y="614680"/>
                  </a:cubicBezTo>
                  <a:lnTo>
                    <a:pt x="3343911" y="642620"/>
                  </a:lnTo>
                  <a:cubicBezTo>
                    <a:pt x="3357881" y="632460"/>
                    <a:pt x="3370581" y="621030"/>
                    <a:pt x="3382011" y="610870"/>
                  </a:cubicBezTo>
                  <a:cubicBezTo>
                    <a:pt x="3392171" y="600710"/>
                    <a:pt x="3402331" y="591820"/>
                    <a:pt x="3411221" y="581660"/>
                  </a:cubicBezTo>
                  <a:cubicBezTo>
                    <a:pt x="3429001" y="561340"/>
                    <a:pt x="3446781" y="541020"/>
                    <a:pt x="3463291" y="514350"/>
                  </a:cubicBezTo>
                  <a:cubicBezTo>
                    <a:pt x="3487421" y="492760"/>
                    <a:pt x="3510281" y="481330"/>
                    <a:pt x="3530601" y="478790"/>
                  </a:cubicBezTo>
                  <a:cubicBezTo>
                    <a:pt x="3550921" y="474980"/>
                    <a:pt x="3567431" y="480060"/>
                    <a:pt x="3571241" y="495300"/>
                  </a:cubicBezTo>
                  <a:cubicBezTo>
                    <a:pt x="3569971" y="547370"/>
                    <a:pt x="3540761" y="603250"/>
                    <a:pt x="3500121" y="648970"/>
                  </a:cubicBezTo>
                  <a:cubicBezTo>
                    <a:pt x="3459481" y="693420"/>
                    <a:pt x="3407411" y="730250"/>
                    <a:pt x="3361691" y="759460"/>
                  </a:cubicBezTo>
                  <a:cubicBezTo>
                    <a:pt x="3384551" y="744220"/>
                    <a:pt x="3394711" y="758190"/>
                    <a:pt x="3404871" y="773430"/>
                  </a:cubicBezTo>
                  <a:cubicBezTo>
                    <a:pt x="3416301" y="765810"/>
                    <a:pt x="3364231" y="803910"/>
                    <a:pt x="3293111" y="839470"/>
                  </a:cubicBezTo>
                  <a:cubicBezTo>
                    <a:pt x="3221991" y="873760"/>
                    <a:pt x="3145791" y="899160"/>
                    <a:pt x="3060701" y="911860"/>
                  </a:cubicBezTo>
                  <a:lnTo>
                    <a:pt x="3065781" y="947420"/>
                  </a:lnTo>
                  <a:cubicBezTo>
                    <a:pt x="3086101" y="944880"/>
                    <a:pt x="3105151" y="941070"/>
                    <a:pt x="3125471" y="935990"/>
                  </a:cubicBezTo>
                  <a:cubicBezTo>
                    <a:pt x="3129281" y="953770"/>
                    <a:pt x="3136901" y="988060"/>
                    <a:pt x="3140711" y="1004570"/>
                  </a:cubicBezTo>
                  <a:cubicBezTo>
                    <a:pt x="3121661" y="1010920"/>
                    <a:pt x="3098801" y="1017270"/>
                    <a:pt x="3073401" y="1022350"/>
                  </a:cubicBezTo>
                  <a:cubicBezTo>
                    <a:pt x="3048001" y="1028700"/>
                    <a:pt x="3021331" y="1031240"/>
                    <a:pt x="2994661" y="1035050"/>
                  </a:cubicBezTo>
                  <a:cubicBezTo>
                    <a:pt x="2938781" y="1041400"/>
                    <a:pt x="2881631" y="1043940"/>
                    <a:pt x="2830831" y="1046480"/>
                  </a:cubicBezTo>
                  <a:cubicBezTo>
                    <a:pt x="2805431" y="1047750"/>
                    <a:pt x="2781301" y="1049020"/>
                    <a:pt x="2760981" y="1051560"/>
                  </a:cubicBezTo>
                  <a:cubicBezTo>
                    <a:pt x="2750821" y="1052830"/>
                    <a:pt x="2740661" y="1054100"/>
                    <a:pt x="2731771" y="1056640"/>
                  </a:cubicBezTo>
                  <a:cubicBezTo>
                    <a:pt x="2722881" y="1057910"/>
                    <a:pt x="2713991" y="1060450"/>
                    <a:pt x="2707641" y="1064260"/>
                  </a:cubicBezTo>
                  <a:cubicBezTo>
                    <a:pt x="2678431" y="1075690"/>
                    <a:pt x="2664461" y="1096010"/>
                    <a:pt x="2674621" y="1129030"/>
                  </a:cubicBezTo>
                  <a:cubicBezTo>
                    <a:pt x="2697481" y="1132840"/>
                    <a:pt x="2719071" y="1136650"/>
                    <a:pt x="2741931" y="1139190"/>
                  </a:cubicBezTo>
                  <a:cubicBezTo>
                    <a:pt x="2739391" y="1156970"/>
                    <a:pt x="2734311" y="1191260"/>
                    <a:pt x="2734311" y="1191260"/>
                  </a:cubicBezTo>
                  <a:cubicBezTo>
                    <a:pt x="2802891" y="1209040"/>
                    <a:pt x="2885441" y="1224280"/>
                    <a:pt x="2971801" y="1230630"/>
                  </a:cubicBezTo>
                  <a:lnTo>
                    <a:pt x="3004821" y="1231900"/>
                  </a:lnTo>
                  <a:lnTo>
                    <a:pt x="3070861" y="1231900"/>
                  </a:lnTo>
                  <a:cubicBezTo>
                    <a:pt x="3082291" y="1231900"/>
                    <a:pt x="3092451" y="1230630"/>
                    <a:pt x="3103881" y="1230630"/>
                  </a:cubicBezTo>
                  <a:cubicBezTo>
                    <a:pt x="3147061" y="1229360"/>
                    <a:pt x="3191511" y="1224280"/>
                    <a:pt x="3232151" y="1217930"/>
                  </a:cubicBezTo>
                  <a:cubicBezTo>
                    <a:pt x="3232151" y="1217930"/>
                    <a:pt x="3241041" y="1252220"/>
                    <a:pt x="3246121" y="1268730"/>
                  </a:cubicBezTo>
                  <a:cubicBezTo>
                    <a:pt x="3205481" y="1278890"/>
                    <a:pt x="3162301" y="1289050"/>
                    <a:pt x="3120391" y="1294130"/>
                  </a:cubicBezTo>
                  <a:cubicBezTo>
                    <a:pt x="3152141" y="1290320"/>
                    <a:pt x="3178811" y="1287780"/>
                    <a:pt x="3201671" y="1287780"/>
                  </a:cubicBezTo>
                  <a:cubicBezTo>
                    <a:pt x="3213101" y="1287780"/>
                    <a:pt x="3224531" y="1287780"/>
                    <a:pt x="3234691" y="1289050"/>
                  </a:cubicBezTo>
                  <a:cubicBezTo>
                    <a:pt x="3244851" y="1290320"/>
                    <a:pt x="3253741" y="1291590"/>
                    <a:pt x="3263901" y="1292860"/>
                  </a:cubicBezTo>
                  <a:cubicBezTo>
                    <a:pt x="3281681" y="1296670"/>
                    <a:pt x="3296921" y="1299210"/>
                    <a:pt x="3312161" y="1303020"/>
                  </a:cubicBezTo>
                  <a:cubicBezTo>
                    <a:pt x="3326131" y="1306830"/>
                    <a:pt x="3338831" y="1309370"/>
                    <a:pt x="3351531" y="1309370"/>
                  </a:cubicBezTo>
                  <a:cubicBezTo>
                    <a:pt x="3426461" y="1320800"/>
                    <a:pt x="3540761" y="1285240"/>
                    <a:pt x="3655061" y="1212850"/>
                  </a:cubicBezTo>
                  <a:cubicBezTo>
                    <a:pt x="3684271" y="1195070"/>
                    <a:pt x="3712211" y="1174750"/>
                    <a:pt x="3740151" y="1153160"/>
                  </a:cubicBezTo>
                  <a:cubicBezTo>
                    <a:pt x="3754121" y="1143000"/>
                    <a:pt x="3768091" y="1131570"/>
                    <a:pt x="3782061" y="1120140"/>
                  </a:cubicBezTo>
                  <a:cubicBezTo>
                    <a:pt x="3788411" y="1113790"/>
                    <a:pt x="3796031" y="1108710"/>
                    <a:pt x="3802381" y="1102360"/>
                  </a:cubicBezTo>
                  <a:cubicBezTo>
                    <a:pt x="3808731" y="1096010"/>
                    <a:pt x="3816351" y="1090930"/>
                    <a:pt x="3823971" y="1083310"/>
                  </a:cubicBezTo>
                  <a:cubicBezTo>
                    <a:pt x="3884931" y="1028700"/>
                    <a:pt x="3939541" y="967740"/>
                    <a:pt x="3990341" y="902970"/>
                  </a:cubicBezTo>
                  <a:cubicBezTo>
                    <a:pt x="3997961" y="891540"/>
                    <a:pt x="4005581" y="883920"/>
                    <a:pt x="4013201" y="880110"/>
                  </a:cubicBezTo>
                  <a:cubicBezTo>
                    <a:pt x="4020821" y="875030"/>
                    <a:pt x="4027171" y="873760"/>
                    <a:pt x="4033521" y="873760"/>
                  </a:cubicBezTo>
                  <a:cubicBezTo>
                    <a:pt x="4046221" y="873760"/>
                    <a:pt x="4057651" y="880110"/>
                    <a:pt x="4065271" y="885190"/>
                  </a:cubicBezTo>
                  <a:cubicBezTo>
                    <a:pt x="4093211" y="833120"/>
                    <a:pt x="4117341" y="781050"/>
                    <a:pt x="4140201" y="727710"/>
                  </a:cubicBezTo>
                  <a:cubicBezTo>
                    <a:pt x="4145281" y="713740"/>
                    <a:pt x="4151631" y="699770"/>
                    <a:pt x="4156711" y="685800"/>
                  </a:cubicBezTo>
                  <a:cubicBezTo>
                    <a:pt x="4159251" y="679450"/>
                    <a:pt x="4161791" y="671830"/>
                    <a:pt x="4164331" y="665480"/>
                  </a:cubicBezTo>
                  <a:cubicBezTo>
                    <a:pt x="4166871" y="657860"/>
                    <a:pt x="4169411" y="651510"/>
                    <a:pt x="4171951" y="643890"/>
                  </a:cubicBezTo>
                  <a:cubicBezTo>
                    <a:pt x="4177031" y="628650"/>
                    <a:pt x="4182111" y="614680"/>
                    <a:pt x="4187191" y="600710"/>
                  </a:cubicBezTo>
                  <a:cubicBezTo>
                    <a:pt x="4192271" y="585470"/>
                    <a:pt x="4196081" y="570230"/>
                    <a:pt x="4199891" y="553720"/>
                  </a:cubicBezTo>
                  <a:lnTo>
                    <a:pt x="4206241" y="529590"/>
                  </a:lnTo>
                  <a:cubicBezTo>
                    <a:pt x="4208781" y="521970"/>
                    <a:pt x="4210051" y="513080"/>
                    <a:pt x="4211321" y="504190"/>
                  </a:cubicBezTo>
                  <a:cubicBezTo>
                    <a:pt x="4215131" y="487680"/>
                    <a:pt x="4217671" y="471170"/>
                    <a:pt x="4220211" y="453390"/>
                  </a:cubicBezTo>
                  <a:cubicBezTo>
                    <a:pt x="4222751" y="440690"/>
                    <a:pt x="4239261" y="582930"/>
                    <a:pt x="4235451" y="601980"/>
                  </a:cubicBezTo>
                  <a:close/>
                  <a:moveTo>
                    <a:pt x="543560" y="1503680"/>
                  </a:moveTo>
                  <a:lnTo>
                    <a:pt x="497840" y="1480820"/>
                  </a:lnTo>
                  <a:cubicBezTo>
                    <a:pt x="500380" y="1482090"/>
                    <a:pt x="513080" y="1488440"/>
                    <a:pt x="542290" y="1502410"/>
                  </a:cubicBezTo>
                  <a:cubicBezTo>
                    <a:pt x="543560" y="1502410"/>
                    <a:pt x="543560" y="1502410"/>
                    <a:pt x="543560" y="1503680"/>
                  </a:cubicBezTo>
                  <a:close/>
                  <a:moveTo>
                    <a:pt x="495300" y="1515110"/>
                  </a:moveTo>
                  <a:cubicBezTo>
                    <a:pt x="492760" y="1516380"/>
                    <a:pt x="491490" y="1516380"/>
                    <a:pt x="490220" y="1516380"/>
                  </a:cubicBezTo>
                  <a:cubicBezTo>
                    <a:pt x="488950" y="1516380"/>
                    <a:pt x="488950" y="1517650"/>
                    <a:pt x="487680" y="1517650"/>
                  </a:cubicBezTo>
                  <a:cubicBezTo>
                    <a:pt x="492760" y="1515110"/>
                    <a:pt x="499110" y="1513840"/>
                    <a:pt x="505460" y="1512570"/>
                  </a:cubicBezTo>
                  <a:lnTo>
                    <a:pt x="501650" y="1512570"/>
                  </a:lnTo>
                  <a:cubicBezTo>
                    <a:pt x="500380" y="1513840"/>
                    <a:pt x="497840" y="1513840"/>
                    <a:pt x="495300" y="1515110"/>
                  </a:cubicBezTo>
                  <a:close/>
                  <a:moveTo>
                    <a:pt x="480060" y="1522730"/>
                  </a:moveTo>
                  <a:lnTo>
                    <a:pt x="480060" y="1513840"/>
                  </a:lnTo>
                  <a:lnTo>
                    <a:pt x="480060" y="1520190"/>
                  </a:lnTo>
                  <a:lnTo>
                    <a:pt x="480060" y="1517650"/>
                  </a:lnTo>
                  <a:lnTo>
                    <a:pt x="480060" y="1522730"/>
                  </a:lnTo>
                  <a:cubicBezTo>
                    <a:pt x="480060" y="1524000"/>
                    <a:pt x="478790" y="1524000"/>
                    <a:pt x="480060" y="1522730"/>
                  </a:cubicBezTo>
                  <a:cubicBezTo>
                    <a:pt x="478790" y="1524000"/>
                    <a:pt x="480060" y="1524000"/>
                    <a:pt x="480060" y="1522730"/>
                  </a:cubicBezTo>
                  <a:cubicBezTo>
                    <a:pt x="478790" y="1535430"/>
                    <a:pt x="478790" y="1544320"/>
                    <a:pt x="478790" y="1546860"/>
                  </a:cubicBezTo>
                  <a:cubicBezTo>
                    <a:pt x="478790" y="1545590"/>
                    <a:pt x="478790" y="1537970"/>
                    <a:pt x="480060" y="1522730"/>
                  </a:cubicBezTo>
                  <a:cubicBezTo>
                    <a:pt x="480060" y="1522730"/>
                    <a:pt x="481330" y="1521460"/>
                    <a:pt x="482600" y="1521460"/>
                  </a:cubicBezTo>
                  <a:lnTo>
                    <a:pt x="483870" y="1521460"/>
                  </a:lnTo>
                  <a:cubicBezTo>
                    <a:pt x="481330" y="1521460"/>
                    <a:pt x="480060" y="1522730"/>
                    <a:pt x="480060" y="1522730"/>
                  </a:cubicBezTo>
                  <a:close/>
                </a:path>
              </a:pathLst>
            </a:custGeom>
            <a:blipFill>
              <a:blip r:embed="rId3"/>
              <a:stretch>
                <a:fillRect t="-83108" b="-7722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282760" y="6307555"/>
            <a:ext cx="2402797" cy="646673"/>
            <a:chOff x="0" y="0"/>
            <a:chExt cx="3203729" cy="86223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67910" cy="862230"/>
              <a:chOff x="0" y="0"/>
              <a:chExt cx="6350000" cy="5126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67910" y="0"/>
              <a:ext cx="1067910" cy="862230"/>
              <a:chOff x="0" y="0"/>
              <a:chExt cx="6350000" cy="51269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135819" y="0"/>
              <a:ext cx="1067910" cy="862230"/>
              <a:chOff x="0" y="0"/>
              <a:chExt cx="6350000" cy="51269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365060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1654746" y="3269773"/>
            <a:ext cx="7814413" cy="3037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4"/>
              </a:lnSpc>
            </a:pPr>
            <a:r>
              <a:rPr lang="en-US" sz="2852" spc="28">
                <a:solidFill>
                  <a:srgbClr val="FFFFFF"/>
                </a:solidFill>
                <a:latin typeface="Roboto"/>
              </a:rPr>
              <a:t>•Chronická migréna – bolest více než 15x/měsíc</a:t>
            </a:r>
          </a:p>
          <a:p>
            <a:pPr>
              <a:lnSpc>
                <a:spcPts val="3994"/>
              </a:lnSpc>
            </a:pPr>
            <a:r>
              <a:rPr lang="en-US" sz="2852" spc="28">
                <a:solidFill>
                  <a:srgbClr val="FFFFFF"/>
                </a:solidFill>
                <a:latin typeface="Roboto"/>
              </a:rPr>
              <a:t>•Status migrenosus- bolest je delší než 72hodin</a:t>
            </a:r>
          </a:p>
          <a:p>
            <a:pPr>
              <a:lnSpc>
                <a:spcPts val="3994"/>
              </a:lnSpc>
            </a:pPr>
            <a:r>
              <a:rPr lang="en-US" sz="2852" spc="28">
                <a:solidFill>
                  <a:srgbClr val="FFFFFF"/>
                </a:solidFill>
                <a:latin typeface="Roboto"/>
              </a:rPr>
              <a:t>•Persistující aura </a:t>
            </a:r>
          </a:p>
          <a:p>
            <a:pPr>
              <a:lnSpc>
                <a:spcPts val="3994"/>
              </a:lnSpc>
            </a:pPr>
            <a:r>
              <a:rPr lang="en-US" sz="2852" spc="28">
                <a:solidFill>
                  <a:srgbClr val="FFFFFF"/>
                </a:solidFill>
                <a:latin typeface="Roboto"/>
              </a:rPr>
              <a:t>•Migrenosní infarkt( CT,MRI ischemie )</a:t>
            </a:r>
          </a:p>
          <a:p>
            <a:pPr>
              <a:lnSpc>
                <a:spcPts val="3994"/>
              </a:lnSpc>
            </a:pPr>
            <a:endParaRPr lang="en-US" sz="2852" spc="28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65" b="7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3944868">
            <a:off x="4281498" y="-2306170"/>
            <a:ext cx="17689779" cy="10934829"/>
          </a:xfrm>
          <a:prstGeom prst="rect">
            <a:avLst/>
          </a:prstGeom>
          <a:solidFill>
            <a:srgbClr val="03313D">
              <a:alpha val="80000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989080" y="4299953"/>
            <a:ext cx="15407434" cy="9916694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>
                <a:alphaModFix amt="78000"/>
              </a:blip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103269" y="718520"/>
            <a:ext cx="9734159" cy="4664036"/>
            <a:chOff x="0" y="0"/>
            <a:chExt cx="12978879" cy="6218715"/>
          </a:xfrm>
        </p:grpSpPr>
        <p:sp>
          <p:nvSpPr>
            <p:cNvPr id="7" name="TextBox 7"/>
            <p:cNvSpPr txBox="1"/>
            <p:nvPr/>
          </p:nvSpPr>
          <p:spPr>
            <a:xfrm>
              <a:off x="0" y="-76200"/>
              <a:ext cx="12978879" cy="2616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000" spc="60">
                  <a:solidFill>
                    <a:srgbClr val="FFFFFF"/>
                  </a:solidFill>
                  <a:latin typeface="Roboto Bold"/>
                </a:rPr>
                <a:t>EPIZODICKÉ SYNDROMY</a:t>
              </a:r>
              <a:r>
                <a:rPr lang="en-US" sz="6000" spc="60">
                  <a:solidFill>
                    <a:srgbClr val="00C2CB"/>
                  </a:solidFill>
                  <a:latin typeface="Roboto Bold"/>
                </a:rPr>
                <a:t> ASOCIOVANÉ S MIGRÉNOU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837340"/>
              <a:ext cx="12978879" cy="3211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84"/>
                </a:lnSpc>
              </a:pPr>
              <a:r>
                <a:rPr lang="en-US" sz="2775" spc="27">
                  <a:solidFill>
                    <a:srgbClr val="FFFFFF"/>
                  </a:solidFill>
                  <a:latin typeface="Roboto"/>
                </a:rPr>
                <a:t>•Cyklické zvracení</a:t>
              </a:r>
            </a:p>
            <a:p>
              <a:pPr>
                <a:lnSpc>
                  <a:spcPts val="3884"/>
                </a:lnSpc>
              </a:pPr>
              <a:r>
                <a:rPr lang="en-US" sz="2775" spc="27">
                  <a:solidFill>
                    <a:srgbClr val="FFFFFF"/>
                  </a:solidFill>
                  <a:latin typeface="Roboto"/>
                </a:rPr>
                <a:t>•Abdominální migréna</a:t>
              </a:r>
            </a:p>
            <a:p>
              <a:pPr>
                <a:lnSpc>
                  <a:spcPts val="3884"/>
                </a:lnSpc>
              </a:pPr>
              <a:r>
                <a:rPr lang="en-US" sz="2775" spc="27">
                  <a:solidFill>
                    <a:srgbClr val="FFFFFF"/>
                  </a:solidFill>
                  <a:latin typeface="Roboto"/>
                </a:rPr>
                <a:t>•Benigní paroxysmální vertigo</a:t>
              </a:r>
            </a:p>
            <a:p>
              <a:pPr>
                <a:lnSpc>
                  <a:spcPts val="3884"/>
                </a:lnSpc>
              </a:pPr>
              <a:r>
                <a:rPr lang="en-US" sz="2775" spc="27">
                  <a:solidFill>
                    <a:srgbClr val="FFFFFF"/>
                  </a:solidFill>
                  <a:latin typeface="Roboto"/>
                </a:rPr>
                <a:t>•Benigní paroxysmální torticollis</a:t>
              </a:r>
            </a:p>
            <a:p>
              <a:pPr>
                <a:lnSpc>
                  <a:spcPts val="3884"/>
                </a:lnSpc>
              </a:pPr>
              <a:endParaRPr lang="en-US" sz="2775" spc="27">
                <a:solidFill>
                  <a:srgbClr val="FFFFFF"/>
                </a:solidFill>
                <a:latin typeface="Roboto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218609" y="3455983"/>
            <a:ext cx="2430262" cy="654065"/>
            <a:chOff x="0" y="0"/>
            <a:chExt cx="3240349" cy="872086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80116" cy="872086"/>
              <a:chOff x="0" y="0"/>
              <a:chExt cx="6350000" cy="5126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080116" y="0"/>
              <a:ext cx="1080116" cy="872086"/>
              <a:chOff x="0" y="0"/>
              <a:chExt cx="6350000" cy="51269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160233" y="0"/>
              <a:ext cx="1080116" cy="872086"/>
              <a:chOff x="0" y="0"/>
              <a:chExt cx="6350000" cy="51269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908FB7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181" t="26496" r="15060" b="33745"/>
          <a:stretch>
            <a:fillRect/>
          </a:stretch>
        </p:blipFill>
        <p:spPr>
          <a:xfrm>
            <a:off x="0" y="-1524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644" y="2435265"/>
            <a:ext cx="16230656" cy="642649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839009">
            <a:off x="-2795437" y="1682990"/>
            <a:ext cx="13101844" cy="8432746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5"/>
              <a:stretch>
                <a:fillRect l="-7305" t="-33796" r="-40854" b="-9454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02928" y="2672339"/>
            <a:ext cx="6734427" cy="5792770"/>
            <a:chOff x="0" y="-57150"/>
            <a:chExt cx="8979236" cy="7723693"/>
          </a:xfrm>
        </p:grpSpPr>
        <p:sp>
          <p:nvSpPr>
            <p:cNvPr id="7" name="TextBox 7"/>
            <p:cNvSpPr txBox="1"/>
            <p:nvPr/>
          </p:nvSpPr>
          <p:spPr>
            <a:xfrm>
              <a:off x="0" y="-57150"/>
              <a:ext cx="8979236" cy="1111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77"/>
                </a:lnSpc>
              </a:pPr>
              <a:r>
                <a:rPr lang="en-US" sz="5213" spc="52">
                  <a:solidFill>
                    <a:srgbClr val="00C2CB"/>
                  </a:solidFill>
                  <a:latin typeface="Roboto Bold"/>
                </a:rPr>
                <a:t>LÉČBA MIGRENY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313865"/>
              <a:ext cx="8979236" cy="6352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75"/>
                </a:lnSpc>
              </a:pP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•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Běžná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analgetika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- ibuprofen, paracetamol ,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algifen</a:t>
              </a:r>
              <a:endParaRPr lang="en-US" sz="2411" spc="24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375"/>
                </a:lnSpc>
              </a:pP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•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Triptany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-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selektivní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vasokonstrikce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mening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.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cév</a:t>
              </a:r>
              <a:endParaRPr lang="en-US" sz="2411" spc="24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375"/>
                </a:lnSpc>
              </a:pP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(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dilatovány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při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reaktivním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zánětu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) a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inhibují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 </a:t>
              </a:r>
            </a:p>
            <a:p>
              <a:pPr>
                <a:lnSpc>
                  <a:spcPts val="3375"/>
                </a:lnSpc>
              </a:pP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trigeminovaskulární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přenos</a:t>
              </a:r>
              <a:endParaRPr lang="en-US" sz="2411" spc="24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375"/>
                </a:lnSpc>
              </a:pP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•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Profylaktická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léčba</a:t>
              </a: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-   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četnější</a:t>
              </a: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nebo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   </a:t>
              </a:r>
            </a:p>
            <a:p>
              <a:pPr>
                <a:lnSpc>
                  <a:spcPts val="3375"/>
                </a:lnSpc>
              </a:pP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dlouhotrvající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záchvaty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: </a:t>
              </a:r>
              <a:endParaRPr lang="cs-CZ" sz="2411" spc="24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375"/>
                </a:lnSpc>
              </a:pP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 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TPX, VPA,</a:t>
              </a: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VGB, 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cinarizin,antidepresiva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</a:p>
            <a:p>
              <a:pPr>
                <a:lnSpc>
                  <a:spcPts val="3375"/>
                </a:lnSpc>
              </a:pP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•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Monoklonální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protilátky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proti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CGRP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nebo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</a:t>
              </a:r>
              <a:endParaRPr lang="cs-CZ" sz="2411" spc="24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375"/>
                </a:lnSpc>
              </a:pP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  </a:t>
              </a:r>
              <a:r>
                <a:rPr lang="en-US" sz="2411" spc="24" dirty="0" err="1">
                  <a:solidFill>
                    <a:srgbClr val="FFFFFF"/>
                  </a:solidFill>
                  <a:latin typeface="Roboto"/>
                </a:rPr>
                <a:t>receptoru</a:t>
              </a:r>
              <a:r>
                <a:rPr lang="en-US" sz="2411" spc="24" dirty="0">
                  <a:solidFill>
                    <a:srgbClr val="FFFFFF"/>
                  </a:solidFill>
                  <a:latin typeface="Roboto"/>
                </a:rPr>
                <a:t> CGRP ( Aimovig</a:t>
              </a:r>
              <a:r>
                <a:rPr lang="cs-CZ" sz="2411" spc="24" dirty="0">
                  <a:solidFill>
                    <a:srgbClr val="FFFFFF"/>
                  </a:solidFill>
                  <a:latin typeface="Roboto"/>
                </a:rPr>
                <a:t>…)</a:t>
              </a:r>
              <a:endParaRPr lang="en-US" sz="2411" spc="24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375"/>
                </a:lnSpc>
              </a:pPr>
              <a:endParaRPr lang="en-US" sz="2411" spc="24" dirty="0">
                <a:solidFill>
                  <a:srgbClr val="FFFFFF"/>
                </a:solidFill>
                <a:latin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499" t="32525" r="35801" b="57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1226" y="4527332"/>
            <a:ext cx="6008265" cy="4676775"/>
            <a:chOff x="0" y="0"/>
            <a:chExt cx="8011019" cy="6235700"/>
          </a:xfrm>
        </p:grpSpPr>
        <p:sp>
          <p:nvSpPr>
            <p:cNvPr id="4" name="TextBox 4"/>
            <p:cNvSpPr txBox="1"/>
            <p:nvPr/>
          </p:nvSpPr>
          <p:spPr>
            <a:xfrm>
              <a:off x="0" y="-70908"/>
              <a:ext cx="8011019" cy="3021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100"/>
                </a:lnSpc>
              </a:pPr>
              <a:r>
                <a:rPr lang="en-US" sz="7000" spc="70" dirty="0">
                  <a:solidFill>
                    <a:srgbClr val="FFFFFF"/>
                  </a:solidFill>
                  <a:latin typeface="Rajdhani Bold Bold"/>
                </a:rPr>
                <a:t>BOLEST HLAVY </a:t>
              </a:r>
              <a:r>
                <a:rPr lang="en-US" sz="7000" spc="70" dirty="0">
                  <a:solidFill>
                    <a:srgbClr val="00C2CB"/>
                  </a:solidFill>
                  <a:latin typeface="Rajdhani Bold Bold"/>
                </a:rPr>
                <a:t>PRIMÁRNÍ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7147419" y="3264708"/>
              <a:ext cx="863600" cy="2032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4166927" y="5201127"/>
              <a:ext cx="1281364" cy="1034573"/>
              <a:chOff x="0" y="0"/>
              <a:chExt cx="6350000" cy="512699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908FB7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5448291" y="5201127"/>
              <a:ext cx="1281364" cy="1034573"/>
              <a:chOff x="0" y="0"/>
              <a:chExt cx="6350000" cy="5126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6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6729655" y="5201127"/>
              <a:ext cx="1281364" cy="1034573"/>
              <a:chOff x="0" y="0"/>
              <a:chExt cx="6350000" cy="5126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908FB7">
                  <a:alpha val="24706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12" name="TextBox 12"/>
          <p:cNvSpPr txBox="1"/>
          <p:nvPr/>
        </p:nvSpPr>
        <p:spPr>
          <a:xfrm>
            <a:off x="6846615" y="5527830"/>
            <a:ext cx="7018549" cy="5347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migréna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en-US" sz="3000" spc="30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tenzní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best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hlavy</a:t>
            </a:r>
            <a:endParaRPr lang="en-US" sz="3000" spc="30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4200"/>
              </a:lnSpc>
            </a:pPr>
            <a:r>
              <a:rPr lang="en-US" sz="3000" spc="30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trigeminové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autonomní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bolesti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hlavy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4200"/>
              </a:lnSpc>
            </a:pPr>
            <a:r>
              <a:rPr lang="cs-CZ" sz="3000" spc="30" dirty="0">
                <a:solidFill>
                  <a:srgbClr val="FFFFFF"/>
                </a:solidFill>
                <a:latin typeface="Roboto"/>
              </a:rPr>
              <a:t>     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cluster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headeache</a:t>
            </a:r>
            <a:r>
              <a:rPr lang="cs-CZ" sz="3000" spc="30" dirty="0">
                <a:solidFill>
                  <a:srgbClr val="FFFFFF"/>
                </a:solidFill>
                <a:latin typeface="Roboto"/>
              </a:rPr>
              <a:t>  ( častěji muži)</a:t>
            </a:r>
            <a:endParaRPr lang="en-US" sz="3000" spc="30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4200"/>
              </a:lnSpc>
            </a:pPr>
            <a:r>
              <a:rPr lang="cs-CZ" sz="3000" spc="30" dirty="0">
                <a:solidFill>
                  <a:srgbClr val="FFFFFF"/>
                </a:solidFill>
                <a:latin typeface="Roboto"/>
              </a:rPr>
              <a:t>    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paroxysmální</a:t>
            </a: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000" spc="30" dirty="0" err="1">
                <a:solidFill>
                  <a:srgbClr val="FFFFFF"/>
                </a:solidFill>
                <a:latin typeface="Roboto"/>
              </a:rPr>
              <a:t>hemikranie</a:t>
            </a:r>
            <a:r>
              <a:rPr lang="cs-CZ" sz="3000" spc="30" dirty="0">
                <a:solidFill>
                  <a:srgbClr val="FFFFFF"/>
                </a:solidFill>
                <a:latin typeface="Roboto"/>
              </a:rPr>
              <a:t>  (ženy)</a:t>
            </a:r>
            <a:endParaRPr lang="en-US" sz="3000" spc="30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4200"/>
              </a:lnSpc>
            </a:pPr>
            <a:r>
              <a:rPr lang="cs-CZ" sz="3000" spc="30" dirty="0">
                <a:solidFill>
                  <a:srgbClr val="FFFFFF"/>
                </a:solidFill>
                <a:latin typeface="Roboto"/>
              </a:rPr>
              <a:t>     SUNCT syndrom  (děti)- jednostranná</a:t>
            </a:r>
            <a:br>
              <a:rPr lang="cs-CZ" sz="3000" spc="30" dirty="0">
                <a:solidFill>
                  <a:srgbClr val="FFFFFF"/>
                </a:solidFill>
                <a:latin typeface="Roboto"/>
              </a:rPr>
            </a:br>
            <a:r>
              <a:rPr lang="cs-CZ" sz="3000" spc="30" dirty="0">
                <a:solidFill>
                  <a:srgbClr val="FFFFFF"/>
                </a:solidFill>
                <a:latin typeface="Roboto"/>
              </a:rPr>
              <a:t>            bolest v oblasti orbity, překrvení</a:t>
            </a:r>
            <a:br>
              <a:rPr lang="cs-CZ" sz="3000" spc="30" dirty="0">
                <a:solidFill>
                  <a:srgbClr val="FFFFFF"/>
                </a:solidFill>
                <a:latin typeface="Roboto"/>
              </a:rPr>
            </a:br>
            <a:r>
              <a:rPr lang="cs-CZ" sz="3000" spc="30" dirty="0">
                <a:solidFill>
                  <a:srgbClr val="FFFFFF"/>
                </a:solidFill>
                <a:latin typeface="Roboto"/>
              </a:rPr>
              <a:t>            spojivky a slzení</a:t>
            </a:r>
            <a:endParaRPr lang="en-US" sz="3000" spc="30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4200"/>
              </a:lnSpc>
            </a:pPr>
            <a:r>
              <a:rPr lang="en-US" sz="3000" spc="30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4200"/>
              </a:lnSpc>
            </a:pPr>
            <a:endParaRPr lang="en-US" sz="3000" spc="30" dirty="0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8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700000">
            <a:off x="7562043" y="8377357"/>
            <a:ext cx="30565" cy="2587707"/>
          </a:xfrm>
          <a:prstGeom prst="rect">
            <a:avLst/>
          </a:prstGeom>
          <a:solidFill>
            <a:srgbClr val="8B9694">
              <a:alpha val="70980"/>
            </a:srgbClr>
          </a:solidFill>
        </p:spPr>
        <p:txBody>
          <a:bodyPr/>
          <a:lstStyle/>
          <a:p>
            <a:endParaRPr lang="cs-CZ"/>
          </a:p>
        </p:txBody>
      </p:sp>
      <p:sp>
        <p:nvSpPr>
          <p:cNvPr id="3" name="AutoShape 3"/>
          <p:cNvSpPr/>
          <p:nvPr/>
        </p:nvSpPr>
        <p:spPr>
          <a:xfrm rot="2700000">
            <a:off x="8487742" y="-741804"/>
            <a:ext cx="30565" cy="2587707"/>
          </a:xfrm>
          <a:prstGeom prst="rect">
            <a:avLst/>
          </a:prstGeom>
          <a:solidFill>
            <a:srgbClr val="8B9694">
              <a:alpha val="70980"/>
            </a:srgbClr>
          </a:solidFill>
        </p:spPr>
        <p:txBody>
          <a:bodyPr/>
          <a:lstStyle/>
          <a:p>
            <a:endParaRPr lang="cs-CZ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8000"/>
          </a:blip>
          <a:srcRect t="11270" b="11270"/>
          <a:stretch>
            <a:fillRect/>
          </a:stretch>
        </p:blipFill>
        <p:spPr>
          <a:xfrm>
            <a:off x="-11481625" y="-375533"/>
            <a:ext cx="28603075" cy="1246241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151995" y="1500552"/>
            <a:ext cx="740023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85" dirty="0">
                <a:solidFill>
                  <a:srgbClr val="F4F3E6"/>
                </a:solidFill>
                <a:latin typeface="Josefin Sans Regular Bold"/>
              </a:rPr>
              <a:t>EXTRAKRANIÁLNÍPŘÍČINY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130224" y="3139354"/>
            <a:ext cx="7835557" cy="3621537"/>
            <a:chOff x="-29028" y="453809"/>
            <a:chExt cx="10447409" cy="4828717"/>
          </a:xfrm>
        </p:grpSpPr>
        <p:sp>
          <p:nvSpPr>
            <p:cNvPr id="7" name="TextBox 7"/>
            <p:cNvSpPr txBox="1"/>
            <p:nvPr/>
          </p:nvSpPr>
          <p:spPr>
            <a:xfrm>
              <a:off x="0" y="453809"/>
              <a:ext cx="10418381" cy="758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40"/>
                </a:lnSpc>
              </a:pPr>
              <a:r>
                <a:rPr lang="en-US" sz="3700" spc="185" dirty="0">
                  <a:solidFill>
                    <a:srgbClr val="F4F3E6"/>
                  </a:solidFill>
                  <a:latin typeface="Josefin Sans Regular Bold"/>
                </a:rPr>
                <a:t>INTRAKRANIÁLNÍ PŘÍČINY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29028" y="1529676"/>
              <a:ext cx="10418381" cy="3752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•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Potraumatická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 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bolest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 (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komoce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, EDH, SDH) </a:t>
              </a:r>
            </a:p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•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expanzivní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 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procesy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 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nitrolební</a:t>
              </a:r>
              <a:endParaRPr lang="en-US" sz="3000" spc="30" dirty="0">
                <a:solidFill>
                  <a:srgbClr val="F4F3E6"/>
                </a:solidFill>
                <a:latin typeface="Josefin Sans Regular"/>
              </a:endParaRPr>
            </a:p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•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infekce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 CNS</a:t>
              </a:r>
            </a:p>
            <a:p>
              <a:pPr>
                <a:lnSpc>
                  <a:spcPts val="4500"/>
                </a:lnSpc>
              </a:pP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•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Cévní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 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příčina</a:t>
              </a:r>
              <a:r>
                <a:rPr lang="en-US" sz="3000" spc="30" dirty="0">
                  <a:solidFill>
                    <a:srgbClr val="F4F3E6"/>
                  </a:solidFill>
                  <a:latin typeface="Josefin Sans Regular"/>
                </a:rPr>
                <a:t>- SA </a:t>
              </a:r>
              <a:r>
                <a:rPr lang="en-US" sz="3000" spc="30" dirty="0" err="1">
                  <a:solidFill>
                    <a:srgbClr val="F4F3E6"/>
                  </a:solidFill>
                  <a:latin typeface="Josefin Sans Regular"/>
                </a:rPr>
                <a:t>krvácení</a:t>
              </a:r>
              <a:endParaRPr lang="en-US" sz="3000" spc="30" dirty="0">
                <a:solidFill>
                  <a:srgbClr val="F4F3E6"/>
                </a:solidFill>
                <a:latin typeface="Josefin Sans Regular"/>
              </a:endParaRPr>
            </a:p>
            <a:p>
              <a:pPr>
                <a:lnSpc>
                  <a:spcPts val="4500"/>
                </a:lnSpc>
              </a:pPr>
              <a:endParaRPr lang="en-US" sz="3000" spc="30" dirty="0">
                <a:solidFill>
                  <a:srgbClr val="F4F3E6"/>
                </a:solidFill>
                <a:latin typeface="Josefin Sans Regular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135667" y="7652201"/>
            <a:ext cx="7813786" cy="1615731"/>
            <a:chOff x="0" y="0"/>
            <a:chExt cx="10418381" cy="215430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7408"/>
              <a:ext cx="10418381" cy="758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40"/>
                </a:lnSpc>
              </a:pPr>
              <a:r>
                <a:rPr lang="en-US" sz="3700" spc="185" dirty="0">
                  <a:solidFill>
                    <a:srgbClr val="F4F3E6"/>
                  </a:solidFill>
                  <a:latin typeface="Josefin Sans Regular Bold"/>
                </a:rPr>
                <a:t>SYSTÉMOVÉ PŘÍČINY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068458"/>
              <a:ext cx="10418381" cy="14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00"/>
                </a:lnSpc>
              </a:pPr>
              <a:r>
                <a:rPr lang="en-US" sz="3000" spc="30">
                  <a:solidFill>
                    <a:srgbClr val="F4F3E6"/>
                  </a:solidFill>
                  <a:latin typeface="Josefin Sans Regular"/>
                </a:rPr>
                <a:t>•Horečka, hypertenze, anemie, analgetika…</a:t>
              </a:r>
            </a:p>
            <a:p>
              <a:pPr>
                <a:lnSpc>
                  <a:spcPts val="4500"/>
                </a:lnSpc>
              </a:pPr>
              <a:endParaRPr lang="en-US" sz="3000" spc="30">
                <a:solidFill>
                  <a:srgbClr val="F4F3E6"/>
                </a:solidFill>
                <a:latin typeface="Josefin Sans Regular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248050" y="857615"/>
            <a:ext cx="201175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1"/>
              </a:lnSpc>
            </a:pPr>
            <a:r>
              <a:rPr lang="en-US" sz="8359" spc="167" dirty="0">
                <a:solidFill>
                  <a:srgbClr val="00C2CB"/>
                </a:solidFill>
                <a:latin typeface="Sifonn Outline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48050" y="2485677"/>
            <a:ext cx="201175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1"/>
              </a:lnSpc>
            </a:pPr>
            <a:r>
              <a:rPr lang="en-US" sz="8359" spc="167" dirty="0">
                <a:solidFill>
                  <a:srgbClr val="00C2CB"/>
                </a:solidFill>
                <a:latin typeface="Sifonn Outline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48050" y="7060281"/>
            <a:ext cx="2011753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31"/>
              </a:lnSpc>
            </a:pPr>
            <a:r>
              <a:rPr lang="en-US" sz="8359" spc="167" dirty="0">
                <a:solidFill>
                  <a:srgbClr val="00C2CB"/>
                </a:solidFill>
                <a:latin typeface="Sifonn Outline"/>
              </a:rPr>
              <a:t>03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66550" y="3771552"/>
            <a:ext cx="6008265" cy="4676775"/>
            <a:chOff x="0" y="0"/>
            <a:chExt cx="8011019" cy="6235700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70908"/>
              <a:ext cx="8011019" cy="3021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100"/>
                </a:lnSpc>
              </a:pPr>
              <a:r>
                <a:rPr lang="en-US" sz="7000" spc="70" dirty="0">
                  <a:solidFill>
                    <a:srgbClr val="FFFFFF"/>
                  </a:solidFill>
                  <a:latin typeface="Rajdhani Bold Bold"/>
                </a:rPr>
                <a:t>BOLEST HLAVY </a:t>
              </a:r>
              <a:r>
                <a:rPr lang="en-US" sz="7000" spc="70" dirty="0">
                  <a:solidFill>
                    <a:srgbClr val="00C2CB"/>
                  </a:solidFill>
                  <a:latin typeface="Rajdhani Bold Bold"/>
                </a:rPr>
                <a:t>SEKUNDÁRNÍ</a:t>
              </a:r>
            </a:p>
          </p:txBody>
        </p:sp>
        <p:sp>
          <p:nvSpPr>
            <p:cNvPr id="17" name="AutoShape 17"/>
            <p:cNvSpPr/>
            <p:nvPr/>
          </p:nvSpPr>
          <p:spPr>
            <a:xfrm>
              <a:off x="7147419" y="3264708"/>
              <a:ext cx="863600" cy="2032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4166927" y="5201127"/>
              <a:ext cx="1281364" cy="1034573"/>
              <a:chOff x="0" y="0"/>
              <a:chExt cx="6350000" cy="512699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908FB7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5448291" y="5201127"/>
              <a:ext cx="1281364" cy="1034573"/>
              <a:chOff x="0" y="0"/>
              <a:chExt cx="6350000" cy="512699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6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6729655" y="5201127"/>
              <a:ext cx="1281364" cy="1034573"/>
              <a:chOff x="0" y="0"/>
              <a:chExt cx="6350000" cy="512699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908FB7">
                  <a:alpha val="24706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49613" y="-1179287"/>
            <a:ext cx="6931132" cy="956121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437116" y="-2590071"/>
            <a:ext cx="14738853" cy="9486375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7191" r="-7191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83781" y="4822658"/>
            <a:ext cx="6008265" cy="4676775"/>
            <a:chOff x="0" y="0"/>
            <a:chExt cx="8011019" cy="6235700"/>
          </a:xfrm>
        </p:grpSpPr>
        <p:sp>
          <p:nvSpPr>
            <p:cNvPr id="7" name="TextBox 7"/>
            <p:cNvSpPr txBox="1"/>
            <p:nvPr/>
          </p:nvSpPr>
          <p:spPr>
            <a:xfrm>
              <a:off x="0" y="-61383"/>
              <a:ext cx="8011019" cy="30120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099"/>
                </a:lnSpc>
              </a:pPr>
              <a:r>
                <a:rPr lang="en-US" sz="6999" spc="69" dirty="0">
                  <a:solidFill>
                    <a:srgbClr val="FFFFFF"/>
                  </a:solidFill>
                  <a:latin typeface="Rajdhani Bold Bold"/>
                </a:rPr>
                <a:t>TENZNÍ </a:t>
              </a:r>
            </a:p>
            <a:p>
              <a:pPr algn="just">
                <a:lnSpc>
                  <a:spcPts val="9100"/>
                </a:lnSpc>
              </a:pPr>
              <a:r>
                <a:rPr lang="en-US" sz="7000" spc="70" dirty="0">
                  <a:solidFill>
                    <a:srgbClr val="00C2CB"/>
                  </a:solidFill>
                  <a:latin typeface="Rajdhani Bold Bold"/>
                </a:rPr>
                <a:t>BOLEST HLAVY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7147419" y="3264708"/>
              <a:ext cx="863600" cy="2032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4166927" y="5201127"/>
              <a:ext cx="1281364" cy="1034573"/>
              <a:chOff x="0" y="0"/>
              <a:chExt cx="6350000" cy="512699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5448291" y="5201127"/>
              <a:ext cx="1281364" cy="1034573"/>
              <a:chOff x="0" y="0"/>
              <a:chExt cx="6350000" cy="5126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6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6729655" y="5201127"/>
              <a:ext cx="1281364" cy="1034573"/>
              <a:chOff x="0" y="0"/>
              <a:chExt cx="6350000" cy="5126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908FB7">
                  <a:alpha val="24706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15" name="TextBox 15"/>
          <p:cNvSpPr txBox="1"/>
          <p:nvPr/>
        </p:nvSpPr>
        <p:spPr>
          <a:xfrm>
            <a:off x="8591032" y="3525120"/>
            <a:ext cx="8668268" cy="508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Svíravé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a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tlakové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bolesti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hlavy</a:t>
            </a:r>
            <a:endParaRPr lang="en-US" sz="3586" spc="35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Oboustranné</a:t>
            </a:r>
            <a:endParaRPr lang="en-US" sz="3586" spc="35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Mírné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až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střední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intenzity</a:t>
            </a:r>
            <a:endParaRPr lang="en-US" sz="3586" spc="35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Nezhoršují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se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běžnou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fyzickou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aktivitou</a:t>
            </a:r>
            <a:endParaRPr lang="en-US" sz="3586" spc="35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Není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nevolnost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ani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zvracení</a:t>
            </a:r>
            <a:endParaRPr lang="en-US" sz="3586" spc="35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Někdy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foto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a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fonofobie</a:t>
            </a:r>
            <a:endParaRPr lang="en-US" sz="3586" spc="35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5021"/>
              </a:lnSpc>
            </a:pPr>
            <a:r>
              <a:rPr lang="en-US" sz="3586" spc="35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Epizodická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nebo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3586" spc="35" dirty="0" err="1">
                <a:solidFill>
                  <a:srgbClr val="FFFFFF"/>
                </a:solidFill>
                <a:latin typeface="Roboto"/>
              </a:rPr>
              <a:t>chronická</a:t>
            </a:r>
            <a:r>
              <a:rPr lang="en-US" sz="3586" spc="35" dirty="0">
                <a:solidFill>
                  <a:srgbClr val="FFFFFF"/>
                </a:solidFill>
                <a:latin typeface="Roboto"/>
              </a:rPr>
              <a:t> forma</a:t>
            </a:r>
          </a:p>
          <a:p>
            <a:pPr>
              <a:lnSpc>
                <a:spcPts val="5021"/>
              </a:lnSpc>
            </a:pPr>
            <a:endParaRPr lang="en-US" sz="3586" spc="35" dirty="0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42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81374" y="-1396573"/>
            <a:ext cx="7494361" cy="10905250"/>
          </a:xfrm>
          <a:prstGeom prst="rect">
            <a:avLst/>
          </a:prstGeom>
          <a:solidFill>
            <a:srgbClr val="000000">
              <a:alpha val="63922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760937" y="-3064437"/>
            <a:ext cx="18602219" cy="11972955"/>
            <a:chOff x="0" y="0"/>
            <a:chExt cx="5513070" cy="3548380"/>
          </a:xfrm>
        </p:grpSpPr>
        <p:sp>
          <p:nvSpPr>
            <p:cNvPr id="4" name="Freeform 4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2"/>
              <a:stretch>
                <a:fillRect l="-1713" r="-171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601912" y="5508656"/>
            <a:ext cx="7686088" cy="4449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21"/>
              </a:lnSpc>
            </a:pPr>
            <a:r>
              <a:rPr lang="en-US" sz="3586" spc="35">
                <a:solidFill>
                  <a:srgbClr val="FFFFFF"/>
                </a:solidFill>
                <a:latin typeface="Roboto"/>
              </a:rPr>
              <a:t>•Magnesium</a:t>
            </a:r>
          </a:p>
          <a:p>
            <a:pPr>
              <a:lnSpc>
                <a:spcPts val="5021"/>
              </a:lnSpc>
            </a:pPr>
            <a:r>
              <a:rPr lang="en-US" sz="3586" spc="35">
                <a:solidFill>
                  <a:srgbClr val="FFFFFF"/>
                </a:solidFill>
                <a:latin typeface="Roboto"/>
              </a:rPr>
              <a:t>•Úprava životosprávy</a:t>
            </a:r>
          </a:p>
          <a:p>
            <a:pPr>
              <a:lnSpc>
                <a:spcPts val="5021"/>
              </a:lnSpc>
            </a:pPr>
            <a:r>
              <a:rPr lang="en-US" sz="3586" spc="35">
                <a:solidFill>
                  <a:srgbClr val="FFFFFF"/>
                </a:solidFill>
                <a:latin typeface="Roboto"/>
              </a:rPr>
              <a:t>•Odpočinek, studený obklad</a:t>
            </a:r>
          </a:p>
          <a:p>
            <a:pPr>
              <a:lnSpc>
                <a:spcPts val="5021"/>
              </a:lnSpc>
            </a:pPr>
            <a:r>
              <a:rPr lang="en-US" sz="3586" spc="35">
                <a:solidFill>
                  <a:srgbClr val="FFFFFF"/>
                </a:solidFill>
                <a:latin typeface="Roboto"/>
              </a:rPr>
              <a:t>•Cinarizin, Gingko biloba </a:t>
            </a:r>
          </a:p>
          <a:p>
            <a:pPr>
              <a:lnSpc>
                <a:spcPts val="5021"/>
              </a:lnSpc>
            </a:pPr>
            <a:r>
              <a:rPr lang="en-US" sz="3586" spc="35">
                <a:solidFill>
                  <a:srgbClr val="FFFFFF"/>
                </a:solidFill>
                <a:latin typeface="Roboto"/>
              </a:rPr>
              <a:t>•Výjimečně analgetika</a:t>
            </a:r>
          </a:p>
          <a:p>
            <a:pPr>
              <a:lnSpc>
                <a:spcPts val="5021"/>
              </a:lnSpc>
            </a:pPr>
            <a:r>
              <a:rPr lang="en-US" sz="3586" spc="35">
                <a:solidFill>
                  <a:srgbClr val="FFFFFF"/>
                </a:solidFill>
                <a:latin typeface="Roboto"/>
              </a:rPr>
              <a:t>•Psycholog, psychiatr</a:t>
            </a:r>
          </a:p>
          <a:p>
            <a:pPr>
              <a:lnSpc>
                <a:spcPts val="5021"/>
              </a:lnSpc>
            </a:pPr>
            <a:endParaRPr lang="en-US" sz="3586" spc="35">
              <a:solidFill>
                <a:srgbClr val="FFFFFF"/>
              </a:solidFill>
              <a:latin typeface="Roboto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66550" y="3852446"/>
            <a:ext cx="5949040" cy="2582108"/>
            <a:chOff x="0" y="0"/>
            <a:chExt cx="7932054" cy="3442811"/>
          </a:xfrm>
        </p:grpSpPr>
        <p:sp>
          <p:nvSpPr>
            <p:cNvPr id="7" name="TextBox 7"/>
            <p:cNvSpPr txBox="1"/>
            <p:nvPr/>
          </p:nvSpPr>
          <p:spPr>
            <a:xfrm>
              <a:off x="0" y="-76200"/>
              <a:ext cx="7932054" cy="3006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9010"/>
                </a:lnSpc>
              </a:pPr>
              <a:r>
                <a:rPr lang="en-US" sz="6930" spc="69" dirty="0">
                  <a:solidFill>
                    <a:srgbClr val="FFFFFF"/>
                  </a:solidFill>
                  <a:latin typeface="Rajdhani Bold Bold"/>
                </a:rPr>
                <a:t>TENZNÍ </a:t>
              </a:r>
            </a:p>
            <a:p>
              <a:pPr algn="just">
                <a:lnSpc>
                  <a:spcPts val="9010"/>
                </a:lnSpc>
              </a:pPr>
              <a:r>
                <a:rPr lang="en-US" sz="6930" spc="471" dirty="0">
                  <a:solidFill>
                    <a:srgbClr val="FFFFFF"/>
                  </a:solidFill>
                  <a:latin typeface="Rajdhani Bold Bold"/>
                </a:rPr>
                <a:t>BOLEST HLAVY </a:t>
              </a:r>
            </a:p>
          </p:txBody>
        </p:sp>
        <p:sp>
          <p:nvSpPr>
            <p:cNvPr id="8" name="AutoShape 8"/>
            <p:cNvSpPr/>
            <p:nvPr/>
          </p:nvSpPr>
          <p:spPr>
            <a:xfrm>
              <a:off x="7076966" y="3241614"/>
              <a:ext cx="855087" cy="201197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69937" y="6937344"/>
            <a:ext cx="3427542" cy="120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52"/>
              </a:lnSpc>
            </a:pPr>
            <a:r>
              <a:rPr lang="en-US" sz="7425" spc="74">
                <a:solidFill>
                  <a:srgbClr val="00C2CB"/>
                </a:solidFill>
                <a:latin typeface="Roboto Bold"/>
              </a:rPr>
              <a:t>LÉČBA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610837" y="7013544"/>
            <a:ext cx="4077717" cy="1097450"/>
            <a:chOff x="0" y="0"/>
            <a:chExt cx="5436956" cy="146326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812319" cy="1463266"/>
              <a:chOff x="0" y="0"/>
              <a:chExt cx="6350000" cy="5126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812319" y="0"/>
              <a:ext cx="1812319" cy="1463266"/>
              <a:chOff x="0" y="0"/>
              <a:chExt cx="6350000" cy="5126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624638" y="0"/>
              <a:ext cx="1812319" cy="1463266"/>
              <a:chOff x="0" y="0"/>
              <a:chExt cx="6350000" cy="51269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365060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6654" t="11520" r="26874" b="27030"/>
          <a:stretch>
            <a:fillRect/>
          </a:stretch>
        </p:blipFill>
        <p:spPr>
          <a:xfrm>
            <a:off x="4711986" y="-223972"/>
            <a:ext cx="13940218" cy="1075392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7392062" cy="8229600"/>
          </a:xfrm>
          <a:prstGeom prst="rect">
            <a:avLst/>
          </a:prstGeom>
          <a:solidFill>
            <a:srgbClr val="182722">
              <a:alpha val="80784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091972" y="4950637"/>
            <a:ext cx="10582318" cy="6811103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4"/>
              <a:stretch>
                <a:fillRect l="-1472" r="-1472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6" name="AutoShape 6"/>
          <p:cNvSpPr/>
          <p:nvPr/>
        </p:nvSpPr>
        <p:spPr>
          <a:xfrm>
            <a:off x="10828385" y="6590112"/>
            <a:ext cx="8634563" cy="3011088"/>
          </a:xfrm>
          <a:prstGeom prst="rect">
            <a:avLst/>
          </a:prstGeom>
          <a:solidFill>
            <a:srgbClr val="182722">
              <a:alpha val="88627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7" name="Group 7"/>
          <p:cNvGrpSpPr/>
          <p:nvPr/>
        </p:nvGrpSpPr>
        <p:grpSpPr>
          <a:xfrm>
            <a:off x="6461722" y="7608841"/>
            <a:ext cx="3617649" cy="973630"/>
            <a:chOff x="0" y="0"/>
            <a:chExt cx="4823532" cy="129817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607844" cy="1298173"/>
              <a:chOff x="0" y="0"/>
              <a:chExt cx="6350000" cy="51269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07844" y="0"/>
              <a:ext cx="1607844" cy="1298173"/>
              <a:chOff x="0" y="0"/>
              <a:chExt cx="6350000" cy="5126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3215688" y="0"/>
              <a:ext cx="1607844" cy="1298173"/>
              <a:chOff x="0" y="0"/>
              <a:chExt cx="6350000" cy="51269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365060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4" name="Group 14"/>
          <p:cNvGrpSpPr/>
          <p:nvPr/>
        </p:nvGrpSpPr>
        <p:grpSpPr>
          <a:xfrm>
            <a:off x="1629972" y="1441489"/>
            <a:ext cx="6790790" cy="3673436"/>
            <a:chOff x="0" y="0"/>
            <a:chExt cx="9054387" cy="489791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76200"/>
              <a:ext cx="9054387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000" spc="60">
                  <a:solidFill>
                    <a:srgbClr val="00C2CB"/>
                  </a:solidFill>
                  <a:latin typeface="Roboto Bold"/>
                </a:rPr>
                <a:t>MIGRÉNA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516540"/>
              <a:ext cx="9054387" cy="3211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84"/>
                </a:lnSpc>
              </a:pPr>
              <a:r>
                <a:rPr lang="en-US" sz="2775" spc="27">
                  <a:solidFill>
                    <a:srgbClr val="FFFFFF"/>
                  </a:solidFill>
                  <a:latin typeface="Roboto"/>
                </a:rPr>
                <a:t>11% populace ( 15-18%žen, 6% mužů), příčinná úloha CGRP- calcitonin gene- realtedpeptide</a:t>
              </a:r>
            </a:p>
            <a:p>
              <a:pPr>
                <a:lnSpc>
                  <a:spcPts val="3884"/>
                </a:lnSpc>
              </a:pPr>
              <a:r>
                <a:rPr lang="en-US" sz="2775" spc="27">
                  <a:solidFill>
                    <a:srgbClr val="FFFFFF"/>
                  </a:solidFill>
                  <a:latin typeface="Roboto"/>
                </a:rPr>
                <a:t> (neuropeptid s vasodilatační účinkem)</a:t>
              </a:r>
            </a:p>
            <a:p>
              <a:pPr>
                <a:lnSpc>
                  <a:spcPts val="3884"/>
                </a:lnSpc>
              </a:pPr>
              <a:endParaRPr lang="en-US" sz="2775" spc="27">
                <a:solidFill>
                  <a:srgbClr val="FFFFFF"/>
                </a:solidFill>
                <a:latin typeface="Roboto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073803" y="6752595"/>
            <a:ext cx="6903078" cy="3355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29"/>
              </a:lnSpc>
            </a:pPr>
            <a:r>
              <a:rPr lang="en-US" sz="2377" spc="23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Recidivující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bolest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hlavy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3329"/>
              </a:lnSpc>
            </a:pPr>
            <a:r>
              <a:rPr lang="en-US" sz="2377" spc="23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Pulsatorní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hemikranie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,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střídají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se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strany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většinou</a:t>
            </a:r>
            <a:br>
              <a:rPr lang="cs-CZ" sz="2377" spc="23" dirty="0">
                <a:solidFill>
                  <a:srgbClr val="FFFFFF"/>
                </a:solidFill>
                <a:latin typeface="Roboto"/>
              </a:rPr>
            </a:br>
            <a:r>
              <a:rPr lang="cs-CZ" sz="2377" spc="23" dirty="0">
                <a:solidFill>
                  <a:srgbClr val="FFFFFF"/>
                </a:solidFill>
                <a:latin typeface="Roboto"/>
              </a:rPr>
              <a:t>  u dětí oboustranně , F nebo T</a:t>
            </a:r>
            <a:endParaRPr lang="en-US" sz="2377" spc="23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3329"/>
              </a:lnSpc>
            </a:pPr>
            <a:r>
              <a:rPr lang="en-US" sz="2377" spc="23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Nauzea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či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zvracení</a:t>
            </a:r>
            <a:endParaRPr lang="en-US" sz="2377" spc="23" dirty="0">
              <a:solidFill>
                <a:srgbClr val="FFFFFF"/>
              </a:solidFill>
              <a:latin typeface="Roboto"/>
            </a:endParaRPr>
          </a:p>
          <a:p>
            <a:pPr>
              <a:lnSpc>
                <a:spcPts val="3329"/>
              </a:lnSpc>
            </a:pPr>
            <a:r>
              <a:rPr lang="en-US" sz="2377" spc="23" dirty="0">
                <a:solidFill>
                  <a:srgbClr val="FFFFFF"/>
                </a:solidFill>
                <a:latin typeface="Roboto"/>
              </a:rPr>
              <a:t>•Foto,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fonofobie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3329"/>
              </a:lnSpc>
            </a:pPr>
            <a:r>
              <a:rPr lang="en-US" sz="2377" spc="23" dirty="0">
                <a:solidFill>
                  <a:srgbClr val="FFFFFF"/>
                </a:solidFill>
                <a:latin typeface="Roboto"/>
              </a:rPr>
              <a:t>•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Trvání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u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dětí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30min – 48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hodin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3329"/>
              </a:lnSpc>
            </a:pPr>
            <a:r>
              <a:rPr lang="en-US" sz="2377" spc="23" dirty="0">
                <a:solidFill>
                  <a:srgbClr val="FFFFFF"/>
                </a:solidFill>
                <a:latin typeface="Roboto"/>
              </a:rPr>
              <a:t>    u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dospělých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  <a:r>
              <a:rPr lang="cs-CZ" sz="2377" spc="23" dirty="0">
                <a:solidFill>
                  <a:srgbClr val="FFFFFF"/>
                </a:solidFill>
                <a:latin typeface="Roboto"/>
              </a:rPr>
              <a:t>4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-72 </a:t>
            </a:r>
            <a:r>
              <a:rPr lang="en-US" sz="2377" spc="23" dirty="0" err="1">
                <a:solidFill>
                  <a:srgbClr val="FFFFFF"/>
                </a:solidFill>
                <a:latin typeface="Roboto"/>
              </a:rPr>
              <a:t>hodin</a:t>
            </a:r>
            <a:r>
              <a:rPr lang="en-US" sz="2377" spc="23" dirty="0">
                <a:solidFill>
                  <a:srgbClr val="FFFFFF"/>
                </a:solidFill>
                <a:latin typeface="Roboto"/>
              </a:rPr>
              <a:t> </a:t>
            </a:r>
          </a:p>
          <a:p>
            <a:pPr>
              <a:lnSpc>
                <a:spcPts val="3329"/>
              </a:lnSpc>
            </a:pPr>
            <a:endParaRPr lang="en-US" sz="2377" spc="23" dirty="0">
              <a:solidFill>
                <a:srgbClr val="FFFFFF"/>
              </a:solidFill>
              <a:latin typeface="Robot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4190382" y="-3224150"/>
            <a:ext cx="24237670" cy="13633519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-23347" t="-43996" r="-30120" b="-23753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694487" y="5366113"/>
            <a:ext cx="5386782" cy="4920887"/>
          </a:xfrm>
          <a:prstGeom prst="rect">
            <a:avLst/>
          </a:prstGeom>
          <a:solidFill>
            <a:srgbClr val="03313D">
              <a:alpha val="87843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/>
          <p:nvPr/>
        </p:nvGrpSpPr>
        <p:grpSpPr>
          <a:xfrm>
            <a:off x="-1320239" y="5987413"/>
            <a:ext cx="6008265" cy="1451581"/>
            <a:chOff x="0" y="0"/>
            <a:chExt cx="8011019" cy="1935441"/>
          </a:xfrm>
        </p:grpSpPr>
        <p:sp>
          <p:nvSpPr>
            <p:cNvPr id="6" name="TextBox 6"/>
            <p:cNvSpPr txBox="1"/>
            <p:nvPr/>
          </p:nvSpPr>
          <p:spPr>
            <a:xfrm>
              <a:off x="0" y="-66675"/>
              <a:ext cx="8011019" cy="1484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100"/>
                </a:lnSpc>
              </a:pPr>
              <a:r>
                <a:rPr lang="en-US" sz="7000" spc="70">
                  <a:solidFill>
                    <a:srgbClr val="00C2CB"/>
                  </a:solidFill>
                  <a:latin typeface="Rajdhani Bold Bold"/>
                </a:rPr>
                <a:t>MIGRÉNA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7147419" y="1732241"/>
              <a:ext cx="863600" cy="2032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0371995" y="2427047"/>
            <a:ext cx="13774610" cy="8865759"/>
            <a:chOff x="0" y="0"/>
            <a:chExt cx="5513070" cy="3548380"/>
          </a:xfrm>
        </p:grpSpPr>
        <p:sp>
          <p:nvSpPr>
            <p:cNvPr id="9" name="Freeform 9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>
                <a:alphaModFix amt="94000"/>
              </a:blip>
              <a:stretch>
                <a:fillRect t="-1808" b="-180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32969" y="7826556"/>
            <a:ext cx="4317299" cy="1161929"/>
            <a:chOff x="0" y="0"/>
            <a:chExt cx="5756398" cy="154923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918799" cy="1549239"/>
              <a:chOff x="0" y="0"/>
              <a:chExt cx="6350000" cy="5126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918799" y="0"/>
              <a:ext cx="1918799" cy="1549239"/>
              <a:chOff x="0" y="0"/>
              <a:chExt cx="6350000" cy="5126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837599" y="0"/>
              <a:ext cx="1918799" cy="1549239"/>
              <a:chOff x="0" y="0"/>
              <a:chExt cx="6350000" cy="51269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365060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6578535" y="6092823"/>
            <a:ext cx="9378951" cy="3815961"/>
            <a:chOff x="0" y="0"/>
            <a:chExt cx="12505268" cy="5087948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28575"/>
              <a:ext cx="12505268" cy="813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43"/>
                </a:lnSpc>
              </a:pPr>
              <a:r>
                <a:rPr lang="en-US" sz="3879" spc="193">
                  <a:solidFill>
                    <a:srgbClr val="00C2CB"/>
                  </a:solidFill>
                  <a:latin typeface="Rajdhani Bold"/>
                </a:rPr>
                <a:t>POKRAČOVÁNÍ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336460"/>
              <a:ext cx="12505268" cy="3751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612"/>
                </a:lnSpc>
              </a:pPr>
              <a:r>
                <a:rPr lang="en-US" sz="4008" spc="40">
                  <a:solidFill>
                    <a:srgbClr val="FFFFFF"/>
                  </a:solidFill>
                  <a:latin typeface="Roboto"/>
                </a:rPr>
                <a:t>•Migréna s aurou</a:t>
              </a:r>
            </a:p>
            <a:p>
              <a:pPr>
                <a:lnSpc>
                  <a:spcPts val="5612"/>
                </a:lnSpc>
              </a:pPr>
              <a:r>
                <a:rPr lang="en-US" sz="4008" spc="40">
                  <a:solidFill>
                    <a:srgbClr val="FFFFFF"/>
                  </a:solidFill>
                  <a:latin typeface="Roboto"/>
                </a:rPr>
                <a:t>•Migréna bez aury</a:t>
              </a:r>
            </a:p>
            <a:p>
              <a:pPr>
                <a:lnSpc>
                  <a:spcPts val="5612"/>
                </a:lnSpc>
              </a:pPr>
              <a:r>
                <a:rPr lang="en-US" sz="4008" spc="40">
                  <a:solidFill>
                    <a:srgbClr val="FFFFFF"/>
                  </a:solidFill>
                  <a:latin typeface="Roboto"/>
                </a:rPr>
                <a:t>•Komplikace migrény </a:t>
              </a:r>
            </a:p>
            <a:p>
              <a:pPr>
                <a:lnSpc>
                  <a:spcPts val="5612"/>
                </a:lnSpc>
              </a:pPr>
              <a:endParaRPr lang="en-US" sz="4008" spc="40">
                <a:solidFill>
                  <a:srgbClr val="FFFFFF"/>
                </a:solidFill>
                <a:latin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2590" b="6208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234028"/>
            <a:ext cx="7993334" cy="8753432"/>
          </a:xfrm>
          <a:prstGeom prst="rect">
            <a:avLst/>
          </a:prstGeom>
          <a:solidFill>
            <a:srgbClr val="03313D">
              <a:alpha val="80784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730478" y="0"/>
            <a:ext cx="16477283" cy="10605282"/>
            <a:chOff x="0" y="0"/>
            <a:chExt cx="5513070" cy="3548380"/>
          </a:xfrm>
        </p:grpSpPr>
        <p:sp>
          <p:nvSpPr>
            <p:cNvPr id="5" name="Freeform 5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/>
              <a:stretch>
                <a:fillRect l="-23648" t="-27368" r="-26679" b="-17978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89069" y="2026188"/>
            <a:ext cx="7072595" cy="6660026"/>
            <a:chOff x="0" y="-76200"/>
            <a:chExt cx="9430127" cy="8880035"/>
          </a:xfrm>
        </p:grpSpPr>
        <p:sp>
          <p:nvSpPr>
            <p:cNvPr id="7" name="TextBox 7"/>
            <p:cNvSpPr txBox="1"/>
            <p:nvPr/>
          </p:nvSpPr>
          <p:spPr>
            <a:xfrm>
              <a:off x="0" y="-76200"/>
              <a:ext cx="9430127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000" spc="60">
                  <a:solidFill>
                    <a:srgbClr val="00C2CB"/>
                  </a:solidFill>
                  <a:latin typeface="Roboto Bold"/>
                </a:rPr>
                <a:t>AURA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16540"/>
              <a:ext cx="9430127" cy="7287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84"/>
                </a:lnSpc>
              </a:pP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Aura -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přechodné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ložiskové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příznaky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obvykle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předcházející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bolesti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hlavy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</a:p>
            <a:p>
              <a:pPr>
                <a:lnSpc>
                  <a:spcPts val="3884"/>
                </a:lnSpc>
              </a:pP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Obvykle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odezní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do 60 min</a:t>
              </a:r>
            </a:p>
            <a:p>
              <a:pPr>
                <a:lnSpc>
                  <a:spcPts val="3884"/>
                </a:lnSpc>
              </a:pPr>
              <a:endParaRPr lang="cs-CZ" sz="2775" spc="27" dirty="0">
                <a:solidFill>
                  <a:srgbClr val="FFFFFF"/>
                </a:solidFill>
                <a:latin typeface="Roboto"/>
              </a:endParaRPr>
            </a:p>
            <a:p>
              <a:pPr marL="457200" indent="-457200">
                <a:lnSpc>
                  <a:spcPts val="3884"/>
                </a:lnSpc>
                <a:buFont typeface="Arial" panose="020B0604020202020204" pitchFamily="34" charset="0"/>
                <a:buChar char="•"/>
              </a:pP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Zraková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aura-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pozitivní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zrakové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fenomény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 (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skvrny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tečky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záblesky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…)</a:t>
              </a:r>
            </a:p>
            <a:p>
              <a:pPr>
                <a:lnSpc>
                  <a:spcPts val="3884"/>
                </a:lnSpc>
              </a:pP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cs-CZ" sz="2775" spc="27" dirty="0">
                  <a:solidFill>
                    <a:srgbClr val="FFFFFF"/>
                  </a:solidFill>
                  <a:latin typeface="Roboto"/>
                </a:rPr>
                <a:t>    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-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negativní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zrakové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fenomény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(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skotom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- </a:t>
              </a:r>
              <a:r>
                <a:rPr lang="cs-CZ" sz="2775" spc="27" dirty="0">
                  <a:solidFill>
                    <a:srgbClr val="FFFFFF"/>
                  </a:solidFill>
                  <a:latin typeface="Roboto"/>
                </a:rPr>
                <a:t>     </a:t>
              </a:r>
            </a:p>
            <a:p>
              <a:pPr>
                <a:lnSpc>
                  <a:spcPts val="3884"/>
                </a:lnSpc>
              </a:pPr>
              <a:r>
                <a:rPr lang="cs-CZ" sz="2775" spc="27" dirty="0">
                  <a:solidFill>
                    <a:srgbClr val="FFFFFF"/>
                  </a:solidFill>
                  <a:latin typeface="Roboto"/>
                </a:rPr>
                <a:t>    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ztráta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zraku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v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části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ZP)</a:t>
              </a:r>
            </a:p>
            <a:p>
              <a:pPr marL="457200" indent="-457200">
                <a:lnSpc>
                  <a:spcPts val="3884"/>
                </a:lnSpc>
                <a:buFont typeface="Arial" panose="020B0604020202020204" pitchFamily="34" charset="0"/>
                <a:buChar char="•"/>
              </a:pP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Senzitivní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aura –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parestesie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dysestezie</a:t>
              </a:r>
              <a:endParaRPr lang="en-US" sz="2775" spc="27" dirty="0">
                <a:solidFill>
                  <a:srgbClr val="FFFFFF"/>
                </a:solidFill>
                <a:latin typeface="Roboto"/>
              </a:endParaRPr>
            </a:p>
            <a:p>
              <a:pPr marL="457200" indent="-457200">
                <a:lnSpc>
                  <a:spcPts val="3884"/>
                </a:lnSpc>
                <a:buFont typeface="Arial" panose="020B0604020202020204" pitchFamily="34" charset="0"/>
                <a:buChar char="•"/>
              </a:pP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Řečová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aura-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fatická</a:t>
              </a:r>
              <a:r>
                <a:rPr lang="en-US" sz="2775" spc="27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775" spc="27" dirty="0" err="1">
                  <a:solidFill>
                    <a:srgbClr val="FFFFFF"/>
                  </a:solidFill>
                  <a:latin typeface="Roboto"/>
                </a:rPr>
                <a:t>porucha</a:t>
              </a:r>
              <a:endParaRPr lang="en-US" sz="2775" spc="27" dirty="0">
                <a:solidFill>
                  <a:srgbClr val="FFFFFF"/>
                </a:solidFill>
                <a:latin typeface="Roboto"/>
              </a:endParaRPr>
            </a:p>
            <a:p>
              <a:pPr>
                <a:lnSpc>
                  <a:spcPts val="3884"/>
                </a:lnSpc>
              </a:pPr>
              <a:endParaRPr lang="en-US" sz="2775" spc="27" dirty="0">
                <a:solidFill>
                  <a:srgbClr val="FFFFFF"/>
                </a:solidFill>
                <a:latin typeface="Roboto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807226" y="7996495"/>
            <a:ext cx="2613536" cy="703390"/>
            <a:chOff x="0" y="0"/>
            <a:chExt cx="3484715" cy="93785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161572" cy="937853"/>
              <a:chOff x="0" y="0"/>
              <a:chExt cx="6350000" cy="51269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1161572" y="0"/>
              <a:ext cx="1161572" cy="937853"/>
              <a:chOff x="0" y="0"/>
              <a:chExt cx="6350000" cy="512699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323143" y="0"/>
              <a:ext cx="1161572" cy="937853"/>
              <a:chOff x="0" y="0"/>
              <a:chExt cx="6350000" cy="512699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0000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7585156" y="-2078629"/>
            <a:ext cx="30018029" cy="16884930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65" b="-9265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" name="AutoShape 4"/>
          <p:cNvSpPr/>
          <p:nvPr/>
        </p:nvSpPr>
        <p:spPr>
          <a:xfrm>
            <a:off x="795811" y="-617726"/>
            <a:ext cx="8778694" cy="9223542"/>
          </a:xfrm>
          <a:prstGeom prst="rect">
            <a:avLst/>
          </a:prstGeom>
          <a:solidFill>
            <a:srgbClr val="03313D">
              <a:alpha val="66667"/>
            </a:srgbClr>
          </a:solidFill>
        </p:spPr>
        <p:txBody>
          <a:bodyPr/>
          <a:lstStyle/>
          <a:p>
            <a:endParaRPr lang="cs-CZ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120579">
            <a:off x="5769650" y="-2584951"/>
            <a:ext cx="18693325" cy="12031594"/>
            <a:chOff x="0" y="0"/>
            <a:chExt cx="5513070" cy="3548380"/>
          </a:xfrm>
        </p:grpSpPr>
        <p:sp>
          <p:nvSpPr>
            <p:cNvPr id="6" name="Freeform 6"/>
            <p:cNvSpPr/>
            <p:nvPr/>
          </p:nvSpPr>
          <p:spPr>
            <a:xfrm>
              <a:off x="-2540" y="-15240"/>
              <a:ext cx="5515610" cy="3563620"/>
            </a:xfrm>
            <a:custGeom>
              <a:avLst/>
              <a:gdLst/>
              <a:ahLst/>
              <a:cxnLst/>
              <a:rect l="l" t="t" r="r" b="b"/>
              <a:pathLst>
                <a:path w="5515610" h="3563620">
                  <a:moveTo>
                    <a:pt x="4991100" y="1559560"/>
                  </a:moveTo>
                  <a:cubicBezTo>
                    <a:pt x="5048250" y="1537970"/>
                    <a:pt x="5124450" y="1548130"/>
                    <a:pt x="5189220" y="1526540"/>
                  </a:cubicBezTo>
                  <a:cubicBezTo>
                    <a:pt x="5326380" y="1479550"/>
                    <a:pt x="5435600" y="1404620"/>
                    <a:pt x="5515610" y="1319530"/>
                  </a:cubicBezTo>
                  <a:cubicBezTo>
                    <a:pt x="5499100" y="1231900"/>
                    <a:pt x="5494020" y="1183640"/>
                    <a:pt x="5505450" y="1109980"/>
                  </a:cubicBezTo>
                  <a:cubicBezTo>
                    <a:pt x="5495290" y="1104900"/>
                    <a:pt x="5473700" y="1118870"/>
                    <a:pt x="5472430" y="1098550"/>
                  </a:cubicBezTo>
                  <a:cubicBezTo>
                    <a:pt x="5469890" y="1040130"/>
                    <a:pt x="5441950" y="1018540"/>
                    <a:pt x="5415280" y="969010"/>
                  </a:cubicBezTo>
                  <a:cubicBezTo>
                    <a:pt x="5210810" y="998220"/>
                    <a:pt x="4838700" y="1158240"/>
                    <a:pt x="4617720" y="1144270"/>
                  </a:cubicBezTo>
                  <a:cubicBezTo>
                    <a:pt x="4753610" y="1047750"/>
                    <a:pt x="4851400" y="939800"/>
                    <a:pt x="4853940" y="797560"/>
                  </a:cubicBezTo>
                  <a:cubicBezTo>
                    <a:pt x="4842510" y="786130"/>
                    <a:pt x="4777740" y="778510"/>
                    <a:pt x="4762500" y="783590"/>
                  </a:cubicBezTo>
                  <a:cubicBezTo>
                    <a:pt x="4710430" y="773430"/>
                    <a:pt x="4657090" y="726440"/>
                    <a:pt x="4634230" y="697230"/>
                  </a:cubicBezTo>
                  <a:cubicBezTo>
                    <a:pt x="4612640" y="711200"/>
                    <a:pt x="4608830" y="695960"/>
                    <a:pt x="4589780" y="706120"/>
                  </a:cubicBezTo>
                  <a:cubicBezTo>
                    <a:pt x="4508500" y="643890"/>
                    <a:pt x="4337050" y="737870"/>
                    <a:pt x="4254500" y="679450"/>
                  </a:cubicBezTo>
                  <a:cubicBezTo>
                    <a:pt x="4292600" y="579120"/>
                    <a:pt x="4215130" y="556260"/>
                    <a:pt x="4163060" y="508000"/>
                  </a:cubicBezTo>
                  <a:cubicBezTo>
                    <a:pt x="4182110" y="429260"/>
                    <a:pt x="4135120" y="387350"/>
                    <a:pt x="4091940" y="313690"/>
                  </a:cubicBezTo>
                  <a:cubicBezTo>
                    <a:pt x="4038600" y="339090"/>
                    <a:pt x="4042410" y="299720"/>
                    <a:pt x="4048760" y="274320"/>
                  </a:cubicBezTo>
                  <a:cubicBezTo>
                    <a:pt x="4009390" y="285750"/>
                    <a:pt x="3985260" y="270510"/>
                    <a:pt x="3963670" y="250190"/>
                  </a:cubicBezTo>
                  <a:cubicBezTo>
                    <a:pt x="3887470" y="279400"/>
                    <a:pt x="3817620" y="280670"/>
                    <a:pt x="3756660" y="287020"/>
                  </a:cubicBezTo>
                  <a:cubicBezTo>
                    <a:pt x="3445510" y="320040"/>
                    <a:pt x="3059430" y="403860"/>
                    <a:pt x="2780030" y="417830"/>
                  </a:cubicBezTo>
                  <a:cubicBezTo>
                    <a:pt x="3036570" y="308610"/>
                    <a:pt x="3333750" y="238760"/>
                    <a:pt x="3522980" y="144780"/>
                  </a:cubicBezTo>
                  <a:cubicBezTo>
                    <a:pt x="3529330" y="91440"/>
                    <a:pt x="3528060" y="67310"/>
                    <a:pt x="3524250" y="17780"/>
                  </a:cubicBezTo>
                  <a:cubicBezTo>
                    <a:pt x="3319780" y="0"/>
                    <a:pt x="3006090" y="97790"/>
                    <a:pt x="2715260" y="189230"/>
                  </a:cubicBezTo>
                  <a:cubicBezTo>
                    <a:pt x="2040890" y="401320"/>
                    <a:pt x="1228090" y="642620"/>
                    <a:pt x="845820" y="1018540"/>
                  </a:cubicBezTo>
                  <a:cubicBezTo>
                    <a:pt x="855980" y="1074420"/>
                    <a:pt x="839470" y="1146810"/>
                    <a:pt x="881380" y="1195070"/>
                  </a:cubicBezTo>
                  <a:cubicBezTo>
                    <a:pt x="741680" y="1271270"/>
                    <a:pt x="581660" y="1339850"/>
                    <a:pt x="445770" y="1418590"/>
                  </a:cubicBezTo>
                  <a:cubicBezTo>
                    <a:pt x="450850" y="1484630"/>
                    <a:pt x="485140" y="1553210"/>
                    <a:pt x="499110" y="1564640"/>
                  </a:cubicBezTo>
                  <a:cubicBezTo>
                    <a:pt x="454660" y="1588770"/>
                    <a:pt x="523240" y="1570990"/>
                    <a:pt x="520700" y="1596390"/>
                  </a:cubicBezTo>
                  <a:cubicBezTo>
                    <a:pt x="501650" y="1605280"/>
                    <a:pt x="514350" y="1626870"/>
                    <a:pt x="486410" y="1633220"/>
                  </a:cubicBezTo>
                  <a:cubicBezTo>
                    <a:pt x="383540" y="1616710"/>
                    <a:pt x="269240" y="1696720"/>
                    <a:pt x="163830" y="1720850"/>
                  </a:cubicBezTo>
                  <a:cubicBezTo>
                    <a:pt x="160020" y="1737360"/>
                    <a:pt x="198120" y="1734820"/>
                    <a:pt x="173990" y="1748790"/>
                  </a:cubicBezTo>
                  <a:cubicBezTo>
                    <a:pt x="104140" y="1765300"/>
                    <a:pt x="96520" y="1802130"/>
                    <a:pt x="26670" y="1818640"/>
                  </a:cubicBezTo>
                  <a:cubicBezTo>
                    <a:pt x="24130" y="1833880"/>
                    <a:pt x="21590" y="1849120"/>
                    <a:pt x="25400" y="1866900"/>
                  </a:cubicBezTo>
                  <a:cubicBezTo>
                    <a:pt x="35560" y="1879600"/>
                    <a:pt x="96520" y="1864360"/>
                    <a:pt x="80010" y="1885950"/>
                  </a:cubicBezTo>
                  <a:cubicBezTo>
                    <a:pt x="43180" y="1898650"/>
                    <a:pt x="0" y="1894840"/>
                    <a:pt x="1270" y="1930400"/>
                  </a:cubicBezTo>
                  <a:cubicBezTo>
                    <a:pt x="21590" y="1953260"/>
                    <a:pt x="63500" y="1938020"/>
                    <a:pt x="74930" y="1974850"/>
                  </a:cubicBezTo>
                  <a:cubicBezTo>
                    <a:pt x="66040" y="1992630"/>
                    <a:pt x="38100" y="2002790"/>
                    <a:pt x="45720" y="2025650"/>
                  </a:cubicBezTo>
                  <a:cubicBezTo>
                    <a:pt x="105410" y="2024380"/>
                    <a:pt x="158750" y="2035810"/>
                    <a:pt x="220980" y="2032000"/>
                  </a:cubicBezTo>
                  <a:cubicBezTo>
                    <a:pt x="201930" y="2042160"/>
                    <a:pt x="236220" y="2065020"/>
                    <a:pt x="287020" y="2054860"/>
                  </a:cubicBezTo>
                  <a:cubicBezTo>
                    <a:pt x="284480" y="2072640"/>
                    <a:pt x="240030" y="2075180"/>
                    <a:pt x="243840" y="2094230"/>
                  </a:cubicBezTo>
                  <a:cubicBezTo>
                    <a:pt x="317500" y="2080260"/>
                    <a:pt x="337820" y="2052320"/>
                    <a:pt x="406400" y="2042160"/>
                  </a:cubicBezTo>
                  <a:cubicBezTo>
                    <a:pt x="360680" y="2078990"/>
                    <a:pt x="302260" y="2136140"/>
                    <a:pt x="245110" y="2148840"/>
                  </a:cubicBezTo>
                  <a:cubicBezTo>
                    <a:pt x="228600" y="2171700"/>
                    <a:pt x="234950" y="2202180"/>
                    <a:pt x="226060" y="2226310"/>
                  </a:cubicBezTo>
                  <a:cubicBezTo>
                    <a:pt x="210820" y="2221230"/>
                    <a:pt x="212090" y="2301240"/>
                    <a:pt x="251460" y="2320290"/>
                  </a:cubicBezTo>
                  <a:cubicBezTo>
                    <a:pt x="300990" y="2307590"/>
                    <a:pt x="412750" y="2313940"/>
                    <a:pt x="485140" y="2329180"/>
                  </a:cubicBezTo>
                  <a:cubicBezTo>
                    <a:pt x="480060" y="2343150"/>
                    <a:pt x="463550" y="2353310"/>
                    <a:pt x="472440" y="2373630"/>
                  </a:cubicBezTo>
                  <a:cubicBezTo>
                    <a:pt x="496570" y="2382520"/>
                    <a:pt x="554990" y="2331720"/>
                    <a:pt x="579120" y="2350770"/>
                  </a:cubicBezTo>
                  <a:cubicBezTo>
                    <a:pt x="614680" y="2363470"/>
                    <a:pt x="551180" y="2376170"/>
                    <a:pt x="568960" y="2401570"/>
                  </a:cubicBezTo>
                  <a:cubicBezTo>
                    <a:pt x="805180" y="2283460"/>
                    <a:pt x="994410" y="2261870"/>
                    <a:pt x="1234440" y="2204720"/>
                  </a:cubicBezTo>
                  <a:cubicBezTo>
                    <a:pt x="966470" y="2321560"/>
                    <a:pt x="604520" y="2636520"/>
                    <a:pt x="598170" y="2739390"/>
                  </a:cubicBezTo>
                  <a:cubicBezTo>
                    <a:pt x="631190" y="2739390"/>
                    <a:pt x="659130" y="2747010"/>
                    <a:pt x="689610" y="2753360"/>
                  </a:cubicBezTo>
                  <a:cubicBezTo>
                    <a:pt x="679450" y="2780030"/>
                    <a:pt x="664210" y="2805430"/>
                    <a:pt x="661670" y="2834640"/>
                  </a:cubicBezTo>
                  <a:cubicBezTo>
                    <a:pt x="678180" y="2805430"/>
                    <a:pt x="736600" y="2791460"/>
                    <a:pt x="741680" y="2844800"/>
                  </a:cubicBezTo>
                  <a:cubicBezTo>
                    <a:pt x="701040" y="2848610"/>
                    <a:pt x="701040" y="2861310"/>
                    <a:pt x="701040" y="2891790"/>
                  </a:cubicBezTo>
                  <a:cubicBezTo>
                    <a:pt x="742950" y="2896870"/>
                    <a:pt x="807720" y="2860040"/>
                    <a:pt x="828040" y="2899410"/>
                  </a:cubicBezTo>
                  <a:cubicBezTo>
                    <a:pt x="801370" y="2915920"/>
                    <a:pt x="791210" y="2900680"/>
                    <a:pt x="765810" y="2914650"/>
                  </a:cubicBezTo>
                  <a:cubicBezTo>
                    <a:pt x="767080" y="2940050"/>
                    <a:pt x="792480" y="2921000"/>
                    <a:pt x="801370" y="2933700"/>
                  </a:cubicBezTo>
                  <a:cubicBezTo>
                    <a:pt x="727710" y="2964180"/>
                    <a:pt x="731520" y="2975610"/>
                    <a:pt x="707390" y="3016250"/>
                  </a:cubicBezTo>
                  <a:cubicBezTo>
                    <a:pt x="687070" y="2983230"/>
                    <a:pt x="633730" y="3195320"/>
                    <a:pt x="676910" y="3192780"/>
                  </a:cubicBezTo>
                  <a:cubicBezTo>
                    <a:pt x="641350" y="3229610"/>
                    <a:pt x="709930" y="3208020"/>
                    <a:pt x="726440" y="3221990"/>
                  </a:cubicBezTo>
                  <a:cubicBezTo>
                    <a:pt x="711200" y="3248660"/>
                    <a:pt x="745490" y="3256280"/>
                    <a:pt x="749300" y="3284220"/>
                  </a:cubicBezTo>
                  <a:cubicBezTo>
                    <a:pt x="768350" y="3289300"/>
                    <a:pt x="805180" y="3262630"/>
                    <a:pt x="803910" y="3303270"/>
                  </a:cubicBezTo>
                  <a:cubicBezTo>
                    <a:pt x="767080" y="3307080"/>
                    <a:pt x="778510" y="3296920"/>
                    <a:pt x="753110" y="3322320"/>
                  </a:cubicBezTo>
                  <a:cubicBezTo>
                    <a:pt x="744220" y="3313430"/>
                    <a:pt x="725170" y="3304540"/>
                    <a:pt x="706120" y="3323590"/>
                  </a:cubicBezTo>
                  <a:cubicBezTo>
                    <a:pt x="720090" y="3350260"/>
                    <a:pt x="715010" y="3370580"/>
                    <a:pt x="712470" y="3392170"/>
                  </a:cubicBezTo>
                  <a:cubicBezTo>
                    <a:pt x="779780" y="3380740"/>
                    <a:pt x="732790" y="3403600"/>
                    <a:pt x="795020" y="3408680"/>
                  </a:cubicBezTo>
                  <a:cubicBezTo>
                    <a:pt x="814070" y="3431540"/>
                    <a:pt x="786130" y="3437890"/>
                    <a:pt x="782320" y="3453130"/>
                  </a:cubicBezTo>
                  <a:cubicBezTo>
                    <a:pt x="904240" y="3456940"/>
                    <a:pt x="967740" y="3507740"/>
                    <a:pt x="1071880" y="3531870"/>
                  </a:cubicBezTo>
                  <a:cubicBezTo>
                    <a:pt x="1071880" y="3554730"/>
                    <a:pt x="1090930" y="3545840"/>
                    <a:pt x="1093470" y="3563620"/>
                  </a:cubicBezTo>
                  <a:cubicBezTo>
                    <a:pt x="1291590" y="3540760"/>
                    <a:pt x="1422400" y="3562350"/>
                    <a:pt x="1651000" y="3492500"/>
                  </a:cubicBezTo>
                  <a:cubicBezTo>
                    <a:pt x="1623060" y="3467100"/>
                    <a:pt x="1544320" y="3487420"/>
                    <a:pt x="1529080" y="3474720"/>
                  </a:cubicBezTo>
                  <a:cubicBezTo>
                    <a:pt x="1684020" y="3409950"/>
                    <a:pt x="1873250" y="3387090"/>
                    <a:pt x="2058670" y="3350260"/>
                  </a:cubicBezTo>
                  <a:cubicBezTo>
                    <a:pt x="2236470" y="3315970"/>
                    <a:pt x="2411730" y="3327400"/>
                    <a:pt x="2586990" y="3249930"/>
                  </a:cubicBezTo>
                  <a:cubicBezTo>
                    <a:pt x="2628900" y="3266440"/>
                    <a:pt x="2661920" y="3234690"/>
                    <a:pt x="2701290" y="3223260"/>
                  </a:cubicBezTo>
                  <a:cubicBezTo>
                    <a:pt x="2907030" y="3161030"/>
                    <a:pt x="3168650" y="3111500"/>
                    <a:pt x="3371850" y="3094990"/>
                  </a:cubicBezTo>
                  <a:cubicBezTo>
                    <a:pt x="3407410" y="3092450"/>
                    <a:pt x="3448050" y="3072130"/>
                    <a:pt x="3464560" y="3060700"/>
                  </a:cubicBezTo>
                  <a:cubicBezTo>
                    <a:pt x="3530600" y="3070860"/>
                    <a:pt x="3644900" y="3027680"/>
                    <a:pt x="3704590" y="3011170"/>
                  </a:cubicBezTo>
                  <a:cubicBezTo>
                    <a:pt x="3702050" y="2999740"/>
                    <a:pt x="3691890" y="2987040"/>
                    <a:pt x="3703320" y="2980690"/>
                  </a:cubicBezTo>
                  <a:cubicBezTo>
                    <a:pt x="3785870" y="2961640"/>
                    <a:pt x="3902710" y="2941320"/>
                    <a:pt x="3978910" y="2895600"/>
                  </a:cubicBezTo>
                  <a:cubicBezTo>
                    <a:pt x="3968750" y="2890520"/>
                    <a:pt x="3947160" y="2904490"/>
                    <a:pt x="3945890" y="2884170"/>
                  </a:cubicBezTo>
                  <a:cubicBezTo>
                    <a:pt x="4018280" y="2866390"/>
                    <a:pt x="4107180" y="2858770"/>
                    <a:pt x="4175760" y="2830830"/>
                  </a:cubicBezTo>
                  <a:cubicBezTo>
                    <a:pt x="4161790" y="2828290"/>
                    <a:pt x="4146550" y="2828290"/>
                    <a:pt x="4133850" y="2821940"/>
                  </a:cubicBezTo>
                  <a:cubicBezTo>
                    <a:pt x="4218940" y="2757170"/>
                    <a:pt x="4254500" y="2725420"/>
                    <a:pt x="4371340" y="2711450"/>
                  </a:cubicBezTo>
                  <a:cubicBezTo>
                    <a:pt x="4362450" y="2673350"/>
                    <a:pt x="4389120" y="2649221"/>
                    <a:pt x="4448810" y="2635250"/>
                  </a:cubicBezTo>
                  <a:cubicBezTo>
                    <a:pt x="4465320" y="2612390"/>
                    <a:pt x="4414520" y="2621280"/>
                    <a:pt x="4433570" y="2593340"/>
                  </a:cubicBezTo>
                  <a:cubicBezTo>
                    <a:pt x="4645660" y="2565400"/>
                    <a:pt x="4704080" y="2374900"/>
                    <a:pt x="4801870" y="2268220"/>
                  </a:cubicBezTo>
                  <a:cubicBezTo>
                    <a:pt x="4805680" y="2264410"/>
                    <a:pt x="4822190" y="2254250"/>
                    <a:pt x="4824730" y="2251710"/>
                  </a:cubicBezTo>
                  <a:cubicBezTo>
                    <a:pt x="4959350" y="2170430"/>
                    <a:pt x="5125720" y="2159000"/>
                    <a:pt x="5228590" y="2047240"/>
                  </a:cubicBezTo>
                  <a:cubicBezTo>
                    <a:pt x="5267960" y="1962150"/>
                    <a:pt x="5372100" y="1854200"/>
                    <a:pt x="5256530" y="1784350"/>
                  </a:cubicBezTo>
                  <a:cubicBezTo>
                    <a:pt x="5269230" y="1766570"/>
                    <a:pt x="5262880" y="1742440"/>
                    <a:pt x="5250180" y="1715770"/>
                  </a:cubicBezTo>
                  <a:cubicBezTo>
                    <a:pt x="5198110" y="1729740"/>
                    <a:pt x="4958080" y="1682750"/>
                    <a:pt x="4904740" y="1661160"/>
                  </a:cubicBezTo>
                  <a:cubicBezTo>
                    <a:pt x="4916170" y="1634490"/>
                    <a:pt x="4892040" y="1607820"/>
                    <a:pt x="4898390" y="1592580"/>
                  </a:cubicBezTo>
                  <a:cubicBezTo>
                    <a:pt x="4947920" y="1590040"/>
                    <a:pt x="4961890" y="1570990"/>
                    <a:pt x="4991100" y="1559560"/>
                  </a:cubicBezTo>
                  <a:close/>
                </a:path>
              </a:pathLst>
            </a:custGeom>
            <a:blipFill>
              <a:blip r:embed="rId3">
                <a:alphaModFix amt="85000"/>
              </a:blip>
              <a:stretch>
                <a:fillRect r="-14910" b="-23757"/>
              </a:stretch>
            </a:blip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975432" y="868094"/>
            <a:ext cx="6008265" cy="1873228"/>
            <a:chOff x="0" y="0"/>
            <a:chExt cx="8011019" cy="2497637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0"/>
              <a:ext cx="8011019" cy="20756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2739"/>
                </a:lnSpc>
              </a:pPr>
              <a:r>
                <a:rPr lang="en-US" sz="9799" spc="97">
                  <a:solidFill>
                    <a:srgbClr val="00C2CB"/>
                  </a:solidFill>
                  <a:latin typeface="Rajdhani Bold Bold"/>
                </a:rPr>
                <a:t>AURA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7147419" y="2294437"/>
              <a:ext cx="863600" cy="20320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66319" y="3055647"/>
            <a:ext cx="2788204" cy="750399"/>
            <a:chOff x="0" y="0"/>
            <a:chExt cx="3717606" cy="100053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239202" cy="1000532"/>
              <a:chOff x="0" y="0"/>
              <a:chExt cx="6350000" cy="51269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1239202" y="0"/>
              <a:ext cx="1239202" cy="1000532"/>
              <a:chOff x="0" y="0"/>
              <a:chExt cx="6350000" cy="51269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FFFFFF">
                  <a:alpha val="80000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2478404" y="0"/>
              <a:ext cx="1239202" cy="1000532"/>
              <a:chOff x="0" y="0"/>
              <a:chExt cx="6350000" cy="512699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512699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126990">
                    <a:moveTo>
                      <a:pt x="3528060" y="0"/>
                    </a:moveTo>
                    <a:lnTo>
                      <a:pt x="0" y="0"/>
                    </a:lnTo>
                    <a:lnTo>
                      <a:pt x="2821940" y="2564130"/>
                    </a:lnTo>
                    <a:lnTo>
                      <a:pt x="0" y="5126990"/>
                    </a:lnTo>
                    <a:lnTo>
                      <a:pt x="3528060" y="5126990"/>
                    </a:lnTo>
                    <a:lnTo>
                      <a:pt x="6350000" y="2564130"/>
                    </a:lnTo>
                    <a:close/>
                  </a:path>
                </a:pathLst>
              </a:custGeom>
              <a:solidFill>
                <a:srgbClr val="000000">
                  <a:alpha val="49804"/>
                </a:srgbClr>
              </a:solidFill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1466319" y="4100425"/>
            <a:ext cx="5957539" cy="5075997"/>
            <a:chOff x="0" y="-28575"/>
            <a:chExt cx="7943385" cy="6767996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28575"/>
              <a:ext cx="7943385" cy="804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92"/>
                </a:lnSpc>
              </a:pPr>
              <a:r>
                <a:rPr lang="en-US" sz="3840" spc="192">
                  <a:solidFill>
                    <a:srgbClr val="00C2CB"/>
                  </a:solidFill>
                  <a:latin typeface="Rajdhani Bold"/>
                </a:rPr>
                <a:t>POKRAČOVÁNÍ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1181660"/>
              <a:ext cx="7943385" cy="5557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4082"/>
                </a:lnSpc>
                <a:buFont typeface="Arial" panose="020B0604020202020204" pitchFamily="34" charset="0"/>
                <a:buChar char="•"/>
              </a:pP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Hemiparesa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–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tzv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hemiplegická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migrena</a:t>
              </a:r>
              <a:endParaRPr lang="en-US" sz="2915" spc="29" dirty="0">
                <a:solidFill>
                  <a:srgbClr val="FFFFFF"/>
                </a:solidFill>
                <a:latin typeface="Roboto"/>
              </a:endParaRPr>
            </a:p>
            <a:p>
              <a:pPr marL="457200" indent="-457200">
                <a:lnSpc>
                  <a:spcPts val="4082"/>
                </a:lnSpc>
                <a:buFont typeface="Arial" panose="020B0604020202020204" pitchFamily="34" charset="0"/>
                <a:buChar char="•"/>
              </a:pP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Kmenová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aura (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diplopie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, tinnitus,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závrať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dysatrie,ataxie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hypakuze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)</a:t>
              </a:r>
            </a:p>
            <a:p>
              <a:pPr marL="457200" indent="-457200">
                <a:lnSpc>
                  <a:spcPts val="4082"/>
                </a:lnSpc>
                <a:buFont typeface="Arial" panose="020B0604020202020204" pitchFamily="34" charset="0"/>
                <a:buChar char="•"/>
              </a:pP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Vestibulární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migrena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–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závrať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nevolnost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,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bolest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</a:t>
              </a:r>
              <a:r>
                <a:rPr lang="en-US" sz="2915" spc="29" dirty="0" err="1">
                  <a:solidFill>
                    <a:srgbClr val="FFFFFF"/>
                  </a:solidFill>
                  <a:latin typeface="Roboto"/>
                </a:rPr>
                <a:t>hlavy</a:t>
              </a:r>
              <a:r>
                <a:rPr lang="en-US" sz="2915" spc="29" dirty="0">
                  <a:solidFill>
                    <a:srgbClr val="FFFFFF"/>
                  </a:solidFill>
                  <a:latin typeface="Roboto"/>
                </a:rPr>
                <a:t> </a:t>
              </a:r>
            </a:p>
            <a:p>
              <a:pPr>
                <a:lnSpc>
                  <a:spcPts val="4082"/>
                </a:lnSpc>
              </a:pPr>
              <a:endParaRPr lang="en-US" sz="2915" spc="29" dirty="0">
                <a:solidFill>
                  <a:srgbClr val="FFFFFF"/>
                </a:solidFill>
                <a:latin typeface="Roboto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442</Words>
  <Application>Microsoft Office PowerPoint</Application>
  <PresentationFormat>Vlastní</PresentationFormat>
  <Paragraphs>91</Paragraphs>
  <Slides>12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4" baseType="lpstr">
      <vt:lpstr>Josefin Sans Regular Bold</vt:lpstr>
      <vt:lpstr>Open Sans</vt:lpstr>
      <vt:lpstr>Roboto Bold</vt:lpstr>
      <vt:lpstr>Josefin Sans Regular</vt:lpstr>
      <vt:lpstr>Calibri</vt:lpstr>
      <vt:lpstr>Rajdhani Bold</vt:lpstr>
      <vt:lpstr>Sifonn Outline</vt:lpstr>
      <vt:lpstr>Rajdhani Bold Bold</vt:lpstr>
      <vt:lpstr>Roboto</vt:lpstr>
      <vt:lpstr>Open Sans Bold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Bolest hlavy</dc:title>
  <dc:creator>Matěj Žárský</dc:creator>
  <cp:lastModifiedBy>Veronika Slováček Hagenová</cp:lastModifiedBy>
  <cp:revision>11</cp:revision>
  <dcterms:created xsi:type="dcterms:W3CDTF">2006-08-16T00:00:00Z</dcterms:created>
  <dcterms:modified xsi:type="dcterms:W3CDTF">2023-10-23T06:38:35Z</dcterms:modified>
  <dc:identifier>DAFOQT9vp_M</dc:identifier>
</cp:coreProperties>
</file>