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nva Sans" panose="020B0604020202020204" charset="0"/>
      <p:regular r:id="rId23"/>
    </p:embeddedFont>
    <p:embeddedFont>
      <p:font typeface="Canva Sans Bold" panose="020B0604020202020204" charset="0"/>
      <p:regular r:id="rId24"/>
    </p:embeddedFont>
    <p:embeddedFont>
      <p:font typeface="Open Sans" panose="020B060402020202020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3" d="100"/>
          <a:sy n="103" d="100"/>
        </p:scale>
        <p:origin x="500" y="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8.png"/><Relationship Id="rId7" Type="http://schemas.openxmlformats.org/officeDocument/2006/relationships/image" Target="../media/image1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svg"/><Relationship Id="rId7" Type="http://schemas.openxmlformats.org/officeDocument/2006/relationships/image" Target="../media/image1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1.png"/><Relationship Id="rId7" Type="http://schemas.openxmlformats.org/officeDocument/2006/relationships/image" Target="../media/image14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svg"/><Relationship Id="rId7" Type="http://schemas.openxmlformats.org/officeDocument/2006/relationships/image" Target="../media/image1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2.sv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1.svg"/><Relationship Id="rId7" Type="http://schemas.openxmlformats.org/officeDocument/2006/relationships/image" Target="../media/image1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svg"/><Relationship Id="rId7" Type="http://schemas.openxmlformats.org/officeDocument/2006/relationships/image" Target="../media/image1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12.svg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4.svg"/><Relationship Id="rId9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17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35737" y="-800100"/>
            <a:ext cx="11887200" cy="11887200"/>
          </a:xfrm>
          <a:custGeom>
            <a:avLst/>
            <a:gdLst/>
            <a:ahLst/>
            <a:cxnLst/>
            <a:rect l="l" t="t" r="r" b="b"/>
            <a:pathLst>
              <a:path w="11887200" h="11887200">
                <a:moveTo>
                  <a:pt x="0" y="0"/>
                </a:moveTo>
                <a:lnTo>
                  <a:pt x="11887200" y="0"/>
                </a:lnTo>
                <a:lnTo>
                  <a:pt x="11887200" y="11887200"/>
                </a:lnTo>
                <a:lnTo>
                  <a:pt x="0" y="11887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127913" y="5806774"/>
            <a:ext cx="7160087" cy="7160087"/>
          </a:xfrm>
          <a:custGeom>
            <a:avLst/>
            <a:gdLst/>
            <a:ahLst/>
            <a:cxnLst/>
            <a:rect l="l" t="t" r="r" b="b"/>
            <a:pathLst>
              <a:path w="7160087" h="7160087">
                <a:moveTo>
                  <a:pt x="0" y="0"/>
                </a:moveTo>
                <a:lnTo>
                  <a:pt x="7160087" y="0"/>
                </a:lnTo>
                <a:lnTo>
                  <a:pt x="7160087" y="7160087"/>
                </a:lnTo>
                <a:lnTo>
                  <a:pt x="0" y="71600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1234124" y="-1245817"/>
            <a:ext cx="7757851" cy="7052592"/>
          </a:xfrm>
          <a:custGeom>
            <a:avLst/>
            <a:gdLst/>
            <a:ahLst/>
            <a:cxnLst/>
            <a:rect l="l" t="t" r="r" b="b"/>
            <a:pathLst>
              <a:path w="7757851" h="7052592">
                <a:moveTo>
                  <a:pt x="0" y="0"/>
                </a:moveTo>
                <a:lnTo>
                  <a:pt x="7757850" y="0"/>
                </a:lnTo>
                <a:lnTo>
                  <a:pt x="7757850" y="7052591"/>
                </a:lnTo>
                <a:lnTo>
                  <a:pt x="0" y="7052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3608539" y="6197299"/>
            <a:ext cx="5375866" cy="5121734"/>
          </a:xfrm>
          <a:custGeom>
            <a:avLst/>
            <a:gdLst/>
            <a:ahLst/>
            <a:cxnLst/>
            <a:rect l="l" t="t" r="r" b="b"/>
            <a:pathLst>
              <a:path w="5375866" h="5121734">
                <a:moveTo>
                  <a:pt x="0" y="0"/>
                </a:moveTo>
                <a:lnTo>
                  <a:pt x="5375866" y="0"/>
                </a:lnTo>
                <a:lnTo>
                  <a:pt x="5375866" y="5121735"/>
                </a:lnTo>
                <a:lnTo>
                  <a:pt x="0" y="51217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7456504" y="3391491"/>
            <a:ext cx="9237918" cy="139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289"/>
              </a:lnSpc>
            </a:pPr>
            <a:r>
              <a:rPr lang="en-US" sz="11183">
                <a:solidFill>
                  <a:srgbClr val="F0A6C5"/>
                </a:solidFill>
                <a:latin typeface="Hammersmith One Bold"/>
              </a:rPr>
              <a:t>Neonatologie</a:t>
            </a:r>
          </a:p>
        </p:txBody>
      </p:sp>
      <p:sp>
        <p:nvSpPr>
          <p:cNvPr id="7" name="AutoShape 7"/>
          <p:cNvSpPr/>
          <p:nvPr/>
        </p:nvSpPr>
        <p:spPr>
          <a:xfrm rot="8744">
            <a:off x="8298689" y="4869016"/>
            <a:ext cx="8395747" cy="0"/>
          </a:xfrm>
          <a:prstGeom prst="line">
            <a:avLst/>
          </a:prstGeom>
          <a:ln w="66675" cap="flat">
            <a:solidFill>
              <a:srgbClr val="F0A6C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AutoShape 8"/>
          <p:cNvSpPr/>
          <p:nvPr/>
        </p:nvSpPr>
        <p:spPr>
          <a:xfrm rot="18383">
            <a:off x="-933726" y="8203211"/>
            <a:ext cx="15942261" cy="0"/>
          </a:xfrm>
          <a:prstGeom prst="line">
            <a:avLst/>
          </a:prstGeom>
          <a:ln w="38100" cap="flat">
            <a:solidFill>
              <a:srgbClr val="F0A6C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-343628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8298621" y="5274233"/>
            <a:ext cx="8395801" cy="53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94"/>
              </a:lnSpc>
            </a:pPr>
            <a:r>
              <a:rPr lang="en-US" sz="3138" spc="1280">
                <a:solidFill>
                  <a:srgbClr val="F0A6C5"/>
                </a:solidFill>
                <a:latin typeface="Canva Sans"/>
              </a:rPr>
              <a:t>MUDR. RENATA SLANÁ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0239" y="3429000"/>
            <a:ext cx="6030014" cy="7467600"/>
            <a:chOff x="0" y="0"/>
            <a:chExt cx="8040019" cy="9956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9694" r="625"/>
            <a:stretch>
              <a:fillRect/>
            </a:stretch>
          </p:blipFill>
          <p:spPr>
            <a:xfrm>
              <a:off x="0" y="0"/>
              <a:ext cx="8040019" cy="99568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077239" y="-609498"/>
            <a:ext cx="10210761" cy="7772298"/>
            <a:chOff x="0" y="0"/>
            <a:chExt cx="13614347" cy="1036306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3467" b="3467"/>
            <a:stretch>
              <a:fillRect/>
            </a:stretch>
          </p:blipFill>
          <p:spPr>
            <a:xfrm>
              <a:off x="0" y="0"/>
              <a:ext cx="13614347" cy="10363065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-343628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flipV="1">
            <a:off x="14356789" y="5788430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4"/>
                </a:moveTo>
                <a:lnTo>
                  <a:pt x="5805022" y="5530604"/>
                </a:lnTo>
                <a:lnTo>
                  <a:pt x="5805022" y="0"/>
                </a:lnTo>
                <a:lnTo>
                  <a:pt x="0" y="0"/>
                </a:lnTo>
                <a:lnTo>
                  <a:pt x="0" y="55306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261336" y="204713"/>
            <a:ext cx="7285648" cy="2912672"/>
          </a:xfrm>
          <a:custGeom>
            <a:avLst/>
            <a:gdLst/>
            <a:ahLst/>
            <a:cxnLst/>
            <a:rect l="l" t="t" r="r" b="b"/>
            <a:pathLst>
              <a:path w="7285648" h="2912672">
                <a:moveTo>
                  <a:pt x="0" y="0"/>
                </a:moveTo>
                <a:lnTo>
                  <a:pt x="7285648" y="0"/>
                </a:lnTo>
                <a:lnTo>
                  <a:pt x="7285648" y="2912672"/>
                </a:lnTo>
                <a:lnTo>
                  <a:pt x="0" y="29126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354853" y="1122899"/>
            <a:ext cx="7098613" cy="895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3913" spc="-152">
                <a:solidFill>
                  <a:srgbClr val="EBCFD9"/>
                </a:solidFill>
                <a:latin typeface="Hammersmith One Bold"/>
              </a:rPr>
              <a:t>Poranění brachiálního plexu</a:t>
            </a:r>
          </a:p>
          <a:p>
            <a:pPr algn="ctr">
              <a:lnSpc>
                <a:spcPts val="1852"/>
              </a:lnSpc>
            </a:pPr>
            <a:r>
              <a:rPr lang="en-US" sz="2013" spc="-78">
                <a:solidFill>
                  <a:srgbClr val="EBCFD9"/>
                </a:solidFill>
                <a:latin typeface="Hammersmith One Bold"/>
              </a:rPr>
              <a:t>www.fnbrno.cz</a:t>
            </a:r>
          </a:p>
          <a:p>
            <a:pPr algn="ctr">
              <a:lnSpc>
                <a:spcPts val="1852"/>
              </a:lnSpc>
            </a:pPr>
            <a:endParaRPr lang="en-US" sz="2013" spc="-78">
              <a:solidFill>
                <a:srgbClr val="EBCFD9"/>
              </a:solidFill>
              <a:latin typeface="Hammersmith One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077239" y="7590418"/>
            <a:ext cx="6030014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1-2/1000 živě narozených dětí , velká porodní hmotnost nad 4000g, větší OH , poloha KP 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5596" y="1143265"/>
            <a:ext cx="8384560" cy="6644764"/>
          </a:xfrm>
          <a:custGeom>
            <a:avLst/>
            <a:gdLst/>
            <a:ahLst/>
            <a:cxnLst/>
            <a:rect l="l" t="t" r="r" b="b"/>
            <a:pathLst>
              <a:path w="8384560" h="6644764">
                <a:moveTo>
                  <a:pt x="0" y="0"/>
                </a:moveTo>
                <a:lnTo>
                  <a:pt x="8384560" y="0"/>
                </a:lnTo>
                <a:lnTo>
                  <a:pt x="8384560" y="6644763"/>
                </a:lnTo>
                <a:lnTo>
                  <a:pt x="0" y="66447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343628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flipV="1">
            <a:off x="13456139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9144039" y="3870466"/>
            <a:ext cx="8852760" cy="458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Diagnostika - klinika, MR plexu, EMG </a:t>
            </a: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Léčba – rehabilitace od konce l.týdne života </a:t>
            </a: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Prognosa – dle závažnosti 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porucha vedení ( např. otok)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přerušení axonů, nervových vláken 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přerušení celého nervového svazku</a:t>
            </a: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Regenerace trvá měsíce 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chirurgické řešení na zvážení po 6 měsících nelepšícího se stavu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400" spc="208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400" spc="208">
              <a:solidFill>
                <a:srgbClr val="22171D"/>
              </a:solidFill>
              <a:latin typeface="Canva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459102" y="1635606"/>
            <a:ext cx="9369875" cy="863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8"/>
              </a:lnSpc>
            </a:pPr>
            <a:r>
              <a:rPr lang="en-US" sz="6868">
                <a:solidFill>
                  <a:srgbClr val="22171D"/>
                </a:solidFill>
                <a:latin typeface="Hammersmith One Bold"/>
              </a:rPr>
              <a:t>Léčba a prognosa </a:t>
            </a:r>
          </a:p>
        </p:txBody>
      </p:sp>
      <p:sp>
        <p:nvSpPr>
          <p:cNvPr id="7" name="AutoShape 7"/>
          <p:cNvSpPr/>
          <p:nvPr/>
        </p:nvSpPr>
        <p:spPr>
          <a:xfrm rot="-17276">
            <a:off x="4831807" y="2365818"/>
            <a:ext cx="8624386" cy="0"/>
          </a:xfrm>
          <a:prstGeom prst="line">
            <a:avLst/>
          </a:prstGeom>
          <a:ln w="57150" cap="flat">
            <a:solidFill>
              <a:srgbClr val="2217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2068691" y="411715"/>
            <a:ext cx="3252987" cy="2577993"/>
          </a:xfrm>
          <a:custGeom>
            <a:avLst/>
            <a:gdLst/>
            <a:ahLst/>
            <a:cxnLst/>
            <a:rect l="l" t="t" r="r" b="b"/>
            <a:pathLst>
              <a:path w="3252987" h="2577993">
                <a:moveTo>
                  <a:pt x="0" y="0"/>
                </a:moveTo>
                <a:lnTo>
                  <a:pt x="3252987" y="0"/>
                </a:lnTo>
                <a:lnTo>
                  <a:pt x="3252987" y="2577992"/>
                </a:lnTo>
                <a:lnTo>
                  <a:pt x="0" y="2577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12702" y="2498972"/>
            <a:ext cx="6327518" cy="5289057"/>
            <a:chOff x="0" y="0"/>
            <a:chExt cx="4983480" cy="4165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83480" cy="4165600"/>
            </a:xfrm>
            <a:custGeom>
              <a:avLst/>
              <a:gdLst/>
              <a:ahLst/>
              <a:cxnLst/>
              <a:rect l="l" t="t" r="r" b="b"/>
              <a:pathLst>
                <a:path w="4983480" h="4165600">
                  <a:moveTo>
                    <a:pt x="4537710" y="1230630"/>
                  </a:moveTo>
                  <a:cubicBezTo>
                    <a:pt x="4786630" y="1244600"/>
                    <a:pt x="4983480" y="1416050"/>
                    <a:pt x="4980940" y="1680210"/>
                  </a:cubicBezTo>
                  <a:cubicBezTo>
                    <a:pt x="4978400" y="1931670"/>
                    <a:pt x="4773930" y="2134870"/>
                    <a:pt x="4521200" y="2134870"/>
                  </a:cubicBezTo>
                  <a:cubicBezTo>
                    <a:pt x="4309109" y="2160270"/>
                    <a:pt x="3896359" y="2302510"/>
                    <a:pt x="4067809" y="2602230"/>
                  </a:cubicBezTo>
                  <a:cubicBezTo>
                    <a:pt x="4150359" y="2747010"/>
                    <a:pt x="4258309" y="2820670"/>
                    <a:pt x="4262119" y="3002280"/>
                  </a:cubicBezTo>
                  <a:cubicBezTo>
                    <a:pt x="4268469" y="3300730"/>
                    <a:pt x="3977639" y="3577590"/>
                    <a:pt x="3675379" y="3503930"/>
                  </a:cubicBezTo>
                  <a:cubicBezTo>
                    <a:pt x="3590289" y="3483610"/>
                    <a:pt x="3510279" y="3441700"/>
                    <a:pt x="3430269" y="3408680"/>
                  </a:cubicBezTo>
                  <a:cubicBezTo>
                    <a:pt x="3075939" y="3260090"/>
                    <a:pt x="2683509" y="3318510"/>
                    <a:pt x="2367279" y="3531870"/>
                  </a:cubicBezTo>
                  <a:cubicBezTo>
                    <a:pt x="2100579" y="3710941"/>
                    <a:pt x="1904999" y="3990341"/>
                    <a:pt x="1581149" y="4075430"/>
                  </a:cubicBezTo>
                  <a:cubicBezTo>
                    <a:pt x="1236979" y="4165600"/>
                    <a:pt x="855979" y="4089400"/>
                    <a:pt x="582929" y="3858260"/>
                  </a:cubicBezTo>
                  <a:cubicBezTo>
                    <a:pt x="349249" y="3657600"/>
                    <a:pt x="199389" y="3355340"/>
                    <a:pt x="201929" y="3048000"/>
                  </a:cubicBezTo>
                  <a:cubicBezTo>
                    <a:pt x="204469" y="2724150"/>
                    <a:pt x="365759" y="2429510"/>
                    <a:pt x="425449" y="2115820"/>
                  </a:cubicBezTo>
                  <a:cubicBezTo>
                    <a:pt x="459739" y="1931670"/>
                    <a:pt x="459739" y="1732280"/>
                    <a:pt x="393699" y="1554480"/>
                  </a:cubicBezTo>
                  <a:cubicBezTo>
                    <a:pt x="326390" y="1377950"/>
                    <a:pt x="177800" y="1267460"/>
                    <a:pt x="90170" y="1104900"/>
                  </a:cubicBezTo>
                  <a:cubicBezTo>
                    <a:pt x="33020" y="999490"/>
                    <a:pt x="0" y="877570"/>
                    <a:pt x="0" y="749300"/>
                  </a:cubicBezTo>
                  <a:cubicBezTo>
                    <a:pt x="0" y="335280"/>
                    <a:pt x="335280" y="0"/>
                    <a:pt x="749300" y="0"/>
                  </a:cubicBezTo>
                  <a:cubicBezTo>
                    <a:pt x="866140" y="0"/>
                    <a:pt x="982980" y="27940"/>
                    <a:pt x="1087120" y="80010"/>
                  </a:cubicBezTo>
                  <a:cubicBezTo>
                    <a:pt x="1272540" y="173990"/>
                    <a:pt x="1386840" y="354330"/>
                    <a:pt x="1570990" y="452120"/>
                  </a:cubicBezTo>
                  <a:cubicBezTo>
                    <a:pt x="1879600" y="615950"/>
                    <a:pt x="2148840" y="523240"/>
                    <a:pt x="2468880" y="466090"/>
                  </a:cubicBezTo>
                  <a:cubicBezTo>
                    <a:pt x="2672080" y="429260"/>
                    <a:pt x="2931160" y="431800"/>
                    <a:pt x="3117850" y="532130"/>
                  </a:cubicBezTo>
                  <a:cubicBezTo>
                    <a:pt x="3272790" y="614680"/>
                    <a:pt x="3361690" y="786130"/>
                    <a:pt x="3441700" y="934720"/>
                  </a:cubicBezTo>
                  <a:cubicBezTo>
                    <a:pt x="3662680" y="1341120"/>
                    <a:pt x="4132580" y="1210310"/>
                    <a:pt x="4523740" y="1229360"/>
                  </a:cubicBezTo>
                  <a:cubicBezTo>
                    <a:pt x="4530090" y="1229360"/>
                    <a:pt x="4533900" y="1230630"/>
                    <a:pt x="4537710" y="1230630"/>
                  </a:cubicBezTo>
                  <a:close/>
                </a:path>
              </a:pathLst>
            </a:custGeom>
            <a:blipFill>
              <a:blip r:embed="rId8"/>
              <a:stretch>
                <a:fillRect l="-11901" r="-1190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3251" y="4473498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flipV="1">
            <a:off x="13456139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754612" y="2990312"/>
            <a:ext cx="12549789" cy="5006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Četnost 1,5- 5,5/1000 porodů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Častěji u nezralých novorozenců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Většinou symptomatické - pre a perinatální poškození mozku, metab. vady , VVV mozku , neonatální EPsyndromy </a:t>
            </a:r>
          </a:p>
          <a:p>
            <a:pPr algn="just">
              <a:lnSpc>
                <a:spcPts val="3359"/>
              </a:lnSpc>
            </a:pPr>
            <a:endParaRPr lang="en-US" sz="2400" spc="208">
              <a:solidFill>
                <a:srgbClr val="22171D"/>
              </a:solidFill>
              <a:latin typeface="Canva Sans"/>
            </a:endParaRP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Tonické, klonické, myoklonické, epileptické spasmy, motorické automatismy ( subtilní křeče)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Základní laboratoř, NH3, laktát, metab. vady 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LP při podezření na infekci nebo krvácení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sono mozku, MR mozku , EEG 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Prognosa a léčba závisí na etiologii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400" spc="208">
              <a:solidFill>
                <a:srgbClr val="22171D"/>
              </a:solidFill>
              <a:latin typeface="Canva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86263" y="1768602"/>
            <a:ext cx="9369875" cy="530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4"/>
              </a:lnSpc>
            </a:pPr>
            <a:r>
              <a:rPr lang="en-US" sz="4200">
                <a:solidFill>
                  <a:srgbClr val="22171D"/>
                </a:solidFill>
                <a:latin typeface="Hammersmith One Bold"/>
              </a:rPr>
              <a:t>Novorozenecké křeče</a:t>
            </a:r>
          </a:p>
        </p:txBody>
      </p:sp>
      <p:sp>
        <p:nvSpPr>
          <p:cNvPr id="6" name="AutoShape 6"/>
          <p:cNvSpPr/>
          <p:nvPr/>
        </p:nvSpPr>
        <p:spPr>
          <a:xfrm rot="-17276">
            <a:off x="4831807" y="2365818"/>
            <a:ext cx="8624386" cy="0"/>
          </a:xfrm>
          <a:prstGeom prst="line">
            <a:avLst/>
          </a:prstGeom>
          <a:ln w="57150" cap="flat">
            <a:solidFill>
              <a:srgbClr val="2217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2839579" y="4674270"/>
            <a:ext cx="8384560" cy="6644764"/>
          </a:xfrm>
          <a:custGeom>
            <a:avLst/>
            <a:gdLst/>
            <a:ahLst/>
            <a:cxnLst/>
            <a:rect l="l" t="t" r="r" b="b"/>
            <a:pathLst>
              <a:path w="8384560" h="6644764">
                <a:moveTo>
                  <a:pt x="0" y="0"/>
                </a:moveTo>
                <a:lnTo>
                  <a:pt x="8384560" y="0"/>
                </a:lnTo>
                <a:lnTo>
                  <a:pt x="8384560" y="6644764"/>
                </a:lnTo>
                <a:lnTo>
                  <a:pt x="0" y="66447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349025" y="5544490"/>
            <a:ext cx="7548962" cy="6310040"/>
            <a:chOff x="0" y="0"/>
            <a:chExt cx="4983480" cy="4165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83480" cy="4165600"/>
            </a:xfrm>
            <a:custGeom>
              <a:avLst/>
              <a:gdLst/>
              <a:ahLst/>
              <a:cxnLst/>
              <a:rect l="l" t="t" r="r" b="b"/>
              <a:pathLst>
                <a:path w="4983480" h="4165600">
                  <a:moveTo>
                    <a:pt x="4537710" y="1230630"/>
                  </a:moveTo>
                  <a:cubicBezTo>
                    <a:pt x="4786630" y="1244600"/>
                    <a:pt x="4983480" y="1416050"/>
                    <a:pt x="4980940" y="1680210"/>
                  </a:cubicBezTo>
                  <a:cubicBezTo>
                    <a:pt x="4978400" y="1931670"/>
                    <a:pt x="4773930" y="2134870"/>
                    <a:pt x="4521200" y="2134870"/>
                  </a:cubicBezTo>
                  <a:cubicBezTo>
                    <a:pt x="4309109" y="2160270"/>
                    <a:pt x="3896359" y="2302510"/>
                    <a:pt x="4067809" y="2602230"/>
                  </a:cubicBezTo>
                  <a:cubicBezTo>
                    <a:pt x="4150359" y="2747010"/>
                    <a:pt x="4258309" y="2820670"/>
                    <a:pt x="4262119" y="3002280"/>
                  </a:cubicBezTo>
                  <a:cubicBezTo>
                    <a:pt x="4268469" y="3300730"/>
                    <a:pt x="3977639" y="3577590"/>
                    <a:pt x="3675379" y="3503930"/>
                  </a:cubicBezTo>
                  <a:cubicBezTo>
                    <a:pt x="3590289" y="3483610"/>
                    <a:pt x="3510279" y="3441700"/>
                    <a:pt x="3430269" y="3408680"/>
                  </a:cubicBezTo>
                  <a:cubicBezTo>
                    <a:pt x="3075939" y="3260090"/>
                    <a:pt x="2683509" y="3318510"/>
                    <a:pt x="2367279" y="3531870"/>
                  </a:cubicBezTo>
                  <a:cubicBezTo>
                    <a:pt x="2100579" y="3710941"/>
                    <a:pt x="1904999" y="3990341"/>
                    <a:pt x="1581149" y="4075430"/>
                  </a:cubicBezTo>
                  <a:cubicBezTo>
                    <a:pt x="1236979" y="4165600"/>
                    <a:pt x="855979" y="4089400"/>
                    <a:pt x="582929" y="3858260"/>
                  </a:cubicBezTo>
                  <a:cubicBezTo>
                    <a:pt x="349249" y="3657600"/>
                    <a:pt x="199389" y="3355340"/>
                    <a:pt x="201929" y="3048000"/>
                  </a:cubicBezTo>
                  <a:cubicBezTo>
                    <a:pt x="204469" y="2724150"/>
                    <a:pt x="365759" y="2429510"/>
                    <a:pt x="425449" y="2115820"/>
                  </a:cubicBezTo>
                  <a:cubicBezTo>
                    <a:pt x="459739" y="1931670"/>
                    <a:pt x="459739" y="1732280"/>
                    <a:pt x="393699" y="1554480"/>
                  </a:cubicBezTo>
                  <a:cubicBezTo>
                    <a:pt x="326390" y="1377950"/>
                    <a:pt x="177800" y="1267460"/>
                    <a:pt x="90170" y="1104900"/>
                  </a:cubicBezTo>
                  <a:cubicBezTo>
                    <a:pt x="33020" y="999490"/>
                    <a:pt x="0" y="877570"/>
                    <a:pt x="0" y="749300"/>
                  </a:cubicBezTo>
                  <a:cubicBezTo>
                    <a:pt x="0" y="335280"/>
                    <a:pt x="335280" y="0"/>
                    <a:pt x="749300" y="0"/>
                  </a:cubicBezTo>
                  <a:cubicBezTo>
                    <a:pt x="866140" y="0"/>
                    <a:pt x="982980" y="27940"/>
                    <a:pt x="1087120" y="80010"/>
                  </a:cubicBezTo>
                  <a:cubicBezTo>
                    <a:pt x="1272540" y="173990"/>
                    <a:pt x="1386840" y="354330"/>
                    <a:pt x="1570990" y="452120"/>
                  </a:cubicBezTo>
                  <a:cubicBezTo>
                    <a:pt x="1879600" y="615950"/>
                    <a:pt x="2148840" y="523240"/>
                    <a:pt x="2468880" y="466090"/>
                  </a:cubicBezTo>
                  <a:cubicBezTo>
                    <a:pt x="2672080" y="429260"/>
                    <a:pt x="2931160" y="431800"/>
                    <a:pt x="3117850" y="532130"/>
                  </a:cubicBezTo>
                  <a:cubicBezTo>
                    <a:pt x="3272790" y="614680"/>
                    <a:pt x="3361690" y="786130"/>
                    <a:pt x="3441700" y="934720"/>
                  </a:cubicBezTo>
                  <a:cubicBezTo>
                    <a:pt x="3662680" y="1341120"/>
                    <a:pt x="4132580" y="1210310"/>
                    <a:pt x="4523740" y="1229360"/>
                  </a:cubicBezTo>
                  <a:cubicBezTo>
                    <a:pt x="4530090" y="1229360"/>
                    <a:pt x="4533900" y="1230630"/>
                    <a:pt x="4537710" y="1230630"/>
                  </a:cubicBezTo>
                  <a:close/>
                </a:path>
              </a:pathLst>
            </a:custGeom>
            <a:blipFill>
              <a:blip r:embed="rId8"/>
              <a:stretch>
                <a:fillRect l="-11901" r="-1190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" name="Freeform 10"/>
          <p:cNvSpPr/>
          <p:nvPr/>
        </p:nvSpPr>
        <p:spPr>
          <a:xfrm>
            <a:off x="646518" y="374831"/>
            <a:ext cx="3252987" cy="2577993"/>
          </a:xfrm>
          <a:custGeom>
            <a:avLst/>
            <a:gdLst/>
            <a:ahLst/>
            <a:cxnLst/>
            <a:rect l="l" t="t" r="r" b="b"/>
            <a:pathLst>
              <a:path w="3252987" h="2577993">
                <a:moveTo>
                  <a:pt x="0" y="0"/>
                </a:moveTo>
                <a:lnTo>
                  <a:pt x="3252988" y="0"/>
                </a:lnTo>
                <a:lnTo>
                  <a:pt x="3252988" y="2577992"/>
                </a:lnTo>
                <a:lnTo>
                  <a:pt x="0" y="2577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3456139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351675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2104169" y="4012643"/>
            <a:ext cx="14902300" cy="3567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Alkohol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tabák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cs-CZ" sz="2000" spc="174" dirty="0">
                <a:solidFill>
                  <a:srgbClr val="22171D"/>
                </a:solidFill>
                <a:latin typeface="Canva Sans"/>
              </a:rPr>
              <a:t>    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sedativa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hypnotika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marihuana,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opiáty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kokain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amfetaminy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Alkohol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-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fetální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alkoholický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syndrom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(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mikrocefalie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hypotrofie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facies, PMR,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porucha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pozornosti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a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učení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)</a:t>
            </a: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Tabák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marihuana-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mírné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abstinenční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příznaky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později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ADHD,poruchy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chování</a:t>
            </a:r>
            <a:endParaRPr lang="en-US" sz="2000" spc="174" dirty="0">
              <a:solidFill>
                <a:srgbClr val="22171D"/>
              </a:solidFill>
              <a:latin typeface="Canva Sans"/>
            </a:endParaRP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Heroin – </a:t>
            </a:r>
            <a:r>
              <a:rPr lang="cs-CZ" sz="2000" spc="174" dirty="0">
                <a:solidFill>
                  <a:srgbClr val="22171D"/>
                </a:solidFill>
                <a:latin typeface="Canva Sans"/>
              </a:rPr>
              <a:t>první 2 dny života  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– </a:t>
            </a:r>
            <a:r>
              <a:rPr lang="cs-CZ" sz="2000" spc="174" dirty="0">
                <a:solidFill>
                  <a:srgbClr val="22171D"/>
                </a:solidFill>
                <a:latin typeface="Canva Sans"/>
              </a:rPr>
              <a:t>třes,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dráždivost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křeče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vegetativní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dysfce</a:t>
            </a:r>
            <a:r>
              <a:rPr lang="cs-CZ" sz="2000" spc="174" dirty="0">
                <a:solidFill>
                  <a:srgbClr val="22171D"/>
                </a:solidFill>
                <a:latin typeface="Canva Sans"/>
              </a:rPr>
              <a:t>, vysoký křik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cs-CZ" sz="2000" spc="174" dirty="0">
                <a:solidFill>
                  <a:srgbClr val="22171D"/>
                </a:solidFill>
                <a:latin typeface="Canva Sans"/>
              </a:rPr>
              <a:t>, později růstová retardace </a:t>
            </a: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cs-CZ" sz="2000" spc="174" dirty="0">
                <a:solidFill>
                  <a:srgbClr val="22171D"/>
                </a:solidFill>
                <a:latin typeface="Canva Sans"/>
              </a:rPr>
              <a:t>Barbituráty – l. týden – dráždivost, třes, poruchy spánku , křeče </a:t>
            </a:r>
            <a:endParaRPr lang="en-US" sz="2000" spc="174" dirty="0">
              <a:solidFill>
                <a:srgbClr val="22171D"/>
              </a:solidFill>
              <a:latin typeface="Canva Sans"/>
            </a:endParaRP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Kokain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-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abrupce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placenty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aborty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prematurita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hypotrofie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ischemie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epilepsie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mentální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defekt</a:t>
            </a:r>
            <a:endParaRPr lang="en-US" sz="2000" spc="174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2800"/>
              </a:lnSpc>
              <a:spcBef>
                <a:spcPct val="0"/>
              </a:spcBef>
            </a:pPr>
            <a:endParaRPr lang="en-US" sz="2000" spc="174" dirty="0">
              <a:solidFill>
                <a:srgbClr val="22171D"/>
              </a:solidFill>
              <a:latin typeface="Canva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467613" y="2096324"/>
            <a:ext cx="8698190" cy="1812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1"/>
              </a:lnSpc>
            </a:pPr>
            <a:r>
              <a:rPr lang="en-US" sz="7556">
                <a:solidFill>
                  <a:srgbClr val="22171D"/>
                </a:solidFill>
                <a:latin typeface="Hammersmith One Bold"/>
              </a:rPr>
              <a:t>Abstinenční syndrom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1F27B1-D585-53AD-C672-E2944C03D97A}"/>
              </a:ext>
            </a:extLst>
          </p:cNvPr>
          <p:cNvGrpSpPr/>
          <p:nvPr/>
        </p:nvGrpSpPr>
        <p:grpSpPr>
          <a:xfrm>
            <a:off x="6477000" y="7683914"/>
            <a:ext cx="7381032" cy="2268823"/>
            <a:chOff x="0" y="0"/>
            <a:chExt cx="2907082" cy="122409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2CB4996-265A-2EE8-1D6A-087F166E1CEC}"/>
                </a:ext>
              </a:extLst>
            </p:cNvPr>
            <p:cNvSpPr/>
            <p:nvPr/>
          </p:nvSpPr>
          <p:spPr>
            <a:xfrm>
              <a:off x="0" y="0"/>
              <a:ext cx="2907082" cy="1224091"/>
            </a:xfrm>
            <a:custGeom>
              <a:avLst/>
              <a:gdLst/>
              <a:ahLst/>
              <a:cxnLst/>
              <a:rect l="l" t="t" r="r" b="b"/>
              <a:pathLst>
                <a:path w="2907082" h="1224091">
                  <a:moveTo>
                    <a:pt x="35771" y="0"/>
                  </a:moveTo>
                  <a:lnTo>
                    <a:pt x="2871311" y="0"/>
                  </a:lnTo>
                  <a:cubicBezTo>
                    <a:pt x="2891067" y="0"/>
                    <a:pt x="2907082" y="16015"/>
                    <a:pt x="2907082" y="35771"/>
                  </a:cubicBezTo>
                  <a:lnTo>
                    <a:pt x="2907082" y="1188320"/>
                  </a:lnTo>
                  <a:cubicBezTo>
                    <a:pt x="2907082" y="1197807"/>
                    <a:pt x="2903314" y="1206906"/>
                    <a:pt x="2896605" y="1213614"/>
                  </a:cubicBezTo>
                  <a:cubicBezTo>
                    <a:pt x="2889897" y="1220323"/>
                    <a:pt x="2880798" y="1224091"/>
                    <a:pt x="2871311" y="1224091"/>
                  </a:cubicBezTo>
                  <a:lnTo>
                    <a:pt x="35771" y="1224091"/>
                  </a:lnTo>
                  <a:cubicBezTo>
                    <a:pt x="16015" y="1224091"/>
                    <a:pt x="0" y="1208076"/>
                    <a:pt x="0" y="1188320"/>
                  </a:cubicBezTo>
                  <a:lnTo>
                    <a:pt x="0" y="35771"/>
                  </a:lnTo>
                  <a:cubicBezTo>
                    <a:pt x="0" y="16015"/>
                    <a:pt x="16015" y="0"/>
                    <a:pt x="35771" y="0"/>
                  </a:cubicBezTo>
                  <a:close/>
                </a:path>
              </a:pathLst>
            </a:custGeom>
            <a:solidFill>
              <a:srgbClr val="F0A6C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5B873A-7AB2-CA9C-254D-8048E794452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16041" y="2465083"/>
            <a:ext cx="6030014" cy="7467600"/>
            <a:chOff x="0" y="0"/>
            <a:chExt cx="8040019" cy="9956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81" r="381"/>
            <a:stretch>
              <a:fillRect/>
            </a:stretch>
          </p:blipFill>
          <p:spPr>
            <a:xfrm>
              <a:off x="0" y="0"/>
              <a:ext cx="8040019" cy="99568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077239" y="-609498"/>
            <a:ext cx="10210761" cy="7772298"/>
            <a:chOff x="0" y="0"/>
            <a:chExt cx="13614347" cy="1036306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734" r="734"/>
            <a:stretch>
              <a:fillRect/>
            </a:stretch>
          </p:blipFill>
          <p:spPr>
            <a:xfrm>
              <a:off x="0" y="0"/>
              <a:ext cx="13614347" cy="10363065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-454241" y="3827389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1"/>
                </a:lnTo>
                <a:lnTo>
                  <a:pt x="0" y="7381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flipV="1">
            <a:off x="14107254" y="5267598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-1914617" y="-366353"/>
            <a:ext cx="7814283" cy="3124011"/>
          </a:xfrm>
          <a:custGeom>
            <a:avLst/>
            <a:gdLst/>
            <a:ahLst/>
            <a:cxnLst/>
            <a:rect l="l" t="t" r="r" b="b"/>
            <a:pathLst>
              <a:path w="7814283" h="3124011">
                <a:moveTo>
                  <a:pt x="0" y="0"/>
                </a:moveTo>
                <a:lnTo>
                  <a:pt x="7814283" y="0"/>
                </a:lnTo>
                <a:lnTo>
                  <a:pt x="7814283" y="3124011"/>
                </a:lnTo>
                <a:lnTo>
                  <a:pt x="0" y="31240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81032" y="1059691"/>
            <a:ext cx="5455214" cy="920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3913">
                <a:solidFill>
                  <a:srgbClr val="EBCFD9"/>
                </a:solidFill>
                <a:latin typeface="Hammersmith One Bold"/>
              </a:rPr>
              <a:t>Abnormní svalový tonus u novorozence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77239" y="7590418"/>
            <a:ext cx="6030014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Hypotonický novorozenec</a:t>
            </a: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Hypertonický novorozenec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400" spc="208">
              <a:solidFill>
                <a:srgbClr val="22171D"/>
              </a:solidFill>
              <a:latin typeface="Canva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86400" y="1143265"/>
            <a:ext cx="7315200" cy="2924486"/>
          </a:xfrm>
          <a:custGeom>
            <a:avLst/>
            <a:gdLst/>
            <a:ahLst/>
            <a:cxnLst/>
            <a:rect l="l" t="t" r="r" b="b"/>
            <a:pathLst>
              <a:path w="7315200" h="2924486">
                <a:moveTo>
                  <a:pt x="0" y="0"/>
                </a:moveTo>
                <a:lnTo>
                  <a:pt x="7315200" y="0"/>
                </a:lnTo>
                <a:lnTo>
                  <a:pt x="7315200" y="2924486"/>
                </a:lnTo>
                <a:lnTo>
                  <a:pt x="0" y="2924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flipH="1">
            <a:off x="11258643" y="3908566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7381032" y="0"/>
                </a:moveTo>
                <a:lnTo>
                  <a:pt x="0" y="0"/>
                </a:lnTo>
                <a:lnTo>
                  <a:pt x="0" y="7381032"/>
                </a:lnTo>
                <a:lnTo>
                  <a:pt x="7381032" y="7381032"/>
                </a:lnTo>
                <a:lnTo>
                  <a:pt x="738103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flipV="1">
            <a:off x="13456139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flipH="1" flipV="1">
            <a:off x="-1873811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5805022" y="5530603"/>
                </a:moveTo>
                <a:lnTo>
                  <a:pt x="0" y="5530603"/>
                </a:lnTo>
                <a:lnTo>
                  <a:pt x="0" y="0"/>
                </a:lnTo>
                <a:lnTo>
                  <a:pt x="5805022" y="0"/>
                </a:lnTo>
                <a:lnTo>
                  <a:pt x="5805022" y="553060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3625086" y="4326701"/>
            <a:ext cx="11037828" cy="2171221"/>
            <a:chOff x="0" y="0"/>
            <a:chExt cx="2907082" cy="5718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07082" cy="571844"/>
            </a:xfrm>
            <a:custGeom>
              <a:avLst/>
              <a:gdLst/>
              <a:ahLst/>
              <a:cxnLst/>
              <a:rect l="l" t="t" r="r" b="b"/>
              <a:pathLst>
                <a:path w="2907082" h="571844">
                  <a:moveTo>
                    <a:pt x="35771" y="0"/>
                  </a:moveTo>
                  <a:lnTo>
                    <a:pt x="2871311" y="0"/>
                  </a:lnTo>
                  <a:cubicBezTo>
                    <a:pt x="2891067" y="0"/>
                    <a:pt x="2907082" y="16015"/>
                    <a:pt x="2907082" y="35771"/>
                  </a:cubicBezTo>
                  <a:lnTo>
                    <a:pt x="2907082" y="536073"/>
                  </a:lnTo>
                  <a:cubicBezTo>
                    <a:pt x="2907082" y="555829"/>
                    <a:pt x="2891067" y="571844"/>
                    <a:pt x="2871311" y="571844"/>
                  </a:cubicBezTo>
                  <a:lnTo>
                    <a:pt x="35771" y="571844"/>
                  </a:lnTo>
                  <a:cubicBezTo>
                    <a:pt x="16015" y="571844"/>
                    <a:pt x="0" y="555829"/>
                    <a:pt x="0" y="536073"/>
                  </a:cubicBezTo>
                  <a:lnTo>
                    <a:pt x="0" y="35771"/>
                  </a:lnTo>
                  <a:cubicBezTo>
                    <a:pt x="0" y="16015"/>
                    <a:pt x="16015" y="0"/>
                    <a:pt x="35771" y="0"/>
                  </a:cubicBezTo>
                  <a:close/>
                </a:path>
              </a:pathLst>
            </a:custGeom>
            <a:solidFill>
              <a:srgbClr val="F0A6C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725512" y="2367764"/>
            <a:ext cx="6836975" cy="599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6"/>
              </a:lnSpc>
            </a:pPr>
            <a:r>
              <a:rPr lang="en-US" sz="4800">
                <a:solidFill>
                  <a:srgbClr val="EBCFD9"/>
                </a:solidFill>
                <a:latin typeface="Hammersmith One Bold"/>
              </a:rPr>
              <a:t>Hypotonický syndrom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48986" y="4653683"/>
            <a:ext cx="9590028" cy="2315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59749" lvl="1" indent="-479874" algn="ctr">
              <a:lnSpc>
                <a:spcPts val="6223"/>
              </a:lnSpc>
              <a:buFont typeface="Arial"/>
              <a:buChar char="•"/>
            </a:pPr>
            <a:r>
              <a:rPr lang="en-US" sz="4445" spc="386">
                <a:solidFill>
                  <a:srgbClr val="22171D"/>
                </a:solidFill>
                <a:latin typeface="Canva Sans Bold"/>
              </a:rPr>
              <a:t>Centrální</a:t>
            </a:r>
          </a:p>
          <a:p>
            <a:pPr marL="959749" lvl="1" indent="-479874" algn="ctr">
              <a:lnSpc>
                <a:spcPts val="6223"/>
              </a:lnSpc>
              <a:buFont typeface="Arial"/>
              <a:buChar char="•"/>
            </a:pPr>
            <a:r>
              <a:rPr lang="en-US" sz="4445" spc="386">
                <a:solidFill>
                  <a:srgbClr val="22171D"/>
                </a:solidFill>
                <a:latin typeface="Canva Sans Bold"/>
              </a:rPr>
              <a:t>Periferní</a:t>
            </a:r>
          </a:p>
          <a:p>
            <a:pPr algn="ctr">
              <a:lnSpc>
                <a:spcPts val="6223"/>
              </a:lnSpc>
              <a:spcBef>
                <a:spcPct val="0"/>
              </a:spcBef>
            </a:pPr>
            <a:endParaRPr lang="en-US" sz="4445" spc="386">
              <a:solidFill>
                <a:srgbClr val="22171D"/>
              </a:solidFill>
              <a:latin typeface="Canva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66234" y="6767047"/>
            <a:ext cx="10155533" cy="332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ctr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Centrální : hypoxicko-ischemická encefalopatie, hemorrhagie, malformace mozku, chromozomální vady ,genetické syndromy( PWS), dědičné poruchy metabolismu</a:t>
            </a:r>
          </a:p>
          <a:p>
            <a:pPr marL="518160" lvl="1" indent="-259080" algn="ctr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Míšní: VVV, perinatální úrazy míchy </a:t>
            </a:r>
          </a:p>
          <a:p>
            <a:pPr marL="518160" lvl="1" indent="-259080" algn="ctr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Periferní : SMA I,kongenitální neuropatie, myopatie, metabolické myopatie (Pompe)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 spc="208">
              <a:solidFill>
                <a:srgbClr val="22171D"/>
              </a:solidFill>
              <a:latin typeface="Canva San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351675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5596" y="1143265"/>
            <a:ext cx="8384560" cy="6644764"/>
          </a:xfrm>
          <a:custGeom>
            <a:avLst/>
            <a:gdLst/>
            <a:ahLst/>
            <a:cxnLst/>
            <a:rect l="l" t="t" r="r" b="b"/>
            <a:pathLst>
              <a:path w="8384560" h="6644764">
                <a:moveTo>
                  <a:pt x="0" y="0"/>
                </a:moveTo>
                <a:lnTo>
                  <a:pt x="8384560" y="0"/>
                </a:lnTo>
                <a:lnTo>
                  <a:pt x="8384560" y="6644763"/>
                </a:lnTo>
                <a:lnTo>
                  <a:pt x="0" y="66447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343628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flipV="1">
            <a:off x="13456139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9144000" y="4427547"/>
            <a:ext cx="8421517" cy="518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Komplikace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porodu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-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abnormní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poloh</a:t>
            </a:r>
            <a:r>
              <a:rPr lang="cs-CZ" sz="2100" spc="182" dirty="0">
                <a:solidFill>
                  <a:srgbClr val="22171D"/>
                </a:solidFill>
                <a:latin typeface="Canva Sans"/>
              </a:rPr>
              <a:t>a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nepostupující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porod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asfyxie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..</a:t>
            </a:r>
            <a:endParaRPr lang="cs-CZ" sz="2100" spc="182" dirty="0">
              <a:solidFill>
                <a:srgbClr val="22171D"/>
              </a:solidFill>
              <a:latin typeface="Canva Sans"/>
            </a:endParaRPr>
          </a:p>
          <a:p>
            <a:pPr marL="453390" lvl="1" indent="-226695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endParaRPr lang="en-US" sz="2100" spc="182" dirty="0">
              <a:solidFill>
                <a:srgbClr val="22171D"/>
              </a:solidFill>
              <a:latin typeface="Canva Sans"/>
            </a:endParaRPr>
          </a:p>
          <a:p>
            <a:pPr marL="453390" lvl="1" indent="-226695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Centrální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–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porucha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vědomí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novoroz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.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křeče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zvýšené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šs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reflexy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špatné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sání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neprospívání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endParaRPr lang="cs-CZ" sz="2100" spc="182" dirty="0">
              <a:solidFill>
                <a:srgbClr val="22171D"/>
              </a:solidFill>
              <a:latin typeface="Canva Sans"/>
            </a:endParaRPr>
          </a:p>
          <a:p>
            <a:pPr marL="453390" lvl="1" indent="-226695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endParaRPr lang="en-US" sz="2100" spc="182" dirty="0">
              <a:solidFill>
                <a:srgbClr val="22171D"/>
              </a:solidFill>
              <a:latin typeface="Canva Sans"/>
            </a:endParaRPr>
          </a:p>
          <a:p>
            <a:pPr marL="453390" lvl="1" indent="-226695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Periferní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-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hypotonie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slabost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areflexie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ortopedické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deformity,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chabý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pláč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dechové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obtíže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aspirace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chabé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sání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neprospívání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endParaRPr lang="cs-CZ" sz="2100" spc="182" dirty="0">
              <a:solidFill>
                <a:srgbClr val="22171D"/>
              </a:solidFill>
              <a:latin typeface="Canva Sans"/>
            </a:endParaRP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cs-CZ" sz="2100" spc="182" dirty="0">
                <a:solidFill>
                  <a:srgbClr val="22171D"/>
                </a:solidFill>
                <a:latin typeface="Canva Sans"/>
              </a:rPr>
              <a:t>U obou typů:  </a:t>
            </a:r>
            <a:endParaRPr lang="en-US" sz="2100" spc="182" dirty="0">
              <a:solidFill>
                <a:srgbClr val="22171D"/>
              </a:solidFill>
              <a:latin typeface="Canva Sans"/>
            </a:endParaRPr>
          </a:p>
          <a:p>
            <a:pPr marL="453390" lvl="1" indent="-226695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Snížení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rezistence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zvýšená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pasivita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svalová</a:t>
            </a:r>
            <a:endParaRPr lang="en-US" sz="2100" spc="182" dirty="0">
              <a:solidFill>
                <a:srgbClr val="22171D"/>
              </a:solidFill>
              <a:latin typeface="Canva Sans"/>
            </a:endParaRPr>
          </a:p>
          <a:p>
            <a:pPr marL="453390" lvl="1" indent="-226695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Snížená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reaktivita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spontánní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hybnost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žabí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poloha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endParaRPr lang="en-US" sz="2100" spc="182" dirty="0">
              <a:solidFill>
                <a:srgbClr val="22171D"/>
              </a:solidFill>
              <a:latin typeface="Canva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459062" y="1939779"/>
            <a:ext cx="9369875" cy="34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5"/>
              </a:lnSpc>
            </a:pPr>
            <a:r>
              <a:rPr lang="en-US" sz="2799">
                <a:solidFill>
                  <a:srgbClr val="22171D"/>
                </a:solidFill>
                <a:latin typeface="Hammersmith One Bold"/>
              </a:rPr>
              <a:t>Hypotonický novorozenec- projevy</a:t>
            </a:r>
          </a:p>
        </p:txBody>
      </p:sp>
      <p:sp>
        <p:nvSpPr>
          <p:cNvPr id="7" name="AutoShape 7"/>
          <p:cNvSpPr/>
          <p:nvPr/>
        </p:nvSpPr>
        <p:spPr>
          <a:xfrm rot="-17276">
            <a:off x="4831807" y="2365818"/>
            <a:ext cx="8624386" cy="0"/>
          </a:xfrm>
          <a:prstGeom prst="line">
            <a:avLst/>
          </a:prstGeom>
          <a:ln w="57150" cap="flat">
            <a:solidFill>
              <a:srgbClr val="2217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2068691" y="411715"/>
            <a:ext cx="3252987" cy="2577993"/>
          </a:xfrm>
          <a:custGeom>
            <a:avLst/>
            <a:gdLst/>
            <a:ahLst/>
            <a:cxnLst/>
            <a:rect l="l" t="t" r="r" b="b"/>
            <a:pathLst>
              <a:path w="3252987" h="2577993">
                <a:moveTo>
                  <a:pt x="0" y="0"/>
                </a:moveTo>
                <a:lnTo>
                  <a:pt x="3252987" y="0"/>
                </a:lnTo>
                <a:lnTo>
                  <a:pt x="3252987" y="2577992"/>
                </a:lnTo>
                <a:lnTo>
                  <a:pt x="0" y="2577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12702" y="2498972"/>
            <a:ext cx="6327518" cy="5289057"/>
            <a:chOff x="0" y="0"/>
            <a:chExt cx="4983480" cy="4165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83480" cy="4165600"/>
            </a:xfrm>
            <a:custGeom>
              <a:avLst/>
              <a:gdLst/>
              <a:ahLst/>
              <a:cxnLst/>
              <a:rect l="l" t="t" r="r" b="b"/>
              <a:pathLst>
                <a:path w="4983480" h="4165600">
                  <a:moveTo>
                    <a:pt x="4537710" y="1230630"/>
                  </a:moveTo>
                  <a:cubicBezTo>
                    <a:pt x="4786630" y="1244600"/>
                    <a:pt x="4983480" y="1416050"/>
                    <a:pt x="4980940" y="1680210"/>
                  </a:cubicBezTo>
                  <a:cubicBezTo>
                    <a:pt x="4978400" y="1931670"/>
                    <a:pt x="4773930" y="2134870"/>
                    <a:pt x="4521200" y="2134870"/>
                  </a:cubicBezTo>
                  <a:cubicBezTo>
                    <a:pt x="4309109" y="2160270"/>
                    <a:pt x="3896359" y="2302510"/>
                    <a:pt x="4067809" y="2602230"/>
                  </a:cubicBezTo>
                  <a:cubicBezTo>
                    <a:pt x="4150359" y="2747010"/>
                    <a:pt x="4258309" y="2820670"/>
                    <a:pt x="4262119" y="3002280"/>
                  </a:cubicBezTo>
                  <a:cubicBezTo>
                    <a:pt x="4268469" y="3300730"/>
                    <a:pt x="3977639" y="3577590"/>
                    <a:pt x="3675379" y="3503930"/>
                  </a:cubicBezTo>
                  <a:cubicBezTo>
                    <a:pt x="3590289" y="3483610"/>
                    <a:pt x="3510279" y="3441700"/>
                    <a:pt x="3430269" y="3408680"/>
                  </a:cubicBezTo>
                  <a:cubicBezTo>
                    <a:pt x="3075939" y="3260090"/>
                    <a:pt x="2683509" y="3318510"/>
                    <a:pt x="2367279" y="3531870"/>
                  </a:cubicBezTo>
                  <a:cubicBezTo>
                    <a:pt x="2100579" y="3710941"/>
                    <a:pt x="1904999" y="3990341"/>
                    <a:pt x="1581149" y="4075430"/>
                  </a:cubicBezTo>
                  <a:cubicBezTo>
                    <a:pt x="1236979" y="4165600"/>
                    <a:pt x="855979" y="4089400"/>
                    <a:pt x="582929" y="3858260"/>
                  </a:cubicBezTo>
                  <a:cubicBezTo>
                    <a:pt x="349249" y="3657600"/>
                    <a:pt x="199389" y="3355340"/>
                    <a:pt x="201929" y="3048000"/>
                  </a:cubicBezTo>
                  <a:cubicBezTo>
                    <a:pt x="204469" y="2724150"/>
                    <a:pt x="365759" y="2429510"/>
                    <a:pt x="425449" y="2115820"/>
                  </a:cubicBezTo>
                  <a:cubicBezTo>
                    <a:pt x="459739" y="1931670"/>
                    <a:pt x="459739" y="1732280"/>
                    <a:pt x="393699" y="1554480"/>
                  </a:cubicBezTo>
                  <a:cubicBezTo>
                    <a:pt x="326390" y="1377950"/>
                    <a:pt x="177800" y="1267460"/>
                    <a:pt x="90170" y="1104900"/>
                  </a:cubicBezTo>
                  <a:cubicBezTo>
                    <a:pt x="33020" y="999490"/>
                    <a:pt x="0" y="877570"/>
                    <a:pt x="0" y="749300"/>
                  </a:cubicBezTo>
                  <a:cubicBezTo>
                    <a:pt x="0" y="335280"/>
                    <a:pt x="335280" y="0"/>
                    <a:pt x="749300" y="0"/>
                  </a:cubicBezTo>
                  <a:cubicBezTo>
                    <a:pt x="866140" y="0"/>
                    <a:pt x="982980" y="27940"/>
                    <a:pt x="1087120" y="80010"/>
                  </a:cubicBezTo>
                  <a:cubicBezTo>
                    <a:pt x="1272540" y="173990"/>
                    <a:pt x="1386840" y="354330"/>
                    <a:pt x="1570990" y="452120"/>
                  </a:cubicBezTo>
                  <a:cubicBezTo>
                    <a:pt x="1879600" y="615950"/>
                    <a:pt x="2148840" y="523240"/>
                    <a:pt x="2468880" y="466090"/>
                  </a:cubicBezTo>
                  <a:cubicBezTo>
                    <a:pt x="2672080" y="429260"/>
                    <a:pt x="2931160" y="431800"/>
                    <a:pt x="3117850" y="532130"/>
                  </a:cubicBezTo>
                  <a:cubicBezTo>
                    <a:pt x="3272790" y="614680"/>
                    <a:pt x="3361690" y="786130"/>
                    <a:pt x="3441700" y="934720"/>
                  </a:cubicBezTo>
                  <a:cubicBezTo>
                    <a:pt x="3662680" y="1341120"/>
                    <a:pt x="4132580" y="1210310"/>
                    <a:pt x="4523740" y="1229360"/>
                  </a:cubicBezTo>
                  <a:cubicBezTo>
                    <a:pt x="4530090" y="1229360"/>
                    <a:pt x="4533900" y="1230630"/>
                    <a:pt x="4537710" y="1230630"/>
                  </a:cubicBezTo>
                  <a:close/>
                </a:path>
              </a:pathLst>
            </a:custGeom>
            <a:blipFill>
              <a:blip r:embed="rId8"/>
              <a:stretch>
                <a:fillRect l="-11901" r="-1190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17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24633" y="-1886211"/>
            <a:ext cx="6743677" cy="6743677"/>
          </a:xfrm>
          <a:custGeom>
            <a:avLst/>
            <a:gdLst/>
            <a:ahLst/>
            <a:cxnLst/>
            <a:rect l="l" t="t" r="r" b="b"/>
            <a:pathLst>
              <a:path w="6743677" h="6743677">
                <a:moveTo>
                  <a:pt x="0" y="0"/>
                </a:moveTo>
                <a:lnTo>
                  <a:pt x="6743677" y="0"/>
                </a:lnTo>
                <a:lnTo>
                  <a:pt x="6743677" y="6743678"/>
                </a:lnTo>
                <a:lnTo>
                  <a:pt x="0" y="6743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127913" y="5806774"/>
            <a:ext cx="7160087" cy="7160087"/>
          </a:xfrm>
          <a:custGeom>
            <a:avLst/>
            <a:gdLst/>
            <a:ahLst/>
            <a:cxnLst/>
            <a:rect l="l" t="t" r="r" b="b"/>
            <a:pathLst>
              <a:path w="7160087" h="7160087">
                <a:moveTo>
                  <a:pt x="0" y="0"/>
                </a:moveTo>
                <a:lnTo>
                  <a:pt x="7160087" y="0"/>
                </a:lnTo>
                <a:lnTo>
                  <a:pt x="7160087" y="7160087"/>
                </a:lnTo>
                <a:lnTo>
                  <a:pt x="0" y="71600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5601072" y="-3148966"/>
            <a:ext cx="7757851" cy="7052592"/>
          </a:xfrm>
          <a:custGeom>
            <a:avLst/>
            <a:gdLst/>
            <a:ahLst/>
            <a:cxnLst/>
            <a:rect l="l" t="t" r="r" b="b"/>
            <a:pathLst>
              <a:path w="7757851" h="7052592">
                <a:moveTo>
                  <a:pt x="0" y="0"/>
                </a:moveTo>
                <a:lnTo>
                  <a:pt x="7757851" y="0"/>
                </a:lnTo>
                <a:lnTo>
                  <a:pt x="7757851" y="7052592"/>
                </a:lnTo>
                <a:lnTo>
                  <a:pt x="0" y="7052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3608539" y="6197299"/>
            <a:ext cx="5375866" cy="5121734"/>
          </a:xfrm>
          <a:custGeom>
            <a:avLst/>
            <a:gdLst/>
            <a:ahLst/>
            <a:cxnLst/>
            <a:rect l="l" t="t" r="r" b="b"/>
            <a:pathLst>
              <a:path w="5375866" h="5121734">
                <a:moveTo>
                  <a:pt x="0" y="0"/>
                </a:moveTo>
                <a:lnTo>
                  <a:pt x="5375866" y="0"/>
                </a:lnTo>
                <a:lnTo>
                  <a:pt x="5375866" y="5121735"/>
                </a:lnTo>
                <a:lnTo>
                  <a:pt x="0" y="51217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6694732" y="3304313"/>
            <a:ext cx="10367674" cy="599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16"/>
              </a:lnSpc>
            </a:pPr>
            <a:r>
              <a:rPr lang="en-US" sz="4800">
                <a:solidFill>
                  <a:srgbClr val="F0A6C5"/>
                </a:solidFill>
                <a:latin typeface="Hammersmith One Bold"/>
              </a:rPr>
              <a:t>Hypertonický novorozenec</a:t>
            </a:r>
          </a:p>
        </p:txBody>
      </p:sp>
      <p:sp>
        <p:nvSpPr>
          <p:cNvPr id="7" name="AutoShape 7"/>
          <p:cNvSpPr/>
          <p:nvPr/>
        </p:nvSpPr>
        <p:spPr>
          <a:xfrm rot="8744">
            <a:off x="8666588" y="3915608"/>
            <a:ext cx="8395747" cy="0"/>
          </a:xfrm>
          <a:prstGeom prst="line">
            <a:avLst/>
          </a:prstGeom>
          <a:ln w="66675" cap="flat">
            <a:solidFill>
              <a:srgbClr val="F0A6C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AutoShape 8"/>
          <p:cNvSpPr/>
          <p:nvPr/>
        </p:nvSpPr>
        <p:spPr>
          <a:xfrm rot="18383">
            <a:off x="-933726" y="8203211"/>
            <a:ext cx="15942261" cy="0"/>
          </a:xfrm>
          <a:prstGeom prst="line">
            <a:avLst/>
          </a:prstGeom>
          <a:ln w="38100" cap="flat">
            <a:solidFill>
              <a:srgbClr val="F0A6C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-343628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950707" y="4352008"/>
            <a:ext cx="15111615" cy="281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734">
                <a:solidFill>
                  <a:srgbClr val="F0A6C5"/>
                </a:solidFill>
                <a:latin typeface="Canva Sans"/>
              </a:rPr>
              <a:t>ATAKY ZVÝŠENÉHO SVALOVÉHO NAPĚTÍ PŘI HYPEREXCITABILITĚ </a:t>
            </a:r>
          </a:p>
          <a:p>
            <a:pPr algn="r">
              <a:lnSpc>
                <a:spcPts val="2520"/>
              </a:lnSpc>
            </a:pPr>
            <a:r>
              <a:rPr lang="en-US" sz="1800" spc="734">
                <a:solidFill>
                  <a:srgbClr val="F0A6C5"/>
                </a:solidFill>
                <a:latin typeface="Canva Sans"/>
              </a:rPr>
              <a:t>NOVOROZENECKÉ KŘEČE , TETANIE - HYPOKALCEMIE </a:t>
            </a:r>
          </a:p>
          <a:p>
            <a:pPr algn="r">
              <a:lnSpc>
                <a:spcPts val="2520"/>
              </a:lnSpc>
            </a:pPr>
            <a:r>
              <a:rPr lang="en-US" sz="1800" spc="734">
                <a:solidFill>
                  <a:srgbClr val="F0A6C5"/>
                </a:solidFill>
                <a:latin typeface="Canva Sans"/>
              </a:rPr>
              <a:t>EXTENČNÍ HYPERTONIE, HYPERREFLEXIE ŠS ODPOVĚDÍ, DYSTONICKÉ ATAKY, VĚTŠÍ NAPĚTÍ NA HKK NEŽ NA DKK, </a:t>
            </a:r>
          </a:p>
          <a:p>
            <a:pPr algn="r">
              <a:lnSpc>
                <a:spcPts val="2520"/>
              </a:lnSpc>
            </a:pPr>
            <a:r>
              <a:rPr lang="en-US" sz="1800" spc="734">
                <a:solidFill>
                  <a:srgbClr val="F0A6C5"/>
                </a:solidFill>
                <a:latin typeface="Canva Sans"/>
              </a:rPr>
              <a:t>NÍZKÝ PRÁH MORO REFLEXU </a:t>
            </a:r>
          </a:p>
          <a:p>
            <a:pPr algn="r">
              <a:lnSpc>
                <a:spcPts val="2520"/>
              </a:lnSpc>
            </a:pPr>
            <a:r>
              <a:rPr lang="en-US" sz="1800" spc="734">
                <a:solidFill>
                  <a:srgbClr val="F0A6C5"/>
                </a:solidFill>
                <a:latin typeface="Canva Sans"/>
              </a:rPr>
              <a:t>PLÁČ, NEKLID, PROPÍNÁNÍ , NA BŘÍŠKU VZPŘIMOVÁNÍ HLAVIČKY</a:t>
            </a:r>
          </a:p>
          <a:p>
            <a:pPr algn="r">
              <a:lnSpc>
                <a:spcPts val="2520"/>
              </a:lnSpc>
            </a:pPr>
            <a:endParaRPr lang="en-US" sz="1800" spc="734">
              <a:solidFill>
                <a:srgbClr val="F0A6C5"/>
              </a:solidFill>
              <a:latin typeface="Canva Sans"/>
            </a:endParaRPr>
          </a:p>
          <a:p>
            <a:pPr algn="r">
              <a:lnSpc>
                <a:spcPts val="2520"/>
              </a:lnSpc>
            </a:pPr>
            <a:endParaRPr lang="en-US" sz="1800" spc="734">
              <a:solidFill>
                <a:srgbClr val="F0A6C5"/>
              </a:solidFill>
              <a:latin typeface="Canva Sans"/>
            </a:endParaRPr>
          </a:p>
          <a:p>
            <a:pPr algn="r">
              <a:lnSpc>
                <a:spcPts val="2520"/>
              </a:lnSpc>
            </a:pPr>
            <a:endParaRPr lang="en-US" sz="1800" spc="734">
              <a:solidFill>
                <a:srgbClr val="F0A6C5"/>
              </a:solidFill>
              <a:latin typeface="Canva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07583" y="3639293"/>
            <a:ext cx="8964636" cy="264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spc="-53">
                <a:solidFill>
                  <a:srgbClr val="EBCFD9"/>
                </a:solidFill>
                <a:latin typeface="Open Sans"/>
              </a:rPr>
              <a:t>https://cs.wikipedia.org/wiki/Moro%C5%AFv_reflex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307583" y="377330"/>
            <a:ext cx="4729821" cy="2988387"/>
            <a:chOff x="0" y="0"/>
            <a:chExt cx="6306428" cy="39845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06428" cy="3984516"/>
            </a:xfrm>
            <a:custGeom>
              <a:avLst/>
              <a:gdLst/>
              <a:ahLst/>
              <a:cxnLst/>
              <a:rect l="l" t="t" r="r" b="b"/>
              <a:pathLst>
                <a:path w="6306428" h="3984516">
                  <a:moveTo>
                    <a:pt x="0" y="0"/>
                  </a:moveTo>
                  <a:lnTo>
                    <a:pt x="6306428" y="0"/>
                  </a:lnTo>
                  <a:lnTo>
                    <a:pt x="6306428" y="3984516"/>
                  </a:lnTo>
                  <a:lnTo>
                    <a:pt x="0" y="3984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4845483" y="1532704"/>
              <a:ext cx="631190" cy="1248410"/>
              <a:chOff x="0" y="0"/>
              <a:chExt cx="631190" cy="124841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24130" y="44450"/>
                <a:ext cx="558800" cy="1156970"/>
              </a:xfrm>
              <a:custGeom>
                <a:avLst/>
                <a:gdLst/>
                <a:ahLst/>
                <a:cxnLst/>
                <a:rect l="l" t="t" r="r" b="b"/>
                <a:pathLst>
                  <a:path w="558800" h="1156970">
                    <a:moveTo>
                      <a:pt x="435610" y="394970"/>
                    </a:moveTo>
                    <a:cubicBezTo>
                      <a:pt x="383540" y="855980"/>
                      <a:pt x="400050" y="920750"/>
                      <a:pt x="394970" y="971550"/>
                    </a:cubicBezTo>
                    <a:cubicBezTo>
                      <a:pt x="391160" y="1005840"/>
                      <a:pt x="387350" y="1031240"/>
                      <a:pt x="374650" y="1056640"/>
                    </a:cubicBezTo>
                    <a:cubicBezTo>
                      <a:pt x="361950" y="1082040"/>
                      <a:pt x="335280" y="1107440"/>
                      <a:pt x="316230" y="1122680"/>
                    </a:cubicBezTo>
                    <a:cubicBezTo>
                      <a:pt x="302260" y="1132840"/>
                      <a:pt x="290830" y="1137920"/>
                      <a:pt x="276860" y="1143000"/>
                    </a:cubicBezTo>
                    <a:cubicBezTo>
                      <a:pt x="262890" y="1148080"/>
                      <a:pt x="250190" y="1151890"/>
                      <a:pt x="233680" y="1153160"/>
                    </a:cubicBezTo>
                    <a:cubicBezTo>
                      <a:pt x="209550" y="1154430"/>
                      <a:pt x="172720" y="1153160"/>
                      <a:pt x="146050" y="1143000"/>
                    </a:cubicBezTo>
                    <a:cubicBezTo>
                      <a:pt x="119380" y="1132840"/>
                      <a:pt x="92710" y="1115060"/>
                      <a:pt x="73660" y="1093470"/>
                    </a:cubicBezTo>
                    <a:cubicBezTo>
                      <a:pt x="54610" y="1071880"/>
                      <a:pt x="39370" y="1037590"/>
                      <a:pt x="31750" y="1014730"/>
                    </a:cubicBezTo>
                    <a:cubicBezTo>
                      <a:pt x="26670" y="998220"/>
                      <a:pt x="24130" y="991870"/>
                      <a:pt x="26670" y="970280"/>
                    </a:cubicBezTo>
                    <a:cubicBezTo>
                      <a:pt x="33020" y="899160"/>
                      <a:pt x="142240" y="645160"/>
                      <a:pt x="167640" y="528320"/>
                    </a:cubicBezTo>
                    <a:cubicBezTo>
                      <a:pt x="182880" y="453390"/>
                      <a:pt x="153670" y="382270"/>
                      <a:pt x="187960" y="341630"/>
                    </a:cubicBezTo>
                    <a:cubicBezTo>
                      <a:pt x="224790" y="297180"/>
                      <a:pt x="356870" y="254000"/>
                      <a:pt x="397510" y="284480"/>
                    </a:cubicBezTo>
                    <a:cubicBezTo>
                      <a:pt x="452120" y="326390"/>
                      <a:pt x="387350" y="593090"/>
                      <a:pt x="394970" y="688340"/>
                    </a:cubicBezTo>
                    <a:cubicBezTo>
                      <a:pt x="398780" y="740410"/>
                      <a:pt x="436880" y="783590"/>
                      <a:pt x="415290" y="810260"/>
                    </a:cubicBezTo>
                    <a:cubicBezTo>
                      <a:pt x="377190" y="857250"/>
                      <a:pt x="58420" y="845820"/>
                      <a:pt x="46990" y="826770"/>
                    </a:cubicBezTo>
                    <a:cubicBezTo>
                      <a:pt x="44450" y="821690"/>
                      <a:pt x="54610" y="819150"/>
                      <a:pt x="57150" y="808990"/>
                    </a:cubicBezTo>
                    <a:cubicBezTo>
                      <a:pt x="64770" y="773430"/>
                      <a:pt x="30480" y="627380"/>
                      <a:pt x="26670" y="546100"/>
                    </a:cubicBezTo>
                    <a:cubicBezTo>
                      <a:pt x="22860" y="477520"/>
                      <a:pt x="16510" y="416560"/>
                      <a:pt x="27940" y="353060"/>
                    </a:cubicBezTo>
                    <a:cubicBezTo>
                      <a:pt x="39370" y="285750"/>
                      <a:pt x="58420" y="209550"/>
                      <a:pt x="99060" y="152400"/>
                    </a:cubicBezTo>
                    <a:cubicBezTo>
                      <a:pt x="140970" y="92710"/>
                      <a:pt x="212090" y="11430"/>
                      <a:pt x="276860" y="6350"/>
                    </a:cubicBezTo>
                    <a:cubicBezTo>
                      <a:pt x="346710" y="0"/>
                      <a:pt x="458470" y="72390"/>
                      <a:pt x="505460" y="135890"/>
                    </a:cubicBezTo>
                    <a:cubicBezTo>
                      <a:pt x="551180" y="198120"/>
                      <a:pt x="553720" y="303530"/>
                      <a:pt x="556260" y="379730"/>
                    </a:cubicBezTo>
                    <a:cubicBezTo>
                      <a:pt x="558800" y="445770"/>
                      <a:pt x="547370" y="488950"/>
                      <a:pt x="529590" y="565150"/>
                    </a:cubicBezTo>
                    <a:cubicBezTo>
                      <a:pt x="500380" y="690880"/>
                      <a:pt x="422910" y="971550"/>
                      <a:pt x="374650" y="1056640"/>
                    </a:cubicBezTo>
                    <a:cubicBezTo>
                      <a:pt x="354330" y="1092200"/>
                      <a:pt x="335280" y="1107440"/>
                      <a:pt x="316230" y="1122680"/>
                    </a:cubicBezTo>
                    <a:cubicBezTo>
                      <a:pt x="302260" y="1132840"/>
                      <a:pt x="293370" y="1137920"/>
                      <a:pt x="276860" y="1143000"/>
                    </a:cubicBezTo>
                    <a:cubicBezTo>
                      <a:pt x="254000" y="1150620"/>
                      <a:pt x="217170" y="1156970"/>
                      <a:pt x="189230" y="1153160"/>
                    </a:cubicBezTo>
                    <a:cubicBezTo>
                      <a:pt x="161290" y="1149350"/>
                      <a:pt x="129540" y="1139190"/>
                      <a:pt x="106680" y="1122680"/>
                    </a:cubicBezTo>
                    <a:cubicBezTo>
                      <a:pt x="82550" y="1106170"/>
                      <a:pt x="60960" y="1082040"/>
                      <a:pt x="48260" y="1056640"/>
                    </a:cubicBezTo>
                    <a:cubicBezTo>
                      <a:pt x="34290" y="1031240"/>
                      <a:pt x="30480" y="1007110"/>
                      <a:pt x="26670" y="970280"/>
                    </a:cubicBezTo>
                    <a:cubicBezTo>
                      <a:pt x="20320" y="906780"/>
                      <a:pt x="27940" y="803910"/>
                      <a:pt x="33020" y="711200"/>
                    </a:cubicBezTo>
                    <a:cubicBezTo>
                      <a:pt x="39370" y="603250"/>
                      <a:pt x="0" y="416560"/>
                      <a:pt x="64770" y="363220"/>
                    </a:cubicBezTo>
                    <a:cubicBezTo>
                      <a:pt x="130810" y="307340"/>
                      <a:pt x="435610" y="394970"/>
                      <a:pt x="435610" y="394970"/>
                    </a:cubicBezTo>
                  </a:path>
                </a:pathLst>
              </a:custGeom>
              <a:solidFill>
                <a:srgbClr val="22171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15822" y="1028700"/>
            <a:ext cx="8384560" cy="6644764"/>
          </a:xfrm>
          <a:custGeom>
            <a:avLst/>
            <a:gdLst/>
            <a:ahLst/>
            <a:cxnLst/>
            <a:rect l="l" t="t" r="r" b="b"/>
            <a:pathLst>
              <a:path w="8384560" h="6644764">
                <a:moveTo>
                  <a:pt x="0" y="0"/>
                </a:moveTo>
                <a:lnTo>
                  <a:pt x="8384560" y="0"/>
                </a:lnTo>
                <a:lnTo>
                  <a:pt x="8384560" y="6644764"/>
                </a:lnTo>
                <a:lnTo>
                  <a:pt x="0" y="66447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1591979" y="3637766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1"/>
                </a:lnTo>
                <a:lnTo>
                  <a:pt x="0" y="7381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flipV="1">
            <a:off x="13456139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7068738" y="4795639"/>
            <a:ext cx="10907008" cy="352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pc="174">
                <a:solidFill>
                  <a:srgbClr val="22171D"/>
                </a:solidFill>
                <a:latin typeface="Canva Sans"/>
              </a:rPr>
              <a:t>Encefalopatie navozená asfyxií v době porodu - kombinací hypoxie a ischemizace CNS - u donošeného novorozence</a:t>
            </a:r>
          </a:p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sz="2000" spc="174">
                <a:solidFill>
                  <a:srgbClr val="22171D"/>
                </a:solidFill>
                <a:latin typeface="Canva Sans"/>
              </a:rPr>
              <a:t>příznaky obvykle do 24 hodin</a:t>
            </a: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pc="174">
                <a:solidFill>
                  <a:srgbClr val="22171D"/>
                </a:solidFill>
                <a:latin typeface="Canva Sans"/>
              </a:rPr>
              <a:t>Četnost 1:1000porodů</a:t>
            </a: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pc="174">
                <a:solidFill>
                  <a:srgbClr val="22171D"/>
                </a:solidFill>
                <a:latin typeface="Canva Sans"/>
              </a:rPr>
              <a:t>Vznik HIE podpoří – placentární insuficience, nitroděložní infekce, chronická hypoxie plodu, vrozené srdeční vady..)</a:t>
            </a: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pc="174">
                <a:solidFill>
                  <a:srgbClr val="22171D"/>
                </a:solidFill>
                <a:latin typeface="Canva Sans"/>
              </a:rPr>
              <a:t>Globální ischémie</a:t>
            </a: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pc="174">
                <a:solidFill>
                  <a:srgbClr val="22171D"/>
                </a:solidFill>
                <a:latin typeface="Canva Sans"/>
              </a:rPr>
              <a:t>Asfyxie – cytotoxické poškození buněk— akutní edém mozku </a:t>
            </a: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pc="174">
                <a:solidFill>
                  <a:srgbClr val="22171D"/>
                </a:solidFill>
                <a:latin typeface="Canva Sans"/>
              </a:rPr>
              <a:t>Klasifikace : I.-III. stupeň</a:t>
            </a:r>
          </a:p>
          <a:p>
            <a:pPr algn="just">
              <a:lnSpc>
                <a:spcPts val="2800"/>
              </a:lnSpc>
              <a:spcBef>
                <a:spcPct val="0"/>
              </a:spcBef>
            </a:pPr>
            <a:endParaRPr lang="en-US" sz="2000" spc="174">
              <a:solidFill>
                <a:srgbClr val="22171D"/>
              </a:solidFill>
              <a:latin typeface="Canva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831718" y="1892281"/>
            <a:ext cx="9369875" cy="451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3600">
                <a:solidFill>
                  <a:srgbClr val="22171D"/>
                </a:solidFill>
                <a:latin typeface="Hammersmith One Bold"/>
              </a:rPr>
              <a:t>Hypoxicko-ischemická encefalopatie</a:t>
            </a:r>
          </a:p>
        </p:txBody>
      </p:sp>
      <p:sp>
        <p:nvSpPr>
          <p:cNvPr id="7" name="AutoShape 7"/>
          <p:cNvSpPr/>
          <p:nvPr/>
        </p:nvSpPr>
        <p:spPr>
          <a:xfrm rot="-17276">
            <a:off x="4831807" y="2365818"/>
            <a:ext cx="8624386" cy="0"/>
          </a:xfrm>
          <a:prstGeom prst="line">
            <a:avLst/>
          </a:prstGeom>
          <a:ln w="57150" cap="flat">
            <a:solidFill>
              <a:srgbClr val="2217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820339" y="111478"/>
            <a:ext cx="3252987" cy="2577993"/>
          </a:xfrm>
          <a:custGeom>
            <a:avLst/>
            <a:gdLst/>
            <a:ahLst/>
            <a:cxnLst/>
            <a:rect l="l" t="t" r="r" b="b"/>
            <a:pathLst>
              <a:path w="3252987" h="2577993">
                <a:moveTo>
                  <a:pt x="0" y="0"/>
                </a:moveTo>
                <a:lnTo>
                  <a:pt x="3252988" y="0"/>
                </a:lnTo>
                <a:lnTo>
                  <a:pt x="3252988" y="2577993"/>
                </a:lnTo>
                <a:lnTo>
                  <a:pt x="0" y="2577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64351" y="2198735"/>
            <a:ext cx="6327518" cy="5289057"/>
            <a:chOff x="0" y="0"/>
            <a:chExt cx="4983480" cy="4165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83480" cy="4165600"/>
            </a:xfrm>
            <a:custGeom>
              <a:avLst/>
              <a:gdLst/>
              <a:ahLst/>
              <a:cxnLst/>
              <a:rect l="l" t="t" r="r" b="b"/>
              <a:pathLst>
                <a:path w="4983480" h="4165600">
                  <a:moveTo>
                    <a:pt x="4537710" y="1230630"/>
                  </a:moveTo>
                  <a:cubicBezTo>
                    <a:pt x="4786630" y="1244600"/>
                    <a:pt x="4983480" y="1416050"/>
                    <a:pt x="4980940" y="1680210"/>
                  </a:cubicBezTo>
                  <a:cubicBezTo>
                    <a:pt x="4978400" y="1931670"/>
                    <a:pt x="4773930" y="2134870"/>
                    <a:pt x="4521200" y="2134870"/>
                  </a:cubicBezTo>
                  <a:cubicBezTo>
                    <a:pt x="4309109" y="2160270"/>
                    <a:pt x="3896359" y="2302510"/>
                    <a:pt x="4067809" y="2602230"/>
                  </a:cubicBezTo>
                  <a:cubicBezTo>
                    <a:pt x="4150359" y="2747010"/>
                    <a:pt x="4258309" y="2820670"/>
                    <a:pt x="4262119" y="3002280"/>
                  </a:cubicBezTo>
                  <a:cubicBezTo>
                    <a:pt x="4268469" y="3300730"/>
                    <a:pt x="3977639" y="3577590"/>
                    <a:pt x="3675379" y="3503930"/>
                  </a:cubicBezTo>
                  <a:cubicBezTo>
                    <a:pt x="3590289" y="3483610"/>
                    <a:pt x="3510279" y="3441700"/>
                    <a:pt x="3430269" y="3408680"/>
                  </a:cubicBezTo>
                  <a:cubicBezTo>
                    <a:pt x="3075939" y="3260090"/>
                    <a:pt x="2683509" y="3318510"/>
                    <a:pt x="2367279" y="3531870"/>
                  </a:cubicBezTo>
                  <a:cubicBezTo>
                    <a:pt x="2100579" y="3710941"/>
                    <a:pt x="1904999" y="3990341"/>
                    <a:pt x="1581149" y="4075430"/>
                  </a:cubicBezTo>
                  <a:cubicBezTo>
                    <a:pt x="1236979" y="4165600"/>
                    <a:pt x="855979" y="4089400"/>
                    <a:pt x="582929" y="3858260"/>
                  </a:cubicBezTo>
                  <a:cubicBezTo>
                    <a:pt x="349249" y="3657600"/>
                    <a:pt x="199389" y="3355340"/>
                    <a:pt x="201929" y="3048000"/>
                  </a:cubicBezTo>
                  <a:cubicBezTo>
                    <a:pt x="204469" y="2724150"/>
                    <a:pt x="365759" y="2429510"/>
                    <a:pt x="425449" y="2115820"/>
                  </a:cubicBezTo>
                  <a:cubicBezTo>
                    <a:pt x="459739" y="1931670"/>
                    <a:pt x="459739" y="1732280"/>
                    <a:pt x="393699" y="1554480"/>
                  </a:cubicBezTo>
                  <a:cubicBezTo>
                    <a:pt x="326390" y="1377950"/>
                    <a:pt x="177800" y="1267460"/>
                    <a:pt x="90170" y="1104900"/>
                  </a:cubicBezTo>
                  <a:cubicBezTo>
                    <a:pt x="33020" y="999490"/>
                    <a:pt x="0" y="877570"/>
                    <a:pt x="0" y="749300"/>
                  </a:cubicBezTo>
                  <a:cubicBezTo>
                    <a:pt x="0" y="335280"/>
                    <a:pt x="335280" y="0"/>
                    <a:pt x="749300" y="0"/>
                  </a:cubicBezTo>
                  <a:cubicBezTo>
                    <a:pt x="866140" y="0"/>
                    <a:pt x="982980" y="27940"/>
                    <a:pt x="1087120" y="80010"/>
                  </a:cubicBezTo>
                  <a:cubicBezTo>
                    <a:pt x="1272540" y="173990"/>
                    <a:pt x="1386840" y="354330"/>
                    <a:pt x="1570990" y="452120"/>
                  </a:cubicBezTo>
                  <a:cubicBezTo>
                    <a:pt x="1879600" y="615950"/>
                    <a:pt x="2148840" y="523240"/>
                    <a:pt x="2468880" y="466090"/>
                  </a:cubicBezTo>
                  <a:cubicBezTo>
                    <a:pt x="2672080" y="429260"/>
                    <a:pt x="2931160" y="431800"/>
                    <a:pt x="3117850" y="532130"/>
                  </a:cubicBezTo>
                  <a:cubicBezTo>
                    <a:pt x="3272790" y="614680"/>
                    <a:pt x="3361690" y="786130"/>
                    <a:pt x="3441700" y="934720"/>
                  </a:cubicBezTo>
                  <a:cubicBezTo>
                    <a:pt x="3662680" y="1341120"/>
                    <a:pt x="4132580" y="1210310"/>
                    <a:pt x="4523740" y="1229360"/>
                  </a:cubicBezTo>
                  <a:cubicBezTo>
                    <a:pt x="4530090" y="1229360"/>
                    <a:pt x="4533900" y="1230630"/>
                    <a:pt x="4537710" y="1230630"/>
                  </a:cubicBezTo>
                  <a:close/>
                </a:path>
              </a:pathLst>
            </a:custGeom>
            <a:blipFill>
              <a:blip r:embed="rId8"/>
              <a:stretch>
                <a:fillRect l="-11901" r="-1190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3251" y="4473498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flipV="1">
            <a:off x="13456139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343762" y="3041278"/>
            <a:ext cx="12549789" cy="458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I.stupeň – lehká forma, hypertonický a hyperexcitabilní syndrom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odeznívá během 1-3 dnů</a:t>
            </a: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II. stupeň – středně těžká forma , hypotonický syndrom, snížené reflexy, střídá se dráždivost a apatie , pohybové stereotypie (šlapání apod), bradykardie, apnoické pauzy, někdy křeče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odeznívá za 3-7 dní , až 30% dětí s následky </a:t>
            </a: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III.stupeň – těžká HIE- porucha vědomí( stupor až koma), hypotonie, decerebrační rigidita , hypo/ areflexie, nereagující zornice, apnoe, křeče, edém mozku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50% trvalé následky, 50% letální 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400" spc="208">
              <a:solidFill>
                <a:srgbClr val="22171D"/>
              </a:solidFill>
              <a:latin typeface="Canva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86263" y="1768602"/>
            <a:ext cx="9369875" cy="530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4"/>
              </a:lnSpc>
            </a:pPr>
            <a:r>
              <a:rPr lang="en-US" sz="4200">
                <a:solidFill>
                  <a:srgbClr val="22171D"/>
                </a:solidFill>
                <a:latin typeface="Hammersmith One Bold"/>
              </a:rPr>
              <a:t>HIE- klinický obraz dle Sarnatových</a:t>
            </a:r>
          </a:p>
        </p:txBody>
      </p:sp>
      <p:sp>
        <p:nvSpPr>
          <p:cNvPr id="6" name="AutoShape 6"/>
          <p:cNvSpPr/>
          <p:nvPr/>
        </p:nvSpPr>
        <p:spPr>
          <a:xfrm rot="-17276">
            <a:off x="4831807" y="2365818"/>
            <a:ext cx="8624386" cy="0"/>
          </a:xfrm>
          <a:prstGeom prst="line">
            <a:avLst/>
          </a:prstGeom>
          <a:ln w="57150" cap="flat">
            <a:solidFill>
              <a:srgbClr val="2217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2839579" y="4674270"/>
            <a:ext cx="8384560" cy="6644764"/>
          </a:xfrm>
          <a:custGeom>
            <a:avLst/>
            <a:gdLst/>
            <a:ahLst/>
            <a:cxnLst/>
            <a:rect l="l" t="t" r="r" b="b"/>
            <a:pathLst>
              <a:path w="8384560" h="6644764">
                <a:moveTo>
                  <a:pt x="0" y="0"/>
                </a:moveTo>
                <a:lnTo>
                  <a:pt x="8384560" y="0"/>
                </a:lnTo>
                <a:lnTo>
                  <a:pt x="8384560" y="6644764"/>
                </a:lnTo>
                <a:lnTo>
                  <a:pt x="0" y="66447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493606" y="5008994"/>
            <a:ext cx="7548962" cy="6310040"/>
            <a:chOff x="0" y="0"/>
            <a:chExt cx="4983480" cy="4165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83480" cy="4165600"/>
            </a:xfrm>
            <a:custGeom>
              <a:avLst/>
              <a:gdLst/>
              <a:ahLst/>
              <a:cxnLst/>
              <a:rect l="l" t="t" r="r" b="b"/>
              <a:pathLst>
                <a:path w="4983480" h="4165600">
                  <a:moveTo>
                    <a:pt x="4537710" y="1230630"/>
                  </a:moveTo>
                  <a:cubicBezTo>
                    <a:pt x="4786630" y="1244600"/>
                    <a:pt x="4983480" y="1416050"/>
                    <a:pt x="4980940" y="1680210"/>
                  </a:cubicBezTo>
                  <a:cubicBezTo>
                    <a:pt x="4978400" y="1931670"/>
                    <a:pt x="4773930" y="2134870"/>
                    <a:pt x="4521200" y="2134870"/>
                  </a:cubicBezTo>
                  <a:cubicBezTo>
                    <a:pt x="4309109" y="2160270"/>
                    <a:pt x="3896359" y="2302510"/>
                    <a:pt x="4067809" y="2602230"/>
                  </a:cubicBezTo>
                  <a:cubicBezTo>
                    <a:pt x="4150359" y="2747010"/>
                    <a:pt x="4258309" y="2820670"/>
                    <a:pt x="4262119" y="3002280"/>
                  </a:cubicBezTo>
                  <a:cubicBezTo>
                    <a:pt x="4268469" y="3300730"/>
                    <a:pt x="3977639" y="3577590"/>
                    <a:pt x="3675379" y="3503930"/>
                  </a:cubicBezTo>
                  <a:cubicBezTo>
                    <a:pt x="3590289" y="3483610"/>
                    <a:pt x="3510279" y="3441700"/>
                    <a:pt x="3430269" y="3408680"/>
                  </a:cubicBezTo>
                  <a:cubicBezTo>
                    <a:pt x="3075939" y="3260090"/>
                    <a:pt x="2683509" y="3318510"/>
                    <a:pt x="2367279" y="3531870"/>
                  </a:cubicBezTo>
                  <a:cubicBezTo>
                    <a:pt x="2100579" y="3710941"/>
                    <a:pt x="1904999" y="3990341"/>
                    <a:pt x="1581149" y="4075430"/>
                  </a:cubicBezTo>
                  <a:cubicBezTo>
                    <a:pt x="1236979" y="4165600"/>
                    <a:pt x="855979" y="4089400"/>
                    <a:pt x="582929" y="3858260"/>
                  </a:cubicBezTo>
                  <a:cubicBezTo>
                    <a:pt x="349249" y="3657600"/>
                    <a:pt x="199389" y="3355340"/>
                    <a:pt x="201929" y="3048000"/>
                  </a:cubicBezTo>
                  <a:cubicBezTo>
                    <a:pt x="204469" y="2724150"/>
                    <a:pt x="365759" y="2429510"/>
                    <a:pt x="425449" y="2115820"/>
                  </a:cubicBezTo>
                  <a:cubicBezTo>
                    <a:pt x="459739" y="1931670"/>
                    <a:pt x="459739" y="1732280"/>
                    <a:pt x="393699" y="1554480"/>
                  </a:cubicBezTo>
                  <a:cubicBezTo>
                    <a:pt x="326390" y="1377950"/>
                    <a:pt x="177800" y="1267460"/>
                    <a:pt x="90170" y="1104900"/>
                  </a:cubicBezTo>
                  <a:cubicBezTo>
                    <a:pt x="33020" y="999490"/>
                    <a:pt x="0" y="877570"/>
                    <a:pt x="0" y="749300"/>
                  </a:cubicBezTo>
                  <a:cubicBezTo>
                    <a:pt x="0" y="335280"/>
                    <a:pt x="335280" y="0"/>
                    <a:pt x="749300" y="0"/>
                  </a:cubicBezTo>
                  <a:cubicBezTo>
                    <a:pt x="866140" y="0"/>
                    <a:pt x="982980" y="27940"/>
                    <a:pt x="1087120" y="80010"/>
                  </a:cubicBezTo>
                  <a:cubicBezTo>
                    <a:pt x="1272540" y="173990"/>
                    <a:pt x="1386840" y="354330"/>
                    <a:pt x="1570990" y="452120"/>
                  </a:cubicBezTo>
                  <a:cubicBezTo>
                    <a:pt x="1879600" y="615950"/>
                    <a:pt x="2148840" y="523240"/>
                    <a:pt x="2468880" y="466090"/>
                  </a:cubicBezTo>
                  <a:cubicBezTo>
                    <a:pt x="2672080" y="429260"/>
                    <a:pt x="2931160" y="431800"/>
                    <a:pt x="3117850" y="532130"/>
                  </a:cubicBezTo>
                  <a:cubicBezTo>
                    <a:pt x="3272790" y="614680"/>
                    <a:pt x="3361690" y="786130"/>
                    <a:pt x="3441700" y="934720"/>
                  </a:cubicBezTo>
                  <a:cubicBezTo>
                    <a:pt x="3662680" y="1341120"/>
                    <a:pt x="4132580" y="1210310"/>
                    <a:pt x="4523740" y="1229360"/>
                  </a:cubicBezTo>
                  <a:cubicBezTo>
                    <a:pt x="4530090" y="1229360"/>
                    <a:pt x="4533900" y="1230630"/>
                    <a:pt x="4537710" y="1230630"/>
                  </a:cubicBezTo>
                  <a:close/>
                </a:path>
              </a:pathLst>
            </a:custGeom>
            <a:blipFill>
              <a:blip r:embed="rId8"/>
              <a:stretch>
                <a:fillRect l="-5040" r="-504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" name="Freeform 10"/>
          <p:cNvSpPr/>
          <p:nvPr/>
        </p:nvSpPr>
        <p:spPr>
          <a:xfrm>
            <a:off x="646518" y="374831"/>
            <a:ext cx="3252987" cy="2577993"/>
          </a:xfrm>
          <a:custGeom>
            <a:avLst/>
            <a:gdLst/>
            <a:ahLst/>
            <a:cxnLst/>
            <a:rect l="l" t="t" r="r" b="b"/>
            <a:pathLst>
              <a:path w="3252987" h="2577993">
                <a:moveTo>
                  <a:pt x="0" y="0"/>
                </a:moveTo>
                <a:lnTo>
                  <a:pt x="3252988" y="0"/>
                </a:lnTo>
                <a:lnTo>
                  <a:pt x="3252988" y="2577992"/>
                </a:lnTo>
                <a:lnTo>
                  <a:pt x="0" y="2577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258643" y="3908566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7381032" y="0"/>
                </a:moveTo>
                <a:lnTo>
                  <a:pt x="0" y="0"/>
                </a:lnTo>
                <a:lnTo>
                  <a:pt x="0" y="7381032"/>
                </a:lnTo>
                <a:lnTo>
                  <a:pt x="7381032" y="7381032"/>
                </a:lnTo>
                <a:lnTo>
                  <a:pt x="738103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351675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flipV="1">
            <a:off x="13456139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flipH="1" flipV="1">
            <a:off x="-1873811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5805022" y="5530603"/>
                </a:moveTo>
                <a:lnTo>
                  <a:pt x="0" y="5530603"/>
                </a:lnTo>
                <a:lnTo>
                  <a:pt x="0" y="0"/>
                </a:lnTo>
                <a:lnTo>
                  <a:pt x="5805022" y="0"/>
                </a:lnTo>
                <a:lnTo>
                  <a:pt x="5805022" y="553060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4421540" y="2279322"/>
            <a:ext cx="8624277" cy="173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"/>
              </a:lnSpc>
            </a:pPr>
            <a:r>
              <a:rPr lang="en-US" sz="1399">
                <a:solidFill>
                  <a:srgbClr val="22171D"/>
                </a:solidFill>
                <a:latin typeface="Hammersmith One Bold"/>
              </a:rPr>
              <a:t>Nevšímalová S. , Dětská neurologie, Galén 2021, ISBN 978-80-7492-557-3, str 105, obr.3-9</a:t>
            </a:r>
          </a:p>
        </p:txBody>
      </p:sp>
      <p:sp>
        <p:nvSpPr>
          <p:cNvPr id="7" name="Freeform 7"/>
          <p:cNvSpPr/>
          <p:nvPr/>
        </p:nvSpPr>
        <p:spPr>
          <a:xfrm>
            <a:off x="3171211" y="2848905"/>
            <a:ext cx="11124935" cy="5821746"/>
          </a:xfrm>
          <a:custGeom>
            <a:avLst/>
            <a:gdLst/>
            <a:ahLst/>
            <a:cxnLst/>
            <a:rect l="l" t="t" r="r" b="b"/>
            <a:pathLst>
              <a:path w="11124935" h="5821746">
                <a:moveTo>
                  <a:pt x="0" y="0"/>
                </a:moveTo>
                <a:lnTo>
                  <a:pt x="11124935" y="0"/>
                </a:lnTo>
                <a:lnTo>
                  <a:pt x="11124935" y="5821746"/>
                </a:lnTo>
                <a:lnTo>
                  <a:pt x="0" y="5821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3628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2654383" y="3369828"/>
            <a:ext cx="4604917" cy="6080312"/>
            <a:chOff x="0" y="0"/>
            <a:chExt cx="6139890" cy="810708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20426" r="20426"/>
            <a:stretch>
              <a:fillRect/>
            </a:stretch>
          </p:blipFill>
          <p:spPr>
            <a:xfrm>
              <a:off x="0" y="0"/>
              <a:ext cx="6139890" cy="8107083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flipV="1">
            <a:off x="13456139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4564290" y="4751918"/>
            <a:ext cx="8683129" cy="249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kvalitní prenatální péče </a:t>
            </a:r>
          </a:p>
          <a:p>
            <a:pPr algn="just">
              <a:lnSpc>
                <a:spcPts val="3359"/>
              </a:lnSpc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postnatálně : vitální funkce , </a:t>
            </a:r>
          </a:p>
          <a:p>
            <a:pPr algn="just">
              <a:lnSpc>
                <a:spcPts val="3359"/>
              </a:lnSpc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TK, vnitřní prostředí, </a:t>
            </a:r>
          </a:p>
          <a:p>
            <a:pPr algn="just">
              <a:lnSpc>
                <a:spcPts val="3359"/>
              </a:lnSpc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léčba křečí, edému mozku</a:t>
            </a:r>
          </a:p>
          <a:p>
            <a:pPr algn="just">
              <a:lnSpc>
                <a:spcPts val="3359"/>
              </a:lnSpc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řízená hypotermie…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400" spc="208">
              <a:solidFill>
                <a:srgbClr val="22171D"/>
              </a:solidFill>
              <a:latin typeface="Canva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836546" y="9569988"/>
            <a:ext cx="7332705" cy="1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99"/>
              </a:lnSpc>
              <a:spcBef>
                <a:spcPct val="0"/>
              </a:spcBef>
            </a:pPr>
            <a:r>
              <a:rPr lang="en-US" sz="999" spc="86">
                <a:solidFill>
                  <a:srgbClr val="22171D"/>
                </a:solidFill>
                <a:latin typeface="Canva Sans"/>
              </a:rPr>
              <a:t>Nevšímalová S. , Dětská neurologie, Galén 2021, ISBN 978-80-7492-557-3, str 102, obr.3-4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76461" y="1266825"/>
            <a:ext cx="9369875" cy="110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8"/>
              </a:lnSpc>
            </a:pPr>
            <a:r>
              <a:rPr lang="en-US" sz="8868">
                <a:solidFill>
                  <a:srgbClr val="22171D"/>
                </a:solidFill>
                <a:latin typeface="Hammersmith One Bold"/>
              </a:rPr>
              <a:t> HIE- Terapie</a:t>
            </a:r>
          </a:p>
        </p:txBody>
      </p:sp>
      <p:sp>
        <p:nvSpPr>
          <p:cNvPr id="9" name="AutoShape 9"/>
          <p:cNvSpPr/>
          <p:nvPr/>
        </p:nvSpPr>
        <p:spPr>
          <a:xfrm rot="-17276">
            <a:off x="4831807" y="2365818"/>
            <a:ext cx="8624386" cy="0"/>
          </a:xfrm>
          <a:prstGeom prst="line">
            <a:avLst/>
          </a:prstGeom>
          <a:ln w="57150" cap="flat">
            <a:solidFill>
              <a:srgbClr val="2217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2068691" y="411715"/>
            <a:ext cx="3252987" cy="2577993"/>
          </a:xfrm>
          <a:custGeom>
            <a:avLst/>
            <a:gdLst/>
            <a:ahLst/>
            <a:cxnLst/>
            <a:rect l="l" t="t" r="r" b="b"/>
            <a:pathLst>
              <a:path w="3252987" h="2577993">
                <a:moveTo>
                  <a:pt x="0" y="0"/>
                </a:moveTo>
                <a:lnTo>
                  <a:pt x="3252987" y="0"/>
                </a:lnTo>
                <a:lnTo>
                  <a:pt x="3252987" y="2577992"/>
                </a:lnTo>
                <a:lnTo>
                  <a:pt x="0" y="25779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7788054" y="-1365899"/>
            <a:ext cx="7585836" cy="7227233"/>
          </a:xfrm>
          <a:custGeom>
            <a:avLst/>
            <a:gdLst/>
            <a:ahLst/>
            <a:cxnLst/>
            <a:rect l="l" t="t" r="r" b="b"/>
            <a:pathLst>
              <a:path w="7585836" h="7227233">
                <a:moveTo>
                  <a:pt x="0" y="7227233"/>
                </a:moveTo>
                <a:lnTo>
                  <a:pt x="7585836" y="7227233"/>
                </a:lnTo>
                <a:lnTo>
                  <a:pt x="7585836" y="0"/>
                </a:lnTo>
                <a:lnTo>
                  <a:pt x="0" y="0"/>
                </a:lnTo>
                <a:lnTo>
                  <a:pt x="0" y="72272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2654383" y="0"/>
            <a:ext cx="5633617" cy="10287000"/>
            <a:chOff x="0" y="0"/>
            <a:chExt cx="751149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3490" r="13490"/>
            <a:stretch>
              <a:fillRect/>
            </a:stretch>
          </p:blipFill>
          <p:spPr>
            <a:xfrm>
              <a:off x="0" y="0"/>
              <a:ext cx="7511490" cy="1371600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-351675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969647" y="3836939"/>
            <a:ext cx="10119420" cy="510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just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sz="1800" b="1" spc="156" dirty="0" err="1">
                <a:solidFill>
                  <a:srgbClr val="22171D"/>
                </a:solidFill>
                <a:latin typeface="Canva Sans"/>
              </a:rPr>
              <a:t>Ložiskové</a:t>
            </a:r>
            <a:r>
              <a:rPr lang="cs-CZ" sz="1800" b="1" spc="156" dirty="0">
                <a:solidFill>
                  <a:srgbClr val="22171D"/>
                </a:solidFill>
                <a:latin typeface="Canva Sans"/>
              </a:rPr>
              <a:t> i</a:t>
            </a:r>
            <a:r>
              <a:rPr lang="en-US" sz="1800" b="1" spc="156" dirty="0" err="1">
                <a:solidFill>
                  <a:srgbClr val="22171D"/>
                </a:solidFill>
                <a:latin typeface="Canva Sans"/>
              </a:rPr>
              <a:t>schemie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–</a:t>
            </a:r>
            <a:r>
              <a:rPr lang="cs-CZ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trombosa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,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embolie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(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přispívají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-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sepse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srdeční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vady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atd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)</a:t>
            </a:r>
          </a:p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projevy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podle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místa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obstrukce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klinicky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apatie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poruchy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vědomí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křeče</a:t>
            </a:r>
            <a:endParaRPr lang="en-US" sz="1800" spc="156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2520"/>
              </a:lnSpc>
              <a:spcBef>
                <a:spcPct val="0"/>
              </a:spcBef>
            </a:pPr>
            <a:endParaRPr lang="en-US" sz="1800" spc="156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2520"/>
              </a:lnSpc>
              <a:spcBef>
                <a:spcPct val="0"/>
              </a:spcBef>
            </a:pPr>
            <a:endParaRPr lang="en-US" sz="1800" spc="156" dirty="0">
              <a:solidFill>
                <a:srgbClr val="22171D"/>
              </a:solidFill>
              <a:latin typeface="Canva Sans"/>
            </a:endParaRPr>
          </a:p>
          <a:p>
            <a:pPr marL="388620" lvl="1" indent="-194310" algn="just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sz="1800" b="1" spc="156" dirty="0" err="1">
                <a:solidFill>
                  <a:srgbClr val="22171D"/>
                </a:solidFill>
                <a:latin typeface="Canva Sans"/>
              </a:rPr>
              <a:t>Globální</a:t>
            </a:r>
            <a:r>
              <a:rPr lang="en-US" sz="1800" b="1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b="1" spc="156" dirty="0" err="1">
                <a:solidFill>
                  <a:srgbClr val="22171D"/>
                </a:solidFill>
                <a:latin typeface="Canva Sans"/>
              </a:rPr>
              <a:t>ischemie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-</a:t>
            </a:r>
            <a:r>
              <a:rPr lang="cs-CZ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zejména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v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bílé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hmotě</a:t>
            </a:r>
            <a:endParaRPr lang="en-US" sz="1800" spc="156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Zralý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novorozenec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–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poškození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cs-CZ" sz="1800" spc="156" dirty="0" err="1">
                <a:solidFill>
                  <a:srgbClr val="22171D"/>
                </a:solidFill>
                <a:latin typeface="Canva Sans"/>
              </a:rPr>
              <a:t>parasagitální</a:t>
            </a:r>
            <a:r>
              <a:rPr lang="cs-CZ" sz="1800" spc="156" dirty="0">
                <a:solidFill>
                  <a:srgbClr val="22171D"/>
                </a:solidFill>
                <a:latin typeface="Canva Sans"/>
              </a:rPr>
              <a:t> bílé hmoty  + přilehlé mozkové kůry…..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.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atrofie</a:t>
            </a:r>
            <a:endParaRPr lang="en-US" sz="1800" spc="156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endParaRPr lang="cs-CZ" sz="1800" spc="156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Nedonošený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novorozenec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-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má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vyšší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odolnost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nezralých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nerv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.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buněk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vůči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hypoxii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- </a:t>
            </a:r>
            <a:r>
              <a:rPr lang="cs-CZ" sz="1800" spc="156" dirty="0">
                <a:solidFill>
                  <a:srgbClr val="22171D"/>
                </a:solidFill>
                <a:latin typeface="Canva Sans"/>
              </a:rPr>
              <a:t>poškozena 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periventrikulární</a:t>
            </a:r>
            <a:r>
              <a:rPr lang="cs-CZ" sz="1800" spc="156" dirty="0">
                <a:solidFill>
                  <a:srgbClr val="22171D"/>
                </a:solidFill>
                <a:latin typeface="Canva Sans"/>
              </a:rPr>
              <a:t> bílá hmota   - obraz </a:t>
            </a:r>
            <a:r>
              <a:rPr lang="cs-CZ" sz="1800" spc="156" dirty="0" err="1">
                <a:solidFill>
                  <a:srgbClr val="22171D"/>
                </a:solidFill>
                <a:latin typeface="Canva Sans"/>
              </a:rPr>
              <a:t>periventrikulární</a:t>
            </a:r>
            <a:r>
              <a:rPr lang="cs-CZ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leukomalacie</a:t>
            </a:r>
            <a:r>
              <a:rPr lang="cs-CZ" sz="1800" spc="156" dirty="0">
                <a:solidFill>
                  <a:srgbClr val="22171D"/>
                </a:solidFill>
                <a:latin typeface="Canva Sans"/>
              </a:rPr>
              <a:t>- PVL 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, IVH/PVH</a:t>
            </a:r>
          </a:p>
          <a:p>
            <a:pPr algn="just">
              <a:lnSpc>
                <a:spcPts val="2520"/>
              </a:lnSpc>
              <a:spcBef>
                <a:spcPct val="0"/>
              </a:spcBef>
            </a:pPr>
            <a:endParaRPr lang="en-US" sz="1800" spc="156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 algn="just">
              <a:lnSpc>
                <a:spcPts val="2520"/>
              </a:lnSpc>
              <a:spcBef>
                <a:spcPct val="0"/>
              </a:spcBef>
            </a:pPr>
            <a:endParaRPr lang="en-US" sz="1800" spc="156" dirty="0">
              <a:solidFill>
                <a:srgbClr val="22171D"/>
              </a:solidFill>
              <a:latin typeface="Canva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357000" y="1884643"/>
            <a:ext cx="7326590" cy="935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1"/>
              </a:lnSpc>
            </a:pPr>
            <a:r>
              <a:rPr lang="en-US" sz="7556">
                <a:solidFill>
                  <a:srgbClr val="22171D"/>
                </a:solidFill>
                <a:latin typeface="Hammersmith One Bold"/>
              </a:rPr>
              <a:t>Ischemie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43265"/>
            <a:ext cx="10410726" cy="4162022"/>
          </a:xfrm>
          <a:custGeom>
            <a:avLst/>
            <a:gdLst/>
            <a:ahLst/>
            <a:cxnLst/>
            <a:rect l="l" t="t" r="r" b="b"/>
            <a:pathLst>
              <a:path w="10410726" h="4162022">
                <a:moveTo>
                  <a:pt x="0" y="0"/>
                </a:moveTo>
                <a:lnTo>
                  <a:pt x="10410726" y="0"/>
                </a:lnTo>
                <a:lnTo>
                  <a:pt x="10410726" y="4162022"/>
                </a:lnTo>
                <a:lnTo>
                  <a:pt x="0" y="4162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343628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flipV="1">
            <a:off x="13456139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640275" y="2171622"/>
            <a:ext cx="11387926" cy="213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58"/>
              </a:lnSpc>
            </a:pPr>
            <a:r>
              <a:rPr lang="en-US" sz="8868" dirty="0" err="1">
                <a:solidFill>
                  <a:srgbClr val="EBCFD9"/>
                </a:solidFill>
                <a:latin typeface="Hammersmith One Bold"/>
              </a:rPr>
              <a:t>Periventrikulární</a:t>
            </a:r>
            <a:r>
              <a:rPr lang="en-US" sz="8868" dirty="0">
                <a:solidFill>
                  <a:srgbClr val="EBCFD9"/>
                </a:solidFill>
                <a:latin typeface="Hammersmith One Bold"/>
              </a:rPr>
              <a:t> </a:t>
            </a:r>
            <a:r>
              <a:rPr lang="en-US" sz="8868" dirty="0" err="1">
                <a:solidFill>
                  <a:srgbClr val="EBCFD9"/>
                </a:solidFill>
                <a:latin typeface="Hammersmith One Bold"/>
              </a:rPr>
              <a:t>leukomalacie</a:t>
            </a:r>
            <a:endParaRPr lang="en-US" sz="8868" dirty="0">
              <a:solidFill>
                <a:srgbClr val="EBCFD9"/>
              </a:solidFill>
              <a:latin typeface="Hammersmith One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448810" y="5452863"/>
            <a:ext cx="9177188" cy="281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spc="156">
                <a:solidFill>
                  <a:srgbClr val="22171D"/>
                </a:solidFill>
                <a:latin typeface="Canva Sans"/>
              </a:rPr>
              <a:t>Globální ischemie u nedonošených novorozenců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spc="156">
                <a:solidFill>
                  <a:srgbClr val="22171D"/>
                </a:solidFill>
                <a:latin typeface="Canva Sans"/>
              </a:rPr>
              <a:t>s maximem v kritických oblastech 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spc="156">
                <a:solidFill>
                  <a:srgbClr val="22171D"/>
                </a:solidFill>
                <a:latin typeface="Canva Sans"/>
              </a:rPr>
              <a:t>do 34.-35. gestační týdne dozrávají spojky mezi hlubokým a povrchovým arteriálním řečištěm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spc="156">
                <a:solidFill>
                  <a:srgbClr val="22171D"/>
                </a:solidFill>
                <a:latin typeface="Canva Sans"/>
              </a:rPr>
              <a:t>Při ischemii : postižena periventrikulární bílá hmota …. 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spc="156">
                <a:solidFill>
                  <a:srgbClr val="22171D"/>
                </a:solidFill>
                <a:latin typeface="Canva Sans"/>
              </a:rPr>
              <a:t>obraz PVL - drobné cysty, zhojí se gliosou – její retrakcí se pasivně rozšiřují postranní komory 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spc="156">
                <a:solidFill>
                  <a:srgbClr val="22171D"/>
                </a:solidFill>
                <a:latin typeface="Canva Sans"/>
              </a:rPr>
              <a:t>klinicky spastická diparesa</a:t>
            </a:r>
          </a:p>
          <a:p>
            <a:pPr algn="just">
              <a:lnSpc>
                <a:spcPts val="2520"/>
              </a:lnSpc>
            </a:pPr>
            <a:endParaRPr lang="en-US" sz="1800" spc="156">
              <a:solidFill>
                <a:srgbClr val="22171D"/>
              </a:solidFill>
              <a:latin typeface="Canva Sans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045186" y="4218898"/>
            <a:ext cx="7548962" cy="6310040"/>
            <a:chOff x="0" y="0"/>
            <a:chExt cx="4983480" cy="4165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83480" cy="4165600"/>
            </a:xfrm>
            <a:custGeom>
              <a:avLst/>
              <a:gdLst/>
              <a:ahLst/>
              <a:cxnLst/>
              <a:rect l="l" t="t" r="r" b="b"/>
              <a:pathLst>
                <a:path w="4983480" h="4165600">
                  <a:moveTo>
                    <a:pt x="4537710" y="1230630"/>
                  </a:moveTo>
                  <a:cubicBezTo>
                    <a:pt x="4786630" y="1244600"/>
                    <a:pt x="4983480" y="1416050"/>
                    <a:pt x="4980940" y="1680210"/>
                  </a:cubicBezTo>
                  <a:cubicBezTo>
                    <a:pt x="4978400" y="1931670"/>
                    <a:pt x="4773930" y="2134870"/>
                    <a:pt x="4521200" y="2134870"/>
                  </a:cubicBezTo>
                  <a:cubicBezTo>
                    <a:pt x="4309109" y="2160270"/>
                    <a:pt x="3896359" y="2302510"/>
                    <a:pt x="4067809" y="2602230"/>
                  </a:cubicBezTo>
                  <a:cubicBezTo>
                    <a:pt x="4150359" y="2747010"/>
                    <a:pt x="4258309" y="2820670"/>
                    <a:pt x="4262119" y="3002280"/>
                  </a:cubicBezTo>
                  <a:cubicBezTo>
                    <a:pt x="4268469" y="3300730"/>
                    <a:pt x="3977639" y="3577590"/>
                    <a:pt x="3675379" y="3503930"/>
                  </a:cubicBezTo>
                  <a:cubicBezTo>
                    <a:pt x="3590289" y="3483610"/>
                    <a:pt x="3510279" y="3441700"/>
                    <a:pt x="3430269" y="3408680"/>
                  </a:cubicBezTo>
                  <a:cubicBezTo>
                    <a:pt x="3075939" y="3260090"/>
                    <a:pt x="2683509" y="3318510"/>
                    <a:pt x="2367279" y="3531870"/>
                  </a:cubicBezTo>
                  <a:cubicBezTo>
                    <a:pt x="2100579" y="3710941"/>
                    <a:pt x="1904999" y="3990341"/>
                    <a:pt x="1581149" y="4075430"/>
                  </a:cubicBezTo>
                  <a:cubicBezTo>
                    <a:pt x="1236979" y="4165600"/>
                    <a:pt x="855979" y="4089400"/>
                    <a:pt x="582929" y="3858260"/>
                  </a:cubicBezTo>
                  <a:cubicBezTo>
                    <a:pt x="349249" y="3657600"/>
                    <a:pt x="199389" y="3355340"/>
                    <a:pt x="201929" y="3048000"/>
                  </a:cubicBezTo>
                  <a:cubicBezTo>
                    <a:pt x="204469" y="2724150"/>
                    <a:pt x="365759" y="2429510"/>
                    <a:pt x="425449" y="2115820"/>
                  </a:cubicBezTo>
                  <a:cubicBezTo>
                    <a:pt x="459739" y="1931670"/>
                    <a:pt x="459739" y="1732280"/>
                    <a:pt x="393699" y="1554480"/>
                  </a:cubicBezTo>
                  <a:cubicBezTo>
                    <a:pt x="326390" y="1377950"/>
                    <a:pt x="177800" y="1267460"/>
                    <a:pt x="90170" y="1104900"/>
                  </a:cubicBezTo>
                  <a:cubicBezTo>
                    <a:pt x="33020" y="999490"/>
                    <a:pt x="0" y="877570"/>
                    <a:pt x="0" y="749300"/>
                  </a:cubicBezTo>
                  <a:cubicBezTo>
                    <a:pt x="0" y="335280"/>
                    <a:pt x="335280" y="0"/>
                    <a:pt x="749300" y="0"/>
                  </a:cubicBezTo>
                  <a:cubicBezTo>
                    <a:pt x="866140" y="0"/>
                    <a:pt x="982980" y="27940"/>
                    <a:pt x="1087120" y="80010"/>
                  </a:cubicBezTo>
                  <a:cubicBezTo>
                    <a:pt x="1272540" y="173990"/>
                    <a:pt x="1386840" y="354330"/>
                    <a:pt x="1570990" y="452120"/>
                  </a:cubicBezTo>
                  <a:cubicBezTo>
                    <a:pt x="1879600" y="615950"/>
                    <a:pt x="2148840" y="523240"/>
                    <a:pt x="2468880" y="466090"/>
                  </a:cubicBezTo>
                  <a:cubicBezTo>
                    <a:pt x="2672080" y="429260"/>
                    <a:pt x="2931160" y="431800"/>
                    <a:pt x="3117850" y="532130"/>
                  </a:cubicBezTo>
                  <a:cubicBezTo>
                    <a:pt x="3272790" y="614680"/>
                    <a:pt x="3361690" y="786130"/>
                    <a:pt x="3441700" y="934720"/>
                  </a:cubicBezTo>
                  <a:cubicBezTo>
                    <a:pt x="3662680" y="1341120"/>
                    <a:pt x="4132580" y="1210310"/>
                    <a:pt x="4523740" y="1229360"/>
                  </a:cubicBezTo>
                  <a:cubicBezTo>
                    <a:pt x="4530090" y="1229360"/>
                    <a:pt x="4533900" y="1230630"/>
                    <a:pt x="4537710" y="1230630"/>
                  </a:cubicBezTo>
                  <a:close/>
                </a:path>
              </a:pathLst>
            </a:custGeom>
            <a:blipFill>
              <a:blip r:embed="rId8"/>
              <a:stretch>
                <a:fillRect l="-5040" r="-504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663440" y="9836268"/>
            <a:ext cx="8961120" cy="277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000000"/>
                </a:solidFill>
                <a:latin typeface="Open Sans"/>
              </a:rPr>
              <a:t>Nevšímalová S. , Dětská neurologie, Galén 2021, ISBN 978-80-7492-557-3, str 104, obr.3-7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7733" y="-831975"/>
            <a:ext cx="13256306" cy="5299634"/>
          </a:xfrm>
          <a:custGeom>
            <a:avLst/>
            <a:gdLst/>
            <a:ahLst/>
            <a:cxnLst/>
            <a:rect l="l" t="t" r="r" b="b"/>
            <a:pathLst>
              <a:path w="13256306" h="5299634">
                <a:moveTo>
                  <a:pt x="0" y="0"/>
                </a:moveTo>
                <a:lnTo>
                  <a:pt x="13256305" y="0"/>
                </a:lnTo>
                <a:lnTo>
                  <a:pt x="13256305" y="5299635"/>
                </a:lnTo>
                <a:lnTo>
                  <a:pt x="0" y="5299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343628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flipV="1">
            <a:off x="13456139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806747" y="1383943"/>
            <a:ext cx="13015524" cy="110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58"/>
              </a:lnSpc>
            </a:pPr>
            <a:r>
              <a:rPr lang="en-US" sz="8868">
                <a:solidFill>
                  <a:srgbClr val="EBCFD9"/>
                </a:solidFill>
                <a:latin typeface="Hammersmith One Bold"/>
              </a:rPr>
              <a:t>Hemorrhagie - IVH, PVH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73403" y="4415898"/>
            <a:ext cx="11882211" cy="476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Typická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léze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nezralého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mozku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(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asi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1/5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nezralých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dětí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) , do 4.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dne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po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porodu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 marL="259080" lvl="1" algn="just">
              <a:lnSpc>
                <a:spcPts val="3359"/>
              </a:lnSpc>
              <a:spcBef>
                <a:spcPct val="0"/>
              </a:spcBef>
            </a:pPr>
            <a:r>
              <a:rPr lang="cs-CZ" sz="2400" spc="208" dirty="0">
                <a:solidFill>
                  <a:srgbClr val="22171D"/>
                </a:solidFill>
                <a:latin typeface="Canva Sans"/>
              </a:rPr>
              <a:t> 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Germinální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matrix – pod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ependymem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postranních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komor</a:t>
            </a:r>
            <a:endParaRPr lang="en-US" sz="2400" spc="208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cs-CZ" sz="2400" spc="208" dirty="0">
                <a:solidFill>
                  <a:srgbClr val="22171D"/>
                </a:solidFill>
                <a:latin typeface="Canva Sans"/>
              </a:rPr>
              <a:t>    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bohatě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prokrvená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tkáň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do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asi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34.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týdne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gestace</a:t>
            </a:r>
            <a:endParaRPr lang="en-US" sz="2400" spc="208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cs-CZ" sz="2400" spc="208" dirty="0">
                <a:solidFill>
                  <a:srgbClr val="22171D"/>
                </a:solidFill>
                <a:latin typeface="Canva Sans"/>
              </a:rPr>
              <a:t>     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-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labilní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TK,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vyšší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nitrohrudní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tlak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hypoxie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, RDS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atd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…..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cs-CZ" sz="2400" spc="208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cs-CZ" sz="2400" spc="208" dirty="0">
                <a:solidFill>
                  <a:srgbClr val="22171D"/>
                </a:solidFill>
                <a:latin typeface="Canva Sans"/>
              </a:rPr>
              <a:t>    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Krvácení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– </a:t>
            </a:r>
            <a:r>
              <a:rPr lang="cs-CZ" sz="2400" spc="208" dirty="0">
                <a:solidFill>
                  <a:srgbClr val="22171D"/>
                </a:solidFill>
                <a:latin typeface="Canva Sans"/>
              </a:rPr>
              <a:t>I. – IV. stupeň  závažnosti – prosté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subependymální</a:t>
            </a:r>
            <a:endParaRPr lang="en-US" sz="2400" spc="208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cs-CZ" sz="2400" spc="208" dirty="0">
                <a:solidFill>
                  <a:srgbClr val="22171D"/>
                </a:solidFill>
                <a:latin typeface="Canva Sans"/>
              </a:rPr>
              <a:t>                    až 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intraventrikulární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 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cs-CZ" sz="2400" spc="208" dirty="0">
                <a:solidFill>
                  <a:srgbClr val="22171D"/>
                </a:solidFill>
                <a:latin typeface="Canva Sans"/>
              </a:rPr>
              <a:t>    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I. a II.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stupeň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- bez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klinických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příznaků</a:t>
            </a:r>
            <a:endParaRPr lang="en-US" sz="2400" spc="208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cs-CZ" sz="2400" spc="208" dirty="0">
                <a:solidFill>
                  <a:srgbClr val="22171D"/>
                </a:solidFill>
                <a:latin typeface="Canva Sans"/>
              </a:rPr>
              <a:t>    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III. a IV.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stupeň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–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závažné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…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posthemorrhagický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hydrocefalus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cs-CZ" sz="2400" spc="208" dirty="0">
                <a:solidFill>
                  <a:srgbClr val="22171D"/>
                </a:solidFill>
                <a:latin typeface="Canva Sans"/>
              </a:rPr>
              <a:t>   </a:t>
            </a:r>
            <a:endParaRPr lang="en-US" sz="2400" spc="208" dirty="0">
              <a:solidFill>
                <a:srgbClr val="22171D"/>
              </a:solidFill>
              <a:latin typeface="Canva San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462782" y="3056766"/>
            <a:ext cx="8262268" cy="8262268"/>
          </a:xfrm>
          <a:custGeom>
            <a:avLst/>
            <a:gdLst/>
            <a:ahLst/>
            <a:cxnLst/>
            <a:rect l="l" t="t" r="r" b="b"/>
            <a:pathLst>
              <a:path w="8262268" h="8262268">
                <a:moveTo>
                  <a:pt x="0" y="0"/>
                </a:moveTo>
                <a:lnTo>
                  <a:pt x="8262267" y="0"/>
                </a:lnTo>
                <a:lnTo>
                  <a:pt x="8262267" y="8262268"/>
                </a:lnTo>
                <a:lnTo>
                  <a:pt x="0" y="82622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3608539" y="6197299"/>
            <a:ext cx="5375866" cy="5121734"/>
          </a:xfrm>
          <a:custGeom>
            <a:avLst/>
            <a:gdLst/>
            <a:ahLst/>
            <a:cxnLst/>
            <a:rect l="l" t="t" r="r" b="b"/>
            <a:pathLst>
              <a:path w="5375866" h="5121734">
                <a:moveTo>
                  <a:pt x="0" y="0"/>
                </a:moveTo>
                <a:lnTo>
                  <a:pt x="5375866" y="0"/>
                </a:lnTo>
                <a:lnTo>
                  <a:pt x="5375866" y="5121735"/>
                </a:lnTo>
                <a:lnTo>
                  <a:pt x="0" y="51217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39" y="6858000"/>
            <a:ext cx="6830114" cy="3429000"/>
            <a:chOff x="0" y="0"/>
            <a:chExt cx="9106819" cy="457199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783" b="21783"/>
            <a:stretch>
              <a:fillRect/>
            </a:stretch>
          </p:blipFill>
          <p:spPr>
            <a:xfrm>
              <a:off x="0" y="0"/>
              <a:ext cx="9106819" cy="4571999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V="1">
            <a:off x="13456139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8382039" y="3177526"/>
            <a:ext cx="6830114" cy="332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Obvykle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trauma-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velký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plod,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kefalopelvický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nepoměr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kleště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.. </a:t>
            </a: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Subdurální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epidurální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hemorrhagie</a:t>
            </a:r>
            <a:endParaRPr lang="en-US" sz="2400" spc="208" dirty="0">
              <a:solidFill>
                <a:srgbClr val="22171D"/>
              </a:solidFill>
              <a:latin typeface="Canva Sans"/>
            </a:endParaRP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Intraventrikulární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krvácení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komplikací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–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posthemorrhag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. HC</a:t>
            </a: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Krvácení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do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mozečku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, u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nezralých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dětí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součást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IVH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400" spc="208" dirty="0">
              <a:solidFill>
                <a:srgbClr val="22171D"/>
              </a:solidFill>
              <a:latin typeface="Canva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321678" y="1328020"/>
            <a:ext cx="6620342" cy="1016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4"/>
              </a:lnSpc>
            </a:pPr>
            <a:r>
              <a:rPr lang="en-US" sz="4200">
                <a:solidFill>
                  <a:srgbClr val="22171D"/>
                </a:solidFill>
                <a:latin typeface="Hammersmith One Bold"/>
              </a:rPr>
              <a:t>Ostatní typy intrakraniálního krvácení</a:t>
            </a:r>
          </a:p>
        </p:txBody>
      </p:sp>
      <p:sp>
        <p:nvSpPr>
          <p:cNvPr id="7" name="AutoShape 7"/>
          <p:cNvSpPr/>
          <p:nvPr/>
        </p:nvSpPr>
        <p:spPr>
          <a:xfrm rot="-17276">
            <a:off x="4831807" y="2365818"/>
            <a:ext cx="8624386" cy="0"/>
          </a:xfrm>
          <a:prstGeom prst="line">
            <a:avLst/>
          </a:prstGeom>
          <a:ln w="57150" cap="flat">
            <a:solidFill>
              <a:srgbClr val="2217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2068691" y="411715"/>
            <a:ext cx="3252987" cy="2577993"/>
          </a:xfrm>
          <a:custGeom>
            <a:avLst/>
            <a:gdLst/>
            <a:ahLst/>
            <a:cxnLst/>
            <a:rect l="l" t="t" r="r" b="b"/>
            <a:pathLst>
              <a:path w="3252987" h="2577993">
                <a:moveTo>
                  <a:pt x="0" y="0"/>
                </a:moveTo>
                <a:lnTo>
                  <a:pt x="3252987" y="0"/>
                </a:lnTo>
                <a:lnTo>
                  <a:pt x="3252987" y="2577992"/>
                </a:lnTo>
                <a:lnTo>
                  <a:pt x="0" y="25779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494614" y="3373646"/>
            <a:ext cx="5296925" cy="7945388"/>
            <a:chOff x="0" y="0"/>
            <a:chExt cx="6350000" cy="9525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7"/>
              <a:stretch>
                <a:fillRect l="-18979" r="-1897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143848" y="4159229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1"/>
                </a:lnTo>
                <a:lnTo>
                  <a:pt x="0" y="73810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8382039" y="6295707"/>
            <a:ext cx="8961120" cy="739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000000"/>
                </a:solidFill>
                <a:latin typeface="Open Sans"/>
              </a:rPr>
              <a:t>Kršek P, Základy dětské neurologie, Galén2021, ISBN 978-80-7492-510-8, str 52, obr. 2.20</a:t>
            </a:r>
          </a:p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000000"/>
                </a:solidFill>
                <a:latin typeface="Open Sans"/>
              </a:rPr>
              <a:t>Nevšímalová S, Dětská neurologie, Galén 2021, ISBN 978-80-7492-557-3, str.106,obr.3-10</a:t>
            </a:r>
          </a:p>
          <a:p>
            <a:pPr algn="l">
              <a:lnSpc>
                <a:spcPts val="1800"/>
              </a:lnSpc>
            </a:pPr>
            <a:endParaRPr lang="en-US" sz="1500" spc="-59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991</Words>
  <Application>Microsoft Office PowerPoint</Application>
  <PresentationFormat>Vlastní</PresentationFormat>
  <Paragraphs>122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4" baseType="lpstr">
      <vt:lpstr>Calibri</vt:lpstr>
      <vt:lpstr>Canva Sans Bold</vt:lpstr>
      <vt:lpstr>Arial</vt:lpstr>
      <vt:lpstr>Canva Sans</vt:lpstr>
      <vt:lpstr>Open Sans</vt:lpstr>
      <vt:lpstr>Hammersmith One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Neonatologie</dc:title>
  <dc:creator>Renáa Slana</dc:creator>
  <cp:lastModifiedBy>Veronika Slováček Hagenová</cp:lastModifiedBy>
  <cp:revision>6</cp:revision>
  <dcterms:created xsi:type="dcterms:W3CDTF">2006-08-16T00:00:00Z</dcterms:created>
  <dcterms:modified xsi:type="dcterms:W3CDTF">2023-10-18T06:22:08Z</dcterms:modified>
  <dc:identifier>DAFvdNwA0Nw</dc:identifier>
</cp:coreProperties>
</file>