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nton" panose="020B0604020202020204" charset="-1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TT Mussels" panose="020B0604020202020204" charset="-18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70" t="30107" r="1002" b="432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89838" y="3568057"/>
            <a:ext cx="6496106" cy="2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7"/>
              </a:lnSpc>
            </a:pPr>
            <a:r>
              <a:rPr lang="en-US" sz="6399" spc="-134">
                <a:solidFill>
                  <a:srgbClr val="D40C0C"/>
                </a:solidFill>
                <a:latin typeface="Anton"/>
              </a:rPr>
              <a:t>OPOŽDĚNÍ PSYCHOMOTORICKÉHO VÝVOJE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44144" y="2509822"/>
            <a:ext cx="649610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  <a:spcBef>
                <a:spcPct val="0"/>
              </a:spcBef>
            </a:pPr>
            <a:r>
              <a:rPr lang="en-US" sz="2499" spc="24">
                <a:solidFill>
                  <a:srgbClr val="000000">
                    <a:alpha val="81961"/>
                  </a:srgbClr>
                </a:solidFill>
                <a:latin typeface="TT Mussels"/>
              </a:rPr>
              <a:t>MUDr. Renata Slaná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61470" y="6528764"/>
            <a:ext cx="4661455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</a:pPr>
            <a:r>
              <a:rPr lang="en-US" sz="2499" spc="24">
                <a:solidFill>
                  <a:srgbClr val="000000">
                    <a:alpha val="81961"/>
                  </a:srgbClr>
                </a:solidFill>
                <a:latin typeface="TT Mussels"/>
              </a:rPr>
              <a:t>PM RETARDACE – NESOULAD VÝVOJE DÍTĚTE S NORMÁLNÍMI VÝVOJOVÝMI MILNÍKY OSTATNÍCH DĚTÍ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0786184">
            <a:off x="8932722" y="1564742"/>
            <a:ext cx="12579212" cy="2730898"/>
            <a:chOff x="0" y="0"/>
            <a:chExt cx="2668711" cy="579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41536" y="5917119"/>
            <a:ext cx="7917764" cy="436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IQ 35-49bb, mentální věk 6-9 let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Zřetelná od kojeneckého věku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Opoždění vývoje řeči, chápání a užívání řeči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silně omezená slovní zásoba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Funkční základní komunikace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Emoční labilita, hybné poruchy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Speciální ZŠ, základy čtení, psaní, počty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Jen základní sebeobsluha, pomoc, dohled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Nekvalifikovaná manuální práce s dohledem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1568" y="2073576"/>
            <a:ext cx="7917764" cy="1932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STŘEDNÍ MENTÁLNÍ RETARDACE 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484675" y="840103"/>
            <a:ext cx="10411960" cy="8819543"/>
            <a:chOff x="0" y="0"/>
            <a:chExt cx="2374900" cy="2011680"/>
          </a:xfrm>
        </p:grpSpPr>
        <p:sp>
          <p:nvSpPr>
            <p:cNvPr id="12" name="Freeform 12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r="-2679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05813" y="-165450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000278" y="6722784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2877" y="3521659"/>
            <a:ext cx="10269727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</a:t>
            </a:r>
            <a:r>
              <a:rPr lang="en-US" sz="2499" u="none">
                <a:solidFill>
                  <a:srgbClr val="FFFFFF"/>
                </a:solidFill>
                <a:latin typeface="TT Mussels"/>
              </a:rPr>
              <a:t> 20-34bb, mentální věk 3-6 let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Kombinované postižení- motoriky nebo smyslové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Organické poškození mozku nebo abnormní vývoj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Řeč – jednotlivá slova , nebo žádná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Speciální ZŠ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Sebeobsluha závislá na opatrovníkovi , afektivní labilita, neklid, agresivita nebo nezájem o podněty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>
              <a:solidFill>
                <a:srgbClr val="FFFFFF"/>
              </a:solidFill>
              <a:latin typeface="TT Mussel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39749" y="733729"/>
            <a:ext cx="10411960" cy="8819543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r="-2679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116447" y="6900855"/>
            <a:ext cx="1611616" cy="4989214"/>
            <a:chOff x="0" y="0"/>
            <a:chExt cx="424458" cy="1314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743188" y="-3232761"/>
            <a:ext cx="10132764" cy="2199784"/>
            <a:chOff x="0" y="0"/>
            <a:chExt cx="2668711" cy="579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23302" y="733729"/>
            <a:ext cx="10132764" cy="2199784"/>
            <a:chOff x="0" y="0"/>
            <a:chExt cx="2668711" cy="5793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0796" y="1219200"/>
            <a:ext cx="7917764" cy="167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7000" spc="-147">
                <a:solidFill>
                  <a:srgbClr val="D40C0C"/>
                </a:solidFill>
                <a:latin typeface="Anton"/>
              </a:rPr>
              <a:t>TĚŽKÁ MENTÁLNÍ RETARDACE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882696" y="-1874578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419" r="-1341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926638" y="-240052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946839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19579" y="2656841"/>
            <a:ext cx="12562155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C Compacta Bold"/>
              </a:rPr>
              <a:t>HLUBOKÁ MENTÁLNÍ RETARDACE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445167"/>
            <a:ext cx="9330798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 méně než 20bb, ment. věk do 3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Těžká motorická omezení až imobilita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Smyslová postižení, inkontinence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Komunikace – nonverbální vyjadřování libosti či nelibosti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Stereotypní automatické pohyby, automutilace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Zcela odkázáni na opatrovníka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Rehabilitační třída spec. školy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0786184">
            <a:off x="8932722" y="1564742"/>
            <a:ext cx="12579212" cy="2730898"/>
            <a:chOff x="0" y="0"/>
            <a:chExt cx="2668711" cy="579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5532764"/>
            <a:ext cx="7917764" cy="428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Abnormality morfologie a vývoje CNS , chromozomální vady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spc="-85">
                <a:solidFill>
                  <a:srgbClr val="FFFFFF"/>
                </a:solidFill>
                <a:latin typeface="TT Mussels"/>
              </a:rPr>
              <a:t>( M. Down, Prader- Willi, sy fragilního X chromozomu, TS)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Perinatální asfyxie, hypoxická encefalopatie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Metabolické vady, degenerativní choroby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spc="-85">
                <a:solidFill>
                  <a:srgbClr val="FFFFFF"/>
                </a:solidFill>
                <a:latin typeface="TT Mussels"/>
              </a:rPr>
              <a:t>( mukopolysacharidosa, hypotyreosa, hyperamonemie…)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Poruchy výživy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Sekundárně -abusus drog, schisofrenie, epilepsie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Endokrinní poruchy ( hypotyreosa, adrenoleukodystrofie)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Expanzivní procesy ( tuberosní sklerosa, hydrocefalus 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Neznámé příčiny</a:t>
            </a:r>
          </a:p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endParaRPr lang="en-US" sz="2200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1568" y="2540301"/>
            <a:ext cx="7917764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PMR- ETIOLOGIE 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484675" y="840103"/>
            <a:ext cx="10411960" cy="8819543"/>
            <a:chOff x="0" y="0"/>
            <a:chExt cx="2374900" cy="2011680"/>
          </a:xfrm>
        </p:grpSpPr>
        <p:sp>
          <p:nvSpPr>
            <p:cNvPr id="12" name="Freeform 12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05813" y="-165450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760246" y="550524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86732" y="3486692"/>
            <a:ext cx="8653500" cy="7330023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38694" b="-3869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6768" y="4130581"/>
            <a:ext cx="9403373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DMO ( dětská mozková obrna)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PAS ( poruchy autistického spektra 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Poruchy vývoje řeči – vývojové dysfázie, afázie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SPU ( spec. porucha učení) , dyspraxie , ADHD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Věkově vázané epilepsie a encefalopatie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782050" y="1247775"/>
            <a:ext cx="9505950" cy="1932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DALŠÍ NEUROVÝVOJOVÉ PORUCHY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647684" y="6763693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360038" y="-267958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937820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016050" y="-108625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818" r="-1381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2494" y="104773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71107" y="1715914"/>
            <a:ext cx="6561347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40"/>
              </a:lnSpc>
              <a:spcBef>
                <a:spcPct val="0"/>
              </a:spcBef>
            </a:pPr>
            <a:r>
              <a:rPr lang="en-US" sz="12000" spc="-252">
                <a:solidFill>
                  <a:srgbClr val="D40C0C"/>
                </a:solidFill>
                <a:latin typeface="Anton"/>
              </a:rPr>
              <a:t>VYŠETŘENÍ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62494" y="3642362"/>
            <a:ext cx="9330798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Anamnéza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Klinické vyšetření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Laboratorní vyšetření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Funkční vyšetření – EEG, VEP BAEP, SEP , MEP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V-EEG , spánkové EEG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Zobrazení CNS - sonografie, MR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Genetické vyšetření , metabolické vyšetření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Psycholog, psychiatr , logoped, spec. pedagog , ORL lékař ….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2877" y="3521659"/>
            <a:ext cx="7732243" cy="480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Podrobná diagnostika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Kauzální léčba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symptomatická léčba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léčba epilepsie, psychiatrických chorob, metabolických poruch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operace vývojových vad , epileptochirurgie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Psychologicko-psychiatrická , speciálně pedagogická podpora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Sociální podpora , školní zařazení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Rehabilitace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02345" y="733729"/>
            <a:ext cx="10411960" cy="8819543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9129" b="-912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116447" y="6900855"/>
            <a:ext cx="1611616" cy="4989214"/>
            <a:chOff x="0" y="0"/>
            <a:chExt cx="424458" cy="1314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743188" y="-3232761"/>
            <a:ext cx="10132764" cy="2199784"/>
            <a:chOff x="0" y="0"/>
            <a:chExt cx="2668711" cy="579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23302" y="733729"/>
            <a:ext cx="10132764" cy="2199784"/>
            <a:chOff x="0" y="0"/>
            <a:chExt cx="2668711" cy="5793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0796" y="1624012"/>
            <a:ext cx="7917764" cy="86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7000" spc="-147">
                <a:solidFill>
                  <a:srgbClr val="D40C0C"/>
                </a:solidFill>
                <a:latin typeface="Anton"/>
              </a:rPr>
              <a:t>LÉČBA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694099" y="-1668836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9201" r="-920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423059" y="207644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94491" y="2312663"/>
            <a:ext cx="6561347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PMV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445167"/>
            <a:ext cx="9330798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Porod ( stabilizace vegetativních fcí, glykemie, hladiny glukokortikoidů)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Neonatální období- do konce 1. měsíce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Kojenecké období – do konce 1. roku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Batole – do 3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Předškolní dítě do 6 let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Myelinizace kortikospinálních nervových drah do 18 ti měsíců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mozečkové dráhy až 5-6. rok, asociační dráhy prefrontální až později , asociační dráhy F a T až do 32 let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691812" y="3501390"/>
            <a:ext cx="6448425" cy="701040"/>
            <a:chOff x="0" y="0"/>
            <a:chExt cx="8597900" cy="934720"/>
          </a:xfrm>
        </p:grpSpPr>
        <p:sp>
          <p:nvSpPr>
            <p:cNvPr id="17" name="Freeform 17"/>
            <p:cNvSpPr/>
            <p:nvPr/>
          </p:nvSpPr>
          <p:spPr>
            <a:xfrm>
              <a:off x="-120650" y="-20320"/>
              <a:ext cx="8766810" cy="1330960"/>
            </a:xfrm>
            <a:custGeom>
              <a:avLst/>
              <a:gdLst/>
              <a:ahLst/>
              <a:cxnLst/>
              <a:rect l="l" t="t" r="r" b="b"/>
              <a:pathLst>
                <a:path w="8766810" h="1330960">
                  <a:moveTo>
                    <a:pt x="171450" y="185420"/>
                  </a:moveTo>
                  <a:cubicBezTo>
                    <a:pt x="4870450" y="181610"/>
                    <a:pt x="4940300" y="182880"/>
                    <a:pt x="5076190" y="172720"/>
                  </a:cubicBezTo>
                  <a:cubicBezTo>
                    <a:pt x="5207000" y="162560"/>
                    <a:pt x="5275580" y="138430"/>
                    <a:pt x="5457190" y="127000"/>
                  </a:cubicBezTo>
                  <a:cubicBezTo>
                    <a:pt x="5913120" y="99060"/>
                    <a:pt x="7390130" y="139700"/>
                    <a:pt x="7866380" y="116840"/>
                  </a:cubicBezTo>
                  <a:cubicBezTo>
                    <a:pt x="8067040" y="106680"/>
                    <a:pt x="8155940" y="85090"/>
                    <a:pt x="8294370" y="77470"/>
                  </a:cubicBezTo>
                  <a:cubicBezTo>
                    <a:pt x="8422640" y="69850"/>
                    <a:pt x="8595360" y="0"/>
                    <a:pt x="8667750" y="71120"/>
                  </a:cubicBezTo>
                  <a:cubicBezTo>
                    <a:pt x="8766810" y="168910"/>
                    <a:pt x="8760460" y="688340"/>
                    <a:pt x="8667750" y="782320"/>
                  </a:cubicBezTo>
                  <a:cubicBezTo>
                    <a:pt x="8606790" y="843280"/>
                    <a:pt x="8474710" y="778510"/>
                    <a:pt x="8368030" y="784860"/>
                  </a:cubicBezTo>
                  <a:cubicBezTo>
                    <a:pt x="8247380" y="792480"/>
                    <a:pt x="8166100" y="817880"/>
                    <a:pt x="7980680" y="828040"/>
                  </a:cubicBezTo>
                  <a:cubicBezTo>
                    <a:pt x="7515860" y="854710"/>
                    <a:pt x="5994400" y="807720"/>
                    <a:pt x="5521960" y="835660"/>
                  </a:cubicBezTo>
                  <a:cubicBezTo>
                    <a:pt x="5328920" y="847090"/>
                    <a:pt x="5256530" y="872490"/>
                    <a:pt x="5116830" y="882650"/>
                  </a:cubicBezTo>
                  <a:cubicBezTo>
                    <a:pt x="4968240" y="894080"/>
                    <a:pt x="4888230" y="892810"/>
                    <a:pt x="4655820" y="896620"/>
                  </a:cubicBezTo>
                  <a:cubicBezTo>
                    <a:pt x="3930650" y="908050"/>
                    <a:pt x="599440" y="1330960"/>
                    <a:pt x="171450" y="904240"/>
                  </a:cubicBezTo>
                  <a:cubicBezTo>
                    <a:pt x="0" y="734060"/>
                    <a:pt x="171450" y="185420"/>
                    <a:pt x="171450" y="18542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86732" y="2063643"/>
            <a:ext cx="8653500" cy="7330023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38694" b="-3869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6768" y="4130581"/>
            <a:ext cx="9403373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Ho</a:t>
            </a:r>
            <a:r>
              <a:rPr lang="en-US" sz="2499" u="none">
                <a:solidFill>
                  <a:srgbClr val="FFFFFF"/>
                </a:solidFill>
                <a:latin typeface="TT Mussels"/>
              </a:rPr>
              <a:t>lokinetické období – do 2 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nekoordinované ,trhavé pohyby, fyziologická hypertonie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Monokinetické období- 2.-5.měsíc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izolovaný pohyb KK, tonus hypertonický-hypotonie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Dromokinetické období- 5.-12.měs.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pohyb má jasný směr, chybí koordinace, hypotonie odeznívá 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Kratikinetické období – po 12. 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vzpřímený stoj a chůze, mizí hypotonie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 spc="-97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41223" y="1517703"/>
            <a:ext cx="9505950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PMV – MOTORICKÝ VÝVOJ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647684" y="6763693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360038" y="-267958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937820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071293" y="-3486223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399" r="-133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4360869" y="937732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690123"/>
            <a:ext cx="9875492" cy="7061060"/>
          </a:xfrm>
          <a:custGeom>
            <a:avLst/>
            <a:gdLst/>
            <a:ahLst/>
            <a:cxnLst/>
            <a:rect l="l" t="t" r="r" b="b"/>
            <a:pathLst>
              <a:path w="9875492" h="7061060">
                <a:moveTo>
                  <a:pt x="0" y="0"/>
                </a:moveTo>
                <a:lnTo>
                  <a:pt x="9875492" y="0"/>
                </a:lnTo>
                <a:lnTo>
                  <a:pt x="9875492" y="7061060"/>
                </a:lnTo>
                <a:lnTo>
                  <a:pt x="0" y="7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144349" y="6551399"/>
            <a:ext cx="10132764" cy="2199784"/>
            <a:chOff x="0" y="0"/>
            <a:chExt cx="2668711" cy="579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38057" y="7438503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>
                <a:solidFill>
                  <a:srgbClr val="D40C0C"/>
                </a:solidFill>
                <a:latin typeface="Anton"/>
              </a:rPr>
              <a:t>VÝVOJOVÉ VYŠETŘENÍ DÍTĚTE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647684" y="-215179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95735" y="-403078"/>
            <a:ext cx="11342998" cy="9608187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41320" b="-4132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68651" y="885392"/>
            <a:ext cx="10580897" cy="79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7"/>
              </a:lnSpc>
              <a:spcBef>
                <a:spcPct val="0"/>
              </a:spcBef>
            </a:pPr>
            <a:r>
              <a:rPr lang="en-US" sz="6399" spc="-134">
                <a:solidFill>
                  <a:srgbClr val="D40C0C"/>
                </a:solidFill>
                <a:latin typeface="Anton"/>
              </a:rPr>
              <a:t>VÝVOJOVÉ VYŠETŘENÍ DÍTĚTE </a:t>
            </a:r>
          </a:p>
        </p:txBody>
      </p:sp>
      <p:sp>
        <p:nvSpPr>
          <p:cNvPr id="6" name="Freeform 6"/>
          <p:cNvSpPr/>
          <p:nvPr/>
        </p:nvSpPr>
        <p:spPr>
          <a:xfrm>
            <a:off x="668651" y="1817344"/>
            <a:ext cx="12344400" cy="4783455"/>
          </a:xfrm>
          <a:custGeom>
            <a:avLst/>
            <a:gdLst/>
            <a:ahLst/>
            <a:cxnLst/>
            <a:rect l="l" t="t" r="r" b="b"/>
            <a:pathLst>
              <a:path w="12344400" h="4783455">
                <a:moveTo>
                  <a:pt x="0" y="0"/>
                </a:moveTo>
                <a:lnTo>
                  <a:pt x="12344400" y="0"/>
                </a:lnTo>
                <a:lnTo>
                  <a:pt x="12344400" y="4783455"/>
                </a:lnTo>
                <a:lnTo>
                  <a:pt x="0" y="4783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4" b="-13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68651" y="6763693"/>
            <a:ext cx="1611616" cy="4989214"/>
            <a:chOff x="0" y="0"/>
            <a:chExt cx="424458" cy="13140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67234" y="3109180"/>
            <a:ext cx="10132764" cy="2199784"/>
            <a:chOff x="0" y="0"/>
            <a:chExt cx="2668711" cy="5793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07673" y="4401015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560210" y="3162417"/>
            <a:ext cx="9753654" cy="8261919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419" r="-1341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552338" y="7293376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348898" y="139070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6553" y="2089211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>
                <a:solidFill>
                  <a:srgbClr val="D40C0C"/>
                </a:solidFill>
                <a:latin typeface="Anton"/>
              </a:rPr>
              <a:t>VÝVOJOVÁ DATA - KOJENEC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647684" y="-2151794"/>
            <a:ext cx="1611616" cy="4989214"/>
            <a:chOff x="0" y="0"/>
            <a:chExt cx="424458" cy="1314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181000" y="810635"/>
            <a:ext cx="11993926" cy="8255139"/>
          </a:xfrm>
          <a:custGeom>
            <a:avLst/>
            <a:gdLst/>
            <a:ahLst/>
            <a:cxnLst/>
            <a:rect l="l" t="t" r="r" b="b"/>
            <a:pathLst>
              <a:path w="11993926" h="8255139">
                <a:moveTo>
                  <a:pt x="0" y="0"/>
                </a:moveTo>
                <a:lnTo>
                  <a:pt x="11993926" y="0"/>
                </a:lnTo>
                <a:lnTo>
                  <a:pt x="11993926" y="8255139"/>
                </a:lnTo>
                <a:lnTo>
                  <a:pt x="0" y="8255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64213" y="9161024"/>
            <a:ext cx="12503755" cy="847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02692" lvl="1" indent="-101346" algn="l">
              <a:lnSpc>
                <a:spcPts val="1889"/>
              </a:lnSpc>
              <a:buFont typeface="Arial"/>
              <a:buChar char="•"/>
            </a:pPr>
            <a:r>
              <a:rPr lang="en-US" sz="1574" spc="-62">
                <a:solidFill>
                  <a:srgbClr val="000000"/>
                </a:solidFill>
                <a:latin typeface="Open Sans"/>
              </a:rPr>
              <a:t>Kršek, Pavel, Základy dětské neurologie, Galén, 2021, ISBN 978-80-7492-510-8, str.16,tab.1.1</a:t>
            </a:r>
          </a:p>
          <a:p>
            <a:pPr marL="202692" lvl="1" indent="-101346" algn="l">
              <a:lnSpc>
                <a:spcPts val="1889"/>
              </a:lnSpc>
            </a:pPr>
            <a:endParaRPr lang="en-US" sz="1574" spc="-62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22680" y="-456685"/>
            <a:ext cx="13222659" cy="11200370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399" r="-133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4232377" y="1028700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63172" y="7293376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9840" y="8317641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>
                <a:solidFill>
                  <a:srgbClr val="D40C0C"/>
                </a:solidFill>
                <a:latin typeface="Anton"/>
              </a:rPr>
              <a:t>VÝVOJOVÁ DATA- BATOLE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9840" y="8867043"/>
            <a:ext cx="6561347" cy="15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4"/>
              </a:lnSpc>
              <a:spcBef>
                <a:spcPct val="0"/>
              </a:spcBef>
            </a:pPr>
            <a:r>
              <a:rPr lang="en-US" sz="1200" spc="-25">
                <a:solidFill>
                  <a:srgbClr val="D40C0C"/>
                </a:solidFill>
                <a:latin typeface="Anton"/>
              </a:rPr>
              <a:t>KRŠEK, PAVEL, ZÁKLADY DĚTSKÉ NEUROLOGIE, GALÉN, 2021, ISBN 978-80-7492-510-8, STR. 17, TAB.1.2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647684" y="-215179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21501" y="552706"/>
            <a:ext cx="8604463" cy="7402983"/>
          </a:xfrm>
          <a:custGeom>
            <a:avLst/>
            <a:gdLst/>
            <a:ahLst/>
            <a:cxnLst/>
            <a:rect l="l" t="t" r="r" b="b"/>
            <a:pathLst>
              <a:path w="8604463" h="7402983">
                <a:moveTo>
                  <a:pt x="0" y="0"/>
                </a:moveTo>
                <a:lnTo>
                  <a:pt x="8604463" y="0"/>
                </a:lnTo>
                <a:lnTo>
                  <a:pt x="8604463" y="7402982"/>
                </a:lnTo>
                <a:lnTo>
                  <a:pt x="0" y="740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278808" y="-125771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4610" r="-1461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38607" y="104773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247220" y="1419225"/>
            <a:ext cx="6561347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PMR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61413" y="3453765"/>
            <a:ext cx="9330798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Opoždění motorického vývoje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Opoždění psychického vývoje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kognitivní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vývoje řeči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sociální a emoční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Lehká, středně těžká, těžká mentální retardace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Sdruženo s hybnou poruchou – neurovývojové opoždění , nebo bez hybné poruchy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62647" y="807702"/>
            <a:ext cx="10411960" cy="8819543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399" r="-133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733" y="4079146"/>
            <a:ext cx="9403373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 50-69bb , mentální věk 9-12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Obtíže zřetelné až v předškolním- školním věku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Omezená slovní zásoba, slabší porozumění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Vázne abstrakce , logické usuzování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Snížená flexibilita myšlení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Osnovy praktické školy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soběstační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517703"/>
            <a:ext cx="11820548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LEHKÁ MENTÁLNÍ RETARDACE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7963855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9361251" y="-218237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68454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610</Words>
  <Application>Microsoft Office PowerPoint</Application>
  <PresentationFormat>Vlastní</PresentationFormat>
  <Paragraphs>102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TT Mussels</vt:lpstr>
      <vt:lpstr>AC Compacta Bold</vt:lpstr>
      <vt:lpstr>Calibri</vt:lpstr>
      <vt:lpstr>Arial</vt:lpstr>
      <vt:lpstr>Open Sans</vt:lpstr>
      <vt:lpstr>Anton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Opoždění psychomotorického vývoje</dc:title>
  <dc:creator>slo0021</dc:creator>
  <cp:lastModifiedBy>Veronika Slováček Hagenová</cp:lastModifiedBy>
  <cp:revision>3</cp:revision>
  <dcterms:created xsi:type="dcterms:W3CDTF">2006-08-16T00:00:00Z</dcterms:created>
  <dcterms:modified xsi:type="dcterms:W3CDTF">2023-10-04T06:24:31Z</dcterms:modified>
  <dc:identifier>DAFo-0wJhXk</dc:identifier>
</cp:coreProperties>
</file>