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Montserrat" panose="020B0604020202020204" charset="-18"/>
      <p:regular r:id="rId27"/>
      <p:bold r:id="rId28"/>
      <p:italic r:id="rId29"/>
      <p:boldItalic r:id="rId30"/>
    </p:embeddedFont>
    <p:embeddedFont>
      <p:font typeface="Montserrat Medium" panose="020B0604020202020204" charset="-18"/>
      <p:regular r:id="rId31"/>
      <p:italic r:id="rId32"/>
    </p:embeddedFont>
    <p:embeddedFont>
      <p:font typeface="Neue Machina Ultra-Bold" panose="020B0604020202020204" charset="-18"/>
      <p:regular r:id="rId33"/>
    </p:embeddedFont>
    <p:embeddedFont>
      <p:font typeface="Open Sans" panose="020B060402020202020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103" d="100"/>
          <a:sy n="103" d="100"/>
        </p:scale>
        <p:origin x="500" y="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sv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hyperlink" Target="https://cs.medlicker.com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hyperlink" Target="https://cs.medlicker.com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.svg"/><Relationship Id="rId7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4.sv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sv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35.png"/><Relationship Id="rId4" Type="http://schemas.openxmlformats.org/officeDocument/2006/relationships/image" Target="../media/image3.png"/><Relationship Id="rId9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1.png"/><Relationship Id="rId5" Type="http://schemas.openxmlformats.org/officeDocument/2006/relationships/image" Target="../media/image2.sv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sv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sv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sv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behealthis.com/" TargetMode="External"/><Relationship Id="rId11" Type="http://schemas.openxmlformats.org/officeDocument/2006/relationships/image" Target="../media/image22.png"/><Relationship Id="rId5" Type="http://schemas.openxmlformats.org/officeDocument/2006/relationships/image" Target="../media/image2.svg"/><Relationship Id="rId10" Type="http://schemas.openxmlformats.org/officeDocument/2006/relationships/image" Target="../media/image21.png"/><Relationship Id="rId4" Type="http://schemas.openxmlformats.org/officeDocument/2006/relationships/image" Target="../media/image1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sv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rolekare.cz/" TargetMode="External"/><Relationship Id="rId11" Type="http://schemas.openxmlformats.org/officeDocument/2006/relationships/image" Target="../media/image24.png"/><Relationship Id="rId5" Type="http://schemas.openxmlformats.org/officeDocument/2006/relationships/image" Target="../media/image2.svg"/><Relationship Id="rId10" Type="http://schemas.openxmlformats.org/officeDocument/2006/relationships/image" Target="../media/image23.png"/><Relationship Id="rId4" Type="http://schemas.openxmlformats.org/officeDocument/2006/relationships/image" Target="../media/image1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sv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rolekare.cz/" TargetMode="External"/><Relationship Id="rId5" Type="http://schemas.openxmlformats.org/officeDocument/2006/relationships/image" Target="../media/image2.svg"/><Relationship Id="rId10" Type="http://schemas.openxmlformats.org/officeDocument/2006/relationships/image" Target="../media/image25.png"/><Relationship Id="rId4" Type="http://schemas.openxmlformats.org/officeDocument/2006/relationships/image" Target="../media/image1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sv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75567" y="-4926720"/>
            <a:ext cx="9808535" cy="9808535"/>
          </a:xfrm>
          <a:custGeom>
            <a:avLst/>
            <a:gdLst/>
            <a:ahLst/>
            <a:cxnLst/>
            <a:rect l="l" t="t" r="r" b="b"/>
            <a:pathLst>
              <a:path w="9808535" h="9808535">
                <a:moveTo>
                  <a:pt x="0" y="0"/>
                </a:moveTo>
                <a:lnTo>
                  <a:pt x="9808534" y="0"/>
                </a:lnTo>
                <a:lnTo>
                  <a:pt x="9808534" y="9808535"/>
                </a:lnTo>
                <a:lnTo>
                  <a:pt x="0" y="98085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1271731" y="6544095"/>
            <a:ext cx="6009009" cy="6009009"/>
          </a:xfrm>
          <a:custGeom>
            <a:avLst/>
            <a:gdLst/>
            <a:ahLst/>
            <a:cxnLst/>
            <a:rect l="l" t="t" r="r" b="b"/>
            <a:pathLst>
              <a:path w="6009009" h="6009009">
                <a:moveTo>
                  <a:pt x="0" y="0"/>
                </a:moveTo>
                <a:lnTo>
                  <a:pt x="6009009" y="0"/>
                </a:lnTo>
                <a:lnTo>
                  <a:pt x="6009009" y="6009010"/>
                </a:lnTo>
                <a:lnTo>
                  <a:pt x="0" y="60090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8100000">
            <a:off x="11884038" y="6896830"/>
            <a:ext cx="8209501" cy="6060105"/>
          </a:xfrm>
          <a:custGeom>
            <a:avLst/>
            <a:gdLst/>
            <a:ahLst/>
            <a:cxnLst/>
            <a:rect l="l" t="t" r="r" b="b"/>
            <a:pathLst>
              <a:path w="8209501" h="6060105">
                <a:moveTo>
                  <a:pt x="0" y="0"/>
                </a:moveTo>
                <a:lnTo>
                  <a:pt x="8209501" y="0"/>
                </a:lnTo>
                <a:lnTo>
                  <a:pt x="8209501" y="6060105"/>
                </a:lnTo>
                <a:lnTo>
                  <a:pt x="0" y="60601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rot="-1393429">
            <a:off x="12271558" y="6401948"/>
            <a:ext cx="4723918" cy="2308815"/>
          </a:xfrm>
          <a:custGeom>
            <a:avLst/>
            <a:gdLst/>
            <a:ahLst/>
            <a:cxnLst/>
            <a:rect l="l" t="t" r="r" b="b"/>
            <a:pathLst>
              <a:path w="4723918" h="2308815">
                <a:moveTo>
                  <a:pt x="0" y="0"/>
                </a:moveTo>
                <a:lnTo>
                  <a:pt x="4723917" y="0"/>
                </a:lnTo>
                <a:lnTo>
                  <a:pt x="4723917" y="2308815"/>
                </a:lnTo>
                <a:lnTo>
                  <a:pt x="0" y="23088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6980261" y="5943223"/>
            <a:ext cx="4327479" cy="600872"/>
          </a:xfrm>
          <a:custGeom>
            <a:avLst/>
            <a:gdLst/>
            <a:ahLst/>
            <a:cxnLst/>
            <a:rect l="l" t="t" r="r" b="b"/>
            <a:pathLst>
              <a:path w="4327479" h="600872">
                <a:moveTo>
                  <a:pt x="0" y="0"/>
                </a:moveTo>
                <a:lnTo>
                  <a:pt x="4327478" y="0"/>
                </a:lnTo>
                <a:lnTo>
                  <a:pt x="4327478" y="600872"/>
                </a:lnTo>
                <a:lnTo>
                  <a:pt x="0" y="60087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71533" b="-71533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405413" y="533679"/>
            <a:ext cx="3597907" cy="3671334"/>
          </a:xfrm>
          <a:custGeom>
            <a:avLst/>
            <a:gdLst/>
            <a:ahLst/>
            <a:cxnLst/>
            <a:rect l="l" t="t" r="r" b="b"/>
            <a:pathLst>
              <a:path w="3597907" h="3671334">
                <a:moveTo>
                  <a:pt x="0" y="0"/>
                </a:moveTo>
                <a:lnTo>
                  <a:pt x="3597907" y="0"/>
                </a:lnTo>
                <a:lnTo>
                  <a:pt x="3597907" y="3671334"/>
                </a:lnTo>
                <a:lnTo>
                  <a:pt x="0" y="36713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 rot="3042606">
            <a:off x="-947227" y="8169399"/>
            <a:ext cx="4602247" cy="3514966"/>
          </a:xfrm>
          <a:custGeom>
            <a:avLst/>
            <a:gdLst/>
            <a:ahLst/>
            <a:cxnLst/>
            <a:rect l="l" t="t" r="r" b="b"/>
            <a:pathLst>
              <a:path w="4602247" h="3514966">
                <a:moveTo>
                  <a:pt x="0" y="0"/>
                </a:moveTo>
                <a:lnTo>
                  <a:pt x="4602247" y="0"/>
                </a:lnTo>
                <a:lnTo>
                  <a:pt x="4602247" y="3514967"/>
                </a:lnTo>
                <a:lnTo>
                  <a:pt x="0" y="351496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TextBox 9"/>
          <p:cNvSpPr txBox="1"/>
          <p:nvPr/>
        </p:nvSpPr>
        <p:spPr>
          <a:xfrm>
            <a:off x="2419979" y="4248527"/>
            <a:ext cx="13448042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Neue Machina Ultra-Bold"/>
              </a:rPr>
              <a:t>Fakomatózy- neurokutánní syndromy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50883" y="6000283"/>
            <a:ext cx="4586234" cy="439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1"/>
              </a:lnSpc>
            </a:pPr>
            <a:r>
              <a:rPr lang="en-US" sz="2586">
                <a:solidFill>
                  <a:srgbClr val="01204C"/>
                </a:solidFill>
                <a:latin typeface="Montserrat Medium"/>
              </a:rPr>
              <a:t>MUDr. Renata Slaná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75567" y="-5108501"/>
            <a:ext cx="9808535" cy="9808535"/>
          </a:xfrm>
          <a:custGeom>
            <a:avLst/>
            <a:gdLst/>
            <a:ahLst/>
            <a:cxnLst/>
            <a:rect l="l" t="t" r="r" b="b"/>
            <a:pathLst>
              <a:path w="9808535" h="9808535">
                <a:moveTo>
                  <a:pt x="0" y="0"/>
                </a:moveTo>
                <a:lnTo>
                  <a:pt x="9808534" y="0"/>
                </a:lnTo>
                <a:lnTo>
                  <a:pt x="9808534" y="9808535"/>
                </a:lnTo>
                <a:lnTo>
                  <a:pt x="0" y="98085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1823539" y="6359184"/>
            <a:ext cx="8086060" cy="8086060"/>
          </a:xfrm>
          <a:custGeom>
            <a:avLst/>
            <a:gdLst/>
            <a:ahLst/>
            <a:cxnLst/>
            <a:rect l="l" t="t" r="r" b="b"/>
            <a:pathLst>
              <a:path w="8086060" h="8086060">
                <a:moveTo>
                  <a:pt x="0" y="0"/>
                </a:moveTo>
                <a:lnTo>
                  <a:pt x="8086060" y="0"/>
                </a:lnTo>
                <a:lnTo>
                  <a:pt x="8086060" y="8086061"/>
                </a:lnTo>
                <a:lnTo>
                  <a:pt x="0" y="80860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5400000">
            <a:off x="9029493" y="1664950"/>
            <a:ext cx="12718369" cy="9388469"/>
          </a:xfrm>
          <a:custGeom>
            <a:avLst/>
            <a:gdLst/>
            <a:ahLst/>
            <a:cxnLst/>
            <a:rect l="l" t="t" r="r" b="b"/>
            <a:pathLst>
              <a:path w="12718369" h="9388469">
                <a:moveTo>
                  <a:pt x="0" y="0"/>
                </a:moveTo>
                <a:lnTo>
                  <a:pt x="12718369" y="0"/>
                </a:lnTo>
                <a:lnTo>
                  <a:pt x="12718369" y="9388469"/>
                </a:lnTo>
                <a:lnTo>
                  <a:pt x="0" y="9388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-477425" y="186285"/>
            <a:ext cx="4096299" cy="4708390"/>
          </a:xfrm>
          <a:custGeom>
            <a:avLst/>
            <a:gdLst/>
            <a:ahLst/>
            <a:cxnLst/>
            <a:rect l="l" t="t" r="r" b="b"/>
            <a:pathLst>
              <a:path w="4096299" h="4708390">
                <a:moveTo>
                  <a:pt x="0" y="0"/>
                </a:moveTo>
                <a:lnTo>
                  <a:pt x="4096299" y="0"/>
                </a:lnTo>
                <a:lnTo>
                  <a:pt x="4096299" y="4708390"/>
                </a:lnTo>
                <a:lnTo>
                  <a:pt x="0" y="47083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 rot="568093">
            <a:off x="12617315" y="7620425"/>
            <a:ext cx="7166632" cy="4228313"/>
          </a:xfrm>
          <a:custGeom>
            <a:avLst/>
            <a:gdLst/>
            <a:ahLst/>
            <a:cxnLst/>
            <a:rect l="l" t="t" r="r" b="b"/>
            <a:pathLst>
              <a:path w="7166632" h="4228313">
                <a:moveTo>
                  <a:pt x="0" y="0"/>
                </a:moveTo>
                <a:lnTo>
                  <a:pt x="7166633" y="0"/>
                </a:lnTo>
                <a:lnTo>
                  <a:pt x="7166633" y="4228313"/>
                </a:lnTo>
                <a:lnTo>
                  <a:pt x="0" y="42283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2726913" y="-2290615"/>
            <a:ext cx="6888896" cy="7185289"/>
          </a:xfrm>
          <a:custGeom>
            <a:avLst/>
            <a:gdLst/>
            <a:ahLst/>
            <a:cxnLst/>
            <a:rect l="l" t="t" r="r" b="b"/>
            <a:pathLst>
              <a:path w="6888896" h="7185289">
                <a:moveTo>
                  <a:pt x="0" y="0"/>
                </a:moveTo>
                <a:lnTo>
                  <a:pt x="6888897" y="0"/>
                </a:lnTo>
                <a:lnTo>
                  <a:pt x="6888897" y="7185290"/>
                </a:lnTo>
                <a:lnTo>
                  <a:pt x="0" y="71852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2219491" y="4436522"/>
            <a:ext cx="10837236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Neue Machina Ultra-Bold"/>
              </a:rPr>
              <a:t>NF I – intrakraniální nádory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80221" y="5338881"/>
            <a:ext cx="14491140" cy="3652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8436" lvl="1" indent="-279218">
              <a:lnSpc>
                <a:spcPts val="3621"/>
              </a:lnSpc>
              <a:buFont typeface="Arial"/>
              <a:buChar char="•"/>
            </a:pPr>
            <a:r>
              <a:rPr lang="en-US" sz="2586">
                <a:solidFill>
                  <a:srgbClr val="FFFFFF"/>
                </a:solidFill>
                <a:latin typeface="Montserrat"/>
              </a:rPr>
              <a:t>Gliomy optické dráhy - benigní</a:t>
            </a:r>
          </a:p>
          <a:p>
            <a:pPr marL="558436" lvl="1" indent="-279218">
              <a:lnSpc>
                <a:spcPts val="3621"/>
              </a:lnSpc>
              <a:buFont typeface="Arial"/>
              <a:buChar char="•"/>
            </a:pPr>
            <a:r>
              <a:rPr lang="en-US" sz="2586" spc="-100">
                <a:solidFill>
                  <a:srgbClr val="FFFFFF"/>
                </a:solidFill>
                <a:latin typeface="Montserrat"/>
              </a:rPr>
              <a:t>terapie : při agresivním chování ev. operační, chemo, radioterapie</a:t>
            </a:r>
          </a:p>
          <a:p>
            <a:pPr marL="558436" lvl="1" indent="-279218">
              <a:lnSpc>
                <a:spcPts val="3621"/>
              </a:lnSpc>
              <a:buFont typeface="Arial"/>
              <a:buChar char="•"/>
            </a:pPr>
            <a:r>
              <a:rPr lang="en-US" sz="2586">
                <a:solidFill>
                  <a:srgbClr val="FFFFFF"/>
                </a:solidFill>
                <a:latin typeface="Montserrat"/>
              </a:rPr>
              <a:t>Gliomy kmene mozkového - bolest hlavy, hydrocefalus, postižení mozkových nn. </a:t>
            </a:r>
          </a:p>
          <a:p>
            <a:pPr marL="558436" lvl="1" indent="-279218">
              <a:lnSpc>
                <a:spcPts val="3621"/>
              </a:lnSpc>
              <a:buFont typeface="Arial"/>
              <a:buChar char="•"/>
            </a:pPr>
            <a:r>
              <a:rPr lang="en-US" sz="2586" spc="-100">
                <a:solidFill>
                  <a:srgbClr val="FFFFFF"/>
                </a:solidFill>
                <a:latin typeface="Montserrat"/>
              </a:rPr>
              <a:t>Terapie: drenáž, při agresivním chování další léčba </a:t>
            </a:r>
          </a:p>
          <a:p>
            <a:pPr marL="558436" lvl="1" indent="-279218">
              <a:lnSpc>
                <a:spcPts val="3621"/>
              </a:lnSpc>
              <a:buFont typeface="Arial"/>
              <a:buChar char="•"/>
            </a:pPr>
            <a:r>
              <a:rPr lang="en-US" sz="2586">
                <a:solidFill>
                  <a:srgbClr val="FFFFFF"/>
                </a:solidFill>
                <a:latin typeface="Montserrat"/>
              </a:rPr>
              <a:t>Nádory periferních nn , ev. autonomních nn. - bolestivé , rizika chirurgického ošetření</a:t>
            </a:r>
          </a:p>
          <a:p>
            <a:pPr marL="558436" lvl="1" indent="-279218">
              <a:lnSpc>
                <a:spcPts val="3621"/>
              </a:lnSpc>
              <a:buFont typeface="Arial"/>
              <a:buChar char="•"/>
            </a:pPr>
            <a:r>
              <a:rPr lang="en-US" sz="2586">
                <a:solidFill>
                  <a:srgbClr val="FFFFFF"/>
                </a:solidFill>
                <a:latin typeface="Montserrat"/>
              </a:rPr>
              <a:t>Intraspinální nádory – v 50% mnohočetné</a:t>
            </a:r>
          </a:p>
          <a:p>
            <a:pPr>
              <a:lnSpc>
                <a:spcPts val="3621"/>
              </a:lnSpc>
            </a:pPr>
            <a:endParaRPr lang="en-US" sz="2586">
              <a:solidFill>
                <a:srgbClr val="FFFFFF"/>
              </a:solidFill>
              <a:latin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78214" y="-4882840"/>
            <a:ext cx="9218676" cy="9218676"/>
          </a:xfrm>
          <a:custGeom>
            <a:avLst/>
            <a:gdLst/>
            <a:ahLst/>
            <a:cxnLst/>
            <a:rect l="l" t="t" r="r" b="b"/>
            <a:pathLst>
              <a:path w="9218676" h="9218676">
                <a:moveTo>
                  <a:pt x="0" y="0"/>
                </a:moveTo>
                <a:lnTo>
                  <a:pt x="9218676" y="0"/>
                </a:lnTo>
                <a:lnTo>
                  <a:pt x="9218676" y="9218677"/>
                </a:lnTo>
                <a:lnTo>
                  <a:pt x="0" y="92186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5720443" y="-1551311"/>
            <a:ext cx="8685325" cy="8685325"/>
          </a:xfrm>
          <a:custGeom>
            <a:avLst/>
            <a:gdLst/>
            <a:ahLst/>
            <a:cxnLst/>
            <a:rect l="l" t="t" r="r" b="b"/>
            <a:pathLst>
              <a:path w="8685325" h="8685325">
                <a:moveTo>
                  <a:pt x="0" y="0"/>
                </a:moveTo>
                <a:lnTo>
                  <a:pt x="8685326" y="0"/>
                </a:lnTo>
                <a:lnTo>
                  <a:pt x="8685326" y="8685325"/>
                </a:lnTo>
                <a:lnTo>
                  <a:pt x="0" y="86853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3247802" y="4806269"/>
            <a:ext cx="9218676" cy="9218676"/>
          </a:xfrm>
          <a:custGeom>
            <a:avLst/>
            <a:gdLst/>
            <a:ahLst/>
            <a:cxnLst/>
            <a:rect l="l" t="t" r="r" b="b"/>
            <a:pathLst>
              <a:path w="9218676" h="9218676">
                <a:moveTo>
                  <a:pt x="0" y="0"/>
                </a:moveTo>
                <a:lnTo>
                  <a:pt x="9218677" y="0"/>
                </a:lnTo>
                <a:lnTo>
                  <a:pt x="9218677" y="9218676"/>
                </a:lnTo>
                <a:lnTo>
                  <a:pt x="0" y="92186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899438" y="7474099"/>
            <a:ext cx="8685325" cy="8685325"/>
          </a:xfrm>
          <a:custGeom>
            <a:avLst/>
            <a:gdLst/>
            <a:ahLst/>
            <a:cxnLst/>
            <a:rect l="l" t="t" r="r" b="b"/>
            <a:pathLst>
              <a:path w="8685325" h="8685325">
                <a:moveTo>
                  <a:pt x="0" y="0"/>
                </a:moveTo>
                <a:lnTo>
                  <a:pt x="8685326" y="0"/>
                </a:lnTo>
                <a:lnTo>
                  <a:pt x="8685326" y="8685325"/>
                </a:lnTo>
                <a:lnTo>
                  <a:pt x="0" y="86853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5869971" y="8535586"/>
            <a:ext cx="2778658" cy="2285446"/>
          </a:xfrm>
          <a:custGeom>
            <a:avLst/>
            <a:gdLst/>
            <a:ahLst/>
            <a:cxnLst/>
            <a:rect l="l" t="t" r="r" b="b"/>
            <a:pathLst>
              <a:path w="2778658" h="2285446">
                <a:moveTo>
                  <a:pt x="0" y="0"/>
                </a:moveTo>
                <a:lnTo>
                  <a:pt x="2778658" y="0"/>
                </a:lnTo>
                <a:lnTo>
                  <a:pt x="2778658" y="2285447"/>
                </a:lnTo>
                <a:lnTo>
                  <a:pt x="0" y="22854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 flipH="1">
            <a:off x="14020057" y="-2331083"/>
            <a:ext cx="4903845" cy="5636604"/>
          </a:xfrm>
          <a:custGeom>
            <a:avLst/>
            <a:gdLst/>
            <a:ahLst/>
            <a:cxnLst/>
            <a:rect l="l" t="t" r="r" b="b"/>
            <a:pathLst>
              <a:path w="4903845" h="5636604">
                <a:moveTo>
                  <a:pt x="4903845" y="0"/>
                </a:moveTo>
                <a:lnTo>
                  <a:pt x="0" y="0"/>
                </a:lnTo>
                <a:lnTo>
                  <a:pt x="0" y="5636604"/>
                </a:lnTo>
                <a:lnTo>
                  <a:pt x="4903845" y="5636604"/>
                </a:lnTo>
                <a:lnTo>
                  <a:pt x="4903845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1515744" y="2696101"/>
            <a:ext cx="11130050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Neue Machina Ultra-Bold"/>
              </a:rPr>
              <a:t>Neurofibromatosa typ II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58099" y="3588163"/>
            <a:ext cx="17245131" cy="4067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6772" lvl="1" indent="-358386">
              <a:lnSpc>
                <a:spcPts val="4647"/>
              </a:lnSpc>
              <a:buFont typeface="Arial"/>
              <a:buChar char="•"/>
            </a:pPr>
            <a:r>
              <a:rPr lang="en-US" sz="3319">
                <a:solidFill>
                  <a:srgbClr val="FFFFFF"/>
                </a:solidFill>
                <a:latin typeface="Montserrat"/>
              </a:rPr>
              <a:t>Méně časté než NF I , klinicky i geneticky odlišné</a:t>
            </a:r>
          </a:p>
          <a:p>
            <a:pPr marL="716772" lvl="1" indent="-358386">
              <a:lnSpc>
                <a:spcPts val="4647"/>
              </a:lnSpc>
              <a:buFont typeface="Arial"/>
              <a:buChar char="•"/>
            </a:pPr>
            <a:r>
              <a:rPr lang="en-US" sz="3319" spc="-129">
                <a:solidFill>
                  <a:srgbClr val="FFFFFF"/>
                </a:solidFill>
                <a:latin typeface="Montserrat"/>
              </a:rPr>
              <a:t>incidence 1: 33 000, 22. chromozom</a:t>
            </a:r>
          </a:p>
          <a:p>
            <a:pPr marL="716772" lvl="1" indent="-358386">
              <a:lnSpc>
                <a:spcPts val="4647"/>
              </a:lnSpc>
              <a:buFont typeface="Arial"/>
              <a:buChar char="•"/>
            </a:pPr>
            <a:r>
              <a:rPr lang="en-US" sz="3319">
                <a:solidFill>
                  <a:srgbClr val="FFFFFF"/>
                </a:solidFill>
                <a:latin typeface="Montserrat"/>
              </a:rPr>
              <a:t>Nádory CNS - oboustranné vestibulární schwannomy ( neurinomy akustiku)</a:t>
            </a:r>
          </a:p>
          <a:p>
            <a:pPr marL="716772" lvl="1" indent="-358386">
              <a:lnSpc>
                <a:spcPts val="4647"/>
              </a:lnSpc>
              <a:buFont typeface="Arial"/>
              <a:buChar char="•"/>
            </a:pPr>
            <a:r>
              <a:rPr lang="en-US" sz="3319" spc="-129">
                <a:solidFill>
                  <a:srgbClr val="FFFFFF"/>
                </a:solidFill>
                <a:latin typeface="Montserrat"/>
              </a:rPr>
              <a:t>+ další nádory CNS – meningeomy apod </a:t>
            </a:r>
          </a:p>
          <a:p>
            <a:pPr marL="716772" lvl="1" indent="-358386">
              <a:lnSpc>
                <a:spcPts val="4647"/>
              </a:lnSpc>
              <a:buFont typeface="Arial"/>
              <a:buChar char="•"/>
            </a:pPr>
            <a:r>
              <a:rPr lang="en-US" sz="3319">
                <a:solidFill>
                  <a:srgbClr val="FFFFFF"/>
                </a:solidFill>
                <a:latin typeface="Montserrat"/>
              </a:rPr>
              <a:t>Podkožní neurofibromy, nodulání nádory </a:t>
            </a:r>
          </a:p>
          <a:p>
            <a:pPr marL="716772" lvl="1" indent="-358386">
              <a:lnSpc>
                <a:spcPts val="4647"/>
              </a:lnSpc>
              <a:buFont typeface="Arial"/>
              <a:buChar char="•"/>
            </a:pPr>
            <a:r>
              <a:rPr lang="en-US" sz="3319">
                <a:solidFill>
                  <a:srgbClr val="FFFFFF"/>
                </a:solidFill>
                <a:latin typeface="Montserrat"/>
              </a:rPr>
              <a:t>Začátek většinou v pubertě a dospělosti</a:t>
            </a:r>
          </a:p>
          <a:p>
            <a:pPr>
              <a:lnSpc>
                <a:spcPts val="4647"/>
              </a:lnSpc>
            </a:pPr>
            <a:endParaRPr lang="en-US" sz="3319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10" name="Freeform 10"/>
          <p:cNvSpPr/>
          <p:nvPr/>
        </p:nvSpPr>
        <p:spPr>
          <a:xfrm rot="3362858">
            <a:off x="11551694" y="5877440"/>
            <a:ext cx="3392218" cy="3538167"/>
          </a:xfrm>
          <a:custGeom>
            <a:avLst/>
            <a:gdLst/>
            <a:ahLst/>
            <a:cxnLst/>
            <a:rect l="l" t="t" r="r" b="b"/>
            <a:pathLst>
              <a:path w="3392218" h="3538167">
                <a:moveTo>
                  <a:pt x="0" y="0"/>
                </a:moveTo>
                <a:lnTo>
                  <a:pt x="3392217" y="0"/>
                </a:lnTo>
                <a:lnTo>
                  <a:pt x="3392217" y="3538167"/>
                </a:lnTo>
                <a:lnTo>
                  <a:pt x="0" y="35381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 rot="-7873697">
            <a:off x="-1570979" y="-976016"/>
            <a:ext cx="5507020" cy="4199103"/>
          </a:xfrm>
          <a:custGeom>
            <a:avLst/>
            <a:gdLst/>
            <a:ahLst/>
            <a:cxnLst/>
            <a:rect l="l" t="t" r="r" b="b"/>
            <a:pathLst>
              <a:path w="5507020" h="4199103">
                <a:moveTo>
                  <a:pt x="0" y="0"/>
                </a:moveTo>
                <a:lnTo>
                  <a:pt x="5507020" y="0"/>
                </a:lnTo>
                <a:lnTo>
                  <a:pt x="5507020" y="4199103"/>
                </a:lnTo>
                <a:lnTo>
                  <a:pt x="0" y="41991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68384" y="-2084520"/>
            <a:ext cx="8831880" cy="8831880"/>
          </a:xfrm>
          <a:custGeom>
            <a:avLst/>
            <a:gdLst/>
            <a:ahLst/>
            <a:cxnLst/>
            <a:rect l="l" t="t" r="r" b="b"/>
            <a:pathLst>
              <a:path w="8831880" h="8831880">
                <a:moveTo>
                  <a:pt x="0" y="0"/>
                </a:moveTo>
                <a:lnTo>
                  <a:pt x="8831880" y="0"/>
                </a:lnTo>
                <a:lnTo>
                  <a:pt x="8831880" y="8831880"/>
                </a:lnTo>
                <a:lnTo>
                  <a:pt x="0" y="8831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3008264" y="99307"/>
            <a:ext cx="6511191" cy="11280306"/>
          </a:xfrm>
          <a:custGeom>
            <a:avLst/>
            <a:gdLst/>
            <a:ahLst/>
            <a:cxnLst/>
            <a:rect l="l" t="t" r="r" b="b"/>
            <a:pathLst>
              <a:path w="6511191" h="11280306">
                <a:moveTo>
                  <a:pt x="0" y="0"/>
                </a:moveTo>
                <a:lnTo>
                  <a:pt x="6511190" y="0"/>
                </a:lnTo>
                <a:lnTo>
                  <a:pt x="6511190" y="11280306"/>
                </a:lnTo>
                <a:lnTo>
                  <a:pt x="0" y="112803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6862" r="-66382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/>
          <p:nvPr/>
        </p:nvGrpSpPr>
        <p:grpSpPr>
          <a:xfrm>
            <a:off x="8510814" y="2572852"/>
            <a:ext cx="7640370" cy="7246309"/>
            <a:chOff x="0" y="0"/>
            <a:chExt cx="2485253" cy="235707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85254" cy="2357074"/>
            </a:xfrm>
            <a:custGeom>
              <a:avLst/>
              <a:gdLst/>
              <a:ahLst/>
              <a:cxnLst/>
              <a:rect l="l" t="t" r="r" b="b"/>
              <a:pathLst>
                <a:path w="2485254" h="2357074">
                  <a:moveTo>
                    <a:pt x="2360793" y="2357074"/>
                  </a:moveTo>
                  <a:lnTo>
                    <a:pt x="124460" y="2357074"/>
                  </a:lnTo>
                  <a:cubicBezTo>
                    <a:pt x="55880" y="2357074"/>
                    <a:pt x="0" y="2301194"/>
                    <a:pt x="0" y="22326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60793" y="0"/>
                  </a:lnTo>
                  <a:cubicBezTo>
                    <a:pt x="2429374" y="0"/>
                    <a:pt x="2485254" y="55880"/>
                    <a:pt x="2485254" y="124460"/>
                  </a:cubicBezTo>
                  <a:lnTo>
                    <a:pt x="2485254" y="2232614"/>
                  </a:lnTo>
                  <a:cubicBezTo>
                    <a:pt x="2485254" y="2301194"/>
                    <a:pt x="2429374" y="2357074"/>
                    <a:pt x="2360793" y="2357074"/>
                  </a:cubicBezTo>
                  <a:close/>
                </a:path>
              </a:pathLst>
            </a:custGeom>
            <a:solidFill>
              <a:srgbClr val="2D2F30">
                <a:alpha val="30980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5055980" y="2572852"/>
            <a:ext cx="6909669" cy="6909669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19050"/>
                  </a:moveTo>
                  <a:cubicBezTo>
                    <a:pt x="5769610" y="19050"/>
                    <a:pt x="6330950" y="580390"/>
                    <a:pt x="6330950" y="1270000"/>
                  </a:cubicBezTo>
                  <a:lnTo>
                    <a:pt x="6330950" y="5080000"/>
                  </a:lnTo>
                  <a:cubicBezTo>
                    <a:pt x="6330950" y="5769610"/>
                    <a:pt x="5769610" y="6330950"/>
                    <a:pt x="5080000" y="6330950"/>
                  </a:cubicBezTo>
                  <a:lnTo>
                    <a:pt x="1270000" y="6330950"/>
                  </a:lnTo>
                  <a:cubicBezTo>
                    <a:pt x="580390" y="6330950"/>
                    <a:pt x="19050" y="5769610"/>
                    <a:pt x="19050" y="5080000"/>
                  </a:cubicBezTo>
                  <a:lnTo>
                    <a:pt x="19050" y="1270000"/>
                  </a:lnTo>
                  <a:cubicBezTo>
                    <a:pt x="19050" y="580390"/>
                    <a:pt x="580390" y="19050"/>
                    <a:pt x="1270000" y="19050"/>
                  </a:cubicBezTo>
                  <a:lnTo>
                    <a:pt x="5080000" y="19050"/>
                  </a:lnTo>
                  <a:moveTo>
                    <a:pt x="5080000" y="0"/>
                  </a:moveTo>
                  <a:lnTo>
                    <a:pt x="1270000" y="0"/>
                  </a:lnTo>
                  <a:cubicBezTo>
                    <a:pt x="568960" y="0"/>
                    <a:pt x="0" y="568960"/>
                    <a:pt x="0" y="1270000"/>
                  </a:cubicBezTo>
                  <a:lnTo>
                    <a:pt x="0" y="5080000"/>
                  </a:lnTo>
                  <a:cubicBezTo>
                    <a:pt x="0" y="5781040"/>
                    <a:pt x="568960" y="6350000"/>
                    <a:pt x="1270000" y="6350000"/>
                  </a:cubicBezTo>
                  <a:lnTo>
                    <a:pt x="5080000" y="6350000"/>
                  </a:lnTo>
                  <a:cubicBezTo>
                    <a:pt x="5781040" y="6350000"/>
                    <a:pt x="6350000" y="5781040"/>
                    <a:pt x="6350000" y="5080000"/>
                  </a:cubicBezTo>
                  <a:lnTo>
                    <a:pt x="6350000" y="1270000"/>
                  </a:lnTo>
                  <a:cubicBezTo>
                    <a:pt x="6350000" y="568960"/>
                    <a:pt x="5781040" y="0"/>
                    <a:pt x="5080000" y="0"/>
                  </a:cubicBezTo>
                  <a:lnTo>
                    <a:pt x="5080000" y="0"/>
                  </a:lnTo>
                  <a:close/>
                </a:path>
              </a:pathLst>
            </a:custGeom>
            <a:solidFill>
              <a:srgbClr val="2CA0E2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9" name="Freeform 9"/>
          <p:cNvSpPr/>
          <p:nvPr/>
        </p:nvSpPr>
        <p:spPr>
          <a:xfrm rot="4238979">
            <a:off x="-345749" y="-2366999"/>
            <a:ext cx="3493701" cy="5774713"/>
          </a:xfrm>
          <a:custGeom>
            <a:avLst/>
            <a:gdLst/>
            <a:ahLst/>
            <a:cxnLst/>
            <a:rect l="l" t="t" r="r" b="b"/>
            <a:pathLst>
              <a:path w="3493701" h="5774713">
                <a:moveTo>
                  <a:pt x="0" y="0"/>
                </a:moveTo>
                <a:lnTo>
                  <a:pt x="3493702" y="0"/>
                </a:lnTo>
                <a:lnTo>
                  <a:pt x="3493702" y="5774713"/>
                </a:lnTo>
                <a:lnTo>
                  <a:pt x="0" y="57747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 rot="-3223036">
            <a:off x="15631061" y="3684321"/>
            <a:ext cx="6022673" cy="3553377"/>
          </a:xfrm>
          <a:custGeom>
            <a:avLst/>
            <a:gdLst/>
            <a:ahLst/>
            <a:cxnLst/>
            <a:rect l="l" t="t" r="r" b="b"/>
            <a:pathLst>
              <a:path w="6022673" h="3553377">
                <a:moveTo>
                  <a:pt x="0" y="0"/>
                </a:moveTo>
                <a:lnTo>
                  <a:pt x="6022673" y="0"/>
                </a:lnTo>
                <a:lnTo>
                  <a:pt x="6022673" y="3553377"/>
                </a:lnTo>
                <a:lnTo>
                  <a:pt x="0" y="355337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TextBox 11"/>
          <p:cNvSpPr txBox="1"/>
          <p:nvPr/>
        </p:nvSpPr>
        <p:spPr>
          <a:xfrm>
            <a:off x="922884" y="591298"/>
            <a:ext cx="16853081" cy="1685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667"/>
              </a:lnSpc>
            </a:pPr>
            <a:r>
              <a:rPr lang="en-US" sz="9762">
                <a:solidFill>
                  <a:srgbClr val="FFFFFF"/>
                </a:solidFill>
                <a:latin typeface="Neue Machina Ultra-Bold"/>
              </a:rPr>
              <a:t>Neurinom akustiku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728214" y="9684540"/>
            <a:ext cx="2953329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59"/>
              </a:lnSpc>
            </a:pPr>
            <a:r>
              <a:rPr lang="en-US" sz="1399" u="sng">
                <a:solidFill>
                  <a:srgbClr val="FFFFFF"/>
                </a:solidFill>
                <a:latin typeface="Montserrat"/>
                <a:hlinkClick r:id="rId9" tooltip="https://cs.medlicker.com/"/>
              </a:rPr>
              <a:t>cs.medlicker.com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75567" y="-5108501"/>
            <a:ext cx="9808535" cy="9808535"/>
          </a:xfrm>
          <a:custGeom>
            <a:avLst/>
            <a:gdLst/>
            <a:ahLst/>
            <a:cxnLst/>
            <a:rect l="l" t="t" r="r" b="b"/>
            <a:pathLst>
              <a:path w="9808535" h="9808535">
                <a:moveTo>
                  <a:pt x="0" y="0"/>
                </a:moveTo>
                <a:lnTo>
                  <a:pt x="9808534" y="0"/>
                </a:lnTo>
                <a:lnTo>
                  <a:pt x="9808534" y="9808535"/>
                </a:lnTo>
                <a:lnTo>
                  <a:pt x="0" y="98085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1823539" y="6359184"/>
            <a:ext cx="8086060" cy="8086060"/>
          </a:xfrm>
          <a:custGeom>
            <a:avLst/>
            <a:gdLst/>
            <a:ahLst/>
            <a:cxnLst/>
            <a:rect l="l" t="t" r="r" b="b"/>
            <a:pathLst>
              <a:path w="8086060" h="8086060">
                <a:moveTo>
                  <a:pt x="0" y="0"/>
                </a:moveTo>
                <a:lnTo>
                  <a:pt x="8086060" y="0"/>
                </a:lnTo>
                <a:lnTo>
                  <a:pt x="8086060" y="8086061"/>
                </a:lnTo>
                <a:lnTo>
                  <a:pt x="0" y="80860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5400000">
            <a:off x="9029493" y="1664950"/>
            <a:ext cx="12718369" cy="9388469"/>
          </a:xfrm>
          <a:custGeom>
            <a:avLst/>
            <a:gdLst/>
            <a:ahLst/>
            <a:cxnLst/>
            <a:rect l="l" t="t" r="r" b="b"/>
            <a:pathLst>
              <a:path w="12718369" h="9388469">
                <a:moveTo>
                  <a:pt x="0" y="0"/>
                </a:moveTo>
                <a:lnTo>
                  <a:pt x="12718369" y="0"/>
                </a:lnTo>
                <a:lnTo>
                  <a:pt x="12718369" y="9388469"/>
                </a:lnTo>
                <a:lnTo>
                  <a:pt x="0" y="9388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818332" y="1524614"/>
            <a:ext cx="2292647" cy="2635226"/>
          </a:xfrm>
          <a:custGeom>
            <a:avLst/>
            <a:gdLst/>
            <a:ahLst/>
            <a:cxnLst/>
            <a:rect l="l" t="t" r="r" b="b"/>
            <a:pathLst>
              <a:path w="2292647" h="2635226">
                <a:moveTo>
                  <a:pt x="0" y="0"/>
                </a:moveTo>
                <a:lnTo>
                  <a:pt x="2292647" y="0"/>
                </a:lnTo>
                <a:lnTo>
                  <a:pt x="2292647" y="2635226"/>
                </a:lnTo>
                <a:lnTo>
                  <a:pt x="0" y="26352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 rot="-7119723">
            <a:off x="14936429" y="-517487"/>
            <a:ext cx="5153321" cy="3040459"/>
          </a:xfrm>
          <a:custGeom>
            <a:avLst/>
            <a:gdLst/>
            <a:ahLst/>
            <a:cxnLst/>
            <a:rect l="l" t="t" r="r" b="b"/>
            <a:pathLst>
              <a:path w="5153321" h="3040459">
                <a:moveTo>
                  <a:pt x="0" y="0"/>
                </a:moveTo>
                <a:lnTo>
                  <a:pt x="5153321" y="0"/>
                </a:lnTo>
                <a:lnTo>
                  <a:pt x="5153321" y="3040460"/>
                </a:lnTo>
                <a:lnTo>
                  <a:pt x="0" y="30404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1762997" y="5143500"/>
            <a:ext cx="6888896" cy="7185289"/>
          </a:xfrm>
          <a:custGeom>
            <a:avLst/>
            <a:gdLst/>
            <a:ahLst/>
            <a:cxnLst/>
            <a:rect l="l" t="t" r="r" b="b"/>
            <a:pathLst>
              <a:path w="6888896" h="7185289">
                <a:moveTo>
                  <a:pt x="0" y="0"/>
                </a:moveTo>
                <a:lnTo>
                  <a:pt x="6888896" y="0"/>
                </a:lnTo>
                <a:lnTo>
                  <a:pt x="6888896" y="7185289"/>
                </a:lnTo>
                <a:lnTo>
                  <a:pt x="0" y="71852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2517381" y="3053095"/>
            <a:ext cx="10837236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Neue Machina Ultra-Bold"/>
              </a:rPr>
              <a:t>Tuberosní sklerosa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517381" y="3945212"/>
            <a:ext cx="13951870" cy="4570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8436" lvl="1" indent="-279218">
              <a:lnSpc>
                <a:spcPts val="3621"/>
              </a:lnSpc>
              <a:buFont typeface="Arial"/>
              <a:buChar char="•"/>
            </a:pPr>
            <a:r>
              <a:rPr lang="en-US" sz="2586" dirty="0" err="1">
                <a:solidFill>
                  <a:srgbClr val="FFFFFF"/>
                </a:solidFill>
                <a:latin typeface="Montserrat"/>
              </a:rPr>
              <a:t>Multisystémové</a:t>
            </a:r>
            <a:r>
              <a:rPr lang="en-US" sz="2586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586" dirty="0" err="1">
                <a:solidFill>
                  <a:srgbClr val="FFFFFF"/>
                </a:solidFill>
                <a:latin typeface="Montserrat"/>
              </a:rPr>
              <a:t>onemocnění</a:t>
            </a:r>
            <a:r>
              <a:rPr lang="en-US" sz="2586" dirty="0">
                <a:solidFill>
                  <a:srgbClr val="FFFFFF"/>
                </a:solidFill>
                <a:latin typeface="Montserrat"/>
              </a:rPr>
              <a:t> </a:t>
            </a:r>
          </a:p>
          <a:p>
            <a:pPr marL="558436" lvl="1" indent="-279218">
              <a:lnSpc>
                <a:spcPts val="3621"/>
              </a:lnSpc>
              <a:buFont typeface="Arial"/>
              <a:buChar char="•"/>
            </a:pPr>
            <a:r>
              <a:rPr lang="en-US" sz="2586" dirty="0">
                <a:solidFill>
                  <a:srgbClr val="FFFFFF"/>
                </a:solidFill>
                <a:latin typeface="Montserrat"/>
              </a:rPr>
              <a:t>PMR, </a:t>
            </a:r>
            <a:r>
              <a:rPr lang="en-US" sz="2586" dirty="0" err="1">
                <a:solidFill>
                  <a:srgbClr val="FFFFFF"/>
                </a:solidFill>
                <a:latin typeface="Montserrat"/>
              </a:rPr>
              <a:t>epilepsie</a:t>
            </a:r>
            <a:r>
              <a:rPr lang="en-US" sz="2586" dirty="0">
                <a:solidFill>
                  <a:srgbClr val="FFFFFF"/>
                </a:solidFill>
                <a:latin typeface="Montserrat"/>
              </a:rPr>
              <a:t> , </a:t>
            </a:r>
            <a:r>
              <a:rPr lang="en-US" sz="2586" dirty="0" err="1">
                <a:solidFill>
                  <a:srgbClr val="FFFFFF"/>
                </a:solidFill>
                <a:latin typeface="Montserrat"/>
              </a:rPr>
              <a:t>kožní</a:t>
            </a:r>
            <a:r>
              <a:rPr lang="en-US" sz="2586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586" dirty="0" err="1">
                <a:solidFill>
                  <a:srgbClr val="FFFFFF"/>
                </a:solidFill>
                <a:latin typeface="Montserrat"/>
              </a:rPr>
              <a:t>léze</a:t>
            </a:r>
            <a:r>
              <a:rPr lang="en-US" sz="2586" dirty="0">
                <a:solidFill>
                  <a:srgbClr val="FFFFFF"/>
                </a:solidFill>
                <a:latin typeface="Montserrat"/>
              </a:rPr>
              <a:t> </a:t>
            </a:r>
          </a:p>
          <a:p>
            <a:pPr marL="558436" lvl="1" indent="-279218">
              <a:lnSpc>
                <a:spcPts val="3621"/>
              </a:lnSpc>
              <a:buFont typeface="Arial"/>
              <a:buChar char="•"/>
            </a:pPr>
            <a:r>
              <a:rPr lang="en-US" sz="2586" dirty="0">
                <a:solidFill>
                  <a:srgbClr val="FFFFFF"/>
                </a:solidFill>
                <a:latin typeface="Montserrat"/>
              </a:rPr>
              <a:t>Incidence 1: 6000-9000, AD </a:t>
            </a:r>
            <a:r>
              <a:rPr lang="en-US" sz="2586" dirty="0" err="1">
                <a:solidFill>
                  <a:srgbClr val="FFFFFF"/>
                </a:solidFill>
                <a:latin typeface="Montserrat"/>
              </a:rPr>
              <a:t>dědičnost</a:t>
            </a:r>
            <a:endParaRPr lang="en-US" sz="2586" dirty="0">
              <a:solidFill>
                <a:srgbClr val="FFFFFF"/>
              </a:solidFill>
              <a:latin typeface="Montserrat"/>
            </a:endParaRPr>
          </a:p>
          <a:p>
            <a:pPr marL="558436" lvl="1" indent="-279218">
              <a:lnSpc>
                <a:spcPts val="3621"/>
              </a:lnSpc>
              <a:buFont typeface="Arial"/>
              <a:buChar char="•"/>
            </a:pPr>
            <a:r>
              <a:rPr lang="en-US" sz="2586" dirty="0">
                <a:solidFill>
                  <a:srgbClr val="FFFFFF"/>
                </a:solidFill>
                <a:latin typeface="Montserrat"/>
              </a:rPr>
              <a:t>MR CNS – </a:t>
            </a:r>
            <a:r>
              <a:rPr lang="en-US" sz="2586" dirty="0" err="1">
                <a:solidFill>
                  <a:srgbClr val="FFFFFF"/>
                </a:solidFill>
                <a:latin typeface="Montserrat"/>
              </a:rPr>
              <a:t>tubery</a:t>
            </a:r>
            <a:r>
              <a:rPr lang="en-US" sz="2586" dirty="0">
                <a:solidFill>
                  <a:srgbClr val="FFFFFF"/>
                </a:solidFill>
                <a:latin typeface="Montserrat"/>
              </a:rPr>
              <a:t> – </a:t>
            </a:r>
            <a:r>
              <a:rPr lang="en-US" sz="2586" dirty="0" err="1">
                <a:solidFill>
                  <a:srgbClr val="FFFFFF"/>
                </a:solidFill>
                <a:latin typeface="Montserrat"/>
              </a:rPr>
              <a:t>tuhá</a:t>
            </a:r>
            <a:r>
              <a:rPr lang="en-US" sz="2586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586" dirty="0" err="1">
                <a:solidFill>
                  <a:srgbClr val="FFFFFF"/>
                </a:solidFill>
                <a:latin typeface="Montserrat"/>
              </a:rPr>
              <a:t>gliotická</a:t>
            </a:r>
            <a:r>
              <a:rPr lang="en-US" sz="2586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586" dirty="0" err="1">
                <a:solidFill>
                  <a:srgbClr val="FFFFFF"/>
                </a:solidFill>
                <a:latin typeface="Montserrat"/>
              </a:rPr>
              <a:t>ložiska</a:t>
            </a:r>
            <a:r>
              <a:rPr lang="en-US" sz="2586" dirty="0">
                <a:solidFill>
                  <a:srgbClr val="FFFFFF"/>
                </a:solidFill>
                <a:latin typeface="Montserrat"/>
              </a:rPr>
              <a:t> , </a:t>
            </a:r>
            <a:r>
              <a:rPr lang="en-US" sz="2586" dirty="0" err="1">
                <a:solidFill>
                  <a:srgbClr val="FFFFFF"/>
                </a:solidFill>
                <a:latin typeface="Montserrat"/>
              </a:rPr>
              <a:t>různé</a:t>
            </a:r>
            <a:r>
              <a:rPr lang="en-US" sz="2586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586" dirty="0" err="1">
                <a:solidFill>
                  <a:srgbClr val="FFFFFF"/>
                </a:solidFill>
                <a:latin typeface="Montserrat"/>
              </a:rPr>
              <a:t>uložení</a:t>
            </a:r>
            <a:r>
              <a:rPr lang="en-US" sz="2586" dirty="0">
                <a:solidFill>
                  <a:srgbClr val="FFFFFF"/>
                </a:solidFill>
                <a:latin typeface="Montserrat"/>
              </a:rPr>
              <a:t> </a:t>
            </a:r>
          </a:p>
          <a:p>
            <a:pPr>
              <a:lnSpc>
                <a:spcPts val="3621"/>
              </a:lnSpc>
            </a:pPr>
            <a:r>
              <a:rPr lang="en-US" sz="2586" spc="-100" dirty="0">
                <a:solidFill>
                  <a:srgbClr val="FFFFFF"/>
                </a:solidFill>
                <a:latin typeface="Montserrat"/>
              </a:rPr>
              <a:t> - </a:t>
            </a:r>
            <a:r>
              <a:rPr lang="en-US" sz="2586" spc="-100" dirty="0" err="1">
                <a:solidFill>
                  <a:srgbClr val="FFFFFF"/>
                </a:solidFill>
                <a:latin typeface="Montserrat"/>
              </a:rPr>
              <a:t>subependymální</a:t>
            </a:r>
            <a:r>
              <a:rPr lang="en-US" sz="2586" spc="-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586" spc="-100" dirty="0" err="1">
                <a:solidFill>
                  <a:srgbClr val="FFFFFF"/>
                </a:solidFill>
                <a:latin typeface="Montserrat"/>
              </a:rPr>
              <a:t>noduly</a:t>
            </a:r>
            <a:r>
              <a:rPr lang="en-US" sz="2586" spc="-100" dirty="0">
                <a:solidFill>
                  <a:srgbClr val="FFFFFF"/>
                </a:solidFill>
                <a:latin typeface="Montserrat"/>
              </a:rPr>
              <a:t> – </a:t>
            </a:r>
            <a:r>
              <a:rPr lang="en-US" sz="2586" spc="-100" dirty="0" err="1">
                <a:solidFill>
                  <a:srgbClr val="FFFFFF"/>
                </a:solidFill>
                <a:latin typeface="Montserrat"/>
              </a:rPr>
              <a:t>malé</a:t>
            </a:r>
            <a:r>
              <a:rPr lang="en-US" sz="2586" spc="-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586" spc="-100" dirty="0" err="1">
                <a:solidFill>
                  <a:srgbClr val="FFFFFF"/>
                </a:solidFill>
                <a:latin typeface="Montserrat"/>
              </a:rPr>
              <a:t>uzlíky</a:t>
            </a:r>
            <a:r>
              <a:rPr lang="en-US" sz="2586" spc="-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586" spc="-100" dirty="0" err="1">
                <a:solidFill>
                  <a:srgbClr val="FFFFFF"/>
                </a:solidFill>
                <a:latin typeface="Montserrat"/>
              </a:rPr>
              <a:t>nádorového</a:t>
            </a:r>
            <a:r>
              <a:rPr lang="en-US" sz="2586" spc="-100" dirty="0">
                <a:solidFill>
                  <a:srgbClr val="FFFFFF"/>
                </a:solidFill>
                <a:latin typeface="Montserrat"/>
              </a:rPr>
              <a:t> char. </a:t>
            </a:r>
          </a:p>
          <a:p>
            <a:pPr>
              <a:lnSpc>
                <a:spcPts val="3621"/>
              </a:lnSpc>
            </a:pPr>
            <a:r>
              <a:rPr lang="en-US" sz="2586" spc="-100" dirty="0">
                <a:solidFill>
                  <a:srgbClr val="FFFFFF"/>
                </a:solidFill>
                <a:latin typeface="Montserrat"/>
              </a:rPr>
              <a:t> v </a:t>
            </a:r>
            <a:r>
              <a:rPr lang="en-US" sz="2586" spc="-100" dirty="0" err="1">
                <a:solidFill>
                  <a:srgbClr val="FFFFFF"/>
                </a:solidFill>
                <a:latin typeface="Montserrat"/>
              </a:rPr>
              <a:t>komorách</a:t>
            </a:r>
            <a:r>
              <a:rPr lang="en-US" sz="2586" spc="-100" dirty="0">
                <a:solidFill>
                  <a:srgbClr val="FFFFFF"/>
                </a:solidFill>
                <a:latin typeface="Montserrat"/>
              </a:rPr>
              <a:t>……..</a:t>
            </a:r>
            <a:r>
              <a:rPr lang="en-US" sz="2586" spc="-100" dirty="0" err="1">
                <a:solidFill>
                  <a:srgbClr val="FFFFFF"/>
                </a:solidFill>
                <a:latin typeface="Montserrat"/>
              </a:rPr>
              <a:t>vznik</a:t>
            </a:r>
            <a:r>
              <a:rPr lang="en-US" sz="2586" spc="-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586" spc="-100" dirty="0" err="1">
                <a:solidFill>
                  <a:srgbClr val="FFFFFF"/>
                </a:solidFill>
                <a:latin typeface="Montserrat"/>
              </a:rPr>
              <a:t>astrocytomů</a:t>
            </a:r>
            <a:r>
              <a:rPr lang="en-US" sz="2586" spc="-100" dirty="0">
                <a:solidFill>
                  <a:srgbClr val="FFFFFF"/>
                </a:solidFill>
                <a:latin typeface="Montserrat"/>
              </a:rPr>
              <a:t> </a:t>
            </a:r>
          </a:p>
          <a:p>
            <a:pPr>
              <a:lnSpc>
                <a:spcPts val="3621"/>
              </a:lnSpc>
            </a:pPr>
            <a:r>
              <a:rPr lang="en-US" sz="2586" spc="-100" dirty="0">
                <a:solidFill>
                  <a:srgbClr val="FFFFFF"/>
                </a:solidFill>
                <a:latin typeface="Montserrat"/>
              </a:rPr>
              <a:t> - </a:t>
            </a:r>
            <a:r>
              <a:rPr lang="en-US" sz="2586" spc="-100" dirty="0" err="1">
                <a:solidFill>
                  <a:srgbClr val="FFFFFF"/>
                </a:solidFill>
                <a:latin typeface="Montserrat"/>
              </a:rPr>
              <a:t>lineární</a:t>
            </a:r>
            <a:r>
              <a:rPr lang="en-US" sz="2586" spc="-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586" spc="-100" dirty="0" err="1">
                <a:solidFill>
                  <a:srgbClr val="FFFFFF"/>
                </a:solidFill>
                <a:latin typeface="Montserrat"/>
              </a:rPr>
              <a:t>migrační</a:t>
            </a:r>
            <a:r>
              <a:rPr lang="en-US" sz="2586" spc="-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586" spc="-100" dirty="0" err="1">
                <a:solidFill>
                  <a:srgbClr val="FFFFFF"/>
                </a:solidFill>
                <a:latin typeface="Montserrat"/>
              </a:rPr>
              <a:t>linie</a:t>
            </a:r>
            <a:r>
              <a:rPr lang="en-US" sz="2586" spc="-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586" spc="-100" dirty="0" err="1">
                <a:solidFill>
                  <a:srgbClr val="FFFFFF"/>
                </a:solidFill>
                <a:latin typeface="Montserrat"/>
              </a:rPr>
              <a:t>bílé</a:t>
            </a:r>
            <a:r>
              <a:rPr lang="en-US" sz="2586" spc="-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586" spc="-100" dirty="0" err="1">
                <a:solidFill>
                  <a:srgbClr val="FFFFFF"/>
                </a:solidFill>
                <a:latin typeface="Montserrat"/>
              </a:rPr>
              <a:t>hmoty</a:t>
            </a:r>
            <a:r>
              <a:rPr lang="en-US" sz="2586" spc="-1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586" spc="-100" dirty="0" err="1">
                <a:solidFill>
                  <a:srgbClr val="FFFFFF"/>
                </a:solidFill>
                <a:latin typeface="Montserrat"/>
              </a:rPr>
              <a:t>agenese</a:t>
            </a:r>
            <a:r>
              <a:rPr lang="en-US" sz="2586" spc="-100" dirty="0">
                <a:solidFill>
                  <a:srgbClr val="FFFFFF"/>
                </a:solidFill>
                <a:latin typeface="Montserrat"/>
              </a:rPr>
              <a:t> CC,</a:t>
            </a:r>
            <a:r>
              <a:rPr lang="cs-CZ" sz="2586" spc="-100" dirty="0">
                <a:solidFill>
                  <a:srgbClr val="FFFFFF"/>
                </a:solidFill>
                <a:latin typeface="Montserrat"/>
              </a:rPr>
              <a:t>  </a:t>
            </a:r>
            <a:r>
              <a:rPr lang="en-US" sz="2586" spc="-100" dirty="0" err="1">
                <a:solidFill>
                  <a:srgbClr val="FFFFFF"/>
                </a:solidFill>
                <a:latin typeface="Montserrat"/>
              </a:rPr>
              <a:t>kortikální</a:t>
            </a:r>
            <a:r>
              <a:rPr lang="en-US" sz="2586" spc="-100" dirty="0">
                <a:solidFill>
                  <a:srgbClr val="FFFFFF"/>
                </a:solidFill>
                <a:latin typeface="Montserrat"/>
              </a:rPr>
              <a:t> </a:t>
            </a:r>
          </a:p>
          <a:p>
            <a:pPr>
              <a:lnSpc>
                <a:spcPts val="3621"/>
              </a:lnSpc>
            </a:pPr>
            <a:r>
              <a:rPr lang="en-US" sz="2586" spc="-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586" spc="-100" dirty="0" err="1">
                <a:solidFill>
                  <a:srgbClr val="FFFFFF"/>
                </a:solidFill>
                <a:latin typeface="Montserrat"/>
              </a:rPr>
              <a:t>dysplasie</a:t>
            </a:r>
            <a:endParaRPr lang="en-US" sz="2586" spc="-100" dirty="0">
              <a:solidFill>
                <a:srgbClr val="FFFFFF"/>
              </a:solidFill>
              <a:latin typeface="Montserrat"/>
            </a:endParaRPr>
          </a:p>
          <a:p>
            <a:pPr marL="558436" lvl="1" indent="-279218">
              <a:lnSpc>
                <a:spcPts val="3621"/>
              </a:lnSpc>
              <a:buFont typeface="Arial"/>
              <a:buChar char="•"/>
            </a:pPr>
            <a:r>
              <a:rPr lang="en-US" sz="2586" dirty="0" err="1">
                <a:solidFill>
                  <a:srgbClr val="FFFFFF"/>
                </a:solidFill>
                <a:latin typeface="Montserrat"/>
              </a:rPr>
              <a:t>Nádory</a:t>
            </a:r>
            <a:r>
              <a:rPr lang="en-US" sz="2586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586" dirty="0" err="1">
                <a:solidFill>
                  <a:srgbClr val="FFFFFF"/>
                </a:solidFill>
                <a:latin typeface="Montserrat"/>
              </a:rPr>
              <a:t>srdce</a:t>
            </a:r>
            <a:r>
              <a:rPr lang="en-US" sz="2586" dirty="0">
                <a:solidFill>
                  <a:srgbClr val="FFFFFF"/>
                </a:solidFill>
                <a:latin typeface="Montserrat"/>
              </a:rPr>
              <a:t>, ( </a:t>
            </a:r>
            <a:r>
              <a:rPr lang="en-US" sz="2586" dirty="0" err="1">
                <a:solidFill>
                  <a:srgbClr val="FFFFFF"/>
                </a:solidFill>
                <a:latin typeface="Montserrat"/>
              </a:rPr>
              <a:t>rhabdomyomy</a:t>
            </a:r>
            <a:r>
              <a:rPr lang="en-US" sz="2586" dirty="0">
                <a:solidFill>
                  <a:srgbClr val="FFFFFF"/>
                </a:solidFill>
                <a:latin typeface="Montserrat"/>
              </a:rPr>
              <a:t>), </a:t>
            </a:r>
            <a:r>
              <a:rPr lang="en-US" sz="2586" dirty="0" err="1">
                <a:solidFill>
                  <a:srgbClr val="FFFFFF"/>
                </a:solidFill>
                <a:latin typeface="Montserrat"/>
              </a:rPr>
              <a:t>ledvin</a:t>
            </a:r>
            <a:r>
              <a:rPr lang="en-US" sz="2586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586" dirty="0" err="1">
                <a:solidFill>
                  <a:srgbClr val="FFFFFF"/>
                </a:solidFill>
                <a:latin typeface="Montserrat"/>
              </a:rPr>
              <a:t>plic</a:t>
            </a:r>
            <a:endParaRPr lang="en-US" sz="2586" dirty="0">
              <a:solidFill>
                <a:srgbClr val="FFFFFF"/>
              </a:solidFill>
              <a:latin typeface="Montserrat"/>
            </a:endParaRPr>
          </a:p>
          <a:p>
            <a:pPr>
              <a:lnSpc>
                <a:spcPts val="3621"/>
              </a:lnSpc>
            </a:pPr>
            <a:endParaRPr lang="en-US" sz="2586" dirty="0">
              <a:solidFill>
                <a:srgbClr val="FFFFFF"/>
              </a:solidFill>
              <a:latin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68384" y="-2084520"/>
            <a:ext cx="8831880" cy="8831880"/>
          </a:xfrm>
          <a:custGeom>
            <a:avLst/>
            <a:gdLst/>
            <a:ahLst/>
            <a:cxnLst/>
            <a:rect l="l" t="t" r="r" b="b"/>
            <a:pathLst>
              <a:path w="8831880" h="8831880">
                <a:moveTo>
                  <a:pt x="0" y="0"/>
                </a:moveTo>
                <a:lnTo>
                  <a:pt x="8831880" y="0"/>
                </a:lnTo>
                <a:lnTo>
                  <a:pt x="8831880" y="8831880"/>
                </a:lnTo>
                <a:lnTo>
                  <a:pt x="0" y="8831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3008264" y="99307"/>
            <a:ext cx="6511191" cy="11280306"/>
          </a:xfrm>
          <a:custGeom>
            <a:avLst/>
            <a:gdLst/>
            <a:ahLst/>
            <a:cxnLst/>
            <a:rect l="l" t="t" r="r" b="b"/>
            <a:pathLst>
              <a:path w="6511191" h="11280306">
                <a:moveTo>
                  <a:pt x="0" y="0"/>
                </a:moveTo>
                <a:lnTo>
                  <a:pt x="6511190" y="0"/>
                </a:lnTo>
                <a:lnTo>
                  <a:pt x="6511190" y="11280306"/>
                </a:lnTo>
                <a:lnTo>
                  <a:pt x="0" y="112803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6862" r="-66382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/>
          <p:nvPr/>
        </p:nvGrpSpPr>
        <p:grpSpPr>
          <a:xfrm>
            <a:off x="8510814" y="2572852"/>
            <a:ext cx="7640370" cy="7246309"/>
            <a:chOff x="0" y="0"/>
            <a:chExt cx="2485253" cy="235707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85254" cy="2357074"/>
            </a:xfrm>
            <a:custGeom>
              <a:avLst/>
              <a:gdLst/>
              <a:ahLst/>
              <a:cxnLst/>
              <a:rect l="l" t="t" r="r" b="b"/>
              <a:pathLst>
                <a:path w="2485254" h="2357074">
                  <a:moveTo>
                    <a:pt x="2360793" y="2357074"/>
                  </a:moveTo>
                  <a:lnTo>
                    <a:pt x="124460" y="2357074"/>
                  </a:lnTo>
                  <a:cubicBezTo>
                    <a:pt x="55880" y="2357074"/>
                    <a:pt x="0" y="2301194"/>
                    <a:pt x="0" y="22326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60793" y="0"/>
                  </a:lnTo>
                  <a:cubicBezTo>
                    <a:pt x="2429374" y="0"/>
                    <a:pt x="2485254" y="55880"/>
                    <a:pt x="2485254" y="124460"/>
                  </a:cubicBezTo>
                  <a:lnTo>
                    <a:pt x="2485254" y="2232614"/>
                  </a:lnTo>
                  <a:cubicBezTo>
                    <a:pt x="2485254" y="2301194"/>
                    <a:pt x="2429374" y="2357074"/>
                    <a:pt x="2360793" y="2357074"/>
                  </a:cubicBezTo>
                  <a:close/>
                </a:path>
              </a:pathLst>
            </a:custGeom>
            <a:solidFill>
              <a:srgbClr val="2D2F30">
                <a:alpha val="30980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5689166" y="2572852"/>
            <a:ext cx="6909669" cy="6909669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6"/>
              <a:stretch>
                <a:fillRect l="-240" r="-240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19050"/>
                  </a:moveTo>
                  <a:cubicBezTo>
                    <a:pt x="5769610" y="19050"/>
                    <a:pt x="6330950" y="580390"/>
                    <a:pt x="6330950" y="1270000"/>
                  </a:cubicBezTo>
                  <a:lnTo>
                    <a:pt x="6330950" y="5080000"/>
                  </a:lnTo>
                  <a:cubicBezTo>
                    <a:pt x="6330950" y="5769610"/>
                    <a:pt x="5769610" y="6330950"/>
                    <a:pt x="5080000" y="6330950"/>
                  </a:cubicBezTo>
                  <a:lnTo>
                    <a:pt x="1270000" y="6330950"/>
                  </a:lnTo>
                  <a:cubicBezTo>
                    <a:pt x="580390" y="6330950"/>
                    <a:pt x="19050" y="5769610"/>
                    <a:pt x="19050" y="5080000"/>
                  </a:cubicBezTo>
                  <a:lnTo>
                    <a:pt x="19050" y="1270000"/>
                  </a:lnTo>
                  <a:cubicBezTo>
                    <a:pt x="19050" y="580390"/>
                    <a:pt x="580390" y="19050"/>
                    <a:pt x="1270000" y="19050"/>
                  </a:cubicBezTo>
                  <a:lnTo>
                    <a:pt x="5080000" y="19050"/>
                  </a:lnTo>
                  <a:moveTo>
                    <a:pt x="5080000" y="0"/>
                  </a:moveTo>
                  <a:lnTo>
                    <a:pt x="1270000" y="0"/>
                  </a:lnTo>
                  <a:cubicBezTo>
                    <a:pt x="568960" y="0"/>
                    <a:pt x="0" y="568960"/>
                    <a:pt x="0" y="1270000"/>
                  </a:cubicBezTo>
                  <a:lnTo>
                    <a:pt x="0" y="5080000"/>
                  </a:lnTo>
                  <a:cubicBezTo>
                    <a:pt x="0" y="5781040"/>
                    <a:pt x="568960" y="6350000"/>
                    <a:pt x="1270000" y="6350000"/>
                  </a:cubicBezTo>
                  <a:lnTo>
                    <a:pt x="5080000" y="6350000"/>
                  </a:lnTo>
                  <a:cubicBezTo>
                    <a:pt x="5781040" y="6350000"/>
                    <a:pt x="6350000" y="5781040"/>
                    <a:pt x="6350000" y="5080000"/>
                  </a:cubicBezTo>
                  <a:lnTo>
                    <a:pt x="6350000" y="1270000"/>
                  </a:lnTo>
                  <a:cubicBezTo>
                    <a:pt x="6350000" y="568960"/>
                    <a:pt x="5781040" y="0"/>
                    <a:pt x="5080000" y="0"/>
                  </a:cubicBezTo>
                  <a:lnTo>
                    <a:pt x="5080000" y="0"/>
                  </a:lnTo>
                  <a:close/>
                </a:path>
              </a:pathLst>
            </a:custGeom>
            <a:solidFill>
              <a:srgbClr val="2CA0E2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9" name="Freeform 9"/>
          <p:cNvSpPr/>
          <p:nvPr/>
        </p:nvSpPr>
        <p:spPr>
          <a:xfrm rot="4238979">
            <a:off x="-345749" y="-2366999"/>
            <a:ext cx="3493701" cy="5774713"/>
          </a:xfrm>
          <a:custGeom>
            <a:avLst/>
            <a:gdLst/>
            <a:ahLst/>
            <a:cxnLst/>
            <a:rect l="l" t="t" r="r" b="b"/>
            <a:pathLst>
              <a:path w="3493701" h="5774713">
                <a:moveTo>
                  <a:pt x="0" y="0"/>
                </a:moveTo>
                <a:lnTo>
                  <a:pt x="3493702" y="0"/>
                </a:lnTo>
                <a:lnTo>
                  <a:pt x="3493702" y="5774713"/>
                </a:lnTo>
                <a:lnTo>
                  <a:pt x="0" y="57747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 rot="-3223036">
            <a:off x="15631061" y="3684321"/>
            <a:ext cx="6022673" cy="3553377"/>
          </a:xfrm>
          <a:custGeom>
            <a:avLst/>
            <a:gdLst/>
            <a:ahLst/>
            <a:cxnLst/>
            <a:rect l="l" t="t" r="r" b="b"/>
            <a:pathLst>
              <a:path w="6022673" h="3553377">
                <a:moveTo>
                  <a:pt x="0" y="0"/>
                </a:moveTo>
                <a:lnTo>
                  <a:pt x="6022673" y="0"/>
                </a:lnTo>
                <a:lnTo>
                  <a:pt x="6022673" y="3553377"/>
                </a:lnTo>
                <a:lnTo>
                  <a:pt x="0" y="355337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TextBox 11"/>
          <p:cNvSpPr txBox="1"/>
          <p:nvPr/>
        </p:nvSpPr>
        <p:spPr>
          <a:xfrm>
            <a:off x="717460" y="591298"/>
            <a:ext cx="16853081" cy="1685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667"/>
              </a:lnSpc>
            </a:pPr>
            <a:r>
              <a:rPr lang="en-US" sz="9762">
                <a:solidFill>
                  <a:srgbClr val="FFFFFF"/>
                </a:solidFill>
                <a:latin typeface="Neue Machina Ultra-Bold"/>
              </a:rPr>
              <a:t> TS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704160" y="9684540"/>
            <a:ext cx="8977383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59"/>
              </a:lnSpc>
            </a:pPr>
            <a:r>
              <a:rPr lang="en-US" sz="1399" u="sng">
                <a:solidFill>
                  <a:srgbClr val="FFFFFF"/>
                </a:solidFill>
                <a:latin typeface="Montserrat"/>
                <a:hlinkClick r:id="rId9" tooltip="https://cs.medlicker.com/"/>
              </a:rPr>
              <a:t>Seidel Zdenek, Grada publishing, 2014, ISBN 978-80-247-4546-6 str 294, obr. 1.9.2.a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33134">
            <a:off x="-234626" y="7511228"/>
            <a:ext cx="8732717" cy="6446333"/>
          </a:xfrm>
          <a:custGeom>
            <a:avLst/>
            <a:gdLst/>
            <a:ahLst/>
            <a:cxnLst/>
            <a:rect l="l" t="t" r="r" b="b"/>
            <a:pathLst>
              <a:path w="8732717" h="6446333">
                <a:moveTo>
                  <a:pt x="0" y="0"/>
                </a:moveTo>
                <a:lnTo>
                  <a:pt x="8732717" y="0"/>
                </a:lnTo>
                <a:lnTo>
                  <a:pt x="8732717" y="6446332"/>
                </a:lnTo>
                <a:lnTo>
                  <a:pt x="0" y="64463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2686091" y="-3553501"/>
            <a:ext cx="7966832" cy="7966832"/>
          </a:xfrm>
          <a:custGeom>
            <a:avLst/>
            <a:gdLst/>
            <a:ahLst/>
            <a:cxnLst/>
            <a:rect l="l" t="t" r="r" b="b"/>
            <a:pathLst>
              <a:path w="7966832" h="7966832">
                <a:moveTo>
                  <a:pt x="0" y="0"/>
                </a:moveTo>
                <a:lnTo>
                  <a:pt x="7966832" y="0"/>
                </a:lnTo>
                <a:lnTo>
                  <a:pt x="7966832" y="7966832"/>
                </a:lnTo>
                <a:lnTo>
                  <a:pt x="0" y="7966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3500499" y="-175159"/>
            <a:ext cx="7517602" cy="10637319"/>
          </a:xfrm>
          <a:custGeom>
            <a:avLst/>
            <a:gdLst/>
            <a:ahLst/>
            <a:cxnLst/>
            <a:rect l="l" t="t" r="r" b="b"/>
            <a:pathLst>
              <a:path w="7517602" h="10637319">
                <a:moveTo>
                  <a:pt x="0" y="0"/>
                </a:moveTo>
                <a:lnTo>
                  <a:pt x="7517602" y="0"/>
                </a:lnTo>
                <a:lnTo>
                  <a:pt x="7517602" y="10637318"/>
                </a:lnTo>
                <a:lnTo>
                  <a:pt x="0" y="106373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4573" r="-6211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2802533" y="429915"/>
            <a:ext cx="3874294" cy="2862135"/>
          </a:xfrm>
          <a:custGeom>
            <a:avLst/>
            <a:gdLst/>
            <a:ahLst/>
            <a:cxnLst/>
            <a:rect l="l" t="t" r="r" b="b"/>
            <a:pathLst>
              <a:path w="3874294" h="2862135">
                <a:moveTo>
                  <a:pt x="0" y="0"/>
                </a:moveTo>
                <a:lnTo>
                  <a:pt x="3874295" y="0"/>
                </a:lnTo>
                <a:lnTo>
                  <a:pt x="3874295" y="2862135"/>
                </a:lnTo>
                <a:lnTo>
                  <a:pt x="0" y="286213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-2925861" y="7046518"/>
            <a:ext cx="8959061" cy="6831284"/>
          </a:xfrm>
          <a:custGeom>
            <a:avLst/>
            <a:gdLst/>
            <a:ahLst/>
            <a:cxnLst/>
            <a:rect l="l" t="t" r="r" b="b"/>
            <a:pathLst>
              <a:path w="8959061" h="6831284">
                <a:moveTo>
                  <a:pt x="0" y="0"/>
                </a:moveTo>
                <a:lnTo>
                  <a:pt x="8959061" y="0"/>
                </a:lnTo>
                <a:lnTo>
                  <a:pt x="8959061" y="6831283"/>
                </a:lnTo>
                <a:lnTo>
                  <a:pt x="0" y="68312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/>
          <p:cNvSpPr txBox="1"/>
          <p:nvPr/>
        </p:nvSpPr>
        <p:spPr>
          <a:xfrm>
            <a:off x="4499239" y="2706203"/>
            <a:ext cx="9289521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Neue Machina Ultra-Bold"/>
              </a:rPr>
              <a:t>TS- klinický obraz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34742" y="3878198"/>
            <a:ext cx="17461823" cy="3640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7"/>
              </a:lnSpc>
            </a:pPr>
            <a:r>
              <a:rPr lang="en-US" sz="2898" dirty="0">
                <a:solidFill>
                  <a:srgbClr val="FFFFFF"/>
                </a:solidFill>
                <a:latin typeface="Montserrat"/>
              </a:rPr>
              <a:t>PMR -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kolísá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většinou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vyjádřena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 (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tubery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epilepsie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) ,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porucha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vývoje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řeči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autismus</a:t>
            </a:r>
            <a:endParaRPr lang="en-US" sz="2898" dirty="0">
              <a:solidFill>
                <a:srgbClr val="FFFFFF"/>
              </a:solidFill>
              <a:latin typeface="Montserrat"/>
            </a:endParaRPr>
          </a:p>
          <a:p>
            <a:pPr algn="ctr">
              <a:lnSpc>
                <a:spcPts val="4057"/>
              </a:lnSpc>
            </a:pP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Křeče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 - absence , </a:t>
            </a:r>
            <a:r>
              <a:rPr lang="cs-CZ" sz="2898" dirty="0">
                <a:solidFill>
                  <a:srgbClr val="FFFFFF"/>
                </a:solidFill>
                <a:latin typeface="Montserrat"/>
              </a:rPr>
              <a:t>infantilní spasmy v 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kojeneckém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věku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fokální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i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generaliz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.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záchvaty</a:t>
            </a:r>
            <a:endParaRPr lang="en-US" sz="2898" dirty="0">
              <a:solidFill>
                <a:srgbClr val="FFFFFF"/>
              </a:solidFill>
              <a:latin typeface="Montserrat"/>
            </a:endParaRPr>
          </a:p>
          <a:p>
            <a:pPr algn="ctr">
              <a:lnSpc>
                <a:spcPts val="4057"/>
              </a:lnSpc>
            </a:pP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Kožní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léze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- adenoma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sebaceum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 (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červené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papily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 v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obličeji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 ),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depigmentované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oválné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névy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 (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trup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, KK),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ploché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fibromy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šagrénová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kůže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 v LS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oblasti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 ,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šedé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nebo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bílé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okrsky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ve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vlasech</a:t>
            </a:r>
            <a:endParaRPr lang="en-US" sz="2898" dirty="0">
              <a:solidFill>
                <a:srgbClr val="FFFFFF"/>
              </a:solidFill>
              <a:latin typeface="Montserrat"/>
            </a:endParaRPr>
          </a:p>
          <a:p>
            <a:pPr algn="ctr">
              <a:lnSpc>
                <a:spcPts val="4057"/>
              </a:lnSpc>
            </a:pP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Nádory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-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intrakraniální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 ,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obrovskobuněčné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astrocytomy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 v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komorách</a:t>
            </a:r>
            <a:endParaRPr lang="en-US" sz="2898" dirty="0">
              <a:solidFill>
                <a:srgbClr val="FFFFFF"/>
              </a:solidFill>
              <a:latin typeface="Montserrat"/>
            </a:endParaRPr>
          </a:p>
          <a:p>
            <a:pPr algn="ctr">
              <a:lnSpc>
                <a:spcPts val="4057"/>
              </a:lnSpc>
            </a:pPr>
            <a:r>
              <a:rPr lang="en-US" sz="2898" spc="-113" dirty="0">
                <a:solidFill>
                  <a:srgbClr val="FFFFFF"/>
                </a:solidFill>
                <a:latin typeface="Montserrat"/>
              </a:rPr>
              <a:t>(</a:t>
            </a:r>
            <a:r>
              <a:rPr lang="en-US" sz="2898" spc="-113" dirty="0" err="1">
                <a:solidFill>
                  <a:srgbClr val="FFFFFF"/>
                </a:solidFill>
                <a:latin typeface="Montserrat"/>
              </a:rPr>
              <a:t>projevy</a:t>
            </a:r>
            <a:r>
              <a:rPr lang="en-US" sz="2898" spc="-11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898" spc="-113" dirty="0" err="1">
                <a:solidFill>
                  <a:srgbClr val="FFFFFF"/>
                </a:solidFill>
                <a:latin typeface="Montserrat"/>
              </a:rPr>
              <a:t>expanze</a:t>
            </a:r>
            <a:r>
              <a:rPr lang="en-US" sz="2898" spc="-113" dirty="0">
                <a:solidFill>
                  <a:srgbClr val="FFFFFF"/>
                </a:solidFill>
                <a:latin typeface="Montserrat"/>
              </a:rPr>
              <a:t>)</a:t>
            </a:r>
          </a:p>
          <a:p>
            <a:pPr algn="ctr">
              <a:lnSpc>
                <a:spcPts val="4057"/>
              </a:lnSpc>
            </a:pPr>
            <a:endParaRPr lang="en-US" sz="2898" spc="-113" dirty="0">
              <a:solidFill>
                <a:srgbClr val="FFFFFF"/>
              </a:solidFill>
              <a:latin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68384" y="-2084520"/>
            <a:ext cx="8831880" cy="8831880"/>
          </a:xfrm>
          <a:custGeom>
            <a:avLst/>
            <a:gdLst/>
            <a:ahLst/>
            <a:cxnLst/>
            <a:rect l="l" t="t" r="r" b="b"/>
            <a:pathLst>
              <a:path w="8831880" h="8831880">
                <a:moveTo>
                  <a:pt x="0" y="0"/>
                </a:moveTo>
                <a:lnTo>
                  <a:pt x="8831880" y="0"/>
                </a:lnTo>
                <a:lnTo>
                  <a:pt x="8831880" y="8831880"/>
                </a:lnTo>
                <a:lnTo>
                  <a:pt x="0" y="8831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3008264" y="99307"/>
            <a:ext cx="6511191" cy="11280306"/>
          </a:xfrm>
          <a:custGeom>
            <a:avLst/>
            <a:gdLst/>
            <a:ahLst/>
            <a:cxnLst/>
            <a:rect l="l" t="t" r="r" b="b"/>
            <a:pathLst>
              <a:path w="6511191" h="11280306">
                <a:moveTo>
                  <a:pt x="0" y="0"/>
                </a:moveTo>
                <a:lnTo>
                  <a:pt x="6511190" y="0"/>
                </a:lnTo>
                <a:lnTo>
                  <a:pt x="6511190" y="11280306"/>
                </a:lnTo>
                <a:lnTo>
                  <a:pt x="0" y="112803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6862" r="-66382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/>
          <p:nvPr/>
        </p:nvGrpSpPr>
        <p:grpSpPr>
          <a:xfrm>
            <a:off x="1941393" y="2797072"/>
            <a:ext cx="4290504" cy="6461228"/>
            <a:chOff x="0" y="0"/>
            <a:chExt cx="1565187" cy="235707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65187" cy="2357074"/>
            </a:xfrm>
            <a:custGeom>
              <a:avLst/>
              <a:gdLst/>
              <a:ahLst/>
              <a:cxnLst/>
              <a:rect l="l" t="t" r="r" b="b"/>
              <a:pathLst>
                <a:path w="1565187" h="2357074">
                  <a:moveTo>
                    <a:pt x="1440727" y="2357074"/>
                  </a:moveTo>
                  <a:lnTo>
                    <a:pt x="124460" y="2357074"/>
                  </a:lnTo>
                  <a:cubicBezTo>
                    <a:pt x="55880" y="2357074"/>
                    <a:pt x="0" y="2301194"/>
                    <a:pt x="0" y="22326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40727" y="0"/>
                  </a:lnTo>
                  <a:cubicBezTo>
                    <a:pt x="1509307" y="0"/>
                    <a:pt x="1565187" y="55880"/>
                    <a:pt x="1565187" y="124460"/>
                  </a:cubicBezTo>
                  <a:lnTo>
                    <a:pt x="1565187" y="2232614"/>
                  </a:lnTo>
                  <a:cubicBezTo>
                    <a:pt x="1565187" y="2301194"/>
                    <a:pt x="1509307" y="2357074"/>
                    <a:pt x="1440727" y="2357074"/>
                  </a:cubicBezTo>
                  <a:close/>
                </a:path>
              </a:pathLst>
            </a:custGeom>
            <a:solidFill>
              <a:srgbClr val="2D2F30">
                <a:alpha val="30980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2215400" y="4060303"/>
            <a:ext cx="3678177" cy="3678177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6"/>
              <a:stretch>
                <a:fillRect l="-65466" r="-34533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19050"/>
                  </a:moveTo>
                  <a:cubicBezTo>
                    <a:pt x="5769610" y="19050"/>
                    <a:pt x="6330950" y="580390"/>
                    <a:pt x="6330950" y="1270000"/>
                  </a:cubicBezTo>
                  <a:lnTo>
                    <a:pt x="6330950" y="5080000"/>
                  </a:lnTo>
                  <a:cubicBezTo>
                    <a:pt x="6330950" y="5769610"/>
                    <a:pt x="5769610" y="6330950"/>
                    <a:pt x="5080000" y="6330950"/>
                  </a:cubicBezTo>
                  <a:lnTo>
                    <a:pt x="1270000" y="6330950"/>
                  </a:lnTo>
                  <a:cubicBezTo>
                    <a:pt x="580390" y="6330950"/>
                    <a:pt x="19050" y="5769610"/>
                    <a:pt x="19050" y="5080000"/>
                  </a:cubicBezTo>
                  <a:lnTo>
                    <a:pt x="19050" y="1270000"/>
                  </a:lnTo>
                  <a:cubicBezTo>
                    <a:pt x="19050" y="580390"/>
                    <a:pt x="580390" y="19050"/>
                    <a:pt x="1270000" y="19050"/>
                  </a:cubicBezTo>
                  <a:lnTo>
                    <a:pt x="5080000" y="19050"/>
                  </a:lnTo>
                  <a:moveTo>
                    <a:pt x="5080000" y="0"/>
                  </a:moveTo>
                  <a:lnTo>
                    <a:pt x="1270000" y="0"/>
                  </a:lnTo>
                  <a:cubicBezTo>
                    <a:pt x="568960" y="0"/>
                    <a:pt x="0" y="568960"/>
                    <a:pt x="0" y="1270000"/>
                  </a:cubicBezTo>
                  <a:lnTo>
                    <a:pt x="0" y="5080000"/>
                  </a:lnTo>
                  <a:cubicBezTo>
                    <a:pt x="0" y="5781040"/>
                    <a:pt x="568960" y="6350000"/>
                    <a:pt x="1270000" y="6350000"/>
                  </a:cubicBezTo>
                  <a:lnTo>
                    <a:pt x="5080000" y="6350000"/>
                  </a:lnTo>
                  <a:cubicBezTo>
                    <a:pt x="5781040" y="6350000"/>
                    <a:pt x="6350000" y="5781040"/>
                    <a:pt x="6350000" y="5080000"/>
                  </a:cubicBezTo>
                  <a:lnTo>
                    <a:pt x="6350000" y="1270000"/>
                  </a:lnTo>
                  <a:cubicBezTo>
                    <a:pt x="6350000" y="568960"/>
                    <a:pt x="5781040" y="0"/>
                    <a:pt x="5080000" y="0"/>
                  </a:cubicBezTo>
                  <a:lnTo>
                    <a:pt x="5080000" y="0"/>
                  </a:lnTo>
                  <a:close/>
                </a:path>
              </a:pathLst>
            </a:custGeom>
            <a:solidFill>
              <a:srgbClr val="2CA0E2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966592" y="2797072"/>
            <a:ext cx="4290504" cy="6461228"/>
            <a:chOff x="0" y="0"/>
            <a:chExt cx="1565187" cy="235707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65187" cy="2357074"/>
            </a:xfrm>
            <a:custGeom>
              <a:avLst/>
              <a:gdLst/>
              <a:ahLst/>
              <a:cxnLst/>
              <a:rect l="l" t="t" r="r" b="b"/>
              <a:pathLst>
                <a:path w="1565187" h="2357074">
                  <a:moveTo>
                    <a:pt x="1440727" y="2357074"/>
                  </a:moveTo>
                  <a:lnTo>
                    <a:pt x="124460" y="2357074"/>
                  </a:lnTo>
                  <a:cubicBezTo>
                    <a:pt x="55880" y="2357074"/>
                    <a:pt x="0" y="2301194"/>
                    <a:pt x="0" y="22326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40727" y="0"/>
                  </a:lnTo>
                  <a:cubicBezTo>
                    <a:pt x="1509307" y="0"/>
                    <a:pt x="1565187" y="55880"/>
                    <a:pt x="1565187" y="124460"/>
                  </a:cubicBezTo>
                  <a:lnTo>
                    <a:pt x="1565187" y="2232614"/>
                  </a:lnTo>
                  <a:cubicBezTo>
                    <a:pt x="1565187" y="2301194"/>
                    <a:pt x="1509307" y="2357074"/>
                    <a:pt x="1440727" y="2357074"/>
                  </a:cubicBezTo>
                  <a:close/>
                </a:path>
              </a:pathLst>
            </a:custGeom>
            <a:solidFill>
              <a:srgbClr val="2D2F30">
                <a:alpha val="30980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7240599" y="4060303"/>
            <a:ext cx="3678177" cy="367817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 rot="-10800000"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1270000" y="0"/>
                  </a:move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close/>
                </a:path>
              </a:pathLst>
            </a:custGeom>
            <a:blipFill>
              <a:blip r:embed="rId7"/>
              <a:stretch>
                <a:fillRect l="-15935" r="-15935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19050"/>
                  </a:moveTo>
                  <a:cubicBezTo>
                    <a:pt x="5769610" y="19050"/>
                    <a:pt x="6330950" y="580390"/>
                    <a:pt x="6330950" y="1270000"/>
                  </a:cubicBezTo>
                  <a:lnTo>
                    <a:pt x="6330950" y="5080000"/>
                  </a:lnTo>
                  <a:cubicBezTo>
                    <a:pt x="6330950" y="5769610"/>
                    <a:pt x="5769610" y="6330950"/>
                    <a:pt x="5080000" y="6330950"/>
                  </a:cubicBezTo>
                  <a:lnTo>
                    <a:pt x="1270000" y="6330950"/>
                  </a:lnTo>
                  <a:cubicBezTo>
                    <a:pt x="580390" y="6330950"/>
                    <a:pt x="19050" y="5769610"/>
                    <a:pt x="19050" y="5080000"/>
                  </a:cubicBezTo>
                  <a:lnTo>
                    <a:pt x="19050" y="1270000"/>
                  </a:lnTo>
                  <a:cubicBezTo>
                    <a:pt x="19050" y="580390"/>
                    <a:pt x="580390" y="19050"/>
                    <a:pt x="1270000" y="19050"/>
                  </a:cubicBezTo>
                  <a:lnTo>
                    <a:pt x="5080000" y="19050"/>
                  </a:lnTo>
                  <a:moveTo>
                    <a:pt x="5080000" y="0"/>
                  </a:moveTo>
                  <a:lnTo>
                    <a:pt x="1270000" y="0"/>
                  </a:lnTo>
                  <a:cubicBezTo>
                    <a:pt x="568960" y="0"/>
                    <a:pt x="0" y="568960"/>
                    <a:pt x="0" y="1270000"/>
                  </a:cubicBezTo>
                  <a:lnTo>
                    <a:pt x="0" y="5080000"/>
                  </a:lnTo>
                  <a:cubicBezTo>
                    <a:pt x="0" y="5781040"/>
                    <a:pt x="568960" y="6350000"/>
                    <a:pt x="1270000" y="6350000"/>
                  </a:cubicBezTo>
                  <a:lnTo>
                    <a:pt x="5080000" y="6350000"/>
                  </a:lnTo>
                  <a:cubicBezTo>
                    <a:pt x="5781040" y="6350000"/>
                    <a:pt x="6350000" y="5781040"/>
                    <a:pt x="6350000" y="5080000"/>
                  </a:cubicBezTo>
                  <a:lnTo>
                    <a:pt x="6350000" y="1270000"/>
                  </a:lnTo>
                  <a:cubicBezTo>
                    <a:pt x="6350000" y="568960"/>
                    <a:pt x="5781040" y="0"/>
                    <a:pt x="5080000" y="0"/>
                  </a:cubicBezTo>
                  <a:lnTo>
                    <a:pt x="5080000" y="0"/>
                  </a:lnTo>
                  <a:close/>
                </a:path>
              </a:pathLst>
            </a:custGeom>
            <a:solidFill>
              <a:srgbClr val="2CA0E2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056104" y="2797072"/>
            <a:ext cx="4290504" cy="6461228"/>
            <a:chOff x="0" y="0"/>
            <a:chExt cx="1565187" cy="235707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565187" cy="2357074"/>
            </a:xfrm>
            <a:custGeom>
              <a:avLst/>
              <a:gdLst/>
              <a:ahLst/>
              <a:cxnLst/>
              <a:rect l="l" t="t" r="r" b="b"/>
              <a:pathLst>
                <a:path w="1565187" h="2357074">
                  <a:moveTo>
                    <a:pt x="1440727" y="2357074"/>
                  </a:moveTo>
                  <a:lnTo>
                    <a:pt x="124460" y="2357074"/>
                  </a:lnTo>
                  <a:cubicBezTo>
                    <a:pt x="55880" y="2357074"/>
                    <a:pt x="0" y="2301194"/>
                    <a:pt x="0" y="22326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40727" y="0"/>
                  </a:lnTo>
                  <a:cubicBezTo>
                    <a:pt x="1509307" y="0"/>
                    <a:pt x="1565187" y="55880"/>
                    <a:pt x="1565187" y="124460"/>
                  </a:cubicBezTo>
                  <a:lnTo>
                    <a:pt x="1565187" y="2232614"/>
                  </a:lnTo>
                  <a:cubicBezTo>
                    <a:pt x="1565187" y="2301194"/>
                    <a:pt x="1509307" y="2357074"/>
                    <a:pt x="1440727" y="2357074"/>
                  </a:cubicBezTo>
                  <a:close/>
                </a:path>
              </a:pathLst>
            </a:custGeom>
            <a:solidFill>
              <a:srgbClr val="2D2F30">
                <a:alpha val="30980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2330110" y="4060303"/>
            <a:ext cx="3678177" cy="3678177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8"/>
              <a:stretch>
                <a:fillRect t="-3782" b="-3782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19050"/>
                  </a:moveTo>
                  <a:cubicBezTo>
                    <a:pt x="5769610" y="19050"/>
                    <a:pt x="6330950" y="580390"/>
                    <a:pt x="6330950" y="1270000"/>
                  </a:cubicBezTo>
                  <a:lnTo>
                    <a:pt x="6330950" y="5080000"/>
                  </a:lnTo>
                  <a:cubicBezTo>
                    <a:pt x="6330950" y="5769610"/>
                    <a:pt x="5769610" y="6330950"/>
                    <a:pt x="5080000" y="6330950"/>
                  </a:cubicBezTo>
                  <a:lnTo>
                    <a:pt x="1270000" y="6330950"/>
                  </a:lnTo>
                  <a:cubicBezTo>
                    <a:pt x="580390" y="6330950"/>
                    <a:pt x="19050" y="5769610"/>
                    <a:pt x="19050" y="5080000"/>
                  </a:cubicBezTo>
                  <a:lnTo>
                    <a:pt x="19050" y="1270000"/>
                  </a:lnTo>
                  <a:cubicBezTo>
                    <a:pt x="19050" y="580390"/>
                    <a:pt x="580390" y="19050"/>
                    <a:pt x="1270000" y="19050"/>
                  </a:cubicBezTo>
                  <a:lnTo>
                    <a:pt x="5080000" y="19050"/>
                  </a:lnTo>
                  <a:moveTo>
                    <a:pt x="5080000" y="0"/>
                  </a:moveTo>
                  <a:lnTo>
                    <a:pt x="1270000" y="0"/>
                  </a:lnTo>
                  <a:cubicBezTo>
                    <a:pt x="568960" y="0"/>
                    <a:pt x="0" y="568960"/>
                    <a:pt x="0" y="1270000"/>
                  </a:cubicBezTo>
                  <a:lnTo>
                    <a:pt x="0" y="5080000"/>
                  </a:lnTo>
                  <a:cubicBezTo>
                    <a:pt x="0" y="5781040"/>
                    <a:pt x="568960" y="6350000"/>
                    <a:pt x="1270000" y="6350000"/>
                  </a:cubicBezTo>
                  <a:lnTo>
                    <a:pt x="5080000" y="6350000"/>
                  </a:lnTo>
                  <a:cubicBezTo>
                    <a:pt x="5781040" y="6350000"/>
                    <a:pt x="6350000" y="5781040"/>
                    <a:pt x="6350000" y="5080000"/>
                  </a:cubicBezTo>
                  <a:lnTo>
                    <a:pt x="6350000" y="1270000"/>
                  </a:lnTo>
                  <a:cubicBezTo>
                    <a:pt x="6350000" y="568960"/>
                    <a:pt x="5781040" y="0"/>
                    <a:pt x="5080000" y="0"/>
                  </a:cubicBezTo>
                  <a:lnTo>
                    <a:pt x="5080000" y="0"/>
                  </a:lnTo>
                  <a:close/>
                </a:path>
              </a:pathLst>
            </a:custGeom>
            <a:solidFill>
              <a:srgbClr val="2CA0E2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9" name="Freeform 19"/>
          <p:cNvSpPr/>
          <p:nvPr/>
        </p:nvSpPr>
        <p:spPr>
          <a:xfrm rot="4238979">
            <a:off x="-345749" y="-2366999"/>
            <a:ext cx="3493701" cy="5774713"/>
          </a:xfrm>
          <a:custGeom>
            <a:avLst/>
            <a:gdLst/>
            <a:ahLst/>
            <a:cxnLst/>
            <a:rect l="l" t="t" r="r" b="b"/>
            <a:pathLst>
              <a:path w="3493701" h="5774713">
                <a:moveTo>
                  <a:pt x="0" y="0"/>
                </a:moveTo>
                <a:lnTo>
                  <a:pt x="3493702" y="0"/>
                </a:lnTo>
                <a:lnTo>
                  <a:pt x="3493702" y="5774713"/>
                </a:lnTo>
                <a:lnTo>
                  <a:pt x="0" y="57747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0" name="Freeform 20"/>
          <p:cNvSpPr/>
          <p:nvPr/>
        </p:nvSpPr>
        <p:spPr>
          <a:xfrm rot="-3223036">
            <a:off x="15631061" y="3684321"/>
            <a:ext cx="6022673" cy="3553377"/>
          </a:xfrm>
          <a:custGeom>
            <a:avLst/>
            <a:gdLst/>
            <a:ahLst/>
            <a:cxnLst/>
            <a:rect l="l" t="t" r="r" b="b"/>
            <a:pathLst>
              <a:path w="6022673" h="3553377">
                <a:moveTo>
                  <a:pt x="0" y="0"/>
                </a:moveTo>
                <a:lnTo>
                  <a:pt x="6022673" y="0"/>
                </a:lnTo>
                <a:lnTo>
                  <a:pt x="6022673" y="3553377"/>
                </a:lnTo>
                <a:lnTo>
                  <a:pt x="0" y="35533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1" name="TextBox 21"/>
          <p:cNvSpPr txBox="1"/>
          <p:nvPr/>
        </p:nvSpPr>
        <p:spPr>
          <a:xfrm>
            <a:off x="2247556" y="696073"/>
            <a:ext cx="13751108" cy="3364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spc="-187">
                <a:solidFill>
                  <a:srgbClr val="FFFFFF"/>
                </a:solidFill>
                <a:latin typeface="Neue Machina Ultra-Bold"/>
              </a:rPr>
              <a:t>Adenoma sebaceum, depigmentace, šagrénová kůže,retinální hamartomy</a:t>
            </a:r>
          </a:p>
          <a:p>
            <a:pPr algn="ctr">
              <a:lnSpc>
                <a:spcPts val="6719"/>
              </a:lnSpc>
            </a:pPr>
            <a:endParaRPr lang="en-US" sz="4800" spc="-187">
              <a:solidFill>
                <a:srgbClr val="FFFFFF"/>
              </a:solidFill>
              <a:latin typeface="Neue Machina Ultra-Bold"/>
            </a:endParaRPr>
          </a:p>
          <a:p>
            <a:pPr algn="ctr">
              <a:lnSpc>
                <a:spcPts val="6719"/>
              </a:lnSpc>
            </a:pPr>
            <a:endParaRPr lang="en-US" sz="4800" spc="-187">
              <a:solidFill>
                <a:srgbClr val="FFFFFF"/>
              </a:solidFill>
              <a:latin typeface="Neue Machina Ultra-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858645" y="9334500"/>
            <a:ext cx="14405214" cy="250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5"/>
              </a:lnSpc>
            </a:pPr>
            <a:r>
              <a:rPr lang="en-US" sz="1468">
                <a:solidFill>
                  <a:srgbClr val="FFFFFF"/>
                </a:solidFill>
                <a:latin typeface="Montserrat"/>
              </a:rPr>
              <a:t>Nevšímalová S. , Dětská neurologie, Galén 2021, ISBN 978-80-7492-557-3, str 151, obr.5-12, 5-14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78214" y="-4882840"/>
            <a:ext cx="9218676" cy="9218676"/>
          </a:xfrm>
          <a:custGeom>
            <a:avLst/>
            <a:gdLst/>
            <a:ahLst/>
            <a:cxnLst/>
            <a:rect l="l" t="t" r="r" b="b"/>
            <a:pathLst>
              <a:path w="9218676" h="9218676">
                <a:moveTo>
                  <a:pt x="0" y="0"/>
                </a:moveTo>
                <a:lnTo>
                  <a:pt x="9218676" y="0"/>
                </a:lnTo>
                <a:lnTo>
                  <a:pt x="9218676" y="9218677"/>
                </a:lnTo>
                <a:lnTo>
                  <a:pt x="0" y="92186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5720443" y="-1551311"/>
            <a:ext cx="8685325" cy="8685325"/>
          </a:xfrm>
          <a:custGeom>
            <a:avLst/>
            <a:gdLst/>
            <a:ahLst/>
            <a:cxnLst/>
            <a:rect l="l" t="t" r="r" b="b"/>
            <a:pathLst>
              <a:path w="8685325" h="8685325">
                <a:moveTo>
                  <a:pt x="0" y="0"/>
                </a:moveTo>
                <a:lnTo>
                  <a:pt x="8685326" y="0"/>
                </a:lnTo>
                <a:lnTo>
                  <a:pt x="8685326" y="8685325"/>
                </a:lnTo>
                <a:lnTo>
                  <a:pt x="0" y="86853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3247802" y="4806269"/>
            <a:ext cx="9218676" cy="9218676"/>
          </a:xfrm>
          <a:custGeom>
            <a:avLst/>
            <a:gdLst/>
            <a:ahLst/>
            <a:cxnLst/>
            <a:rect l="l" t="t" r="r" b="b"/>
            <a:pathLst>
              <a:path w="9218676" h="9218676">
                <a:moveTo>
                  <a:pt x="0" y="0"/>
                </a:moveTo>
                <a:lnTo>
                  <a:pt x="9218677" y="0"/>
                </a:lnTo>
                <a:lnTo>
                  <a:pt x="9218677" y="9218676"/>
                </a:lnTo>
                <a:lnTo>
                  <a:pt x="0" y="92186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899438" y="7474099"/>
            <a:ext cx="8685325" cy="8685325"/>
          </a:xfrm>
          <a:custGeom>
            <a:avLst/>
            <a:gdLst/>
            <a:ahLst/>
            <a:cxnLst/>
            <a:rect l="l" t="t" r="r" b="b"/>
            <a:pathLst>
              <a:path w="8685325" h="8685325">
                <a:moveTo>
                  <a:pt x="0" y="0"/>
                </a:moveTo>
                <a:lnTo>
                  <a:pt x="8685326" y="0"/>
                </a:lnTo>
                <a:lnTo>
                  <a:pt x="8685326" y="8685325"/>
                </a:lnTo>
                <a:lnTo>
                  <a:pt x="0" y="86853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5869971" y="8535586"/>
            <a:ext cx="2778658" cy="2285446"/>
          </a:xfrm>
          <a:custGeom>
            <a:avLst/>
            <a:gdLst/>
            <a:ahLst/>
            <a:cxnLst/>
            <a:rect l="l" t="t" r="r" b="b"/>
            <a:pathLst>
              <a:path w="2778658" h="2285446">
                <a:moveTo>
                  <a:pt x="0" y="0"/>
                </a:moveTo>
                <a:lnTo>
                  <a:pt x="2778658" y="0"/>
                </a:lnTo>
                <a:lnTo>
                  <a:pt x="2778658" y="2285447"/>
                </a:lnTo>
                <a:lnTo>
                  <a:pt x="0" y="22854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 flipH="1">
            <a:off x="14020057" y="-2331083"/>
            <a:ext cx="4903845" cy="5636604"/>
          </a:xfrm>
          <a:custGeom>
            <a:avLst/>
            <a:gdLst/>
            <a:ahLst/>
            <a:cxnLst/>
            <a:rect l="l" t="t" r="r" b="b"/>
            <a:pathLst>
              <a:path w="4903845" h="5636604">
                <a:moveTo>
                  <a:pt x="4903845" y="0"/>
                </a:moveTo>
                <a:lnTo>
                  <a:pt x="0" y="0"/>
                </a:lnTo>
                <a:lnTo>
                  <a:pt x="0" y="5636604"/>
                </a:lnTo>
                <a:lnTo>
                  <a:pt x="4903845" y="5636604"/>
                </a:lnTo>
                <a:lnTo>
                  <a:pt x="4903845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1738930" y="2181932"/>
            <a:ext cx="11130050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Neue Machina Ultra-Bold"/>
              </a:rPr>
              <a:t>TS - dg, léčba, prognosa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3248371"/>
            <a:ext cx="16359637" cy="4652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6772" lvl="1" indent="-358386">
              <a:lnSpc>
                <a:spcPts val="4647"/>
              </a:lnSpc>
              <a:buFont typeface="Arial"/>
              <a:buChar char="•"/>
            </a:pPr>
            <a:r>
              <a:rPr lang="en-US" sz="3319" dirty="0" err="1">
                <a:solidFill>
                  <a:srgbClr val="FFFFFF"/>
                </a:solidFill>
                <a:latin typeface="Montserrat"/>
              </a:rPr>
              <a:t>Diagnostická</a:t>
            </a:r>
            <a:r>
              <a:rPr lang="en-US" sz="3319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319" dirty="0" err="1">
                <a:solidFill>
                  <a:srgbClr val="FFFFFF"/>
                </a:solidFill>
                <a:latin typeface="Montserrat"/>
              </a:rPr>
              <a:t>kritéria</a:t>
            </a:r>
            <a:r>
              <a:rPr lang="en-US" sz="3319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3319" dirty="0" err="1">
                <a:solidFill>
                  <a:srgbClr val="FFFFFF"/>
                </a:solidFill>
                <a:latin typeface="Montserrat"/>
              </a:rPr>
              <a:t>genetické</a:t>
            </a:r>
            <a:r>
              <a:rPr lang="en-US" sz="3319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319" dirty="0" err="1">
                <a:solidFill>
                  <a:srgbClr val="FFFFFF"/>
                </a:solidFill>
                <a:latin typeface="Montserrat"/>
              </a:rPr>
              <a:t>vyšetření</a:t>
            </a:r>
            <a:r>
              <a:rPr lang="en-US" sz="3319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3319" dirty="0" err="1">
                <a:solidFill>
                  <a:srgbClr val="FFFFFF"/>
                </a:solidFill>
                <a:latin typeface="Montserrat"/>
              </a:rPr>
              <a:t>prenatální</a:t>
            </a:r>
            <a:r>
              <a:rPr lang="en-US" sz="3319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319" dirty="0" err="1">
                <a:solidFill>
                  <a:srgbClr val="FFFFFF"/>
                </a:solidFill>
                <a:latin typeface="Montserrat"/>
              </a:rPr>
              <a:t>diagnostika</a:t>
            </a:r>
            <a:r>
              <a:rPr lang="en-US" sz="3319" dirty="0">
                <a:solidFill>
                  <a:srgbClr val="FFFFFF"/>
                </a:solidFill>
                <a:latin typeface="Montserrat"/>
              </a:rPr>
              <a:t> </a:t>
            </a:r>
          </a:p>
          <a:p>
            <a:pPr marL="716772" lvl="1" indent="-358386">
              <a:lnSpc>
                <a:spcPts val="4647"/>
              </a:lnSpc>
              <a:buFont typeface="Arial"/>
              <a:buChar char="•"/>
            </a:pPr>
            <a:r>
              <a:rPr lang="en-US" sz="3319" dirty="0" err="1">
                <a:solidFill>
                  <a:srgbClr val="FFFFFF"/>
                </a:solidFill>
                <a:latin typeface="Montserrat"/>
              </a:rPr>
              <a:t>Celoživotní</a:t>
            </a:r>
            <a:r>
              <a:rPr lang="en-US" sz="3319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319" dirty="0" err="1">
                <a:solidFill>
                  <a:srgbClr val="FFFFFF"/>
                </a:solidFill>
                <a:latin typeface="Montserrat"/>
              </a:rPr>
              <a:t>sledování</a:t>
            </a:r>
            <a:r>
              <a:rPr lang="en-US" sz="3319" dirty="0">
                <a:solidFill>
                  <a:srgbClr val="FFFFFF"/>
                </a:solidFill>
                <a:latin typeface="Montserrat"/>
              </a:rPr>
              <a:t> </a:t>
            </a:r>
          </a:p>
          <a:p>
            <a:pPr marL="716772" lvl="1" indent="-358386">
              <a:lnSpc>
                <a:spcPts val="4647"/>
              </a:lnSpc>
              <a:buFont typeface="Arial"/>
              <a:buChar char="•"/>
            </a:pPr>
            <a:r>
              <a:rPr lang="en-US" sz="3319" dirty="0" err="1">
                <a:solidFill>
                  <a:srgbClr val="FFFFFF"/>
                </a:solidFill>
                <a:latin typeface="Montserrat"/>
              </a:rPr>
              <a:t>Úmrtí</a:t>
            </a:r>
            <a:r>
              <a:rPr lang="en-US" sz="3319" dirty="0">
                <a:solidFill>
                  <a:srgbClr val="FFFFFF"/>
                </a:solidFill>
                <a:latin typeface="Montserrat"/>
              </a:rPr>
              <a:t> - </a:t>
            </a:r>
            <a:r>
              <a:rPr lang="en-US" sz="3319" dirty="0" err="1">
                <a:solidFill>
                  <a:srgbClr val="FFFFFF"/>
                </a:solidFill>
                <a:latin typeface="Montserrat"/>
              </a:rPr>
              <a:t>epileptický</a:t>
            </a:r>
            <a:r>
              <a:rPr lang="en-US" sz="3319" dirty="0">
                <a:solidFill>
                  <a:srgbClr val="FFFFFF"/>
                </a:solidFill>
                <a:latin typeface="Montserrat"/>
              </a:rPr>
              <a:t> status , </a:t>
            </a:r>
            <a:r>
              <a:rPr lang="en-US" sz="3319" dirty="0" err="1">
                <a:solidFill>
                  <a:srgbClr val="FFFFFF"/>
                </a:solidFill>
                <a:latin typeface="Montserrat"/>
              </a:rPr>
              <a:t>onemocnění</a:t>
            </a:r>
            <a:r>
              <a:rPr lang="en-US" sz="3319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319" dirty="0" err="1">
                <a:solidFill>
                  <a:srgbClr val="FFFFFF"/>
                </a:solidFill>
                <a:latin typeface="Montserrat"/>
              </a:rPr>
              <a:t>ledvin</a:t>
            </a:r>
            <a:r>
              <a:rPr lang="en-US" sz="3319" dirty="0">
                <a:solidFill>
                  <a:srgbClr val="FFFFFF"/>
                </a:solidFill>
                <a:latin typeface="Montserrat"/>
              </a:rPr>
              <a:t> ( </a:t>
            </a:r>
            <a:r>
              <a:rPr lang="en-US" sz="3319" dirty="0" err="1">
                <a:solidFill>
                  <a:srgbClr val="FFFFFF"/>
                </a:solidFill>
                <a:latin typeface="Montserrat"/>
              </a:rPr>
              <a:t>polycystické</a:t>
            </a:r>
            <a:r>
              <a:rPr lang="en-US" sz="3319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319" dirty="0" err="1">
                <a:solidFill>
                  <a:srgbClr val="FFFFFF"/>
                </a:solidFill>
                <a:latin typeface="Montserrat"/>
              </a:rPr>
              <a:t>ledviny</a:t>
            </a:r>
            <a:r>
              <a:rPr lang="en-US" sz="3319" dirty="0">
                <a:solidFill>
                  <a:srgbClr val="FFFFFF"/>
                </a:solidFill>
                <a:latin typeface="Montserrat"/>
              </a:rPr>
              <a:t>) , </a:t>
            </a:r>
            <a:r>
              <a:rPr lang="en-US" sz="3319" dirty="0" err="1">
                <a:solidFill>
                  <a:srgbClr val="FFFFFF"/>
                </a:solidFill>
                <a:latin typeface="Montserrat"/>
              </a:rPr>
              <a:t>nádory</a:t>
            </a:r>
            <a:r>
              <a:rPr lang="en-US" sz="3319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319" dirty="0" err="1">
                <a:solidFill>
                  <a:srgbClr val="FFFFFF"/>
                </a:solidFill>
                <a:latin typeface="Montserrat"/>
              </a:rPr>
              <a:t>mozku</a:t>
            </a:r>
            <a:r>
              <a:rPr lang="en-US" sz="3319" dirty="0">
                <a:solidFill>
                  <a:srgbClr val="FFFFFF"/>
                </a:solidFill>
                <a:latin typeface="Montserrat"/>
              </a:rPr>
              <a:t> , </a:t>
            </a:r>
            <a:r>
              <a:rPr lang="en-US" sz="3319" dirty="0" err="1">
                <a:solidFill>
                  <a:srgbClr val="FFFFFF"/>
                </a:solidFill>
                <a:latin typeface="Montserrat"/>
              </a:rPr>
              <a:t>plícní</a:t>
            </a:r>
            <a:r>
              <a:rPr lang="en-US" sz="3319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319" dirty="0" err="1">
                <a:solidFill>
                  <a:srgbClr val="FFFFFF"/>
                </a:solidFill>
                <a:latin typeface="Montserrat"/>
              </a:rPr>
              <a:t>lymfangiomyomatosa</a:t>
            </a:r>
            <a:endParaRPr lang="en-US" sz="3319" dirty="0">
              <a:solidFill>
                <a:srgbClr val="FFFFFF"/>
              </a:solidFill>
              <a:latin typeface="Montserrat"/>
            </a:endParaRPr>
          </a:p>
          <a:p>
            <a:pPr marL="716772" lvl="1" indent="-358386">
              <a:lnSpc>
                <a:spcPts val="4647"/>
              </a:lnSpc>
              <a:buFont typeface="Arial"/>
              <a:buChar char="•"/>
            </a:pPr>
            <a:r>
              <a:rPr lang="en-US" sz="3319" dirty="0" err="1">
                <a:solidFill>
                  <a:srgbClr val="FFFFFF"/>
                </a:solidFill>
                <a:latin typeface="Montserrat"/>
              </a:rPr>
              <a:t>Terapie</a:t>
            </a:r>
            <a:r>
              <a:rPr lang="en-US" sz="3319" dirty="0">
                <a:solidFill>
                  <a:srgbClr val="FFFFFF"/>
                </a:solidFill>
                <a:latin typeface="Montserrat"/>
              </a:rPr>
              <a:t> : Vigabatrin , </a:t>
            </a:r>
            <a:r>
              <a:rPr lang="en-US" sz="3319" dirty="0" err="1">
                <a:solidFill>
                  <a:srgbClr val="FFFFFF"/>
                </a:solidFill>
                <a:latin typeface="Montserrat"/>
              </a:rPr>
              <a:t>Votubie</a:t>
            </a:r>
            <a:r>
              <a:rPr lang="en-US" sz="3319" dirty="0">
                <a:solidFill>
                  <a:srgbClr val="FFFFFF"/>
                </a:solidFill>
                <a:latin typeface="Montserrat"/>
              </a:rPr>
              <a:t>… </a:t>
            </a:r>
            <a:r>
              <a:rPr lang="en-US" sz="3319" dirty="0" err="1">
                <a:solidFill>
                  <a:srgbClr val="FFFFFF"/>
                </a:solidFill>
                <a:latin typeface="Montserrat"/>
              </a:rPr>
              <a:t>zlepší</a:t>
            </a:r>
            <a:r>
              <a:rPr lang="en-US" sz="3319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319" dirty="0" err="1">
                <a:solidFill>
                  <a:srgbClr val="FFFFFF"/>
                </a:solidFill>
                <a:latin typeface="Montserrat"/>
              </a:rPr>
              <a:t>kvalitu</a:t>
            </a:r>
            <a:r>
              <a:rPr lang="en-US" sz="3319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319" dirty="0" err="1">
                <a:solidFill>
                  <a:srgbClr val="FFFFFF"/>
                </a:solidFill>
                <a:latin typeface="Montserrat"/>
              </a:rPr>
              <a:t>života</a:t>
            </a:r>
            <a:r>
              <a:rPr lang="en-US" sz="3319" dirty="0">
                <a:solidFill>
                  <a:srgbClr val="FFFFFF"/>
                </a:solidFill>
                <a:latin typeface="Montserrat"/>
              </a:rPr>
              <a:t> </a:t>
            </a:r>
          </a:p>
          <a:p>
            <a:pPr marL="716772" lvl="1" indent="-358386">
              <a:lnSpc>
                <a:spcPts val="4647"/>
              </a:lnSpc>
              <a:buFont typeface="Arial"/>
              <a:buChar char="•"/>
            </a:pPr>
            <a:r>
              <a:rPr lang="en-US" sz="3319" spc="-129" dirty="0">
                <a:solidFill>
                  <a:srgbClr val="FFFFFF"/>
                </a:solidFill>
                <a:latin typeface="Montserrat"/>
              </a:rPr>
              <a:t>NCH </a:t>
            </a:r>
            <a:r>
              <a:rPr lang="en-US" sz="3319" spc="-129" dirty="0" err="1">
                <a:solidFill>
                  <a:srgbClr val="FFFFFF"/>
                </a:solidFill>
                <a:latin typeface="Montserrat"/>
              </a:rPr>
              <a:t>intervence</a:t>
            </a:r>
            <a:r>
              <a:rPr lang="en-US" sz="3319" spc="-129" dirty="0">
                <a:solidFill>
                  <a:srgbClr val="FFFFFF"/>
                </a:solidFill>
                <a:latin typeface="Montserrat"/>
              </a:rPr>
              <a:t> </a:t>
            </a:r>
          </a:p>
          <a:p>
            <a:pPr marL="716772" lvl="1" indent="-358386">
              <a:lnSpc>
                <a:spcPts val="4647"/>
              </a:lnSpc>
              <a:buFont typeface="Arial"/>
              <a:buChar char="•"/>
            </a:pPr>
            <a:r>
              <a:rPr lang="en-US" sz="3319" dirty="0" err="1">
                <a:solidFill>
                  <a:srgbClr val="FFFFFF"/>
                </a:solidFill>
                <a:latin typeface="Montserrat"/>
              </a:rPr>
              <a:t>Multioborová</a:t>
            </a:r>
            <a:r>
              <a:rPr lang="en-US" sz="3319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319" dirty="0" err="1">
                <a:solidFill>
                  <a:srgbClr val="FFFFFF"/>
                </a:solidFill>
                <a:latin typeface="Montserrat"/>
              </a:rPr>
              <a:t>péče</a:t>
            </a:r>
            <a:r>
              <a:rPr lang="en-US" sz="3319" dirty="0">
                <a:solidFill>
                  <a:srgbClr val="FFFFFF"/>
                </a:solidFill>
                <a:latin typeface="Montserrat"/>
              </a:rPr>
              <a:t> - </a:t>
            </a:r>
            <a:r>
              <a:rPr lang="en-US" sz="3319" dirty="0" err="1">
                <a:solidFill>
                  <a:srgbClr val="FFFFFF"/>
                </a:solidFill>
                <a:latin typeface="Montserrat"/>
              </a:rPr>
              <a:t>neurologie</a:t>
            </a:r>
            <a:r>
              <a:rPr lang="en-US" sz="3319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3319" dirty="0" err="1">
                <a:solidFill>
                  <a:srgbClr val="FFFFFF"/>
                </a:solidFill>
                <a:latin typeface="Montserrat"/>
              </a:rPr>
              <a:t>kardi</a:t>
            </a:r>
            <a:r>
              <a:rPr lang="cs-CZ" sz="3319" dirty="0">
                <a:solidFill>
                  <a:srgbClr val="FFFFFF"/>
                </a:solidFill>
                <a:latin typeface="Montserrat"/>
              </a:rPr>
              <a:t>o</a:t>
            </a:r>
            <a:r>
              <a:rPr lang="en-US" sz="3319" dirty="0" err="1">
                <a:solidFill>
                  <a:srgbClr val="FFFFFF"/>
                </a:solidFill>
                <a:latin typeface="Montserrat"/>
              </a:rPr>
              <a:t>logie</a:t>
            </a:r>
            <a:r>
              <a:rPr lang="en-US" sz="3319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3319" dirty="0" err="1">
                <a:solidFill>
                  <a:srgbClr val="FFFFFF"/>
                </a:solidFill>
                <a:latin typeface="Montserrat"/>
              </a:rPr>
              <a:t>nefrologie</a:t>
            </a:r>
            <a:r>
              <a:rPr lang="en-US" sz="3319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3319" dirty="0" err="1">
                <a:solidFill>
                  <a:srgbClr val="FFFFFF"/>
                </a:solidFill>
                <a:latin typeface="Montserrat"/>
              </a:rPr>
              <a:t>sono</a:t>
            </a:r>
            <a:r>
              <a:rPr lang="en-US" sz="3319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319" dirty="0" err="1">
                <a:solidFill>
                  <a:srgbClr val="FFFFFF"/>
                </a:solidFill>
                <a:latin typeface="Montserrat"/>
              </a:rPr>
              <a:t>břicha</a:t>
            </a:r>
            <a:r>
              <a:rPr lang="en-US" sz="3319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3319" dirty="0" err="1">
                <a:solidFill>
                  <a:srgbClr val="FFFFFF"/>
                </a:solidFill>
                <a:latin typeface="Montserrat"/>
              </a:rPr>
              <a:t>logopedie</a:t>
            </a:r>
            <a:r>
              <a:rPr lang="en-US" sz="3319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319" dirty="0" err="1">
                <a:solidFill>
                  <a:srgbClr val="FFFFFF"/>
                </a:solidFill>
                <a:latin typeface="Montserrat"/>
              </a:rPr>
              <a:t>atd</a:t>
            </a:r>
            <a:r>
              <a:rPr lang="en-US" sz="3319" dirty="0">
                <a:solidFill>
                  <a:srgbClr val="FFFFFF"/>
                </a:solidFill>
                <a:latin typeface="Montserrat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78214" y="-4882840"/>
            <a:ext cx="9218676" cy="9218676"/>
          </a:xfrm>
          <a:custGeom>
            <a:avLst/>
            <a:gdLst/>
            <a:ahLst/>
            <a:cxnLst/>
            <a:rect l="l" t="t" r="r" b="b"/>
            <a:pathLst>
              <a:path w="9218676" h="9218676">
                <a:moveTo>
                  <a:pt x="0" y="0"/>
                </a:moveTo>
                <a:lnTo>
                  <a:pt x="9218676" y="0"/>
                </a:lnTo>
                <a:lnTo>
                  <a:pt x="9218676" y="9218677"/>
                </a:lnTo>
                <a:lnTo>
                  <a:pt x="0" y="92186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5720443" y="-1551311"/>
            <a:ext cx="8685325" cy="8685325"/>
          </a:xfrm>
          <a:custGeom>
            <a:avLst/>
            <a:gdLst/>
            <a:ahLst/>
            <a:cxnLst/>
            <a:rect l="l" t="t" r="r" b="b"/>
            <a:pathLst>
              <a:path w="8685325" h="8685325">
                <a:moveTo>
                  <a:pt x="0" y="0"/>
                </a:moveTo>
                <a:lnTo>
                  <a:pt x="8685326" y="0"/>
                </a:lnTo>
                <a:lnTo>
                  <a:pt x="8685326" y="8685325"/>
                </a:lnTo>
                <a:lnTo>
                  <a:pt x="0" y="86853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3247802" y="4806269"/>
            <a:ext cx="9218676" cy="9218676"/>
          </a:xfrm>
          <a:custGeom>
            <a:avLst/>
            <a:gdLst/>
            <a:ahLst/>
            <a:cxnLst/>
            <a:rect l="l" t="t" r="r" b="b"/>
            <a:pathLst>
              <a:path w="9218676" h="9218676">
                <a:moveTo>
                  <a:pt x="0" y="0"/>
                </a:moveTo>
                <a:lnTo>
                  <a:pt x="9218677" y="0"/>
                </a:lnTo>
                <a:lnTo>
                  <a:pt x="9218677" y="9218676"/>
                </a:lnTo>
                <a:lnTo>
                  <a:pt x="0" y="92186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899438" y="7474099"/>
            <a:ext cx="8685325" cy="8685325"/>
          </a:xfrm>
          <a:custGeom>
            <a:avLst/>
            <a:gdLst/>
            <a:ahLst/>
            <a:cxnLst/>
            <a:rect l="l" t="t" r="r" b="b"/>
            <a:pathLst>
              <a:path w="8685325" h="8685325">
                <a:moveTo>
                  <a:pt x="0" y="0"/>
                </a:moveTo>
                <a:lnTo>
                  <a:pt x="8685326" y="0"/>
                </a:lnTo>
                <a:lnTo>
                  <a:pt x="8685326" y="8685325"/>
                </a:lnTo>
                <a:lnTo>
                  <a:pt x="0" y="86853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5869971" y="8535586"/>
            <a:ext cx="2778658" cy="2285446"/>
          </a:xfrm>
          <a:custGeom>
            <a:avLst/>
            <a:gdLst/>
            <a:ahLst/>
            <a:cxnLst/>
            <a:rect l="l" t="t" r="r" b="b"/>
            <a:pathLst>
              <a:path w="2778658" h="2285446">
                <a:moveTo>
                  <a:pt x="0" y="0"/>
                </a:moveTo>
                <a:lnTo>
                  <a:pt x="2778658" y="0"/>
                </a:lnTo>
                <a:lnTo>
                  <a:pt x="2778658" y="2285447"/>
                </a:lnTo>
                <a:lnTo>
                  <a:pt x="0" y="22854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 flipH="1">
            <a:off x="14020057" y="-2331083"/>
            <a:ext cx="4903845" cy="5636604"/>
          </a:xfrm>
          <a:custGeom>
            <a:avLst/>
            <a:gdLst/>
            <a:ahLst/>
            <a:cxnLst/>
            <a:rect l="l" t="t" r="r" b="b"/>
            <a:pathLst>
              <a:path w="4903845" h="5636604">
                <a:moveTo>
                  <a:pt x="4903845" y="0"/>
                </a:moveTo>
                <a:lnTo>
                  <a:pt x="0" y="0"/>
                </a:lnTo>
                <a:lnTo>
                  <a:pt x="0" y="5636604"/>
                </a:lnTo>
                <a:lnTo>
                  <a:pt x="4903845" y="5636604"/>
                </a:lnTo>
                <a:lnTo>
                  <a:pt x="4903845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1515744" y="2696101"/>
            <a:ext cx="11130050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Neue Machina Ultra-Bold"/>
              </a:rPr>
              <a:t>Sturge- Weber syndrom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58099" y="3588163"/>
            <a:ext cx="17339942" cy="4067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6772" lvl="1" indent="-358386">
              <a:lnSpc>
                <a:spcPts val="4647"/>
              </a:lnSpc>
              <a:buFont typeface="Arial"/>
              <a:buChar char="•"/>
            </a:pPr>
            <a:r>
              <a:rPr lang="en-US" sz="3319">
                <a:solidFill>
                  <a:srgbClr val="FFFFFF"/>
                </a:solidFill>
                <a:latin typeface="Montserrat"/>
              </a:rPr>
              <a:t>Sporadické , progresivní onemocnění</a:t>
            </a:r>
          </a:p>
          <a:p>
            <a:pPr marL="716772" lvl="1" indent="-358386">
              <a:lnSpc>
                <a:spcPts val="4647"/>
              </a:lnSpc>
              <a:buFont typeface="Arial"/>
              <a:buChar char="•"/>
            </a:pPr>
            <a:r>
              <a:rPr lang="en-US" sz="3319">
                <a:solidFill>
                  <a:srgbClr val="FFFFFF"/>
                </a:solidFill>
                <a:latin typeface="Montserrat"/>
              </a:rPr>
              <a:t>Vaskulární névus ( barva portského vína - naevus flammeus- v obličeji</a:t>
            </a:r>
          </a:p>
          <a:p>
            <a:pPr marL="716772" lvl="1" indent="-358386">
              <a:lnSpc>
                <a:spcPts val="4647"/>
              </a:lnSpc>
              <a:buFont typeface="Arial"/>
              <a:buChar char="•"/>
            </a:pPr>
            <a:r>
              <a:rPr lang="en-US" sz="3319">
                <a:solidFill>
                  <a:srgbClr val="FFFFFF"/>
                </a:solidFill>
                <a:latin typeface="Montserrat"/>
              </a:rPr>
              <a:t>Cévní anomálie nitrolební - leptomeningeální angiomatosa= klíčový diagnostický příznak</a:t>
            </a:r>
          </a:p>
          <a:p>
            <a:pPr marL="716772" lvl="1" indent="-358386">
              <a:lnSpc>
                <a:spcPts val="4647"/>
              </a:lnSpc>
              <a:buFont typeface="Arial"/>
              <a:buChar char="•"/>
            </a:pPr>
            <a:r>
              <a:rPr lang="en-US" sz="3319">
                <a:solidFill>
                  <a:srgbClr val="FFFFFF"/>
                </a:solidFill>
                <a:latin typeface="Montserrat"/>
              </a:rPr>
              <a:t>Opakované trombosy v angiomatose s progresí</a:t>
            </a:r>
          </a:p>
          <a:p>
            <a:pPr marL="716772" lvl="1" indent="-358386">
              <a:lnSpc>
                <a:spcPts val="4647"/>
              </a:lnSpc>
              <a:buFont typeface="Arial"/>
              <a:buChar char="•"/>
            </a:pPr>
            <a:r>
              <a:rPr lang="en-US" sz="3319">
                <a:solidFill>
                  <a:srgbClr val="FFFFFF"/>
                </a:solidFill>
                <a:latin typeface="Montserrat"/>
              </a:rPr>
              <a:t>PMR, fokální nebo generalizované křeče , hemiparesa , homonymní hemianopsie, glaukom, bolest hlavy </a:t>
            </a:r>
          </a:p>
        </p:txBody>
      </p:sp>
      <p:sp>
        <p:nvSpPr>
          <p:cNvPr id="10" name="Freeform 10"/>
          <p:cNvSpPr/>
          <p:nvPr/>
        </p:nvSpPr>
        <p:spPr>
          <a:xfrm rot="3362858">
            <a:off x="9201336" y="7969039"/>
            <a:ext cx="1696109" cy="1769083"/>
          </a:xfrm>
          <a:custGeom>
            <a:avLst/>
            <a:gdLst/>
            <a:ahLst/>
            <a:cxnLst/>
            <a:rect l="l" t="t" r="r" b="b"/>
            <a:pathLst>
              <a:path w="1696109" h="1769083">
                <a:moveTo>
                  <a:pt x="0" y="0"/>
                </a:moveTo>
                <a:lnTo>
                  <a:pt x="1696109" y="0"/>
                </a:lnTo>
                <a:lnTo>
                  <a:pt x="1696109" y="1769083"/>
                </a:lnTo>
                <a:lnTo>
                  <a:pt x="0" y="17690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 rot="-7873697">
            <a:off x="-1570979" y="-976016"/>
            <a:ext cx="5507020" cy="4199103"/>
          </a:xfrm>
          <a:custGeom>
            <a:avLst/>
            <a:gdLst/>
            <a:ahLst/>
            <a:cxnLst/>
            <a:rect l="l" t="t" r="r" b="b"/>
            <a:pathLst>
              <a:path w="5507020" h="4199103">
                <a:moveTo>
                  <a:pt x="0" y="0"/>
                </a:moveTo>
                <a:lnTo>
                  <a:pt x="5507020" y="0"/>
                </a:lnTo>
                <a:lnTo>
                  <a:pt x="5507020" y="4199103"/>
                </a:lnTo>
                <a:lnTo>
                  <a:pt x="0" y="41991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354044" y="1024236"/>
            <a:ext cx="6896632" cy="6896632"/>
          </a:xfrm>
          <a:custGeom>
            <a:avLst/>
            <a:gdLst/>
            <a:ahLst/>
            <a:cxnLst/>
            <a:rect l="l" t="t" r="r" b="b"/>
            <a:pathLst>
              <a:path w="6896632" h="6896632">
                <a:moveTo>
                  <a:pt x="0" y="0"/>
                </a:moveTo>
                <a:lnTo>
                  <a:pt x="6896633" y="0"/>
                </a:lnTo>
                <a:lnTo>
                  <a:pt x="6896633" y="6896632"/>
                </a:lnTo>
                <a:lnTo>
                  <a:pt x="0" y="68966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4831439" y="3191290"/>
            <a:ext cx="8086060" cy="8086060"/>
          </a:xfrm>
          <a:custGeom>
            <a:avLst/>
            <a:gdLst/>
            <a:ahLst/>
            <a:cxnLst/>
            <a:rect l="l" t="t" r="r" b="b"/>
            <a:pathLst>
              <a:path w="8086060" h="8086060">
                <a:moveTo>
                  <a:pt x="0" y="0"/>
                </a:moveTo>
                <a:lnTo>
                  <a:pt x="8086061" y="0"/>
                </a:lnTo>
                <a:lnTo>
                  <a:pt x="8086061" y="8086061"/>
                </a:lnTo>
                <a:lnTo>
                  <a:pt x="0" y="80860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5400000">
            <a:off x="11928816" y="449266"/>
            <a:ext cx="12718369" cy="9388469"/>
          </a:xfrm>
          <a:custGeom>
            <a:avLst/>
            <a:gdLst/>
            <a:ahLst/>
            <a:cxnLst/>
            <a:rect l="l" t="t" r="r" b="b"/>
            <a:pathLst>
              <a:path w="12718369" h="9388469">
                <a:moveTo>
                  <a:pt x="0" y="0"/>
                </a:moveTo>
                <a:lnTo>
                  <a:pt x="12718368" y="0"/>
                </a:lnTo>
                <a:lnTo>
                  <a:pt x="12718368" y="9388468"/>
                </a:lnTo>
                <a:lnTo>
                  <a:pt x="0" y="93884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-1823539" y="2903539"/>
            <a:ext cx="5366128" cy="5017329"/>
          </a:xfrm>
          <a:custGeom>
            <a:avLst/>
            <a:gdLst/>
            <a:ahLst/>
            <a:cxnLst/>
            <a:rect l="l" t="t" r="r" b="b"/>
            <a:pathLst>
              <a:path w="5366128" h="5017329">
                <a:moveTo>
                  <a:pt x="0" y="0"/>
                </a:moveTo>
                <a:lnTo>
                  <a:pt x="5366128" y="0"/>
                </a:lnTo>
                <a:lnTo>
                  <a:pt x="5366128" y="5017329"/>
                </a:lnTo>
                <a:lnTo>
                  <a:pt x="0" y="50173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271219" y="4200702"/>
            <a:ext cx="8148349" cy="1685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667"/>
              </a:lnSpc>
            </a:pPr>
            <a:r>
              <a:rPr lang="en-US" sz="9762">
                <a:solidFill>
                  <a:srgbClr val="FFFFFF"/>
                </a:solidFill>
                <a:latin typeface="Neue Machina Ultra-Bold"/>
              </a:rPr>
              <a:t>SWS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7233449" y="1467867"/>
            <a:ext cx="10467671" cy="6978448"/>
            <a:chOff x="0" y="0"/>
            <a:chExt cx="13956895" cy="930459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956895" cy="9304597"/>
            </a:xfrm>
            <a:custGeom>
              <a:avLst/>
              <a:gdLst/>
              <a:ahLst/>
              <a:cxnLst/>
              <a:rect l="l" t="t" r="r" b="b"/>
              <a:pathLst>
                <a:path w="13956895" h="9304597">
                  <a:moveTo>
                    <a:pt x="0" y="0"/>
                  </a:moveTo>
                  <a:lnTo>
                    <a:pt x="13956895" y="0"/>
                  </a:lnTo>
                  <a:lnTo>
                    <a:pt x="13956895" y="9304597"/>
                  </a:lnTo>
                  <a:lnTo>
                    <a:pt x="0" y="93045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4454331" y="3225872"/>
              <a:ext cx="7190906" cy="1101902"/>
              <a:chOff x="0" y="0"/>
              <a:chExt cx="1420426" cy="21766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420426" cy="217660"/>
              </a:xfrm>
              <a:custGeom>
                <a:avLst/>
                <a:gdLst/>
                <a:ahLst/>
                <a:cxnLst/>
                <a:rect l="l" t="t" r="r" b="b"/>
                <a:pathLst>
                  <a:path w="1420426" h="217660">
                    <a:moveTo>
                      <a:pt x="73211" y="0"/>
                    </a:moveTo>
                    <a:lnTo>
                      <a:pt x="1347215" y="0"/>
                    </a:lnTo>
                    <a:cubicBezTo>
                      <a:pt x="1366632" y="0"/>
                      <a:pt x="1385253" y="7713"/>
                      <a:pt x="1398983" y="21443"/>
                    </a:cubicBezTo>
                    <a:cubicBezTo>
                      <a:pt x="1412713" y="35173"/>
                      <a:pt x="1420426" y="53794"/>
                      <a:pt x="1420426" y="73211"/>
                    </a:cubicBezTo>
                    <a:lnTo>
                      <a:pt x="1420426" y="144449"/>
                    </a:lnTo>
                    <a:cubicBezTo>
                      <a:pt x="1420426" y="163866"/>
                      <a:pt x="1412713" y="182487"/>
                      <a:pt x="1398983" y="196217"/>
                    </a:cubicBezTo>
                    <a:cubicBezTo>
                      <a:pt x="1385253" y="209946"/>
                      <a:pt x="1366632" y="217660"/>
                      <a:pt x="1347215" y="217660"/>
                    </a:cubicBezTo>
                    <a:lnTo>
                      <a:pt x="73211" y="217660"/>
                    </a:lnTo>
                    <a:cubicBezTo>
                      <a:pt x="53794" y="217660"/>
                      <a:pt x="35173" y="209946"/>
                      <a:pt x="21443" y="196217"/>
                    </a:cubicBezTo>
                    <a:cubicBezTo>
                      <a:pt x="7713" y="182487"/>
                      <a:pt x="0" y="163866"/>
                      <a:pt x="0" y="144449"/>
                    </a:cubicBezTo>
                    <a:lnTo>
                      <a:pt x="0" y="73211"/>
                    </a:lnTo>
                    <a:cubicBezTo>
                      <a:pt x="0" y="53794"/>
                      <a:pt x="7713" y="35173"/>
                      <a:pt x="21443" y="21443"/>
                    </a:cubicBezTo>
                    <a:cubicBezTo>
                      <a:pt x="35173" y="7713"/>
                      <a:pt x="53794" y="0"/>
                      <a:pt x="73211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75567" y="-5108501"/>
            <a:ext cx="9808535" cy="9808535"/>
          </a:xfrm>
          <a:custGeom>
            <a:avLst/>
            <a:gdLst/>
            <a:ahLst/>
            <a:cxnLst/>
            <a:rect l="l" t="t" r="r" b="b"/>
            <a:pathLst>
              <a:path w="9808535" h="9808535">
                <a:moveTo>
                  <a:pt x="0" y="0"/>
                </a:moveTo>
                <a:lnTo>
                  <a:pt x="9808534" y="0"/>
                </a:lnTo>
                <a:lnTo>
                  <a:pt x="9808534" y="9808535"/>
                </a:lnTo>
                <a:lnTo>
                  <a:pt x="0" y="98085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1823539" y="6359184"/>
            <a:ext cx="8086060" cy="8086060"/>
          </a:xfrm>
          <a:custGeom>
            <a:avLst/>
            <a:gdLst/>
            <a:ahLst/>
            <a:cxnLst/>
            <a:rect l="l" t="t" r="r" b="b"/>
            <a:pathLst>
              <a:path w="8086060" h="8086060">
                <a:moveTo>
                  <a:pt x="0" y="0"/>
                </a:moveTo>
                <a:lnTo>
                  <a:pt x="8086060" y="0"/>
                </a:lnTo>
                <a:lnTo>
                  <a:pt x="8086060" y="8086061"/>
                </a:lnTo>
                <a:lnTo>
                  <a:pt x="0" y="80860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5400000">
            <a:off x="9029493" y="1664950"/>
            <a:ext cx="12718369" cy="9388469"/>
          </a:xfrm>
          <a:custGeom>
            <a:avLst/>
            <a:gdLst/>
            <a:ahLst/>
            <a:cxnLst/>
            <a:rect l="l" t="t" r="r" b="b"/>
            <a:pathLst>
              <a:path w="12718369" h="9388469">
                <a:moveTo>
                  <a:pt x="0" y="0"/>
                </a:moveTo>
                <a:lnTo>
                  <a:pt x="12718369" y="0"/>
                </a:lnTo>
                <a:lnTo>
                  <a:pt x="12718369" y="9388469"/>
                </a:lnTo>
                <a:lnTo>
                  <a:pt x="0" y="9388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533898" y="2346313"/>
            <a:ext cx="2292647" cy="2635226"/>
          </a:xfrm>
          <a:custGeom>
            <a:avLst/>
            <a:gdLst/>
            <a:ahLst/>
            <a:cxnLst/>
            <a:rect l="l" t="t" r="r" b="b"/>
            <a:pathLst>
              <a:path w="2292647" h="2635226">
                <a:moveTo>
                  <a:pt x="0" y="0"/>
                </a:moveTo>
                <a:lnTo>
                  <a:pt x="2292647" y="0"/>
                </a:lnTo>
                <a:lnTo>
                  <a:pt x="2292647" y="2635227"/>
                </a:lnTo>
                <a:lnTo>
                  <a:pt x="0" y="26352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 rot="1953174">
            <a:off x="-59279" y="8766770"/>
            <a:ext cx="5153321" cy="3040459"/>
          </a:xfrm>
          <a:custGeom>
            <a:avLst/>
            <a:gdLst/>
            <a:ahLst/>
            <a:cxnLst/>
            <a:rect l="l" t="t" r="r" b="b"/>
            <a:pathLst>
              <a:path w="5153321" h="3040459">
                <a:moveTo>
                  <a:pt x="0" y="0"/>
                </a:moveTo>
                <a:lnTo>
                  <a:pt x="5153321" y="0"/>
                </a:lnTo>
                <a:lnTo>
                  <a:pt x="5153321" y="3040460"/>
                </a:lnTo>
                <a:lnTo>
                  <a:pt x="0" y="30404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2726913" y="1664932"/>
            <a:ext cx="6888896" cy="7185289"/>
          </a:xfrm>
          <a:custGeom>
            <a:avLst/>
            <a:gdLst/>
            <a:ahLst/>
            <a:cxnLst/>
            <a:rect l="l" t="t" r="r" b="b"/>
            <a:pathLst>
              <a:path w="6888896" h="7185289">
                <a:moveTo>
                  <a:pt x="0" y="0"/>
                </a:moveTo>
                <a:lnTo>
                  <a:pt x="6888897" y="0"/>
                </a:lnTo>
                <a:lnTo>
                  <a:pt x="6888897" y="7185290"/>
                </a:lnTo>
                <a:lnTo>
                  <a:pt x="0" y="71852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2219491" y="4436522"/>
            <a:ext cx="10837236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Neue Machina Ultra-Bold"/>
              </a:rPr>
              <a:t>Neurokutánní syndromy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80221" y="5338881"/>
            <a:ext cx="10837236" cy="2735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8436" lvl="1" indent="-279218">
              <a:lnSpc>
                <a:spcPts val="3621"/>
              </a:lnSpc>
              <a:buFont typeface="Arial"/>
              <a:buChar char="•"/>
            </a:pPr>
            <a:r>
              <a:rPr lang="en-US" sz="2586">
                <a:solidFill>
                  <a:srgbClr val="FFFFFF"/>
                </a:solidFill>
                <a:latin typeface="Montserrat"/>
              </a:rPr>
              <a:t>Dědičná, ev. sporadická onemocnění časné embryogeneze</a:t>
            </a:r>
          </a:p>
          <a:p>
            <a:pPr marL="558436" lvl="1" indent="-279218">
              <a:lnSpc>
                <a:spcPts val="3621"/>
              </a:lnSpc>
              <a:buFont typeface="Arial"/>
              <a:buChar char="•"/>
            </a:pPr>
            <a:r>
              <a:rPr lang="en-US" sz="2586">
                <a:solidFill>
                  <a:srgbClr val="FFFFFF"/>
                </a:solidFill>
                <a:latin typeface="Montserrat"/>
              </a:rPr>
              <a:t>Postižení nervového systém a kůže</a:t>
            </a:r>
          </a:p>
          <a:p>
            <a:pPr marL="558436" lvl="1" indent="-279218">
              <a:lnSpc>
                <a:spcPts val="3621"/>
              </a:lnSpc>
              <a:buFont typeface="Arial"/>
              <a:buChar char="•"/>
            </a:pPr>
            <a:r>
              <a:rPr lang="en-US" sz="2586">
                <a:solidFill>
                  <a:srgbClr val="FFFFFF"/>
                </a:solidFill>
                <a:latin typeface="Montserrat"/>
              </a:rPr>
              <a:t>Zvýšený výskyt nádorových onemocnění</a:t>
            </a:r>
          </a:p>
          <a:p>
            <a:pPr marL="558436" lvl="1" indent="-279218">
              <a:lnSpc>
                <a:spcPts val="3621"/>
              </a:lnSpc>
              <a:buFont typeface="Arial"/>
              <a:buChar char="•"/>
            </a:pPr>
            <a:r>
              <a:rPr lang="en-US" sz="2586">
                <a:solidFill>
                  <a:srgbClr val="FFFFFF"/>
                </a:solidFill>
                <a:latin typeface="Montserrat"/>
              </a:rPr>
              <a:t>Kauzální léčba není známá</a:t>
            </a:r>
          </a:p>
          <a:p>
            <a:pPr marL="558436" lvl="1" indent="-279218">
              <a:lnSpc>
                <a:spcPts val="3621"/>
              </a:lnSpc>
              <a:buFont typeface="Arial"/>
              <a:buChar char="•"/>
            </a:pPr>
            <a:r>
              <a:rPr lang="en-US" sz="2586">
                <a:solidFill>
                  <a:srgbClr val="FFFFFF"/>
                </a:solidFill>
                <a:latin typeface="Montserrat"/>
              </a:rPr>
              <a:t>Genetické poradenství </a:t>
            </a:r>
          </a:p>
          <a:p>
            <a:pPr>
              <a:lnSpc>
                <a:spcPts val="3621"/>
              </a:lnSpc>
            </a:pPr>
            <a:endParaRPr lang="en-US" sz="2586">
              <a:solidFill>
                <a:srgbClr val="FFFFFF"/>
              </a:solidFill>
              <a:latin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354044" y="1024236"/>
            <a:ext cx="6896632" cy="6896632"/>
          </a:xfrm>
          <a:custGeom>
            <a:avLst/>
            <a:gdLst/>
            <a:ahLst/>
            <a:cxnLst/>
            <a:rect l="l" t="t" r="r" b="b"/>
            <a:pathLst>
              <a:path w="6896632" h="6896632">
                <a:moveTo>
                  <a:pt x="0" y="0"/>
                </a:moveTo>
                <a:lnTo>
                  <a:pt x="6896633" y="0"/>
                </a:lnTo>
                <a:lnTo>
                  <a:pt x="6896633" y="6896632"/>
                </a:lnTo>
                <a:lnTo>
                  <a:pt x="0" y="68966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4831439" y="3191290"/>
            <a:ext cx="8086060" cy="8086060"/>
          </a:xfrm>
          <a:custGeom>
            <a:avLst/>
            <a:gdLst/>
            <a:ahLst/>
            <a:cxnLst/>
            <a:rect l="l" t="t" r="r" b="b"/>
            <a:pathLst>
              <a:path w="8086060" h="8086060">
                <a:moveTo>
                  <a:pt x="0" y="0"/>
                </a:moveTo>
                <a:lnTo>
                  <a:pt x="8086061" y="0"/>
                </a:lnTo>
                <a:lnTo>
                  <a:pt x="8086061" y="8086061"/>
                </a:lnTo>
                <a:lnTo>
                  <a:pt x="0" y="80860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5400000">
            <a:off x="11928816" y="449266"/>
            <a:ext cx="12718369" cy="9388469"/>
          </a:xfrm>
          <a:custGeom>
            <a:avLst/>
            <a:gdLst/>
            <a:ahLst/>
            <a:cxnLst/>
            <a:rect l="l" t="t" r="r" b="b"/>
            <a:pathLst>
              <a:path w="12718369" h="9388469">
                <a:moveTo>
                  <a:pt x="0" y="0"/>
                </a:moveTo>
                <a:lnTo>
                  <a:pt x="12718368" y="0"/>
                </a:lnTo>
                <a:lnTo>
                  <a:pt x="12718368" y="9388468"/>
                </a:lnTo>
                <a:lnTo>
                  <a:pt x="0" y="93884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-1952549" y="-1334873"/>
            <a:ext cx="6799202" cy="6357254"/>
          </a:xfrm>
          <a:custGeom>
            <a:avLst/>
            <a:gdLst/>
            <a:ahLst/>
            <a:cxnLst/>
            <a:rect l="l" t="t" r="r" b="b"/>
            <a:pathLst>
              <a:path w="6799202" h="6357254">
                <a:moveTo>
                  <a:pt x="0" y="0"/>
                </a:moveTo>
                <a:lnTo>
                  <a:pt x="6799202" y="0"/>
                </a:lnTo>
                <a:lnTo>
                  <a:pt x="6799202" y="6357254"/>
                </a:lnTo>
                <a:lnTo>
                  <a:pt x="0" y="63572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968692" y="314504"/>
            <a:ext cx="10324441" cy="2129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317"/>
              </a:lnSpc>
            </a:pPr>
            <a:r>
              <a:rPr lang="en-US" sz="12369">
                <a:solidFill>
                  <a:srgbClr val="FFFFFF"/>
                </a:solidFill>
                <a:latin typeface="Neue Machina Ultra-Bold"/>
              </a:rPr>
              <a:t>SWS</a:t>
            </a:r>
          </a:p>
        </p:txBody>
      </p:sp>
      <p:sp>
        <p:nvSpPr>
          <p:cNvPr id="7" name="Freeform 7"/>
          <p:cNvSpPr/>
          <p:nvPr/>
        </p:nvSpPr>
        <p:spPr>
          <a:xfrm>
            <a:off x="4966147" y="2202887"/>
            <a:ext cx="6865260" cy="5240656"/>
          </a:xfrm>
          <a:custGeom>
            <a:avLst/>
            <a:gdLst/>
            <a:ahLst/>
            <a:cxnLst/>
            <a:rect l="l" t="t" r="r" b="b"/>
            <a:pathLst>
              <a:path w="6865260" h="5240656">
                <a:moveTo>
                  <a:pt x="0" y="0"/>
                </a:moveTo>
                <a:lnTo>
                  <a:pt x="6865260" y="0"/>
                </a:lnTo>
                <a:lnTo>
                  <a:pt x="6865260" y="5240656"/>
                </a:lnTo>
                <a:lnTo>
                  <a:pt x="0" y="52406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2166718" y="2202887"/>
            <a:ext cx="5689775" cy="5881258"/>
          </a:xfrm>
          <a:custGeom>
            <a:avLst/>
            <a:gdLst/>
            <a:ahLst/>
            <a:cxnLst/>
            <a:rect l="l" t="t" r="r" b="b"/>
            <a:pathLst>
              <a:path w="5689775" h="5881258">
                <a:moveTo>
                  <a:pt x="0" y="0"/>
                </a:moveTo>
                <a:lnTo>
                  <a:pt x="5689776" y="0"/>
                </a:lnTo>
                <a:lnTo>
                  <a:pt x="5689776" y="5881259"/>
                </a:lnTo>
                <a:lnTo>
                  <a:pt x="0" y="588125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TextBox 9"/>
          <p:cNvSpPr txBox="1"/>
          <p:nvPr/>
        </p:nvSpPr>
        <p:spPr>
          <a:xfrm>
            <a:off x="7052000" y="7777993"/>
            <a:ext cx="6341877" cy="142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73"/>
              </a:lnSpc>
            </a:pPr>
            <a:r>
              <a:rPr lang="en-US" sz="1061" spc="-42">
                <a:solidFill>
                  <a:srgbClr val="FFFFFF"/>
                </a:solidFill>
                <a:latin typeface="Open Sans"/>
              </a:rPr>
              <a:t>Seidel Zdenek, Grada publishing, 2014, ISBN 978-80-247-4546-6 str 301, obr. 1.9.4.b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33134">
            <a:off x="-234626" y="7511228"/>
            <a:ext cx="8732717" cy="6446333"/>
          </a:xfrm>
          <a:custGeom>
            <a:avLst/>
            <a:gdLst/>
            <a:ahLst/>
            <a:cxnLst/>
            <a:rect l="l" t="t" r="r" b="b"/>
            <a:pathLst>
              <a:path w="8732717" h="6446333">
                <a:moveTo>
                  <a:pt x="0" y="0"/>
                </a:moveTo>
                <a:lnTo>
                  <a:pt x="8732717" y="0"/>
                </a:lnTo>
                <a:lnTo>
                  <a:pt x="8732717" y="6446332"/>
                </a:lnTo>
                <a:lnTo>
                  <a:pt x="0" y="64463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2686091" y="-3553501"/>
            <a:ext cx="7966832" cy="7966832"/>
          </a:xfrm>
          <a:custGeom>
            <a:avLst/>
            <a:gdLst/>
            <a:ahLst/>
            <a:cxnLst/>
            <a:rect l="l" t="t" r="r" b="b"/>
            <a:pathLst>
              <a:path w="7966832" h="7966832">
                <a:moveTo>
                  <a:pt x="0" y="0"/>
                </a:moveTo>
                <a:lnTo>
                  <a:pt x="7966832" y="0"/>
                </a:lnTo>
                <a:lnTo>
                  <a:pt x="7966832" y="7966832"/>
                </a:lnTo>
                <a:lnTo>
                  <a:pt x="0" y="7966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3500499" y="-175159"/>
            <a:ext cx="7517602" cy="10637319"/>
          </a:xfrm>
          <a:custGeom>
            <a:avLst/>
            <a:gdLst/>
            <a:ahLst/>
            <a:cxnLst/>
            <a:rect l="l" t="t" r="r" b="b"/>
            <a:pathLst>
              <a:path w="7517602" h="10637319">
                <a:moveTo>
                  <a:pt x="0" y="0"/>
                </a:moveTo>
                <a:lnTo>
                  <a:pt x="7517602" y="0"/>
                </a:lnTo>
                <a:lnTo>
                  <a:pt x="7517602" y="10637318"/>
                </a:lnTo>
                <a:lnTo>
                  <a:pt x="0" y="106373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4573" r="-6211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2802533" y="429915"/>
            <a:ext cx="3874294" cy="2862135"/>
          </a:xfrm>
          <a:custGeom>
            <a:avLst/>
            <a:gdLst/>
            <a:ahLst/>
            <a:cxnLst/>
            <a:rect l="l" t="t" r="r" b="b"/>
            <a:pathLst>
              <a:path w="3874294" h="2862135">
                <a:moveTo>
                  <a:pt x="0" y="0"/>
                </a:moveTo>
                <a:lnTo>
                  <a:pt x="3874295" y="0"/>
                </a:lnTo>
                <a:lnTo>
                  <a:pt x="3874295" y="2862135"/>
                </a:lnTo>
                <a:lnTo>
                  <a:pt x="0" y="286213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8837504" y="3455716"/>
            <a:ext cx="8959061" cy="6831284"/>
          </a:xfrm>
          <a:custGeom>
            <a:avLst/>
            <a:gdLst/>
            <a:ahLst/>
            <a:cxnLst/>
            <a:rect l="l" t="t" r="r" b="b"/>
            <a:pathLst>
              <a:path w="8959061" h="6831284">
                <a:moveTo>
                  <a:pt x="0" y="0"/>
                </a:moveTo>
                <a:lnTo>
                  <a:pt x="8959061" y="0"/>
                </a:lnTo>
                <a:lnTo>
                  <a:pt x="8959061" y="6831284"/>
                </a:lnTo>
                <a:lnTo>
                  <a:pt x="0" y="68312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/>
          <p:cNvSpPr txBox="1"/>
          <p:nvPr/>
        </p:nvSpPr>
        <p:spPr>
          <a:xfrm>
            <a:off x="334742" y="2706203"/>
            <a:ext cx="9289521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Neue Machina Ultra-Bold"/>
              </a:rPr>
              <a:t>SWS- dg, léčba, prognosa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34742" y="3878198"/>
            <a:ext cx="17461823" cy="3574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57"/>
              </a:lnSpc>
            </a:pPr>
            <a:r>
              <a:rPr lang="en-US" sz="2898">
                <a:solidFill>
                  <a:srgbClr val="FFFFFF"/>
                </a:solidFill>
                <a:latin typeface="Montserrat"/>
              </a:rPr>
              <a:t>klinické příznaky - névus flammeus, epilepsie , MR mozku s k.l.</a:t>
            </a:r>
          </a:p>
          <a:p>
            <a:pPr>
              <a:lnSpc>
                <a:spcPts val="4057"/>
              </a:lnSpc>
            </a:pPr>
            <a:r>
              <a:rPr lang="en-US" sz="2898">
                <a:solidFill>
                  <a:srgbClr val="FFFFFF"/>
                </a:solidFill>
                <a:latin typeface="Montserrat"/>
              </a:rPr>
              <a:t>Léčba : symptomatická – glaukom, křeče, bolesti hlavy ,</a:t>
            </a:r>
          </a:p>
          <a:p>
            <a:pPr>
              <a:lnSpc>
                <a:spcPts val="4057"/>
              </a:lnSpc>
            </a:pPr>
            <a:r>
              <a:rPr lang="en-US" sz="2898" spc="-113">
                <a:solidFill>
                  <a:srgbClr val="FFFFFF"/>
                </a:solidFill>
                <a:latin typeface="Montserrat"/>
              </a:rPr>
              <a:t>stroke-like epizody - antiagregační aspirin </a:t>
            </a:r>
          </a:p>
          <a:p>
            <a:pPr>
              <a:lnSpc>
                <a:spcPts val="4057"/>
              </a:lnSpc>
            </a:pPr>
            <a:r>
              <a:rPr lang="en-US" sz="2898" spc="-113">
                <a:solidFill>
                  <a:srgbClr val="FFFFFF"/>
                </a:solidFill>
                <a:latin typeface="Montserrat"/>
              </a:rPr>
              <a:t>laser</a:t>
            </a:r>
          </a:p>
          <a:p>
            <a:pPr>
              <a:lnSpc>
                <a:spcPts val="4057"/>
              </a:lnSpc>
            </a:pPr>
            <a:r>
              <a:rPr lang="en-US" sz="2898" spc="-113">
                <a:solidFill>
                  <a:srgbClr val="FFFFFF"/>
                </a:solidFill>
                <a:latin typeface="Montserrat"/>
              </a:rPr>
              <a:t>epileptochirurgie - hemisferectomie</a:t>
            </a:r>
          </a:p>
          <a:p>
            <a:pPr>
              <a:lnSpc>
                <a:spcPts val="4057"/>
              </a:lnSpc>
            </a:pPr>
            <a:r>
              <a:rPr lang="en-US" sz="2898">
                <a:solidFill>
                  <a:srgbClr val="FFFFFF"/>
                </a:solidFill>
                <a:latin typeface="Montserrat"/>
              </a:rPr>
              <a:t>Prognosa variabilní – epilepsie, CMP </a:t>
            </a:r>
          </a:p>
          <a:p>
            <a:pPr>
              <a:lnSpc>
                <a:spcPts val="4057"/>
              </a:lnSpc>
            </a:pPr>
            <a:endParaRPr lang="en-US" sz="2898">
              <a:solidFill>
                <a:srgbClr val="FFFFFF"/>
              </a:solidFill>
              <a:latin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33134">
            <a:off x="-234626" y="7511228"/>
            <a:ext cx="8732717" cy="6446333"/>
          </a:xfrm>
          <a:custGeom>
            <a:avLst/>
            <a:gdLst/>
            <a:ahLst/>
            <a:cxnLst/>
            <a:rect l="l" t="t" r="r" b="b"/>
            <a:pathLst>
              <a:path w="8732717" h="6446333">
                <a:moveTo>
                  <a:pt x="0" y="0"/>
                </a:moveTo>
                <a:lnTo>
                  <a:pt x="8732717" y="0"/>
                </a:lnTo>
                <a:lnTo>
                  <a:pt x="8732717" y="6446332"/>
                </a:lnTo>
                <a:lnTo>
                  <a:pt x="0" y="64463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2686091" y="-3553501"/>
            <a:ext cx="7966832" cy="7966832"/>
          </a:xfrm>
          <a:custGeom>
            <a:avLst/>
            <a:gdLst/>
            <a:ahLst/>
            <a:cxnLst/>
            <a:rect l="l" t="t" r="r" b="b"/>
            <a:pathLst>
              <a:path w="7966832" h="7966832">
                <a:moveTo>
                  <a:pt x="0" y="0"/>
                </a:moveTo>
                <a:lnTo>
                  <a:pt x="7966832" y="0"/>
                </a:lnTo>
                <a:lnTo>
                  <a:pt x="7966832" y="7966832"/>
                </a:lnTo>
                <a:lnTo>
                  <a:pt x="0" y="7966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3500499" y="-175159"/>
            <a:ext cx="7517602" cy="10637319"/>
          </a:xfrm>
          <a:custGeom>
            <a:avLst/>
            <a:gdLst/>
            <a:ahLst/>
            <a:cxnLst/>
            <a:rect l="l" t="t" r="r" b="b"/>
            <a:pathLst>
              <a:path w="7517602" h="10637319">
                <a:moveTo>
                  <a:pt x="0" y="0"/>
                </a:moveTo>
                <a:lnTo>
                  <a:pt x="7517602" y="0"/>
                </a:lnTo>
                <a:lnTo>
                  <a:pt x="7517602" y="10637318"/>
                </a:lnTo>
                <a:lnTo>
                  <a:pt x="0" y="106373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4573" r="-6211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2802533" y="429915"/>
            <a:ext cx="3874294" cy="2862135"/>
          </a:xfrm>
          <a:custGeom>
            <a:avLst/>
            <a:gdLst/>
            <a:ahLst/>
            <a:cxnLst/>
            <a:rect l="l" t="t" r="r" b="b"/>
            <a:pathLst>
              <a:path w="3874294" h="2862135">
                <a:moveTo>
                  <a:pt x="0" y="0"/>
                </a:moveTo>
                <a:lnTo>
                  <a:pt x="3874295" y="0"/>
                </a:lnTo>
                <a:lnTo>
                  <a:pt x="3874295" y="2862135"/>
                </a:lnTo>
                <a:lnTo>
                  <a:pt x="0" y="286213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-2925861" y="7046518"/>
            <a:ext cx="8959061" cy="6831284"/>
          </a:xfrm>
          <a:custGeom>
            <a:avLst/>
            <a:gdLst/>
            <a:ahLst/>
            <a:cxnLst/>
            <a:rect l="l" t="t" r="r" b="b"/>
            <a:pathLst>
              <a:path w="8959061" h="6831284">
                <a:moveTo>
                  <a:pt x="0" y="0"/>
                </a:moveTo>
                <a:lnTo>
                  <a:pt x="8959061" y="0"/>
                </a:lnTo>
                <a:lnTo>
                  <a:pt x="8959061" y="6831283"/>
                </a:lnTo>
                <a:lnTo>
                  <a:pt x="0" y="68312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/>
          <p:cNvSpPr txBox="1"/>
          <p:nvPr/>
        </p:nvSpPr>
        <p:spPr>
          <a:xfrm>
            <a:off x="4499239" y="3591193"/>
            <a:ext cx="9289521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Neue Machina Ultra-Bold"/>
              </a:rPr>
              <a:t>Neurokutánní onemocnění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280741" y="4620888"/>
            <a:ext cx="7726517" cy="3574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7"/>
              </a:lnSpc>
            </a:pPr>
            <a:r>
              <a:rPr lang="en-US" sz="2898">
                <a:solidFill>
                  <a:srgbClr val="FFFFFF"/>
                </a:solidFill>
                <a:latin typeface="Montserrat"/>
              </a:rPr>
              <a:t>Neurofibromatosa typ I a II – choroba Recklinghausenova </a:t>
            </a:r>
          </a:p>
          <a:p>
            <a:pPr algn="ctr">
              <a:lnSpc>
                <a:spcPts val="4057"/>
              </a:lnSpc>
            </a:pPr>
            <a:r>
              <a:rPr lang="en-US" sz="2898">
                <a:solidFill>
                  <a:srgbClr val="FFFFFF"/>
                </a:solidFill>
                <a:latin typeface="Montserrat"/>
              </a:rPr>
              <a:t>Tuberosní sklerosa</a:t>
            </a:r>
          </a:p>
          <a:p>
            <a:pPr algn="ctr">
              <a:lnSpc>
                <a:spcPts val="4057"/>
              </a:lnSpc>
            </a:pPr>
            <a:r>
              <a:rPr lang="en-US" sz="2898">
                <a:solidFill>
                  <a:srgbClr val="FFFFFF"/>
                </a:solidFill>
                <a:latin typeface="Montserrat"/>
              </a:rPr>
              <a:t>Sturge- Weber syndrom</a:t>
            </a:r>
          </a:p>
          <a:p>
            <a:pPr algn="ctr">
              <a:lnSpc>
                <a:spcPts val="4057"/>
              </a:lnSpc>
            </a:pPr>
            <a:r>
              <a:rPr lang="en-US" sz="2898">
                <a:solidFill>
                  <a:srgbClr val="FFFFFF"/>
                </a:solidFill>
                <a:latin typeface="Montserrat"/>
              </a:rPr>
              <a:t>Nemoc von Hippel- Lindau</a:t>
            </a:r>
          </a:p>
          <a:p>
            <a:pPr algn="ctr">
              <a:lnSpc>
                <a:spcPts val="4057"/>
              </a:lnSpc>
            </a:pPr>
            <a:r>
              <a:rPr lang="en-US" sz="2898">
                <a:solidFill>
                  <a:srgbClr val="FFFFFF"/>
                </a:solidFill>
                <a:latin typeface="Montserrat"/>
              </a:rPr>
              <a:t>Ataxia teleangiectasia</a:t>
            </a:r>
          </a:p>
          <a:p>
            <a:pPr algn="ctr">
              <a:lnSpc>
                <a:spcPts val="4057"/>
              </a:lnSpc>
            </a:pPr>
            <a:endParaRPr lang="en-US" sz="2898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107022" y="653855"/>
            <a:ext cx="3392218" cy="3538167"/>
          </a:xfrm>
          <a:custGeom>
            <a:avLst/>
            <a:gdLst/>
            <a:ahLst/>
            <a:cxnLst/>
            <a:rect l="l" t="t" r="r" b="b"/>
            <a:pathLst>
              <a:path w="3392218" h="3538167">
                <a:moveTo>
                  <a:pt x="0" y="0"/>
                </a:moveTo>
                <a:lnTo>
                  <a:pt x="3392217" y="0"/>
                </a:lnTo>
                <a:lnTo>
                  <a:pt x="3392217" y="3538167"/>
                </a:lnTo>
                <a:lnTo>
                  <a:pt x="0" y="353816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 rot="8322639">
            <a:off x="15530504" y="7222934"/>
            <a:ext cx="2292647" cy="2635226"/>
          </a:xfrm>
          <a:custGeom>
            <a:avLst/>
            <a:gdLst/>
            <a:ahLst/>
            <a:cxnLst/>
            <a:rect l="l" t="t" r="r" b="b"/>
            <a:pathLst>
              <a:path w="2292647" h="2635226">
                <a:moveTo>
                  <a:pt x="0" y="0"/>
                </a:moveTo>
                <a:lnTo>
                  <a:pt x="2292647" y="0"/>
                </a:lnTo>
                <a:lnTo>
                  <a:pt x="2292647" y="2635227"/>
                </a:lnTo>
                <a:lnTo>
                  <a:pt x="0" y="263522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78214" y="-4882840"/>
            <a:ext cx="9218676" cy="9218676"/>
          </a:xfrm>
          <a:custGeom>
            <a:avLst/>
            <a:gdLst/>
            <a:ahLst/>
            <a:cxnLst/>
            <a:rect l="l" t="t" r="r" b="b"/>
            <a:pathLst>
              <a:path w="9218676" h="9218676">
                <a:moveTo>
                  <a:pt x="0" y="0"/>
                </a:moveTo>
                <a:lnTo>
                  <a:pt x="9218676" y="0"/>
                </a:lnTo>
                <a:lnTo>
                  <a:pt x="9218676" y="9218677"/>
                </a:lnTo>
                <a:lnTo>
                  <a:pt x="0" y="92186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5720443" y="-1551311"/>
            <a:ext cx="8685325" cy="8685325"/>
          </a:xfrm>
          <a:custGeom>
            <a:avLst/>
            <a:gdLst/>
            <a:ahLst/>
            <a:cxnLst/>
            <a:rect l="l" t="t" r="r" b="b"/>
            <a:pathLst>
              <a:path w="8685325" h="8685325">
                <a:moveTo>
                  <a:pt x="0" y="0"/>
                </a:moveTo>
                <a:lnTo>
                  <a:pt x="8685326" y="0"/>
                </a:lnTo>
                <a:lnTo>
                  <a:pt x="8685326" y="8685325"/>
                </a:lnTo>
                <a:lnTo>
                  <a:pt x="0" y="86853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3247802" y="4806269"/>
            <a:ext cx="9218676" cy="9218676"/>
          </a:xfrm>
          <a:custGeom>
            <a:avLst/>
            <a:gdLst/>
            <a:ahLst/>
            <a:cxnLst/>
            <a:rect l="l" t="t" r="r" b="b"/>
            <a:pathLst>
              <a:path w="9218676" h="9218676">
                <a:moveTo>
                  <a:pt x="0" y="0"/>
                </a:moveTo>
                <a:lnTo>
                  <a:pt x="9218677" y="0"/>
                </a:lnTo>
                <a:lnTo>
                  <a:pt x="9218677" y="9218676"/>
                </a:lnTo>
                <a:lnTo>
                  <a:pt x="0" y="92186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899438" y="7474099"/>
            <a:ext cx="8685325" cy="8685325"/>
          </a:xfrm>
          <a:custGeom>
            <a:avLst/>
            <a:gdLst/>
            <a:ahLst/>
            <a:cxnLst/>
            <a:rect l="l" t="t" r="r" b="b"/>
            <a:pathLst>
              <a:path w="8685325" h="8685325">
                <a:moveTo>
                  <a:pt x="0" y="0"/>
                </a:moveTo>
                <a:lnTo>
                  <a:pt x="8685326" y="0"/>
                </a:lnTo>
                <a:lnTo>
                  <a:pt x="8685326" y="8685325"/>
                </a:lnTo>
                <a:lnTo>
                  <a:pt x="0" y="86853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5869971" y="8535586"/>
            <a:ext cx="2778658" cy="2285446"/>
          </a:xfrm>
          <a:custGeom>
            <a:avLst/>
            <a:gdLst/>
            <a:ahLst/>
            <a:cxnLst/>
            <a:rect l="l" t="t" r="r" b="b"/>
            <a:pathLst>
              <a:path w="2778658" h="2285446">
                <a:moveTo>
                  <a:pt x="0" y="0"/>
                </a:moveTo>
                <a:lnTo>
                  <a:pt x="2778658" y="0"/>
                </a:lnTo>
                <a:lnTo>
                  <a:pt x="2778658" y="2285447"/>
                </a:lnTo>
                <a:lnTo>
                  <a:pt x="0" y="22854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 flipH="1">
            <a:off x="14020057" y="-2331083"/>
            <a:ext cx="4903845" cy="5636604"/>
          </a:xfrm>
          <a:custGeom>
            <a:avLst/>
            <a:gdLst/>
            <a:ahLst/>
            <a:cxnLst/>
            <a:rect l="l" t="t" r="r" b="b"/>
            <a:pathLst>
              <a:path w="4903845" h="5636604">
                <a:moveTo>
                  <a:pt x="4903845" y="0"/>
                </a:moveTo>
                <a:lnTo>
                  <a:pt x="0" y="0"/>
                </a:lnTo>
                <a:lnTo>
                  <a:pt x="0" y="5636604"/>
                </a:lnTo>
                <a:lnTo>
                  <a:pt x="4903845" y="5636604"/>
                </a:lnTo>
                <a:lnTo>
                  <a:pt x="4903845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1515744" y="2696101"/>
            <a:ext cx="11130050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Neue Machina Ultra-Bold"/>
              </a:rPr>
              <a:t>Neurofibromatosa - typ 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58099" y="3588163"/>
            <a:ext cx="15111872" cy="4067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6772" lvl="1" indent="-358386">
              <a:lnSpc>
                <a:spcPts val="4647"/>
              </a:lnSpc>
              <a:buFont typeface="Arial"/>
              <a:buChar char="•"/>
            </a:pPr>
            <a:r>
              <a:rPr lang="en-US" sz="3319">
                <a:solidFill>
                  <a:srgbClr val="FFFFFF"/>
                </a:solidFill>
                <a:latin typeface="Montserrat"/>
              </a:rPr>
              <a:t>Progresivně se chovající onemocnění</a:t>
            </a:r>
          </a:p>
          <a:p>
            <a:pPr marL="716772" lvl="1" indent="-358386">
              <a:lnSpc>
                <a:spcPts val="4647"/>
              </a:lnSpc>
              <a:buFont typeface="Arial"/>
              <a:buChar char="•"/>
            </a:pPr>
            <a:r>
              <a:rPr lang="en-US" sz="3319">
                <a:solidFill>
                  <a:srgbClr val="FFFFFF"/>
                </a:solidFill>
                <a:latin typeface="Montserrat"/>
              </a:rPr>
              <a:t>Mnohočetné nádory centrálního a periferního nervového systému</a:t>
            </a:r>
          </a:p>
          <a:p>
            <a:pPr marL="716772" lvl="1" indent="-358386">
              <a:lnSpc>
                <a:spcPts val="4647"/>
              </a:lnSpc>
              <a:buFont typeface="Arial"/>
              <a:buChar char="•"/>
            </a:pPr>
            <a:r>
              <a:rPr lang="en-US" sz="3319">
                <a:solidFill>
                  <a:srgbClr val="FFFFFF"/>
                </a:solidFill>
                <a:latin typeface="Montserrat"/>
              </a:rPr>
              <a:t>Kožní pigmentace</a:t>
            </a:r>
          </a:p>
          <a:p>
            <a:pPr marL="716772" lvl="1" indent="-358386">
              <a:lnSpc>
                <a:spcPts val="4647"/>
              </a:lnSpc>
              <a:buFont typeface="Arial"/>
              <a:buChar char="•"/>
            </a:pPr>
            <a:r>
              <a:rPr lang="en-US" sz="3319">
                <a:solidFill>
                  <a:srgbClr val="FFFFFF"/>
                </a:solidFill>
                <a:latin typeface="Montserrat"/>
              </a:rPr>
              <a:t>Léze cév a vnitřních orgánů</a:t>
            </a:r>
          </a:p>
          <a:p>
            <a:pPr marL="716772" lvl="1" indent="-358386">
              <a:lnSpc>
                <a:spcPts val="4647"/>
              </a:lnSpc>
              <a:buFont typeface="Arial"/>
              <a:buChar char="•"/>
            </a:pPr>
            <a:r>
              <a:rPr lang="en-US" sz="3319">
                <a:solidFill>
                  <a:srgbClr val="FFFFFF"/>
                </a:solidFill>
                <a:latin typeface="Montserrat"/>
              </a:rPr>
              <a:t>Sklon k maligní transformaci u různých tkání</a:t>
            </a:r>
          </a:p>
          <a:p>
            <a:pPr marL="716772" lvl="1" indent="-358386">
              <a:lnSpc>
                <a:spcPts val="4647"/>
              </a:lnSpc>
              <a:buFont typeface="Arial"/>
              <a:buChar char="•"/>
            </a:pPr>
            <a:r>
              <a:rPr lang="en-US" sz="3319">
                <a:solidFill>
                  <a:srgbClr val="FFFFFF"/>
                </a:solidFill>
                <a:latin typeface="Montserrat"/>
              </a:rPr>
              <a:t>2-3:10000 živě narozených dětí</a:t>
            </a:r>
          </a:p>
          <a:p>
            <a:pPr marL="716772" lvl="1" indent="-358386">
              <a:lnSpc>
                <a:spcPts val="4647"/>
              </a:lnSpc>
              <a:buFont typeface="Arial"/>
              <a:buChar char="•"/>
            </a:pPr>
            <a:r>
              <a:rPr lang="en-US" sz="3319">
                <a:solidFill>
                  <a:srgbClr val="FFFFFF"/>
                </a:solidFill>
                <a:latin typeface="Montserrat"/>
              </a:rPr>
              <a:t>AD dědičnost, 17. chromozom</a:t>
            </a:r>
          </a:p>
        </p:txBody>
      </p:sp>
      <p:sp>
        <p:nvSpPr>
          <p:cNvPr id="10" name="Freeform 10"/>
          <p:cNvSpPr/>
          <p:nvPr/>
        </p:nvSpPr>
        <p:spPr>
          <a:xfrm rot="3362858">
            <a:off x="11551694" y="5877440"/>
            <a:ext cx="3392218" cy="3538167"/>
          </a:xfrm>
          <a:custGeom>
            <a:avLst/>
            <a:gdLst/>
            <a:ahLst/>
            <a:cxnLst/>
            <a:rect l="l" t="t" r="r" b="b"/>
            <a:pathLst>
              <a:path w="3392218" h="3538167">
                <a:moveTo>
                  <a:pt x="0" y="0"/>
                </a:moveTo>
                <a:lnTo>
                  <a:pt x="3392217" y="0"/>
                </a:lnTo>
                <a:lnTo>
                  <a:pt x="3392217" y="3538167"/>
                </a:lnTo>
                <a:lnTo>
                  <a:pt x="0" y="35381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 rot="-7873697">
            <a:off x="-1570979" y="-976016"/>
            <a:ext cx="5507020" cy="4199103"/>
          </a:xfrm>
          <a:custGeom>
            <a:avLst/>
            <a:gdLst/>
            <a:ahLst/>
            <a:cxnLst/>
            <a:rect l="l" t="t" r="r" b="b"/>
            <a:pathLst>
              <a:path w="5507020" h="4199103">
                <a:moveTo>
                  <a:pt x="0" y="0"/>
                </a:moveTo>
                <a:lnTo>
                  <a:pt x="5507020" y="0"/>
                </a:lnTo>
                <a:lnTo>
                  <a:pt x="5507020" y="4199103"/>
                </a:lnTo>
                <a:lnTo>
                  <a:pt x="0" y="41991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724066" y="-3249112"/>
            <a:ext cx="11805542" cy="11805542"/>
          </a:xfrm>
          <a:custGeom>
            <a:avLst/>
            <a:gdLst/>
            <a:ahLst/>
            <a:cxnLst/>
            <a:rect l="l" t="t" r="r" b="b"/>
            <a:pathLst>
              <a:path w="11805542" h="11805542">
                <a:moveTo>
                  <a:pt x="0" y="0"/>
                </a:moveTo>
                <a:lnTo>
                  <a:pt x="11805542" y="0"/>
                </a:lnTo>
                <a:lnTo>
                  <a:pt x="11805542" y="11805541"/>
                </a:lnTo>
                <a:lnTo>
                  <a:pt x="0" y="118055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1203420" y="1177460"/>
            <a:ext cx="11805542" cy="11805542"/>
          </a:xfrm>
          <a:custGeom>
            <a:avLst/>
            <a:gdLst/>
            <a:ahLst/>
            <a:cxnLst/>
            <a:rect l="l" t="t" r="r" b="b"/>
            <a:pathLst>
              <a:path w="11805542" h="11805542">
                <a:moveTo>
                  <a:pt x="0" y="0"/>
                </a:moveTo>
                <a:lnTo>
                  <a:pt x="11805542" y="0"/>
                </a:lnTo>
                <a:lnTo>
                  <a:pt x="11805542" y="11805542"/>
                </a:lnTo>
                <a:lnTo>
                  <a:pt x="0" y="118055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3205205" y="4667812"/>
            <a:ext cx="8893252" cy="8315191"/>
          </a:xfrm>
          <a:custGeom>
            <a:avLst/>
            <a:gdLst/>
            <a:ahLst/>
            <a:cxnLst/>
            <a:rect l="l" t="t" r="r" b="b"/>
            <a:pathLst>
              <a:path w="8893252" h="8315191">
                <a:moveTo>
                  <a:pt x="0" y="0"/>
                </a:moveTo>
                <a:lnTo>
                  <a:pt x="8893252" y="0"/>
                </a:lnTo>
                <a:lnTo>
                  <a:pt x="8893252" y="8315190"/>
                </a:lnTo>
                <a:lnTo>
                  <a:pt x="0" y="83151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rot="1365435">
            <a:off x="-3790155" y="-730855"/>
            <a:ext cx="6282382" cy="6378053"/>
          </a:xfrm>
          <a:custGeom>
            <a:avLst/>
            <a:gdLst/>
            <a:ahLst/>
            <a:cxnLst/>
            <a:rect l="l" t="t" r="r" b="b"/>
            <a:pathLst>
              <a:path w="6282382" h="6378053">
                <a:moveTo>
                  <a:pt x="0" y="0"/>
                </a:moveTo>
                <a:lnTo>
                  <a:pt x="6282382" y="0"/>
                </a:lnTo>
                <a:lnTo>
                  <a:pt x="6282382" y="6378053"/>
                </a:lnTo>
                <a:lnTo>
                  <a:pt x="0" y="63780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4242020" y="942975"/>
            <a:ext cx="9456319" cy="714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90"/>
              </a:lnSpc>
            </a:pPr>
            <a:r>
              <a:rPr lang="en-US" sz="4136">
                <a:solidFill>
                  <a:srgbClr val="FFFFFF"/>
                </a:solidFill>
                <a:latin typeface="Neue Machina Ultra-Bold"/>
              </a:rPr>
              <a:t>NF 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647484" y="1734713"/>
            <a:ext cx="15111872" cy="4067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6772" lvl="1" indent="-358386">
              <a:lnSpc>
                <a:spcPts val="4647"/>
              </a:lnSpc>
              <a:buFont typeface="Arial"/>
              <a:buChar char="•"/>
            </a:pPr>
            <a:r>
              <a:rPr lang="en-US" sz="3319">
                <a:solidFill>
                  <a:srgbClr val="FFFFFF"/>
                </a:solidFill>
                <a:latin typeface="Montserrat"/>
              </a:rPr>
              <a:t>Kožní léze- skvrny café au lait</a:t>
            </a:r>
          </a:p>
          <a:p>
            <a:pPr marL="716772" lvl="1" indent="-358386">
              <a:lnSpc>
                <a:spcPts val="4647"/>
              </a:lnSpc>
              <a:buFont typeface="Arial"/>
              <a:buChar char="•"/>
            </a:pPr>
            <a:r>
              <a:rPr lang="en-US" sz="3319">
                <a:solidFill>
                  <a:srgbClr val="FFFFFF"/>
                </a:solidFill>
                <a:latin typeface="Montserrat"/>
              </a:rPr>
              <a:t>Kožní nádory - podkožní fibromy v průběhu perif. nervů</a:t>
            </a:r>
          </a:p>
          <a:p>
            <a:pPr marL="716772" lvl="1" indent="-358386">
              <a:lnSpc>
                <a:spcPts val="4647"/>
              </a:lnSpc>
              <a:buFont typeface="Arial"/>
              <a:buChar char="•"/>
            </a:pPr>
            <a:r>
              <a:rPr lang="en-US" sz="3319">
                <a:solidFill>
                  <a:srgbClr val="FFFFFF"/>
                </a:solidFill>
                <a:latin typeface="Montserrat"/>
              </a:rPr>
              <a:t>Lischovy noduly na duhovce </a:t>
            </a:r>
          </a:p>
          <a:p>
            <a:pPr marL="716772" lvl="1" indent="-358386">
              <a:lnSpc>
                <a:spcPts val="4647"/>
              </a:lnSpc>
              <a:buFont typeface="Arial"/>
              <a:buChar char="•"/>
            </a:pPr>
            <a:r>
              <a:rPr lang="en-US" sz="3319">
                <a:solidFill>
                  <a:srgbClr val="FFFFFF"/>
                </a:solidFill>
                <a:latin typeface="Montserrat"/>
              </a:rPr>
              <a:t>Makrocefalie, malá postava, skoliosa, vady srdce</a:t>
            </a:r>
          </a:p>
          <a:p>
            <a:pPr marL="716772" lvl="1" indent="-358386">
              <a:lnSpc>
                <a:spcPts val="4647"/>
              </a:lnSpc>
              <a:buFont typeface="Arial"/>
              <a:buChar char="•"/>
            </a:pPr>
            <a:r>
              <a:rPr lang="en-US" sz="3319">
                <a:solidFill>
                  <a:srgbClr val="FFFFFF"/>
                </a:solidFill>
                <a:latin typeface="Montserrat"/>
              </a:rPr>
              <a:t>Bolesti hlavy , kognitivní poruchy</a:t>
            </a:r>
          </a:p>
          <a:p>
            <a:pPr marL="716772" lvl="1" indent="-358386">
              <a:lnSpc>
                <a:spcPts val="4647"/>
              </a:lnSpc>
              <a:buFont typeface="Arial"/>
              <a:buChar char="•"/>
            </a:pPr>
            <a:r>
              <a:rPr lang="en-US" sz="3319">
                <a:solidFill>
                  <a:srgbClr val="FFFFFF"/>
                </a:solidFill>
                <a:latin typeface="Montserrat"/>
              </a:rPr>
              <a:t>MR obraz- malá ložiska zvýšeného signálu – klinicky asymptomatické</a:t>
            </a:r>
          </a:p>
        </p:txBody>
      </p:sp>
      <p:sp>
        <p:nvSpPr>
          <p:cNvPr id="8" name="Freeform 8"/>
          <p:cNvSpPr/>
          <p:nvPr/>
        </p:nvSpPr>
        <p:spPr>
          <a:xfrm flipH="1">
            <a:off x="8392248" y="5377624"/>
            <a:ext cx="2962537" cy="3405214"/>
          </a:xfrm>
          <a:custGeom>
            <a:avLst/>
            <a:gdLst/>
            <a:ahLst/>
            <a:cxnLst/>
            <a:rect l="l" t="t" r="r" b="b"/>
            <a:pathLst>
              <a:path w="2962537" h="3405214">
                <a:moveTo>
                  <a:pt x="2962537" y="0"/>
                </a:moveTo>
                <a:lnTo>
                  <a:pt x="0" y="0"/>
                </a:lnTo>
                <a:lnTo>
                  <a:pt x="0" y="3405215"/>
                </a:lnTo>
                <a:lnTo>
                  <a:pt x="2962537" y="3405215"/>
                </a:lnTo>
                <a:lnTo>
                  <a:pt x="2962537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 rot="3362858">
            <a:off x="1758551" y="6309800"/>
            <a:ext cx="2049324" cy="2137496"/>
          </a:xfrm>
          <a:custGeom>
            <a:avLst/>
            <a:gdLst/>
            <a:ahLst/>
            <a:cxnLst/>
            <a:rect l="l" t="t" r="r" b="b"/>
            <a:pathLst>
              <a:path w="2049324" h="2137496">
                <a:moveTo>
                  <a:pt x="0" y="0"/>
                </a:moveTo>
                <a:lnTo>
                  <a:pt x="2049325" y="0"/>
                </a:lnTo>
                <a:lnTo>
                  <a:pt x="2049325" y="2137496"/>
                </a:lnTo>
                <a:lnTo>
                  <a:pt x="0" y="21374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971137" y="594816"/>
            <a:ext cx="7465233" cy="7465233"/>
          </a:xfrm>
          <a:custGeom>
            <a:avLst/>
            <a:gdLst/>
            <a:ahLst/>
            <a:cxnLst/>
            <a:rect l="l" t="t" r="r" b="b"/>
            <a:pathLst>
              <a:path w="7465233" h="7465233">
                <a:moveTo>
                  <a:pt x="0" y="0"/>
                </a:moveTo>
                <a:lnTo>
                  <a:pt x="7465233" y="0"/>
                </a:lnTo>
                <a:lnTo>
                  <a:pt x="7465233" y="7465233"/>
                </a:lnTo>
                <a:lnTo>
                  <a:pt x="0" y="74652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4571164" y="3973154"/>
            <a:ext cx="9218676" cy="9218676"/>
          </a:xfrm>
          <a:custGeom>
            <a:avLst/>
            <a:gdLst/>
            <a:ahLst/>
            <a:cxnLst/>
            <a:rect l="l" t="t" r="r" b="b"/>
            <a:pathLst>
              <a:path w="9218676" h="9218676">
                <a:moveTo>
                  <a:pt x="0" y="0"/>
                </a:moveTo>
                <a:lnTo>
                  <a:pt x="9218676" y="0"/>
                </a:lnTo>
                <a:lnTo>
                  <a:pt x="9218676" y="9218676"/>
                </a:lnTo>
                <a:lnTo>
                  <a:pt x="0" y="92186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3224964" y="4105113"/>
            <a:ext cx="11475480" cy="11475480"/>
            <a:chOff x="0" y="0"/>
            <a:chExt cx="6355080" cy="635508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200845" y="1526033"/>
            <a:ext cx="13886310" cy="1487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spc="-187">
                <a:solidFill>
                  <a:srgbClr val="FFFFFF"/>
                </a:solidFill>
                <a:latin typeface="Neue Machina Ultra-Bold"/>
              </a:rPr>
              <a:t>Neurofibromatosa – cafe au lait, fibromy </a:t>
            </a:r>
          </a:p>
          <a:p>
            <a:pPr algn="ctr">
              <a:lnSpc>
                <a:spcPts val="2520"/>
              </a:lnSpc>
            </a:pPr>
            <a:r>
              <a:rPr lang="en-US" sz="1800" u="sng" spc="-70">
                <a:solidFill>
                  <a:srgbClr val="FFFFFF"/>
                </a:solidFill>
                <a:latin typeface="Neue Machina Ultra-Bold"/>
                <a:hlinkClick r:id="rId6" tooltip="https://behealthis.com/"/>
              </a:rPr>
              <a:t>behealthis.com</a:t>
            </a:r>
          </a:p>
          <a:p>
            <a:pPr algn="ctr">
              <a:lnSpc>
                <a:spcPts val="2520"/>
              </a:lnSpc>
            </a:pPr>
            <a:endParaRPr lang="en-US" sz="1800" u="sng" spc="-70">
              <a:solidFill>
                <a:srgbClr val="FFFFFF"/>
              </a:solidFill>
              <a:latin typeface="Neue Machina Ultra-Bold"/>
              <a:hlinkClick r:id="rId6" tooltip="https://behealthis.com/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4195193" y="-4864633"/>
            <a:ext cx="9729266" cy="9729266"/>
          </a:xfrm>
          <a:custGeom>
            <a:avLst/>
            <a:gdLst/>
            <a:ahLst/>
            <a:cxnLst/>
            <a:rect l="l" t="t" r="r" b="b"/>
            <a:pathLst>
              <a:path w="9729266" h="9729266">
                <a:moveTo>
                  <a:pt x="0" y="0"/>
                </a:moveTo>
                <a:lnTo>
                  <a:pt x="9729267" y="0"/>
                </a:lnTo>
                <a:lnTo>
                  <a:pt x="9729267" y="9729266"/>
                </a:lnTo>
                <a:lnTo>
                  <a:pt x="0" y="9729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 rot="10344677">
            <a:off x="-877637" y="-716602"/>
            <a:ext cx="4140717" cy="2443023"/>
          </a:xfrm>
          <a:custGeom>
            <a:avLst/>
            <a:gdLst/>
            <a:ahLst/>
            <a:cxnLst/>
            <a:rect l="l" t="t" r="r" b="b"/>
            <a:pathLst>
              <a:path w="4140717" h="2443023">
                <a:moveTo>
                  <a:pt x="0" y="0"/>
                </a:moveTo>
                <a:lnTo>
                  <a:pt x="4140716" y="0"/>
                </a:lnTo>
                <a:lnTo>
                  <a:pt x="4140716" y="2443023"/>
                </a:lnTo>
                <a:lnTo>
                  <a:pt x="0" y="24430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5788974" y="1621283"/>
            <a:ext cx="5382042" cy="5628279"/>
          </a:xfrm>
          <a:custGeom>
            <a:avLst/>
            <a:gdLst/>
            <a:ahLst/>
            <a:cxnLst/>
            <a:rect l="l" t="t" r="r" b="b"/>
            <a:pathLst>
              <a:path w="5382042" h="5628279">
                <a:moveTo>
                  <a:pt x="0" y="0"/>
                </a:moveTo>
                <a:lnTo>
                  <a:pt x="5382042" y="0"/>
                </a:lnTo>
                <a:lnTo>
                  <a:pt x="5382042" y="5628279"/>
                </a:lnTo>
                <a:lnTo>
                  <a:pt x="0" y="562827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5785757" y="5904254"/>
            <a:ext cx="6716487" cy="6708091"/>
          </a:xfrm>
          <a:custGeom>
            <a:avLst/>
            <a:gdLst/>
            <a:ahLst/>
            <a:cxnLst/>
            <a:rect l="l" t="t" r="r" b="b"/>
            <a:pathLst>
              <a:path w="6716487" h="6708091">
                <a:moveTo>
                  <a:pt x="0" y="0"/>
                </a:moveTo>
                <a:lnTo>
                  <a:pt x="6716486" y="0"/>
                </a:lnTo>
                <a:lnTo>
                  <a:pt x="6716486" y="6708092"/>
                </a:lnTo>
                <a:lnTo>
                  <a:pt x="0" y="67080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947969" y="4435422"/>
            <a:ext cx="5246391" cy="5246370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-20048" r="-20048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0547678" y="4105113"/>
            <a:ext cx="4152765" cy="4152749"/>
            <a:chOff x="0" y="0"/>
            <a:chExt cx="6350000" cy="63499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1"/>
              <a:stretch>
                <a:fillRect l="-92563" t="-16436" r="-96020" b="-1784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971137" y="594816"/>
            <a:ext cx="7465233" cy="7465233"/>
          </a:xfrm>
          <a:custGeom>
            <a:avLst/>
            <a:gdLst/>
            <a:ahLst/>
            <a:cxnLst/>
            <a:rect l="l" t="t" r="r" b="b"/>
            <a:pathLst>
              <a:path w="7465233" h="7465233">
                <a:moveTo>
                  <a:pt x="0" y="0"/>
                </a:moveTo>
                <a:lnTo>
                  <a:pt x="7465233" y="0"/>
                </a:lnTo>
                <a:lnTo>
                  <a:pt x="7465233" y="7465233"/>
                </a:lnTo>
                <a:lnTo>
                  <a:pt x="0" y="74652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4571164" y="3973154"/>
            <a:ext cx="9218676" cy="9218676"/>
          </a:xfrm>
          <a:custGeom>
            <a:avLst/>
            <a:gdLst/>
            <a:ahLst/>
            <a:cxnLst/>
            <a:rect l="l" t="t" r="r" b="b"/>
            <a:pathLst>
              <a:path w="9218676" h="9218676">
                <a:moveTo>
                  <a:pt x="0" y="0"/>
                </a:moveTo>
                <a:lnTo>
                  <a:pt x="9218676" y="0"/>
                </a:lnTo>
                <a:lnTo>
                  <a:pt x="9218676" y="9218676"/>
                </a:lnTo>
                <a:lnTo>
                  <a:pt x="0" y="92186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3224964" y="4105113"/>
            <a:ext cx="11475480" cy="11475480"/>
            <a:chOff x="0" y="0"/>
            <a:chExt cx="6355080" cy="635508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200845" y="1526033"/>
            <a:ext cx="13886310" cy="1544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spc="-187" dirty="0">
                <a:solidFill>
                  <a:srgbClr val="FFFFFF"/>
                </a:solidFill>
                <a:latin typeface="Neue Machina Ultra-Bold"/>
              </a:rPr>
              <a:t>NF 1- </a:t>
            </a:r>
            <a:r>
              <a:rPr lang="en-US" sz="4800" spc="-187" dirty="0" err="1">
                <a:solidFill>
                  <a:srgbClr val="FFFFFF"/>
                </a:solidFill>
                <a:latin typeface="Neue Machina Ultra-Bold"/>
              </a:rPr>
              <a:t>Lishovy</a:t>
            </a:r>
            <a:r>
              <a:rPr lang="en-US" sz="4800" spc="-187" dirty="0">
                <a:solidFill>
                  <a:srgbClr val="FFFFFF"/>
                </a:solidFill>
                <a:latin typeface="Neue Machina Ultra-Bold"/>
              </a:rPr>
              <a:t> </a:t>
            </a:r>
            <a:r>
              <a:rPr lang="en-US" sz="4800" spc="-187" dirty="0" err="1">
                <a:solidFill>
                  <a:srgbClr val="FFFFFF"/>
                </a:solidFill>
                <a:latin typeface="Neue Machina Ultra-Bold"/>
              </a:rPr>
              <a:t>uzlíky</a:t>
            </a:r>
            <a:r>
              <a:rPr lang="en-US" sz="4800" spc="-187" dirty="0">
                <a:solidFill>
                  <a:srgbClr val="FFFFFF"/>
                </a:solidFill>
                <a:latin typeface="Neue Machina Ultra-Bold"/>
              </a:rPr>
              <a:t>, MR</a:t>
            </a:r>
          </a:p>
          <a:p>
            <a:pPr algn="ctr">
              <a:lnSpc>
                <a:spcPts val="2940"/>
              </a:lnSpc>
            </a:pPr>
            <a:r>
              <a:rPr lang="en-US" sz="1000" u="sng" spc="-81" dirty="0">
                <a:solidFill>
                  <a:srgbClr val="FFFFFF"/>
                </a:solidFill>
                <a:latin typeface="Neue Machina Ultra-Bold"/>
                <a:hlinkClick r:id="rId6" tooltip="https://prolekare.cz/"/>
              </a:rPr>
              <a:t>prolekare.cz</a:t>
            </a:r>
            <a:r>
              <a:rPr lang="en-US" sz="1000" spc="-81" dirty="0">
                <a:solidFill>
                  <a:srgbClr val="FFFFFF"/>
                </a:solidFill>
                <a:latin typeface="Neue Machina Ultra-Bold"/>
              </a:rPr>
              <a:t> </a:t>
            </a:r>
          </a:p>
          <a:p>
            <a:pPr algn="ctr">
              <a:lnSpc>
                <a:spcPts val="2520"/>
              </a:lnSpc>
            </a:pPr>
            <a:endParaRPr lang="en-US" sz="2100" spc="-81" dirty="0">
              <a:solidFill>
                <a:srgbClr val="FFFFFF"/>
              </a:solidFill>
              <a:latin typeface="Neue Machina Ultra-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4195193" y="-4864633"/>
            <a:ext cx="9729266" cy="9729266"/>
          </a:xfrm>
          <a:custGeom>
            <a:avLst/>
            <a:gdLst/>
            <a:ahLst/>
            <a:cxnLst/>
            <a:rect l="l" t="t" r="r" b="b"/>
            <a:pathLst>
              <a:path w="9729266" h="9729266">
                <a:moveTo>
                  <a:pt x="0" y="0"/>
                </a:moveTo>
                <a:lnTo>
                  <a:pt x="9729267" y="0"/>
                </a:lnTo>
                <a:lnTo>
                  <a:pt x="9729267" y="9729266"/>
                </a:lnTo>
                <a:lnTo>
                  <a:pt x="0" y="9729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 rot="10344677">
            <a:off x="-877637" y="-716602"/>
            <a:ext cx="4140717" cy="2443023"/>
          </a:xfrm>
          <a:custGeom>
            <a:avLst/>
            <a:gdLst/>
            <a:ahLst/>
            <a:cxnLst/>
            <a:rect l="l" t="t" r="r" b="b"/>
            <a:pathLst>
              <a:path w="4140717" h="2443023">
                <a:moveTo>
                  <a:pt x="0" y="0"/>
                </a:moveTo>
                <a:lnTo>
                  <a:pt x="4140716" y="0"/>
                </a:lnTo>
                <a:lnTo>
                  <a:pt x="4140716" y="2443023"/>
                </a:lnTo>
                <a:lnTo>
                  <a:pt x="0" y="24430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5788974" y="1621283"/>
            <a:ext cx="5382042" cy="5628279"/>
          </a:xfrm>
          <a:custGeom>
            <a:avLst/>
            <a:gdLst/>
            <a:ahLst/>
            <a:cxnLst/>
            <a:rect l="l" t="t" r="r" b="b"/>
            <a:pathLst>
              <a:path w="5382042" h="5628279">
                <a:moveTo>
                  <a:pt x="0" y="0"/>
                </a:moveTo>
                <a:lnTo>
                  <a:pt x="5382042" y="0"/>
                </a:lnTo>
                <a:lnTo>
                  <a:pt x="5382042" y="5628279"/>
                </a:lnTo>
                <a:lnTo>
                  <a:pt x="0" y="562827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5785757" y="5904254"/>
            <a:ext cx="6716487" cy="6708091"/>
          </a:xfrm>
          <a:custGeom>
            <a:avLst/>
            <a:gdLst/>
            <a:ahLst/>
            <a:cxnLst/>
            <a:rect l="l" t="t" r="r" b="b"/>
            <a:pathLst>
              <a:path w="6716487" h="6708091">
                <a:moveTo>
                  <a:pt x="0" y="0"/>
                </a:moveTo>
                <a:lnTo>
                  <a:pt x="6716486" y="0"/>
                </a:lnTo>
                <a:lnTo>
                  <a:pt x="6716486" y="6708092"/>
                </a:lnTo>
                <a:lnTo>
                  <a:pt x="0" y="67080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4269379" y="2758960"/>
            <a:ext cx="4211364" cy="4211347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-13855" r="-24605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2370999" y="6424892"/>
            <a:ext cx="3417975" cy="3417961"/>
            <a:chOff x="0" y="0"/>
            <a:chExt cx="6350000" cy="63499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1"/>
              <a:stretch>
                <a:fillRect t="-11425" b="-11425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971137" y="594816"/>
            <a:ext cx="7465233" cy="7465233"/>
          </a:xfrm>
          <a:custGeom>
            <a:avLst/>
            <a:gdLst/>
            <a:ahLst/>
            <a:cxnLst/>
            <a:rect l="l" t="t" r="r" b="b"/>
            <a:pathLst>
              <a:path w="7465233" h="7465233">
                <a:moveTo>
                  <a:pt x="0" y="0"/>
                </a:moveTo>
                <a:lnTo>
                  <a:pt x="7465233" y="0"/>
                </a:lnTo>
                <a:lnTo>
                  <a:pt x="7465233" y="7465233"/>
                </a:lnTo>
                <a:lnTo>
                  <a:pt x="0" y="74652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4571164" y="3973154"/>
            <a:ext cx="9218676" cy="9218676"/>
          </a:xfrm>
          <a:custGeom>
            <a:avLst/>
            <a:gdLst/>
            <a:ahLst/>
            <a:cxnLst/>
            <a:rect l="l" t="t" r="r" b="b"/>
            <a:pathLst>
              <a:path w="9218676" h="9218676">
                <a:moveTo>
                  <a:pt x="0" y="0"/>
                </a:moveTo>
                <a:lnTo>
                  <a:pt x="9218676" y="0"/>
                </a:lnTo>
                <a:lnTo>
                  <a:pt x="9218676" y="9218676"/>
                </a:lnTo>
                <a:lnTo>
                  <a:pt x="0" y="92186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3224964" y="4105113"/>
            <a:ext cx="11475480" cy="11475480"/>
            <a:chOff x="0" y="0"/>
            <a:chExt cx="6355080" cy="635508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200845" y="1526033"/>
            <a:ext cx="13886310" cy="1306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spc="-187">
                <a:solidFill>
                  <a:srgbClr val="FFFFFF"/>
                </a:solidFill>
                <a:latin typeface="Neue Machina Ultra-Bold"/>
              </a:rPr>
              <a:t>TS-hamartom</a:t>
            </a:r>
          </a:p>
          <a:p>
            <a:pPr algn="ctr">
              <a:lnSpc>
                <a:spcPts val="1960"/>
              </a:lnSpc>
            </a:pPr>
            <a:r>
              <a:rPr lang="en-US" sz="1400" u="sng" spc="-54">
                <a:solidFill>
                  <a:srgbClr val="FFFFFF"/>
                </a:solidFill>
                <a:latin typeface="Neue Machina Ultra-Bold"/>
                <a:hlinkClick r:id="rId6" tooltip="https://prolekare.cz/"/>
              </a:rPr>
              <a:t>Seidel Zdenek, Grada publishing, 2014, ISBN 978-80-247-4546-6 str 292, obr. 1.9.1.c</a:t>
            </a:r>
          </a:p>
          <a:p>
            <a:pPr algn="ctr">
              <a:lnSpc>
                <a:spcPts val="1540"/>
              </a:lnSpc>
            </a:pPr>
            <a:endParaRPr lang="en-US" sz="1400" u="sng" spc="-54">
              <a:solidFill>
                <a:srgbClr val="FFFFFF"/>
              </a:solidFill>
              <a:latin typeface="Neue Machina Ultra-Bold"/>
              <a:hlinkClick r:id="rId6" tooltip="https://prolekare.cz/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4195193" y="-4864633"/>
            <a:ext cx="9729266" cy="9729266"/>
          </a:xfrm>
          <a:custGeom>
            <a:avLst/>
            <a:gdLst/>
            <a:ahLst/>
            <a:cxnLst/>
            <a:rect l="l" t="t" r="r" b="b"/>
            <a:pathLst>
              <a:path w="9729266" h="9729266">
                <a:moveTo>
                  <a:pt x="0" y="0"/>
                </a:moveTo>
                <a:lnTo>
                  <a:pt x="9729267" y="0"/>
                </a:lnTo>
                <a:lnTo>
                  <a:pt x="9729267" y="9729266"/>
                </a:lnTo>
                <a:lnTo>
                  <a:pt x="0" y="9729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 rot="10344677">
            <a:off x="-877637" y="-716602"/>
            <a:ext cx="4140717" cy="2443023"/>
          </a:xfrm>
          <a:custGeom>
            <a:avLst/>
            <a:gdLst/>
            <a:ahLst/>
            <a:cxnLst/>
            <a:rect l="l" t="t" r="r" b="b"/>
            <a:pathLst>
              <a:path w="4140717" h="2443023">
                <a:moveTo>
                  <a:pt x="0" y="0"/>
                </a:moveTo>
                <a:lnTo>
                  <a:pt x="4140716" y="0"/>
                </a:lnTo>
                <a:lnTo>
                  <a:pt x="4140716" y="2443023"/>
                </a:lnTo>
                <a:lnTo>
                  <a:pt x="0" y="24430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5788974" y="1621283"/>
            <a:ext cx="5382042" cy="5628279"/>
          </a:xfrm>
          <a:custGeom>
            <a:avLst/>
            <a:gdLst/>
            <a:ahLst/>
            <a:cxnLst/>
            <a:rect l="l" t="t" r="r" b="b"/>
            <a:pathLst>
              <a:path w="5382042" h="5628279">
                <a:moveTo>
                  <a:pt x="0" y="0"/>
                </a:moveTo>
                <a:lnTo>
                  <a:pt x="5382042" y="0"/>
                </a:lnTo>
                <a:lnTo>
                  <a:pt x="5382042" y="5628279"/>
                </a:lnTo>
                <a:lnTo>
                  <a:pt x="0" y="562827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5785757" y="5904254"/>
            <a:ext cx="6716487" cy="6708091"/>
          </a:xfrm>
          <a:custGeom>
            <a:avLst/>
            <a:gdLst/>
            <a:ahLst/>
            <a:cxnLst/>
            <a:rect l="l" t="t" r="r" b="b"/>
            <a:pathLst>
              <a:path w="6716487" h="6708091">
                <a:moveTo>
                  <a:pt x="0" y="0"/>
                </a:moveTo>
                <a:lnTo>
                  <a:pt x="6716486" y="0"/>
                </a:lnTo>
                <a:lnTo>
                  <a:pt x="6716486" y="6708092"/>
                </a:lnTo>
                <a:lnTo>
                  <a:pt x="0" y="67080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9759773" y="3296225"/>
            <a:ext cx="4211364" cy="4211347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-567" r="-567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971137" y="594816"/>
            <a:ext cx="7465233" cy="7465233"/>
          </a:xfrm>
          <a:custGeom>
            <a:avLst/>
            <a:gdLst/>
            <a:ahLst/>
            <a:cxnLst/>
            <a:rect l="l" t="t" r="r" b="b"/>
            <a:pathLst>
              <a:path w="7465233" h="7465233">
                <a:moveTo>
                  <a:pt x="0" y="0"/>
                </a:moveTo>
                <a:lnTo>
                  <a:pt x="7465233" y="0"/>
                </a:lnTo>
                <a:lnTo>
                  <a:pt x="7465233" y="7465233"/>
                </a:lnTo>
                <a:lnTo>
                  <a:pt x="0" y="74652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4571164" y="3973154"/>
            <a:ext cx="9218676" cy="9218676"/>
          </a:xfrm>
          <a:custGeom>
            <a:avLst/>
            <a:gdLst/>
            <a:ahLst/>
            <a:cxnLst/>
            <a:rect l="l" t="t" r="r" b="b"/>
            <a:pathLst>
              <a:path w="9218676" h="9218676">
                <a:moveTo>
                  <a:pt x="0" y="0"/>
                </a:moveTo>
                <a:lnTo>
                  <a:pt x="9218676" y="0"/>
                </a:lnTo>
                <a:lnTo>
                  <a:pt x="9218676" y="9218676"/>
                </a:lnTo>
                <a:lnTo>
                  <a:pt x="0" y="92186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3224964" y="4105113"/>
            <a:ext cx="11475480" cy="11475480"/>
            <a:chOff x="0" y="0"/>
            <a:chExt cx="6355080" cy="635508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200845" y="1526033"/>
            <a:ext cx="13886310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Neue Machina Ultra-Bold"/>
              </a:rPr>
              <a:t>NF1- plexiformní neurofibrom kořene C1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00845" y="2580142"/>
            <a:ext cx="13886310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Neue Machina Ultra-Bold"/>
              </a:rPr>
              <a:t>Seidel Zdenek, Grada publishing, 2014, ISBN 978-80-247-4546-6 str 292, obr. 1.9.1.a</a:t>
            </a:r>
          </a:p>
        </p:txBody>
      </p:sp>
      <p:sp>
        <p:nvSpPr>
          <p:cNvPr id="8" name="Freeform 8"/>
          <p:cNvSpPr/>
          <p:nvPr/>
        </p:nvSpPr>
        <p:spPr>
          <a:xfrm>
            <a:off x="-4195193" y="-4864633"/>
            <a:ext cx="9729266" cy="9729266"/>
          </a:xfrm>
          <a:custGeom>
            <a:avLst/>
            <a:gdLst/>
            <a:ahLst/>
            <a:cxnLst/>
            <a:rect l="l" t="t" r="r" b="b"/>
            <a:pathLst>
              <a:path w="9729266" h="9729266">
                <a:moveTo>
                  <a:pt x="0" y="0"/>
                </a:moveTo>
                <a:lnTo>
                  <a:pt x="9729267" y="0"/>
                </a:lnTo>
                <a:lnTo>
                  <a:pt x="9729267" y="9729266"/>
                </a:lnTo>
                <a:lnTo>
                  <a:pt x="0" y="9729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 rot="10344677">
            <a:off x="-877637" y="-716602"/>
            <a:ext cx="4140717" cy="2443023"/>
          </a:xfrm>
          <a:custGeom>
            <a:avLst/>
            <a:gdLst/>
            <a:ahLst/>
            <a:cxnLst/>
            <a:rect l="l" t="t" r="r" b="b"/>
            <a:pathLst>
              <a:path w="4140717" h="2443023">
                <a:moveTo>
                  <a:pt x="0" y="0"/>
                </a:moveTo>
                <a:lnTo>
                  <a:pt x="4140716" y="0"/>
                </a:lnTo>
                <a:lnTo>
                  <a:pt x="4140716" y="2443023"/>
                </a:lnTo>
                <a:lnTo>
                  <a:pt x="0" y="24430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15788974" y="1621283"/>
            <a:ext cx="5382042" cy="5628279"/>
          </a:xfrm>
          <a:custGeom>
            <a:avLst/>
            <a:gdLst/>
            <a:ahLst/>
            <a:cxnLst/>
            <a:rect l="l" t="t" r="r" b="b"/>
            <a:pathLst>
              <a:path w="5382042" h="5628279">
                <a:moveTo>
                  <a:pt x="0" y="0"/>
                </a:moveTo>
                <a:lnTo>
                  <a:pt x="5382042" y="0"/>
                </a:lnTo>
                <a:lnTo>
                  <a:pt x="5382042" y="5628279"/>
                </a:lnTo>
                <a:lnTo>
                  <a:pt x="0" y="56282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>
            <a:off x="5785757" y="5904254"/>
            <a:ext cx="6716487" cy="6708091"/>
          </a:xfrm>
          <a:custGeom>
            <a:avLst/>
            <a:gdLst/>
            <a:ahLst/>
            <a:cxnLst/>
            <a:rect l="l" t="t" r="r" b="b"/>
            <a:pathLst>
              <a:path w="6716487" h="6708091">
                <a:moveTo>
                  <a:pt x="0" y="0"/>
                </a:moveTo>
                <a:lnTo>
                  <a:pt x="6716486" y="0"/>
                </a:lnTo>
                <a:lnTo>
                  <a:pt x="6716486" y="6708092"/>
                </a:lnTo>
                <a:lnTo>
                  <a:pt x="0" y="67080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1577610" y="5476889"/>
            <a:ext cx="4211364" cy="4211347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-730" r="-730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698</Words>
  <Application>Microsoft Office PowerPoint</Application>
  <PresentationFormat>Vlastní</PresentationFormat>
  <Paragraphs>96</Paragraphs>
  <Slides>21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8" baseType="lpstr">
      <vt:lpstr>Calibri</vt:lpstr>
      <vt:lpstr>Arial</vt:lpstr>
      <vt:lpstr>Montserrat Medium</vt:lpstr>
      <vt:lpstr>Open Sans</vt:lpstr>
      <vt:lpstr>Montserrat</vt:lpstr>
      <vt:lpstr>Neue Machina Ultra-Bold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Fakomatózy- neurokutánní syndromy</dc:title>
  <dc:creator>slo0021</dc:creator>
  <cp:lastModifiedBy>Veronika Slováček Hagenová</cp:lastModifiedBy>
  <cp:revision>7</cp:revision>
  <dcterms:created xsi:type="dcterms:W3CDTF">2006-08-16T00:00:00Z</dcterms:created>
  <dcterms:modified xsi:type="dcterms:W3CDTF">2023-10-18T06:22:40Z</dcterms:modified>
  <dc:identifier>DAFqqcZaE-w</dc:identifier>
</cp:coreProperties>
</file>