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Roboto Condensed" panose="020B0604020202020204" charset="0"/>
      <p:regular r:id="rId34"/>
    </p:embeddedFont>
    <p:embeddedFont>
      <p:font typeface="Roboto Condensed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00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5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13.sv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5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hyperlink" Target="https://www.neurologiepropraxi.cz/pdfs/neu/2016/04/05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1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0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13.sv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571750" y="-29342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4261850" y="-37758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0" y="7757858"/>
            <a:ext cx="8761705" cy="262851"/>
          </a:xfrm>
          <a:custGeom>
            <a:avLst/>
            <a:gdLst/>
            <a:ahLst/>
            <a:cxnLst/>
            <a:rect l="l" t="t" r="r" b="b"/>
            <a:pathLst>
              <a:path w="8761705" h="262851">
                <a:moveTo>
                  <a:pt x="0" y="0"/>
                </a:moveTo>
                <a:lnTo>
                  <a:pt x="8761705" y="0"/>
                </a:lnTo>
                <a:lnTo>
                  <a:pt x="8761705" y="262851"/>
                </a:lnTo>
                <a:lnTo>
                  <a:pt x="0" y="262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833000" y="4771072"/>
            <a:ext cx="4951616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335">
                <a:solidFill>
                  <a:srgbClr val="FFFFFF"/>
                </a:solidFill>
                <a:latin typeface="Roboto Condensed"/>
              </a:rPr>
              <a:t>MUDR. RENATA SLANÁ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4900" y="5120067"/>
            <a:ext cx="11463372" cy="2123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59"/>
              </a:lnSpc>
            </a:pPr>
            <a:r>
              <a:rPr lang="en-US" sz="12399">
                <a:solidFill>
                  <a:srgbClr val="B4E4FF"/>
                </a:solidFill>
                <a:latin typeface="Roboto Condensed Bold"/>
              </a:rPr>
              <a:t>HYDROCEFALUS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25153" y="2057400"/>
            <a:ext cx="8034147" cy="82296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920" r="-2692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312200"/>
            <a:ext cx="7956849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INTRAVENTRIKULÁRNÍ obstrukce </a:t>
            </a:r>
          </a:p>
        </p:txBody>
      </p:sp>
      <p:sp>
        <p:nvSpPr>
          <p:cNvPr id="7" name="Freeform 7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15778201" cy="296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Tumory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Kongenitální stenosa mokovodu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(časté i sdružené malformace – spina bifida cystica atd )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Gliotická stenosa mokovodu – posthemorrhagická, po perinat. infekcích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Neprůchodnost výtokové části IV. komory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Chiari malformace 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Dandy Walker syndrom ( agenese vermis mozečku ,dilatace IV. komory, zvětšení zadní jámy)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3639287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149109" y="2607000"/>
            <a:ext cx="8138891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EXTRAVENTRIKULÁRNÍ OBSTRUKCE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542150" y="4101444"/>
            <a:ext cx="10121558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Komunikující HC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Hemorrhagie , zánět ….arachnoidální srůsty sníží se prostupnost SA prostor 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poklesne resorpce liquoru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zvýší se ICP 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rozšíří se SA prostory a komory </a:t>
            </a:r>
          </a:p>
          <a:p>
            <a:pPr>
              <a:lnSpc>
                <a:spcPts val="42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8874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74496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124982" y="2353525"/>
            <a:ext cx="8480007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EXTRAVENTRIKULÁRNÍ OBSTRUKCE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7630" y="4063316"/>
            <a:ext cx="8539832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Komunikující HC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Hemorrhagie , zánět ….arachnoidální srůsty sníží se prostupnost SA prostor 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poklesne resorpce liquoru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zvýší se ICP 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rozšíří se SA prostory a komory 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2778" r="-277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3639287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192404" y="3087334"/>
            <a:ext cx="813889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A8DFFD"/>
                </a:solidFill>
                <a:latin typeface="Roboto Condensed Bold"/>
              </a:rPr>
              <a:t>NORMOTENZNÍ HYDROCEFALUS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542150" y="4101444"/>
            <a:ext cx="8132563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Pomalu progredující ventrikulomegalie s narůstajícím poškozením bílé hmoty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Ještě normální tlak liquoru v mokových cestách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U dětí – hraniční kompenzace zevního hydrocefalu- neúplná obstrukce absorpce liquoru ( souvislost s IVH, traumaty, NCh výkony) 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234809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902" b="-3790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HC - KLINICKÉ PŘÍZNAKY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08434" y="4466441"/>
            <a:ext cx="8750866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 Bold"/>
              </a:rPr>
              <a:t>Ovlivňující faktory: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věk při manifestaci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dynamika růstu ICP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trvání IC hypertenze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přítomnost strukturální léze </a:t>
            </a:r>
          </a:p>
          <a:p>
            <a:pPr algn="r">
              <a:lnSpc>
                <a:spcPts val="42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312200"/>
            <a:ext cx="7956849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HC KLINICKÉ PŘÍZNAKY</a:t>
            </a:r>
          </a:p>
        </p:txBody>
      </p:sp>
      <p:sp>
        <p:nvSpPr>
          <p:cNvPr id="6" name="Freeform 6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flipH="1">
            <a:off x="9144000" y="1835950"/>
            <a:ext cx="13332247" cy="7499389"/>
          </a:xfrm>
          <a:custGeom>
            <a:avLst/>
            <a:gdLst/>
            <a:ahLst/>
            <a:cxnLst/>
            <a:rect l="l" t="t" r="r" b="b"/>
            <a:pathLst>
              <a:path w="13332247" h="7499389">
                <a:moveTo>
                  <a:pt x="13332247" y="0"/>
                </a:moveTo>
                <a:lnTo>
                  <a:pt x="0" y="0"/>
                </a:lnTo>
                <a:lnTo>
                  <a:pt x="0" y="7499389"/>
                </a:lnTo>
                <a:lnTo>
                  <a:pt x="13332247" y="7499389"/>
                </a:lnTo>
                <a:lnTo>
                  <a:pt x="1333224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3415352"/>
            <a:ext cx="15778201" cy="3709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Do 2 let 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progresivní zvětšování hlavičky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klenuté čelo, větší neurokranium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rozestouplé švy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napjatá fontanela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diverg. strabismus a rotace bulbů dolů…příznak zapadajícího slunce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spasticita 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porucha sání, polykání , slinění , aspirace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zvracení, somnolence, kardiopulm. selhávání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9A82E03-54A4-4B50-9A32-E8B23ED0F1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097" y="5269869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3013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9017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74496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165297" y="2765545"/>
            <a:ext cx="8480007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HC KLINICKÉ PŘÍZNAKY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7945" y="4475336"/>
            <a:ext cx="8539832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2-10 let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příznaky nitrolební hypertenze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bolest hlavy, zvracení, strabismus , somnolence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edém papil zrakových nervů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ložiskové příznaky 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487419" y="1198471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920281" y="-1071631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38895" y="2062695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2778" r="-277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09847" y="-4229100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05109" y="3118938"/>
            <a:ext cx="813889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A8DFFD"/>
                </a:solidFill>
                <a:latin typeface="Roboto Condensed Bold"/>
              </a:rPr>
              <a:t>VYŠETŘENÍ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354855" y="4133048"/>
            <a:ext cx="8132563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obvod hlavičky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Sono mozku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MR mozku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CT mozku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488751" y="451506"/>
            <a:ext cx="8828112" cy="9557556"/>
            <a:chOff x="0" y="0"/>
            <a:chExt cx="11770817" cy="127434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70817" cy="11770817"/>
            </a:xfrm>
            <a:custGeom>
              <a:avLst/>
              <a:gdLst/>
              <a:ahLst/>
              <a:cxnLst/>
              <a:rect l="l" t="t" r="r" b="b"/>
              <a:pathLst>
                <a:path w="11770817" h="11770817">
                  <a:moveTo>
                    <a:pt x="0" y="0"/>
                  </a:moveTo>
                  <a:lnTo>
                    <a:pt x="11770817" y="0"/>
                  </a:lnTo>
                  <a:lnTo>
                    <a:pt x="11770817" y="11770817"/>
                  </a:lnTo>
                  <a:lnTo>
                    <a:pt x="0" y="11770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650404" y="1770608"/>
              <a:ext cx="10712196" cy="10972800"/>
            </a:xfrm>
            <a:custGeom>
              <a:avLst/>
              <a:gdLst/>
              <a:ahLst/>
              <a:cxnLst/>
              <a:rect l="l" t="t" r="r" b="b"/>
              <a:pathLst>
                <a:path w="10712196" h="10972800">
                  <a:moveTo>
                    <a:pt x="0" y="0"/>
                  </a:moveTo>
                  <a:lnTo>
                    <a:pt x="10712196" y="0"/>
                  </a:lnTo>
                  <a:lnTo>
                    <a:pt x="107121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6920" r="-2692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50650" y="2243095"/>
            <a:ext cx="7956849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HYDROCEFALUS- LÉČBA</a:t>
            </a:r>
          </a:p>
        </p:txBody>
      </p:sp>
      <p:sp>
        <p:nvSpPr>
          <p:cNvPr id="8" name="Freeform 8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400830" y="4148095"/>
            <a:ext cx="8256490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Neurochirurgická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VP drenáž- zkrat mezi komorami a vhodným extrakraniálním prostorem 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odstranění překážky v mokových cestách 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72530" y="5420057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5243934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483" b="-739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HYDROCEFALUS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75073" y="3409914"/>
            <a:ext cx="9284227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479">
                <a:solidFill>
                  <a:srgbClr val="FFC4E5"/>
                </a:solidFill>
                <a:latin typeface="Roboto Condensed"/>
              </a:rPr>
              <a:t>PATOLOGICKÉ ROZŠÍŘENÍ KOMOROVÉHO SYSTÉMU MOZKU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8434" y="4466441"/>
            <a:ext cx="8750866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endParaRPr/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 Bold"/>
              </a:rPr>
              <a:t>Vznik: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Porucha cirkulace liquoru – obstrukce vnitřních nebo zevních mokových cest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Nadměrná produkce liquoru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Porucha vstřebávání liquoru</a:t>
            </a:r>
          </a:p>
          <a:p>
            <a:pPr algn="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7860" y="3508025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584" r="-5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24888" y="577194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33243" b="-3324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63612" y="4754873"/>
            <a:ext cx="8160776" cy="65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HYDROCEFALUS- VP SHUNT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2351" y="5419718"/>
            <a:ext cx="8160776" cy="36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endParaRPr/>
          </a:p>
          <a:p>
            <a:pPr algn="ctr">
              <a:lnSpc>
                <a:spcPts val="1400"/>
              </a:lnSpc>
            </a:pPr>
            <a:r>
              <a:rPr lang="en-US" sz="1400">
                <a:solidFill>
                  <a:srgbClr val="B4E4FF"/>
                </a:solidFill>
                <a:latin typeface="Roboto Condensed Bold"/>
              </a:rPr>
              <a:t>SEIDL ZDENĚK, DIAGNOSTICKÁ RADIOLOGIE, GRADA,2014, ISBN978-80-247-4546-6, OBR1.10.1J, STR.305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073208" y="0"/>
            <a:ext cx="4377284" cy="437726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807" r="-80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63612" y="4754873"/>
            <a:ext cx="8160776" cy="65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ENDOSKOPICKÁ OPERACE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2351" y="5419718"/>
            <a:ext cx="8160776" cy="36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endParaRPr/>
          </a:p>
          <a:p>
            <a:pPr algn="ctr">
              <a:lnSpc>
                <a:spcPts val="1400"/>
              </a:lnSpc>
            </a:pPr>
            <a:r>
              <a:rPr lang="en-US" sz="1400" u="sng">
                <a:solidFill>
                  <a:srgbClr val="B4E4FF"/>
                </a:solidFill>
                <a:latin typeface="Roboto Condensed Bold"/>
                <a:hlinkClick r:id="rId14" tooltip="https://www.neurologiepropraxi.cz/pdfs/neu/2016/04/05.pdf"/>
              </a:rPr>
              <a:t>SEIDL ZDENĚK, DIAGNOSTICKÁ RADIOLOGIE, GRADA,2014, ISBN978-80-247-4546-6, OBR1.10.1J, STR.305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705284" y="1989010"/>
            <a:ext cx="4377284" cy="437726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t="-2833" b="-28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75753" y="550590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832906" y="-7245231"/>
            <a:ext cx="13737912" cy="13737912"/>
          </a:xfrm>
          <a:custGeom>
            <a:avLst/>
            <a:gdLst/>
            <a:ahLst/>
            <a:cxnLst/>
            <a:rect l="l" t="t" r="r" b="b"/>
            <a:pathLst>
              <a:path w="13737912" h="13737912">
                <a:moveTo>
                  <a:pt x="0" y="0"/>
                </a:moveTo>
                <a:lnTo>
                  <a:pt x="13737912" y="0"/>
                </a:lnTo>
                <a:lnTo>
                  <a:pt x="13737912" y="13737912"/>
                </a:lnTo>
                <a:lnTo>
                  <a:pt x="0" y="1373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110356" y="-505439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506921" y="5133975"/>
            <a:ext cx="7059705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ZEVNÍ KOMOROVÁ DRENÁŽ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68277" y="5937997"/>
            <a:ext cx="7348066" cy="29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oboto Condensed"/>
              </a:rPr>
              <a:t>https://www.wikiskripta.eu/w/Soubor:EVD-ICH.jpg</a:t>
            </a:r>
          </a:p>
        </p:txBody>
      </p:sp>
      <p:sp>
        <p:nvSpPr>
          <p:cNvPr id="7" name="Freeform 7"/>
          <p:cNvSpPr/>
          <p:nvPr/>
        </p:nvSpPr>
        <p:spPr>
          <a:xfrm>
            <a:off x="14315892" y="69438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791477" y="1028700"/>
            <a:ext cx="4968552" cy="8313306"/>
          </a:xfrm>
          <a:custGeom>
            <a:avLst/>
            <a:gdLst/>
            <a:ahLst/>
            <a:cxnLst/>
            <a:rect l="l" t="t" r="r" b="b"/>
            <a:pathLst>
              <a:path w="4968552" h="8313306">
                <a:moveTo>
                  <a:pt x="0" y="0"/>
                </a:moveTo>
                <a:lnTo>
                  <a:pt x="4968552" y="0"/>
                </a:lnTo>
                <a:lnTo>
                  <a:pt x="4968552" y="8313306"/>
                </a:lnTo>
                <a:lnTo>
                  <a:pt x="0" y="8313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0388124" y="897280"/>
            <a:ext cx="6871176" cy="8253666"/>
          </a:xfrm>
          <a:custGeom>
            <a:avLst/>
            <a:gdLst/>
            <a:ahLst/>
            <a:cxnLst/>
            <a:rect l="l" t="t" r="r" b="b"/>
            <a:pathLst>
              <a:path w="6871176" h="8253666">
                <a:moveTo>
                  <a:pt x="0" y="0"/>
                </a:moveTo>
                <a:lnTo>
                  <a:pt x="6871176" y="0"/>
                </a:lnTo>
                <a:lnTo>
                  <a:pt x="6871176" y="8253666"/>
                </a:lnTo>
                <a:lnTo>
                  <a:pt x="0" y="8253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" r="-8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3892133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5877105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8" y="0"/>
                </a:lnTo>
                <a:lnTo>
                  <a:pt x="13884038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743609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177" r="-177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11124" y="99843"/>
            <a:ext cx="8868002" cy="14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10"/>
              </a:lnSpc>
            </a:pPr>
            <a:r>
              <a:rPr lang="en-US" sz="4842" spc="-192">
                <a:solidFill>
                  <a:srgbClr val="FFFFFF"/>
                </a:solidFill>
                <a:latin typeface="Open Sans"/>
              </a:rPr>
              <a:t>Hydrocefalus</a:t>
            </a:r>
          </a:p>
          <a:p>
            <a:pPr algn="r">
              <a:lnSpc>
                <a:spcPts val="5810"/>
              </a:lnSpc>
            </a:pPr>
            <a:endParaRPr lang="en-US" sz="4842" spc="-192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17919" y="833602"/>
            <a:ext cx="976120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obr1.10.1d, str.303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33695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2432287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188427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12386" r="-20356" b="-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81632" y="8980519"/>
            <a:ext cx="8868002" cy="14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10"/>
              </a:lnSpc>
            </a:pPr>
            <a:r>
              <a:rPr lang="en-US" sz="4842" spc="-192">
                <a:solidFill>
                  <a:srgbClr val="FFFFFF"/>
                </a:solidFill>
                <a:latin typeface="Open Sans"/>
              </a:rPr>
              <a:t>Hydrocefalus</a:t>
            </a:r>
          </a:p>
          <a:p>
            <a:pPr algn="r">
              <a:lnSpc>
                <a:spcPts val="5810"/>
              </a:lnSpc>
            </a:pPr>
            <a:endParaRPr lang="en-US" sz="4842" spc="-192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188427" y="9714278"/>
            <a:ext cx="976120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obr1.10.1d, str.303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25153" y="2057400"/>
            <a:ext cx="8034147" cy="82296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91" b="-469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312200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FYZIOLOGIE MM</a:t>
            </a:r>
          </a:p>
        </p:txBody>
      </p:sp>
      <p:sp>
        <p:nvSpPr>
          <p:cNvPr id="7" name="Freeform 7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15778201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Produkce MM - chorioidální plexy asi 10-20% mozkový a míšní parenchym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Roboto Condensed"/>
              </a:rPr>
              <a:t>Cirkulace z komor - do SA prostor- vstřebávání v arachnoidálních granulacích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Roboto Condensed"/>
              </a:rPr>
              <a:t>Vzniká 0,2-0,4ml / min , celkový objem 150ml u dospělého ( u novorozence 50ml )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celkově 500ml MM/24 hodin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8874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9010" r="-2901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382292" y="2979463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TLAK LIQUORU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7630" y="4063316"/>
            <a:ext cx="8539832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U dospělého vleže na boku 150mmH20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u dětí 180mm H20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Vstřebávání moku ovlivňují: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 tlak v liquor. cestách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 tlak v durálních sinech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rezistence arachnoidálních klků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312200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PATOGENEZE</a:t>
            </a:r>
          </a:p>
        </p:txBody>
      </p:sp>
      <p:sp>
        <p:nvSpPr>
          <p:cNvPr id="6" name="Freeform 6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6979206" y="10287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9631256" cy="259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Nadměrná tvorba liquoru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Porucha cirkulace liquoru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- obstrukce vnitřních mokových cest – intraventrikulární obstrukce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- obstrukce zevních mokových cest extraventrikulární obstrukce (nedostatečná resorpce liquoru)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Zevní hydrocefalus - benigní ventrikulomegalie – prostorné SA prostory nad F až FP laloky, komory norm. nebo mírně prostornější ( asi opožděné vyzrávání klků, ev. potraumaticky , poinfekční) 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234809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135" b="-2813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NADMĚRNÁ TVORBA LIQUORU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08434" y="4466441"/>
            <a:ext cx="8750866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Papilomy chorioidálního plexu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1-4% dětských tumorů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 1.-2. roce života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Syndrom nitrolební hypertenze 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( u papilomů častý i obstrukční HC)</a:t>
            </a:r>
          </a:p>
          <a:p>
            <a:pPr algn="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597</Words>
  <Application>Microsoft Office PowerPoint</Application>
  <PresentationFormat>Vlastní</PresentationFormat>
  <Paragraphs>107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Calibri</vt:lpstr>
      <vt:lpstr>Arial</vt:lpstr>
      <vt:lpstr>Roboto Condensed</vt:lpstr>
      <vt:lpstr>Roboto Condensed Bold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Purple And Blue Gradient Welcome To Metaverse Presentation</dc:title>
  <dc:creator>slo0021</dc:creator>
  <cp:lastModifiedBy>Veronika Slováček Hagenová</cp:lastModifiedBy>
  <cp:revision>4</cp:revision>
  <dcterms:created xsi:type="dcterms:W3CDTF">2006-08-16T00:00:00Z</dcterms:created>
  <dcterms:modified xsi:type="dcterms:W3CDTF">2023-10-04T06:35:21Z</dcterms:modified>
  <dc:identifier>DAFqqssCEJ0</dc:identifier>
</cp:coreProperties>
</file>