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exend Deca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9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7195" y="807494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747456" y="355319"/>
            <a:ext cx="9328286" cy="11341381"/>
          </a:xfrm>
          <a:custGeom>
            <a:avLst/>
            <a:gdLst/>
            <a:ahLst/>
            <a:cxnLst/>
            <a:rect l="l" t="t" r="r" b="b"/>
            <a:pathLst>
              <a:path w="9328286" h="11341381">
                <a:moveTo>
                  <a:pt x="0" y="0"/>
                </a:moveTo>
                <a:lnTo>
                  <a:pt x="9328286" y="0"/>
                </a:lnTo>
                <a:lnTo>
                  <a:pt x="9328286" y="11341381"/>
                </a:lnTo>
                <a:lnTo>
                  <a:pt x="0" y="11341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4408638" y="752475"/>
            <a:ext cx="12850662" cy="244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958"/>
              </a:lnSpc>
            </a:pPr>
            <a:r>
              <a:rPr lang="en-US" sz="14256">
                <a:solidFill>
                  <a:srgbClr val="FFFFFF"/>
                </a:solidFill>
                <a:latin typeface="Lexend Deca"/>
              </a:rPr>
              <a:t>NÁDORY CNS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31520" y="3296469"/>
            <a:ext cx="10527780" cy="8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3"/>
              </a:lnSpc>
            </a:pPr>
            <a:r>
              <a:rPr lang="en-US" sz="5145" dirty="0" err="1">
                <a:solidFill>
                  <a:srgbClr val="FFFFFF"/>
                </a:solidFill>
                <a:latin typeface="Lexend Deca"/>
              </a:rPr>
              <a:t>MUDr</a:t>
            </a:r>
            <a:r>
              <a:rPr lang="en-US" sz="5145" dirty="0">
                <a:solidFill>
                  <a:srgbClr val="FFFFFF"/>
                </a:solidFill>
                <a:latin typeface="Lexend Deca"/>
              </a:rPr>
              <a:t>. Ren</a:t>
            </a:r>
            <a:r>
              <a:rPr lang="cs-CZ" sz="5145" dirty="0">
                <a:solidFill>
                  <a:srgbClr val="FFFFFF"/>
                </a:solidFill>
                <a:latin typeface="Lexend Deca"/>
              </a:rPr>
              <a:t>á</a:t>
            </a:r>
            <a:r>
              <a:rPr lang="en-US" sz="5145" dirty="0">
                <a:solidFill>
                  <a:srgbClr val="FFFFFF"/>
                </a:solidFill>
                <a:latin typeface="Lexend Deca"/>
              </a:rPr>
              <a:t>ta </a:t>
            </a:r>
            <a:r>
              <a:rPr lang="en-US" sz="5145" dirty="0" err="1">
                <a:solidFill>
                  <a:srgbClr val="FFFFFF"/>
                </a:solidFill>
                <a:latin typeface="Lexend Deca"/>
              </a:rPr>
              <a:t>Slaná</a:t>
            </a:r>
            <a:endParaRPr lang="en-US" sz="5145" dirty="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08553" y="-3297262"/>
            <a:ext cx="9224695" cy="9220851"/>
          </a:xfrm>
          <a:custGeom>
            <a:avLst/>
            <a:gdLst/>
            <a:ahLst/>
            <a:cxnLst/>
            <a:rect l="l" t="t" r="r" b="b"/>
            <a:pathLst>
              <a:path w="9224695" h="9220851">
                <a:moveTo>
                  <a:pt x="0" y="0"/>
                </a:moveTo>
                <a:lnTo>
                  <a:pt x="9224695" y="0"/>
                </a:lnTo>
                <a:lnTo>
                  <a:pt x="9224695" y="9220851"/>
                </a:lnTo>
                <a:lnTo>
                  <a:pt x="0" y="9220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3109253" y="-1323877"/>
            <a:ext cx="10031001" cy="8229600"/>
          </a:xfrm>
          <a:custGeom>
            <a:avLst/>
            <a:gdLst/>
            <a:ahLst/>
            <a:cxnLst/>
            <a:rect l="l" t="t" r="r" b="b"/>
            <a:pathLst>
              <a:path w="10031001" h="8229600">
                <a:moveTo>
                  <a:pt x="0" y="0"/>
                </a:moveTo>
                <a:lnTo>
                  <a:pt x="10031000" y="0"/>
                </a:lnTo>
                <a:lnTo>
                  <a:pt x="10031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318494" y="1313163"/>
            <a:ext cx="5259157" cy="7988139"/>
          </a:xfrm>
          <a:custGeom>
            <a:avLst/>
            <a:gdLst/>
            <a:ahLst/>
            <a:cxnLst/>
            <a:rect l="l" t="t" r="r" b="b"/>
            <a:pathLst>
              <a:path w="5259157" h="7988139">
                <a:moveTo>
                  <a:pt x="0" y="0"/>
                </a:moveTo>
                <a:lnTo>
                  <a:pt x="5259157" y="0"/>
                </a:lnTo>
                <a:lnTo>
                  <a:pt x="5259157" y="7988139"/>
                </a:lnTo>
                <a:lnTo>
                  <a:pt x="0" y="7988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-4816862" y="8295640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ASTROCYTOM KRČNÍ MÍCHY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87243" y="-3823218"/>
            <a:ext cx="10519575" cy="10515192"/>
          </a:xfrm>
          <a:custGeom>
            <a:avLst/>
            <a:gdLst/>
            <a:ahLst/>
            <a:cxnLst/>
            <a:rect l="l" t="t" r="r" b="b"/>
            <a:pathLst>
              <a:path w="10519575" h="10515192">
                <a:moveTo>
                  <a:pt x="0" y="0"/>
                </a:moveTo>
                <a:lnTo>
                  <a:pt x="10519575" y="0"/>
                </a:lnTo>
                <a:lnTo>
                  <a:pt x="10519575" y="10515191"/>
                </a:lnTo>
                <a:lnTo>
                  <a:pt x="0" y="1051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-879721" y="-1466887"/>
            <a:ext cx="9154994" cy="9861753"/>
          </a:xfrm>
          <a:custGeom>
            <a:avLst/>
            <a:gdLst/>
            <a:ahLst/>
            <a:cxnLst/>
            <a:rect l="l" t="t" r="r" b="b"/>
            <a:pathLst>
              <a:path w="9154994" h="9861753">
                <a:moveTo>
                  <a:pt x="9154994" y="0"/>
                </a:moveTo>
                <a:lnTo>
                  <a:pt x="0" y="0"/>
                </a:lnTo>
                <a:lnTo>
                  <a:pt x="0" y="9861753"/>
                </a:lnTo>
                <a:lnTo>
                  <a:pt x="9154994" y="9861753"/>
                </a:lnTo>
                <a:lnTo>
                  <a:pt x="915499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2364215" y="1028700"/>
            <a:ext cx="4287228" cy="8071690"/>
          </a:xfrm>
          <a:custGeom>
            <a:avLst/>
            <a:gdLst/>
            <a:ahLst/>
            <a:cxnLst/>
            <a:rect l="l" t="t" r="r" b="b"/>
            <a:pathLst>
              <a:path w="4287228" h="8071690">
                <a:moveTo>
                  <a:pt x="0" y="0"/>
                </a:moveTo>
                <a:lnTo>
                  <a:pt x="4287228" y="0"/>
                </a:lnTo>
                <a:lnTo>
                  <a:pt x="4287228" y="8071690"/>
                </a:lnTo>
                <a:lnTo>
                  <a:pt x="0" y="8071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-3805540" y="8137731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EPENDYMOM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15539" y="-5196451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996255" y="-1053857"/>
            <a:ext cx="12402541" cy="8398123"/>
          </a:xfrm>
          <a:custGeom>
            <a:avLst/>
            <a:gdLst/>
            <a:ahLst/>
            <a:cxnLst/>
            <a:rect l="l" t="t" r="r" b="b"/>
            <a:pathLst>
              <a:path w="12402541" h="8398123">
                <a:moveTo>
                  <a:pt x="0" y="0"/>
                </a:moveTo>
                <a:lnTo>
                  <a:pt x="12402541" y="0"/>
                </a:lnTo>
                <a:lnTo>
                  <a:pt x="12402541" y="8398122"/>
                </a:lnTo>
                <a:lnTo>
                  <a:pt x="0" y="8398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92710" y="5010150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NÁDORY CNS- PŘÍZNAKY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8652" y="6289915"/>
            <a:ext cx="12261208" cy="31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lokalizace, věk pacienta, biologické chování tu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Nespecifické : nárůst IC tlaku- bolest hlavy,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zvracení, poruchy zraku- diplopie, rozmazané vidění, porucha vědomí , apatie, neprospívání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rozestup švů, vyklenutí VF, nárůst OH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Ložiskové neurologické příznaky : porucha hybnosti, porucha čití, bolest centrální,porucha příjmu stravy, polyurie, polydipsie, ztráta zraku, EP záchvaty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1232" y="-2400125"/>
            <a:ext cx="10379616" cy="10375291"/>
          </a:xfrm>
          <a:custGeom>
            <a:avLst/>
            <a:gdLst/>
            <a:ahLst/>
            <a:cxnLst/>
            <a:rect l="l" t="t" r="r" b="b"/>
            <a:pathLst>
              <a:path w="10379616" h="10375291">
                <a:moveTo>
                  <a:pt x="0" y="0"/>
                </a:moveTo>
                <a:lnTo>
                  <a:pt x="10379615" y="0"/>
                </a:lnTo>
                <a:lnTo>
                  <a:pt x="10379615" y="10375291"/>
                </a:lnTo>
                <a:lnTo>
                  <a:pt x="0" y="1037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933765" y="-1327280"/>
            <a:ext cx="10031001" cy="8229600"/>
          </a:xfrm>
          <a:custGeom>
            <a:avLst/>
            <a:gdLst/>
            <a:ahLst/>
            <a:cxnLst/>
            <a:rect l="l" t="t" r="r" b="b"/>
            <a:pathLst>
              <a:path w="10031001" h="8229600">
                <a:moveTo>
                  <a:pt x="0" y="0"/>
                </a:moveTo>
                <a:lnTo>
                  <a:pt x="10031001" y="0"/>
                </a:lnTo>
                <a:lnTo>
                  <a:pt x="100310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08512" y="2940099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DIAGNOSTIKA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4454" y="4219864"/>
            <a:ext cx="12261208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Podrobná anamnéza- symptomy, délka trvání..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Neurologické vyšetření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Oční pozadí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MR mozku a míchy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CT mozku jen akutně při poruše vědomí, křečích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9201" y="0"/>
            <a:ext cx="8506047" cy="8229600"/>
          </a:xfrm>
          <a:custGeom>
            <a:avLst/>
            <a:gdLst/>
            <a:ahLst/>
            <a:cxnLst/>
            <a:rect l="l" t="t" r="r" b="b"/>
            <a:pathLst>
              <a:path w="8506047" h="8229600">
                <a:moveTo>
                  <a:pt x="0" y="0"/>
                </a:moveTo>
                <a:lnTo>
                  <a:pt x="8506047" y="0"/>
                </a:lnTo>
                <a:lnTo>
                  <a:pt x="8506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410142" y="1191766"/>
            <a:ext cx="10613133" cy="8229600"/>
          </a:xfrm>
          <a:custGeom>
            <a:avLst/>
            <a:gdLst/>
            <a:ahLst/>
            <a:cxnLst/>
            <a:rect l="l" t="t" r="r" b="b"/>
            <a:pathLst>
              <a:path w="10613133" h="8229600">
                <a:moveTo>
                  <a:pt x="0" y="0"/>
                </a:moveTo>
                <a:lnTo>
                  <a:pt x="10613133" y="0"/>
                </a:lnTo>
                <a:lnTo>
                  <a:pt x="106131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08512" y="2940099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KLASIFIKACE NÁDORŮ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4454" y="4219864"/>
            <a:ext cx="12261208" cy="358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Histopatologické vyšetření vzorku nádoru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morfologická diagnostika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Molekulárně biologická genetická analýza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Odběr reprezentativního vzorku- k histopatologii ( tkáň fixovaná ve formolu)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+ k molekulárně genetickým vyšetření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 ( tkáň zmrazená v tekutém dusíku)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Velmi přesná identifikace typu nádoru … správná léčba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2228" y="0"/>
            <a:ext cx="17148108" cy="14718793"/>
          </a:xfrm>
          <a:custGeom>
            <a:avLst/>
            <a:gdLst/>
            <a:ahLst/>
            <a:cxnLst/>
            <a:rect l="l" t="t" r="r" b="b"/>
            <a:pathLst>
              <a:path w="17148108" h="14718793">
                <a:moveTo>
                  <a:pt x="0" y="0"/>
                </a:moveTo>
                <a:lnTo>
                  <a:pt x="17148108" y="0"/>
                </a:lnTo>
                <a:lnTo>
                  <a:pt x="17148108" y="14718793"/>
                </a:lnTo>
                <a:lnTo>
                  <a:pt x="0" y="14718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92946" y="1944579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TERAPIE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8889" y="3224344"/>
            <a:ext cx="12261208" cy="278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Multidisciplinární přístup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Tým : dětský neurochirurg, onkolog, neurolog, neouropatolog, neuroradiolog, radiační onkolog, endokrinolog, oftalmolog, fyzioterapeut, psycholog…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Standardizované léčebné postupy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konveční léčba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nové léčebné postupy – biologie ,molekulárně- genetický profil individuálních nádorů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88434" y="4635305"/>
            <a:ext cx="10130712" cy="10130712"/>
          </a:xfrm>
          <a:custGeom>
            <a:avLst/>
            <a:gdLst/>
            <a:ahLst/>
            <a:cxnLst/>
            <a:rect l="l" t="t" r="r" b="b"/>
            <a:pathLst>
              <a:path w="10130712" h="10130712">
                <a:moveTo>
                  <a:pt x="0" y="0"/>
                </a:moveTo>
                <a:lnTo>
                  <a:pt x="10130712" y="0"/>
                </a:lnTo>
                <a:lnTo>
                  <a:pt x="10130712" y="10130712"/>
                </a:lnTo>
                <a:lnTo>
                  <a:pt x="0" y="101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067246" y="5952931"/>
            <a:ext cx="21444365" cy="9238947"/>
          </a:xfrm>
          <a:custGeom>
            <a:avLst/>
            <a:gdLst/>
            <a:ahLst/>
            <a:cxnLst/>
            <a:rect l="l" t="t" r="r" b="b"/>
            <a:pathLst>
              <a:path w="21444365" h="9238947">
                <a:moveTo>
                  <a:pt x="0" y="0"/>
                </a:moveTo>
                <a:lnTo>
                  <a:pt x="21444365" y="0"/>
                </a:lnTo>
                <a:lnTo>
                  <a:pt x="21444365" y="9238948"/>
                </a:lnTo>
                <a:lnTo>
                  <a:pt x="0" y="923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250965" y="895350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ARACHNOIDÁLNÍ CYSTY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6908" y="2175115"/>
            <a:ext cx="12261208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Kongenitální porucha vývoje mening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Benigní, expanzivní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Ostře ohraničená, vyplněná liquorem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Dislokuje, deformuje mozkové struktury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Různá velikost 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690" y="2614904"/>
            <a:ext cx="8506047" cy="8229600"/>
          </a:xfrm>
          <a:custGeom>
            <a:avLst/>
            <a:gdLst/>
            <a:ahLst/>
            <a:cxnLst/>
            <a:rect l="l" t="t" r="r" b="b"/>
            <a:pathLst>
              <a:path w="8506047" h="8229600">
                <a:moveTo>
                  <a:pt x="0" y="0"/>
                </a:moveTo>
                <a:lnTo>
                  <a:pt x="8506047" y="0"/>
                </a:lnTo>
                <a:lnTo>
                  <a:pt x="8506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708077" y="1028700"/>
            <a:ext cx="10365814" cy="10816502"/>
          </a:xfrm>
          <a:custGeom>
            <a:avLst/>
            <a:gdLst/>
            <a:ahLst/>
            <a:cxnLst/>
            <a:rect l="l" t="t" r="r" b="b"/>
            <a:pathLst>
              <a:path w="10365814" h="10816502">
                <a:moveTo>
                  <a:pt x="0" y="0"/>
                </a:moveTo>
                <a:lnTo>
                  <a:pt x="10365814" y="0"/>
                </a:lnTo>
                <a:lnTo>
                  <a:pt x="10365814" y="10816502"/>
                </a:lnTo>
                <a:lnTo>
                  <a:pt x="0" y="10816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912530" y="1074180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DIAGNOSTIKA a léčba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38472" y="2353945"/>
            <a:ext cx="12261208" cy="31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CT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MR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náhodný nález , bez příznaků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EP záchvaty, sy nitrolební hypertenze, ložiskové neurologické příznaky 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Léčba obvykle žádná , dle kliniky exstirpace,fenestrace 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66014" y="-720790"/>
            <a:ext cx="15635773" cy="15635773"/>
          </a:xfrm>
          <a:custGeom>
            <a:avLst/>
            <a:gdLst/>
            <a:ahLst/>
            <a:cxnLst/>
            <a:rect l="l" t="t" r="r" b="b"/>
            <a:pathLst>
              <a:path w="15635773" h="15635773">
                <a:moveTo>
                  <a:pt x="0" y="0"/>
                </a:moveTo>
                <a:lnTo>
                  <a:pt x="15635773" y="0"/>
                </a:lnTo>
                <a:lnTo>
                  <a:pt x="15635773" y="15635774"/>
                </a:lnTo>
                <a:lnTo>
                  <a:pt x="0" y="15635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0094159" y="0"/>
            <a:ext cx="17563396" cy="11401571"/>
          </a:xfrm>
          <a:custGeom>
            <a:avLst/>
            <a:gdLst/>
            <a:ahLst/>
            <a:cxnLst/>
            <a:rect l="l" t="t" r="r" b="b"/>
            <a:pathLst>
              <a:path w="17563396" h="11401571">
                <a:moveTo>
                  <a:pt x="0" y="0"/>
                </a:moveTo>
                <a:lnTo>
                  <a:pt x="17563395" y="0"/>
                </a:lnTo>
                <a:lnTo>
                  <a:pt x="17563395" y="11401571"/>
                </a:lnTo>
                <a:lnTo>
                  <a:pt x="0" y="1140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716064" y="489509"/>
            <a:ext cx="15104515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ARACHNOIDÁLNÍ CYSTA T VLEVO</a:t>
            </a:r>
          </a:p>
        </p:txBody>
      </p:sp>
      <p:sp>
        <p:nvSpPr>
          <p:cNvPr id="5" name="Freeform 5"/>
          <p:cNvSpPr/>
          <p:nvPr/>
        </p:nvSpPr>
        <p:spPr>
          <a:xfrm>
            <a:off x="9969759" y="1852087"/>
            <a:ext cx="7491627" cy="7507774"/>
          </a:xfrm>
          <a:custGeom>
            <a:avLst/>
            <a:gdLst/>
            <a:ahLst/>
            <a:cxnLst/>
            <a:rect l="l" t="t" r="r" b="b"/>
            <a:pathLst>
              <a:path w="7491627" h="7507774">
                <a:moveTo>
                  <a:pt x="0" y="0"/>
                </a:moveTo>
                <a:lnTo>
                  <a:pt x="7491627" y="0"/>
                </a:lnTo>
                <a:lnTo>
                  <a:pt x="7491627" y="7507774"/>
                </a:lnTo>
                <a:lnTo>
                  <a:pt x="0" y="750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80209" y="-2913484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0" y="0"/>
                </a:lnTo>
                <a:lnTo>
                  <a:pt x="8233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323356" y="-1768151"/>
            <a:ext cx="9597962" cy="8629450"/>
          </a:xfrm>
          <a:custGeom>
            <a:avLst/>
            <a:gdLst/>
            <a:ahLst/>
            <a:cxnLst/>
            <a:rect l="l" t="t" r="r" b="b"/>
            <a:pathLst>
              <a:path w="9597962" h="8629450">
                <a:moveTo>
                  <a:pt x="0" y="0"/>
                </a:moveTo>
                <a:lnTo>
                  <a:pt x="9597962" y="0"/>
                </a:lnTo>
                <a:lnTo>
                  <a:pt x="9597962" y="8629450"/>
                </a:lnTo>
                <a:lnTo>
                  <a:pt x="0" y="862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38" t="-2609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95263" y="6727949"/>
            <a:ext cx="8515116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ARACHNOIDÁLNÍ CYSTA EXPANZIVNÍ</a:t>
            </a:r>
          </a:p>
        </p:txBody>
      </p:sp>
      <p:sp>
        <p:nvSpPr>
          <p:cNvPr id="5" name="Freeform 5"/>
          <p:cNvSpPr/>
          <p:nvPr/>
        </p:nvSpPr>
        <p:spPr>
          <a:xfrm>
            <a:off x="9803724" y="1028700"/>
            <a:ext cx="7844863" cy="7794577"/>
          </a:xfrm>
          <a:custGeom>
            <a:avLst/>
            <a:gdLst/>
            <a:ahLst/>
            <a:cxnLst/>
            <a:rect l="l" t="t" r="r" b="b"/>
            <a:pathLst>
              <a:path w="7844863" h="7794577">
                <a:moveTo>
                  <a:pt x="0" y="0"/>
                </a:moveTo>
                <a:lnTo>
                  <a:pt x="7844864" y="0"/>
                </a:lnTo>
                <a:lnTo>
                  <a:pt x="7844864" y="7794577"/>
                </a:lnTo>
                <a:lnTo>
                  <a:pt x="0" y="779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80209" y="-2913484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0" y="0"/>
                </a:lnTo>
                <a:lnTo>
                  <a:pt x="8233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323356" y="-1768151"/>
            <a:ext cx="9597962" cy="8629450"/>
          </a:xfrm>
          <a:custGeom>
            <a:avLst/>
            <a:gdLst/>
            <a:ahLst/>
            <a:cxnLst/>
            <a:rect l="l" t="t" r="r" b="b"/>
            <a:pathLst>
              <a:path w="9597962" h="8629450">
                <a:moveTo>
                  <a:pt x="0" y="0"/>
                </a:moveTo>
                <a:lnTo>
                  <a:pt x="9597962" y="0"/>
                </a:lnTo>
                <a:lnTo>
                  <a:pt x="9597962" y="8629450"/>
                </a:lnTo>
                <a:lnTo>
                  <a:pt x="0" y="862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38" t="-2609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274606" y="3585482"/>
            <a:ext cx="9984694" cy="193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Lexend Deca"/>
              </a:rPr>
              <a:t>NÁDORY CNS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07774" y="6143625"/>
            <a:ext cx="14488240" cy="405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5" lvl="1" indent="-356237" algn="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Lexend Deca"/>
              </a:rPr>
              <a:t>20-25% všech nádorových onemocnění u dětí a adolescentů</a:t>
            </a:r>
          </a:p>
          <a:p>
            <a:pPr marL="712475" lvl="1" indent="-356237" algn="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Lexend Deca"/>
              </a:rPr>
              <a:t>Geneticky podmíněný, abnormální přírůstek buněčné tkáňové hmoty klonálního charakteru- probíhá autonomně</a:t>
            </a:r>
          </a:p>
          <a:p>
            <a:pPr marL="712475" lvl="1" indent="-356237" algn="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Lexend Deca"/>
              </a:rPr>
              <a:t>Incidence 3-5/ 100 000dětí</a:t>
            </a:r>
          </a:p>
          <a:p>
            <a:pPr algn="r">
              <a:lnSpc>
                <a:spcPts val="4620"/>
              </a:lnSpc>
            </a:pPr>
            <a:r>
              <a:rPr lang="en-US" sz="3300" spc="-128">
                <a:solidFill>
                  <a:srgbClr val="FFFFFF"/>
                </a:solidFill>
                <a:latin typeface="Lexend Deca"/>
              </a:rPr>
              <a:t>ročně 60-80dětí s mozkovým nádorem</a:t>
            </a:r>
          </a:p>
          <a:p>
            <a:pPr algn="r">
              <a:lnSpc>
                <a:spcPts val="4620"/>
              </a:lnSpc>
            </a:pPr>
            <a:endParaRPr lang="en-US" sz="3300" spc="-128">
              <a:solidFill>
                <a:srgbClr val="FFFFFF"/>
              </a:solidFill>
              <a:latin typeface="Lexend Deca"/>
            </a:endParaRPr>
          </a:p>
          <a:p>
            <a:pPr algn="r">
              <a:lnSpc>
                <a:spcPts val="4620"/>
              </a:lnSpc>
            </a:pPr>
            <a:endParaRPr lang="en-US" sz="3300" spc="-128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9" y="-5350741"/>
            <a:ext cx="11698099" cy="11693225"/>
          </a:xfrm>
          <a:custGeom>
            <a:avLst/>
            <a:gdLst/>
            <a:ahLst/>
            <a:cxnLst/>
            <a:rect l="l" t="t" r="r" b="b"/>
            <a:pathLst>
              <a:path w="11698099" h="11693225">
                <a:moveTo>
                  <a:pt x="0" y="0"/>
                </a:moveTo>
                <a:lnTo>
                  <a:pt x="11698099" y="0"/>
                </a:lnTo>
                <a:lnTo>
                  <a:pt x="11698099" y="11693225"/>
                </a:lnTo>
                <a:lnTo>
                  <a:pt x="0" y="11693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-6341091" y="-1537218"/>
            <a:ext cx="14739582" cy="8229600"/>
          </a:xfrm>
          <a:custGeom>
            <a:avLst/>
            <a:gdLst/>
            <a:ahLst/>
            <a:cxnLst/>
            <a:rect l="l" t="t" r="r" b="b"/>
            <a:pathLst>
              <a:path w="14739582" h="8229600">
                <a:moveTo>
                  <a:pt x="14739582" y="0"/>
                </a:moveTo>
                <a:lnTo>
                  <a:pt x="0" y="0"/>
                </a:lnTo>
                <a:lnTo>
                  <a:pt x="0" y="8229600"/>
                </a:lnTo>
                <a:lnTo>
                  <a:pt x="14739582" y="8229600"/>
                </a:lnTo>
                <a:lnTo>
                  <a:pt x="147395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991539" y="4914045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LITERATURA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17482" y="6193810"/>
            <a:ext cx="12261208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Seidl Zdeněk, Diagnostická radiologie, Grada,2014, ISBN978-80-247-4546-6,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str 496, str.40,obr.I.2.1a,str.43,obr.I.2.2d, str.46,obr. I.2.3a, str. 78,obr. 1.2.14e, str 366, obr. II.2.1a,str.371, obr. II.2.2i, str. 101, obr. I.2.2b, str 10´2, obr. I.2.21c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15539" y="-5196451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996255" y="-1053857"/>
            <a:ext cx="12402541" cy="8398123"/>
          </a:xfrm>
          <a:custGeom>
            <a:avLst/>
            <a:gdLst/>
            <a:ahLst/>
            <a:cxnLst/>
            <a:rect l="l" t="t" r="r" b="b"/>
            <a:pathLst>
              <a:path w="12402541" h="8398123">
                <a:moveTo>
                  <a:pt x="0" y="0"/>
                </a:moveTo>
                <a:lnTo>
                  <a:pt x="12402541" y="0"/>
                </a:lnTo>
                <a:lnTo>
                  <a:pt x="12402541" y="8398122"/>
                </a:lnTo>
                <a:lnTo>
                  <a:pt x="0" y="8398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92710" y="2339626"/>
            <a:ext cx="9984694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LOKALIZACE, BIOLOGICKÉ CHOVÁNÍ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6058" y="4725525"/>
            <a:ext cx="12261208" cy="518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Infratentoriální- nejčastější , 50-60%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Supratentoriální- 30-40%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Nádory míchy- 1-2%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Benigní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Maligní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5-ti leté přežití u dětí s mozkovými nádory 70-75%</a:t>
            </a: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fatální : difuzní středočárové gliomy, gliomy pontu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8% genetická predispozice, většina sporadických, </a:t>
            </a: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Vnější faktory- jistá předchozí expozice ionizujícímu záření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1232" y="-2400125"/>
            <a:ext cx="10379616" cy="10375291"/>
          </a:xfrm>
          <a:custGeom>
            <a:avLst/>
            <a:gdLst/>
            <a:ahLst/>
            <a:cxnLst/>
            <a:rect l="l" t="t" r="r" b="b"/>
            <a:pathLst>
              <a:path w="10379616" h="10375291">
                <a:moveTo>
                  <a:pt x="0" y="0"/>
                </a:moveTo>
                <a:lnTo>
                  <a:pt x="10379615" y="0"/>
                </a:lnTo>
                <a:lnTo>
                  <a:pt x="10379615" y="10375291"/>
                </a:lnTo>
                <a:lnTo>
                  <a:pt x="0" y="1037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933765" y="-1327280"/>
            <a:ext cx="10031001" cy="8229600"/>
          </a:xfrm>
          <a:custGeom>
            <a:avLst/>
            <a:gdLst/>
            <a:ahLst/>
            <a:cxnLst/>
            <a:rect l="l" t="t" r="r" b="b"/>
            <a:pathLst>
              <a:path w="10031001" h="8229600">
                <a:moveTo>
                  <a:pt x="0" y="0"/>
                </a:moveTo>
                <a:lnTo>
                  <a:pt x="10031001" y="0"/>
                </a:lnTo>
                <a:lnTo>
                  <a:pt x="100310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206822"/>
            <a:ext cx="1085680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VÝSKYT V DĚTSTVÍ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2142" y="4304326"/>
            <a:ext cx="9979090" cy="443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/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Lexend Deca"/>
              </a:rPr>
              <a:t>1. gliomy ( v dětství hlavně LGG)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Lexend Deca"/>
              </a:rPr>
              <a:t>2. meduloblastomy zadní jámy lební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Lexend Deca"/>
              </a:rPr>
              <a:t>3. ependymomy</a:t>
            </a:r>
          </a:p>
          <a:p>
            <a:pPr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76757" y="-3830337"/>
            <a:ext cx="12579998" cy="12579998"/>
          </a:xfrm>
          <a:custGeom>
            <a:avLst/>
            <a:gdLst/>
            <a:ahLst/>
            <a:cxnLst/>
            <a:rect l="l" t="t" r="r" b="b"/>
            <a:pathLst>
              <a:path w="12579998" h="12579998">
                <a:moveTo>
                  <a:pt x="0" y="0"/>
                </a:moveTo>
                <a:lnTo>
                  <a:pt x="12579998" y="0"/>
                </a:lnTo>
                <a:lnTo>
                  <a:pt x="12579998" y="12579998"/>
                </a:lnTo>
                <a:lnTo>
                  <a:pt x="0" y="12579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349463" y="-1438228"/>
            <a:ext cx="9551108" cy="10696528"/>
          </a:xfrm>
          <a:custGeom>
            <a:avLst/>
            <a:gdLst/>
            <a:ahLst/>
            <a:cxnLst/>
            <a:rect l="l" t="t" r="r" b="b"/>
            <a:pathLst>
              <a:path w="9551108" h="10696528">
                <a:moveTo>
                  <a:pt x="0" y="0"/>
                </a:moveTo>
                <a:lnTo>
                  <a:pt x="9551108" y="0"/>
                </a:lnTo>
                <a:lnTo>
                  <a:pt x="9551108" y="10696528"/>
                </a:lnTo>
                <a:lnTo>
                  <a:pt x="0" y="10696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907196" y="1881475"/>
            <a:ext cx="7236804" cy="7045734"/>
          </a:xfrm>
          <a:custGeom>
            <a:avLst/>
            <a:gdLst/>
            <a:ahLst/>
            <a:cxnLst/>
            <a:rect l="l" t="t" r="r" b="b"/>
            <a:pathLst>
              <a:path w="7236804" h="7045734">
                <a:moveTo>
                  <a:pt x="0" y="0"/>
                </a:moveTo>
                <a:lnTo>
                  <a:pt x="7236804" y="0"/>
                </a:lnTo>
                <a:lnTo>
                  <a:pt x="7236804" y="7045734"/>
                </a:lnTo>
                <a:lnTo>
                  <a:pt x="0" y="704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196" y="819060"/>
            <a:ext cx="1085680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GLIOM OPTIKU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2228" y="0"/>
            <a:ext cx="17148108" cy="14718793"/>
          </a:xfrm>
          <a:custGeom>
            <a:avLst/>
            <a:gdLst/>
            <a:ahLst/>
            <a:cxnLst/>
            <a:rect l="l" t="t" r="r" b="b"/>
            <a:pathLst>
              <a:path w="17148108" h="14718793">
                <a:moveTo>
                  <a:pt x="0" y="0"/>
                </a:moveTo>
                <a:lnTo>
                  <a:pt x="17148108" y="0"/>
                </a:lnTo>
                <a:lnTo>
                  <a:pt x="17148108" y="14718793"/>
                </a:lnTo>
                <a:lnTo>
                  <a:pt x="0" y="14718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07196" y="819060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LOW GRADE ASTROCYTOM T VLEVO</a:t>
            </a:r>
          </a:p>
        </p:txBody>
      </p:sp>
      <p:sp>
        <p:nvSpPr>
          <p:cNvPr id="4" name="Freeform 4"/>
          <p:cNvSpPr/>
          <p:nvPr/>
        </p:nvSpPr>
        <p:spPr>
          <a:xfrm>
            <a:off x="2006549" y="1926243"/>
            <a:ext cx="6137241" cy="6064729"/>
          </a:xfrm>
          <a:custGeom>
            <a:avLst/>
            <a:gdLst/>
            <a:ahLst/>
            <a:cxnLst/>
            <a:rect l="l" t="t" r="r" b="b"/>
            <a:pathLst>
              <a:path w="6137241" h="6064729">
                <a:moveTo>
                  <a:pt x="0" y="0"/>
                </a:moveTo>
                <a:lnTo>
                  <a:pt x="6137240" y="0"/>
                </a:lnTo>
                <a:lnTo>
                  <a:pt x="6137240" y="6064728"/>
                </a:lnTo>
                <a:lnTo>
                  <a:pt x="0" y="6064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9047" y="2032332"/>
            <a:ext cx="11915192" cy="11915192"/>
          </a:xfrm>
          <a:custGeom>
            <a:avLst/>
            <a:gdLst/>
            <a:ahLst/>
            <a:cxnLst/>
            <a:rect l="l" t="t" r="r" b="b"/>
            <a:pathLst>
              <a:path w="11915192" h="11915192">
                <a:moveTo>
                  <a:pt x="0" y="0"/>
                </a:moveTo>
                <a:lnTo>
                  <a:pt x="11915192" y="0"/>
                </a:lnTo>
                <a:lnTo>
                  <a:pt x="11915192" y="11915192"/>
                </a:lnTo>
                <a:lnTo>
                  <a:pt x="0" y="1191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1074903">
            <a:off x="-1535661" y="4014362"/>
            <a:ext cx="10828421" cy="8229600"/>
          </a:xfrm>
          <a:custGeom>
            <a:avLst/>
            <a:gdLst/>
            <a:ahLst/>
            <a:cxnLst/>
            <a:rect l="l" t="t" r="r" b="b"/>
            <a:pathLst>
              <a:path w="10828421" h="8229600">
                <a:moveTo>
                  <a:pt x="0" y="0"/>
                </a:moveTo>
                <a:lnTo>
                  <a:pt x="10828421" y="0"/>
                </a:lnTo>
                <a:lnTo>
                  <a:pt x="108284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836145" y="1897264"/>
            <a:ext cx="6756721" cy="6749503"/>
          </a:xfrm>
          <a:custGeom>
            <a:avLst/>
            <a:gdLst/>
            <a:ahLst/>
            <a:cxnLst/>
            <a:rect l="l" t="t" r="r" b="b"/>
            <a:pathLst>
              <a:path w="6756721" h="6749503">
                <a:moveTo>
                  <a:pt x="0" y="0"/>
                </a:moveTo>
                <a:lnTo>
                  <a:pt x="6756722" y="0"/>
                </a:lnTo>
                <a:lnTo>
                  <a:pt x="6756722" y="6749503"/>
                </a:lnTo>
                <a:lnTo>
                  <a:pt x="0" y="674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679451" y="819060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GLIOM KMENE, GRADE II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66014" y="-720790"/>
            <a:ext cx="15635773" cy="15635773"/>
          </a:xfrm>
          <a:custGeom>
            <a:avLst/>
            <a:gdLst/>
            <a:ahLst/>
            <a:cxnLst/>
            <a:rect l="l" t="t" r="r" b="b"/>
            <a:pathLst>
              <a:path w="15635773" h="15635773">
                <a:moveTo>
                  <a:pt x="0" y="0"/>
                </a:moveTo>
                <a:lnTo>
                  <a:pt x="15635773" y="0"/>
                </a:lnTo>
                <a:lnTo>
                  <a:pt x="15635773" y="15635774"/>
                </a:lnTo>
                <a:lnTo>
                  <a:pt x="0" y="15635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0094159" y="0"/>
            <a:ext cx="17563396" cy="11401571"/>
          </a:xfrm>
          <a:custGeom>
            <a:avLst/>
            <a:gdLst/>
            <a:ahLst/>
            <a:cxnLst/>
            <a:rect l="l" t="t" r="r" b="b"/>
            <a:pathLst>
              <a:path w="17563396" h="11401571">
                <a:moveTo>
                  <a:pt x="0" y="0"/>
                </a:moveTo>
                <a:lnTo>
                  <a:pt x="17563395" y="0"/>
                </a:lnTo>
                <a:lnTo>
                  <a:pt x="17563395" y="11401571"/>
                </a:lnTo>
                <a:lnTo>
                  <a:pt x="0" y="1140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198145" y="1832369"/>
            <a:ext cx="6061155" cy="6035363"/>
          </a:xfrm>
          <a:custGeom>
            <a:avLst/>
            <a:gdLst/>
            <a:ahLst/>
            <a:cxnLst/>
            <a:rect l="l" t="t" r="r" b="b"/>
            <a:pathLst>
              <a:path w="6061155" h="6035363">
                <a:moveTo>
                  <a:pt x="0" y="0"/>
                </a:moveTo>
                <a:lnTo>
                  <a:pt x="6061155" y="0"/>
                </a:lnTo>
                <a:lnTo>
                  <a:pt x="6061155" y="6035363"/>
                </a:lnTo>
                <a:lnTo>
                  <a:pt x="0" y="6035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45885" y="8011206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ANAPLASTICKÝ ASTROCYTOM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6576491" y="-3129516"/>
            <a:ext cx="17337731" cy="14718793"/>
          </a:xfrm>
          <a:custGeom>
            <a:avLst/>
            <a:gdLst/>
            <a:ahLst/>
            <a:cxnLst/>
            <a:rect l="l" t="t" r="r" b="b"/>
            <a:pathLst>
              <a:path w="17337731" h="14718793">
                <a:moveTo>
                  <a:pt x="17337731" y="14718793"/>
                </a:moveTo>
                <a:lnTo>
                  <a:pt x="0" y="14718793"/>
                </a:lnTo>
                <a:lnTo>
                  <a:pt x="0" y="0"/>
                </a:lnTo>
                <a:lnTo>
                  <a:pt x="17337731" y="0"/>
                </a:lnTo>
                <a:lnTo>
                  <a:pt x="17337731" y="14718793"/>
                </a:lnTo>
                <a:close/>
              </a:path>
            </a:pathLst>
          </a:custGeom>
          <a:blipFill>
            <a:blip r:embed="rId2"/>
            <a:stretch>
              <a:fillRect t="-552" b="-55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5885" y="8011206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MEDULOBLASTOM</a:t>
            </a:r>
          </a:p>
        </p:txBody>
      </p:sp>
      <p:sp>
        <p:nvSpPr>
          <p:cNvPr id="4" name="Freeform 4"/>
          <p:cNvSpPr/>
          <p:nvPr/>
        </p:nvSpPr>
        <p:spPr>
          <a:xfrm>
            <a:off x="10874173" y="1459463"/>
            <a:ext cx="6385127" cy="6378240"/>
          </a:xfrm>
          <a:custGeom>
            <a:avLst/>
            <a:gdLst/>
            <a:ahLst/>
            <a:cxnLst/>
            <a:rect l="l" t="t" r="r" b="b"/>
            <a:pathLst>
              <a:path w="6385127" h="6378240">
                <a:moveTo>
                  <a:pt x="0" y="0"/>
                </a:moveTo>
                <a:lnTo>
                  <a:pt x="6385127" y="0"/>
                </a:lnTo>
                <a:lnTo>
                  <a:pt x="6385127" y="6378240"/>
                </a:lnTo>
                <a:lnTo>
                  <a:pt x="0" y="6378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460</Words>
  <Application>Microsoft Office PowerPoint</Application>
  <PresentationFormat>Vlastní</PresentationFormat>
  <Paragraphs>79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Calibri</vt:lpstr>
      <vt:lpstr>Arial</vt:lpstr>
      <vt:lpstr>Lexend Deca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Facts</dc:title>
  <dc:creator>slo0021</dc:creator>
  <cp:lastModifiedBy>Veronika Slováček Hagenová</cp:lastModifiedBy>
  <cp:revision>4</cp:revision>
  <dcterms:created xsi:type="dcterms:W3CDTF">2006-08-16T00:00:00Z</dcterms:created>
  <dcterms:modified xsi:type="dcterms:W3CDTF">2023-10-18T06:21:01Z</dcterms:modified>
  <dc:identifier>DAFrV0TyOXA</dc:identifier>
</cp:coreProperties>
</file>