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</p:sldIdLst>
  <p:sldSz cx="18288000" cy="10287000"/>
  <p:notesSz cx="6858000" cy="9144000"/>
  <p:embeddedFontLs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Codec Pro" panose="020B0604020202020204" charset="0"/>
      <p:regular r:id="rId33"/>
    </p:embeddedFont>
    <p:embeddedFont>
      <p:font typeface="Cy Grotesk Grand" panose="020B0604020202020204" charset="-18"/>
      <p:regular r:id="rId34"/>
    </p:embeddedFont>
    <p:embeddedFont>
      <p:font typeface="Open Sans" panose="020B0604020202020204" charset="0"/>
      <p:regular r:id="rId35"/>
      <p:bold r:id="rId36"/>
      <p:italic r:id="rId37"/>
      <p:boldItalic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103" d="100"/>
          <a:sy n="103" d="100"/>
        </p:scale>
        <p:origin x="500" y="2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font" Target="fonts/font10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.png"/><Relationship Id="rId7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2.png"/><Relationship Id="rId4" Type="http://schemas.openxmlformats.org/officeDocument/2006/relationships/image" Target="../media/image2.png"/><Relationship Id="rId9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9508858">
            <a:off x="-678655" y="2687755"/>
            <a:ext cx="18010625" cy="17222660"/>
          </a:xfrm>
          <a:custGeom>
            <a:avLst/>
            <a:gdLst/>
            <a:ahLst/>
            <a:cxnLst/>
            <a:rect l="l" t="t" r="r" b="b"/>
            <a:pathLst>
              <a:path w="18010625" h="17222660">
                <a:moveTo>
                  <a:pt x="0" y="0"/>
                </a:moveTo>
                <a:lnTo>
                  <a:pt x="18010625" y="0"/>
                </a:lnTo>
                <a:lnTo>
                  <a:pt x="18010625" y="17222661"/>
                </a:lnTo>
                <a:lnTo>
                  <a:pt x="0" y="1722266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3" name="Group 3"/>
          <p:cNvGrpSpPr/>
          <p:nvPr/>
        </p:nvGrpSpPr>
        <p:grpSpPr>
          <a:xfrm>
            <a:off x="1028700" y="6852411"/>
            <a:ext cx="13738268" cy="2405889"/>
            <a:chOff x="0" y="0"/>
            <a:chExt cx="18317690" cy="3207852"/>
          </a:xfrm>
        </p:grpSpPr>
        <p:sp>
          <p:nvSpPr>
            <p:cNvPr id="4" name="TextBox 4"/>
            <p:cNvSpPr txBox="1"/>
            <p:nvPr/>
          </p:nvSpPr>
          <p:spPr>
            <a:xfrm>
              <a:off x="0" y="-47625"/>
              <a:ext cx="18317690" cy="18855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1466"/>
                </a:lnSpc>
              </a:pPr>
              <a:r>
                <a:rPr lang="en-US" sz="9100">
                  <a:solidFill>
                    <a:srgbClr val="EDECED"/>
                  </a:solidFill>
                  <a:latin typeface="Cy Grotesk Grand"/>
                </a:rPr>
                <a:t>NEUROINFEKCE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2367535"/>
              <a:ext cx="18317690" cy="8403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900"/>
                </a:lnSpc>
                <a:spcBef>
                  <a:spcPct val="0"/>
                </a:spcBef>
              </a:pPr>
              <a:r>
                <a:rPr lang="en-US" sz="3500">
                  <a:solidFill>
                    <a:srgbClr val="EDECED"/>
                  </a:solidFill>
                  <a:latin typeface="Codec Pro"/>
                </a:rPr>
                <a:t>MUDr. Renata Slaná</a:t>
              </a:r>
            </a:p>
          </p:txBody>
        </p:sp>
      </p:grpSp>
      <p:sp>
        <p:nvSpPr>
          <p:cNvPr id="6" name="Freeform 6"/>
          <p:cNvSpPr/>
          <p:nvPr/>
        </p:nvSpPr>
        <p:spPr>
          <a:xfrm rot="95451">
            <a:off x="11063514" y="-4115415"/>
            <a:ext cx="8686892" cy="8230830"/>
          </a:xfrm>
          <a:custGeom>
            <a:avLst/>
            <a:gdLst/>
            <a:ahLst/>
            <a:cxnLst/>
            <a:rect l="l" t="t" r="r" b="b"/>
            <a:pathLst>
              <a:path w="8686892" h="8230830">
                <a:moveTo>
                  <a:pt x="0" y="0"/>
                </a:moveTo>
                <a:lnTo>
                  <a:pt x="8686891" y="0"/>
                </a:lnTo>
                <a:lnTo>
                  <a:pt x="8686891" y="8230830"/>
                </a:lnTo>
                <a:lnTo>
                  <a:pt x="0" y="823083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9672" t="-21245" r="-35120" b="-11531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TextBox 3"/>
          <p:cNvSpPr txBox="1"/>
          <p:nvPr/>
        </p:nvSpPr>
        <p:spPr>
          <a:xfrm>
            <a:off x="1028700" y="1802994"/>
            <a:ext cx="16230600" cy="2095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8280"/>
              </a:lnSpc>
              <a:spcBef>
                <a:spcPct val="0"/>
              </a:spcBef>
            </a:pPr>
            <a:r>
              <a:rPr lang="en-US" sz="6900">
                <a:solidFill>
                  <a:srgbClr val="EDECED"/>
                </a:solidFill>
                <a:latin typeface="Cy Grotesk Grand"/>
              </a:rPr>
              <a:t>ASEPTICKÉ MENINGITIDY- PŘÍZNAKY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803813" y="4326583"/>
            <a:ext cx="16455487" cy="3762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>
              <a:lnSpc>
                <a:spcPts val="4200"/>
              </a:lnSpc>
              <a:buFont typeface="Arial"/>
              <a:buChar char="•"/>
            </a:pPr>
            <a:r>
              <a:rPr lang="en-US" sz="3000" u="sng">
                <a:solidFill>
                  <a:srgbClr val="EDECED"/>
                </a:solidFill>
                <a:latin typeface="Codec Pro"/>
              </a:rPr>
              <a:t>Horečka, bolest hlavy, ztuhnutí šíje, nevolnost, zvracení, poruchy vědomí</a:t>
            </a:r>
          </a:p>
          <a:p>
            <a:pPr marL="647700" lvl="1" indent="-323850">
              <a:lnSpc>
                <a:spcPts val="4200"/>
              </a:lnSpc>
              <a:buFont typeface="Arial"/>
              <a:buChar char="•"/>
            </a:pPr>
            <a:r>
              <a:rPr lang="en-US" sz="3000" u="sng">
                <a:solidFill>
                  <a:srgbClr val="EDECED"/>
                </a:solidFill>
                <a:latin typeface="Codec Pro"/>
              </a:rPr>
              <a:t>Enterovirová meningitida </a:t>
            </a:r>
          </a:p>
          <a:p>
            <a:pPr>
              <a:lnSpc>
                <a:spcPts val="4200"/>
              </a:lnSpc>
            </a:pPr>
            <a:r>
              <a:rPr lang="en-US" sz="3000" u="sng" spc="-117">
                <a:solidFill>
                  <a:srgbClr val="EDECED"/>
                </a:solidFill>
                <a:latin typeface="Codec Pro"/>
              </a:rPr>
              <a:t>l. fáze- nespecifické příznaky, po několika dnech 2. fáze -meningeální dráždění a další neurologické projevy</a:t>
            </a:r>
          </a:p>
          <a:p>
            <a:pPr marL="647700" lvl="1" indent="-323850">
              <a:lnSpc>
                <a:spcPts val="4200"/>
              </a:lnSpc>
              <a:buFont typeface="Arial"/>
              <a:buChar char="•"/>
            </a:pPr>
            <a:r>
              <a:rPr lang="en-US" sz="3000" u="sng">
                <a:solidFill>
                  <a:srgbClr val="EDECED"/>
                </a:solidFill>
                <a:latin typeface="Codec Pro"/>
              </a:rPr>
              <a:t>Neuroboreliosa- erythema migrans , za 2-12 týdnů bolest hlavy, teplota, </a:t>
            </a:r>
          </a:p>
          <a:p>
            <a:pPr>
              <a:lnSpc>
                <a:spcPts val="4200"/>
              </a:lnSpc>
            </a:pPr>
            <a:r>
              <a:rPr lang="en-US" sz="3000" u="sng" spc="-117">
                <a:solidFill>
                  <a:srgbClr val="EDECED"/>
                </a:solidFill>
                <a:latin typeface="Codec Pro"/>
              </a:rPr>
              <a:t>paresa n. facialis, n.I, n.III, n.IV.</a:t>
            </a:r>
          </a:p>
          <a:p>
            <a:pPr algn="l">
              <a:lnSpc>
                <a:spcPts val="4199"/>
              </a:lnSpc>
            </a:pPr>
            <a:endParaRPr lang="en-US" sz="3000" u="sng" spc="-117">
              <a:solidFill>
                <a:srgbClr val="EDECED"/>
              </a:solidFill>
              <a:latin typeface="Codec Pro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9453801">
            <a:off x="1025101" y="-2125507"/>
            <a:ext cx="3936832" cy="3730148"/>
          </a:xfrm>
          <a:custGeom>
            <a:avLst/>
            <a:gdLst/>
            <a:ahLst/>
            <a:cxnLst/>
            <a:rect l="l" t="t" r="r" b="b"/>
            <a:pathLst>
              <a:path w="3936832" h="3730148">
                <a:moveTo>
                  <a:pt x="0" y="0"/>
                </a:moveTo>
                <a:lnTo>
                  <a:pt x="3936832" y="0"/>
                </a:lnTo>
                <a:lnTo>
                  <a:pt x="3936832" y="3730149"/>
                </a:lnTo>
                <a:lnTo>
                  <a:pt x="0" y="373014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 rot="8207418">
            <a:off x="15857998" y="4568417"/>
            <a:ext cx="3936832" cy="3730148"/>
          </a:xfrm>
          <a:custGeom>
            <a:avLst/>
            <a:gdLst/>
            <a:ahLst/>
            <a:cxnLst/>
            <a:rect l="l" t="t" r="r" b="b"/>
            <a:pathLst>
              <a:path w="3936832" h="3730148">
                <a:moveTo>
                  <a:pt x="0" y="0"/>
                </a:moveTo>
                <a:lnTo>
                  <a:pt x="3936832" y="0"/>
                </a:lnTo>
                <a:lnTo>
                  <a:pt x="3936832" y="3730149"/>
                </a:lnTo>
                <a:lnTo>
                  <a:pt x="0" y="373014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/>
          <p:cNvSpPr/>
          <p:nvPr/>
        </p:nvSpPr>
        <p:spPr>
          <a:xfrm rot="9550003">
            <a:off x="-669646" y="8073406"/>
            <a:ext cx="3936832" cy="3730148"/>
          </a:xfrm>
          <a:custGeom>
            <a:avLst/>
            <a:gdLst/>
            <a:ahLst/>
            <a:cxnLst/>
            <a:rect l="l" t="t" r="r" b="b"/>
            <a:pathLst>
              <a:path w="3936832" h="3730148">
                <a:moveTo>
                  <a:pt x="0" y="0"/>
                </a:moveTo>
                <a:lnTo>
                  <a:pt x="3936831" y="0"/>
                </a:lnTo>
                <a:lnTo>
                  <a:pt x="3936831" y="3730149"/>
                </a:lnTo>
                <a:lnTo>
                  <a:pt x="0" y="373014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Freeform 5"/>
          <p:cNvSpPr/>
          <p:nvPr/>
        </p:nvSpPr>
        <p:spPr>
          <a:xfrm>
            <a:off x="6059058" y="2214728"/>
            <a:ext cx="5899839" cy="6788944"/>
          </a:xfrm>
          <a:custGeom>
            <a:avLst/>
            <a:gdLst/>
            <a:ahLst/>
            <a:cxnLst/>
            <a:rect l="l" t="t" r="r" b="b"/>
            <a:pathLst>
              <a:path w="5899839" h="6788944">
                <a:moveTo>
                  <a:pt x="0" y="0"/>
                </a:moveTo>
                <a:lnTo>
                  <a:pt x="5899839" y="0"/>
                </a:lnTo>
                <a:lnTo>
                  <a:pt x="5899839" y="6788945"/>
                </a:lnTo>
                <a:lnTo>
                  <a:pt x="0" y="678894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TextBox 6"/>
          <p:cNvSpPr txBox="1"/>
          <p:nvPr/>
        </p:nvSpPr>
        <p:spPr>
          <a:xfrm>
            <a:off x="1028700" y="1028700"/>
            <a:ext cx="16230600" cy="895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080"/>
              </a:lnSpc>
              <a:spcBef>
                <a:spcPct val="0"/>
              </a:spcBef>
            </a:pPr>
            <a:r>
              <a:rPr lang="en-US" sz="5900">
                <a:solidFill>
                  <a:srgbClr val="EDECED"/>
                </a:solidFill>
                <a:latin typeface="Cy Grotesk Grand"/>
              </a:rPr>
              <a:t>NEUROBORELIOSA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697242" y="9298948"/>
            <a:ext cx="8623470" cy="228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US" sz="1500" spc="-59">
                <a:solidFill>
                  <a:srgbClr val="FFFFFF"/>
                </a:solidFill>
                <a:latin typeface="Open Sans"/>
              </a:rPr>
              <a:t>Seidl Zdeněk, Diagnostická radiologie, Grada,2014, ISBN978-80-247-4546-6, obr 1.6.6b, str.238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9453801">
            <a:off x="877245" y="-1865074"/>
            <a:ext cx="3936832" cy="3730148"/>
          </a:xfrm>
          <a:custGeom>
            <a:avLst/>
            <a:gdLst/>
            <a:ahLst/>
            <a:cxnLst/>
            <a:rect l="l" t="t" r="r" b="b"/>
            <a:pathLst>
              <a:path w="3936832" h="3730148">
                <a:moveTo>
                  <a:pt x="0" y="0"/>
                </a:moveTo>
                <a:lnTo>
                  <a:pt x="3936832" y="0"/>
                </a:lnTo>
                <a:lnTo>
                  <a:pt x="3936832" y="3730148"/>
                </a:lnTo>
                <a:lnTo>
                  <a:pt x="0" y="37301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 rot="6672062">
            <a:off x="144414" y="886002"/>
            <a:ext cx="20884120" cy="19970439"/>
          </a:xfrm>
          <a:custGeom>
            <a:avLst/>
            <a:gdLst/>
            <a:ahLst/>
            <a:cxnLst/>
            <a:rect l="l" t="t" r="r" b="b"/>
            <a:pathLst>
              <a:path w="20884120" h="19970439">
                <a:moveTo>
                  <a:pt x="0" y="0"/>
                </a:moveTo>
                <a:lnTo>
                  <a:pt x="20884120" y="0"/>
                </a:lnTo>
                <a:lnTo>
                  <a:pt x="20884120" y="19970440"/>
                </a:lnTo>
                <a:lnTo>
                  <a:pt x="0" y="199704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4" name="Group 4"/>
          <p:cNvGrpSpPr/>
          <p:nvPr/>
        </p:nvGrpSpPr>
        <p:grpSpPr>
          <a:xfrm>
            <a:off x="1028700" y="2475161"/>
            <a:ext cx="15482465" cy="6101253"/>
            <a:chOff x="0" y="0"/>
            <a:chExt cx="20643287" cy="8135005"/>
          </a:xfrm>
        </p:grpSpPr>
        <p:sp>
          <p:nvSpPr>
            <p:cNvPr id="5" name="TextBox 5"/>
            <p:cNvSpPr txBox="1"/>
            <p:nvPr/>
          </p:nvSpPr>
          <p:spPr>
            <a:xfrm>
              <a:off x="0" y="1734205"/>
              <a:ext cx="20643287" cy="64008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647700" lvl="1" indent="-323850">
                <a:lnSpc>
                  <a:spcPts val="4200"/>
                </a:lnSpc>
                <a:buFont typeface="Arial"/>
                <a:buChar char="•"/>
              </a:pPr>
              <a:r>
                <a:rPr lang="en-US" sz="3000">
                  <a:solidFill>
                    <a:srgbClr val="EDECED"/>
                  </a:solidFill>
                  <a:latin typeface="Codec Pro"/>
                </a:rPr>
                <a:t>Zánětlivé postižení mozkového parenchymu</a:t>
              </a:r>
            </a:p>
            <a:p>
              <a:pPr marL="647700" lvl="1" indent="-323850">
                <a:lnSpc>
                  <a:spcPts val="4200"/>
                </a:lnSpc>
                <a:buFont typeface="Arial"/>
                <a:buChar char="•"/>
              </a:pPr>
              <a:r>
                <a:rPr lang="en-US" sz="3000">
                  <a:solidFill>
                    <a:srgbClr val="EDECED"/>
                  </a:solidFill>
                  <a:latin typeface="Codec Pro"/>
                </a:rPr>
                <a:t>obvykle meningoencefalitida</a:t>
              </a:r>
            </a:p>
            <a:p>
              <a:pPr marL="647700" lvl="1" indent="-323850">
                <a:lnSpc>
                  <a:spcPts val="4200"/>
                </a:lnSpc>
                <a:buFont typeface="Arial"/>
                <a:buChar char="•"/>
              </a:pPr>
              <a:r>
                <a:rPr lang="en-US" sz="3000">
                  <a:solidFill>
                    <a:srgbClr val="EDECED"/>
                  </a:solidFill>
                  <a:latin typeface="Codec Pro"/>
                </a:rPr>
                <a:t>Akutní infekční encefalitida</a:t>
              </a:r>
            </a:p>
            <a:p>
              <a:pPr marL="647700" lvl="1" indent="-323850">
                <a:lnSpc>
                  <a:spcPts val="4200"/>
                </a:lnSpc>
                <a:buFont typeface="Arial"/>
                <a:buChar char="•"/>
              </a:pPr>
              <a:r>
                <a:rPr lang="en-US" sz="3000" spc="-117">
                  <a:solidFill>
                    <a:srgbClr val="EDECED"/>
                  </a:solidFill>
                  <a:latin typeface="Codec Pro"/>
                </a:rPr>
                <a:t>postinfekční /postvakcinační encefalitida, encefalomyelitida</a:t>
              </a:r>
            </a:p>
            <a:p>
              <a:pPr marL="647700" lvl="1" indent="-323850">
                <a:lnSpc>
                  <a:spcPts val="4200"/>
                </a:lnSpc>
                <a:buFont typeface="Arial"/>
                <a:buChar char="•"/>
              </a:pPr>
              <a:r>
                <a:rPr lang="en-US" sz="3000">
                  <a:solidFill>
                    <a:srgbClr val="EDECED"/>
                  </a:solidFill>
                  <a:latin typeface="Codec Pro"/>
                </a:rPr>
                <a:t>Dominující porucha vědomí, ložiskové příznaky</a:t>
              </a:r>
            </a:p>
            <a:p>
              <a:pPr>
                <a:lnSpc>
                  <a:spcPts val="4200"/>
                </a:lnSpc>
              </a:pPr>
              <a:endParaRPr lang="en-US" sz="3000">
                <a:solidFill>
                  <a:srgbClr val="EDECED"/>
                </a:solidFill>
                <a:latin typeface="Codec Pro"/>
              </a:endParaRPr>
            </a:p>
            <a:p>
              <a:pPr marL="647700" lvl="1" indent="-323850">
                <a:lnSpc>
                  <a:spcPts val="4200"/>
                </a:lnSpc>
                <a:buFont typeface="Arial"/>
                <a:buChar char="•"/>
              </a:pPr>
              <a:r>
                <a:rPr lang="en-US" sz="3000">
                  <a:solidFill>
                    <a:srgbClr val="EDECED"/>
                  </a:solidFill>
                  <a:latin typeface="Codec Pro"/>
                </a:rPr>
                <a:t>etiologicky neurotropní viry</a:t>
              </a:r>
            </a:p>
            <a:p>
              <a:pPr marL="647700" lvl="1" indent="-323850">
                <a:lnSpc>
                  <a:spcPts val="4200"/>
                </a:lnSpc>
                <a:buFont typeface="Arial"/>
                <a:buChar char="•"/>
              </a:pPr>
              <a:r>
                <a:rPr lang="en-US" sz="3000" spc="-117">
                  <a:solidFill>
                    <a:srgbClr val="EDECED"/>
                  </a:solidFill>
                  <a:latin typeface="Codec Pro"/>
                </a:rPr>
                <a:t>postinfekční- neštovice, zarděnky, příušnice, spalničky</a:t>
              </a:r>
            </a:p>
            <a:p>
              <a:pPr marL="0" lvl="0" indent="0" algn="l">
                <a:lnSpc>
                  <a:spcPts val="4199"/>
                </a:lnSpc>
                <a:spcBef>
                  <a:spcPct val="0"/>
                </a:spcBef>
              </a:pPr>
              <a:endParaRPr lang="en-US" sz="3000" spc="-117">
                <a:solidFill>
                  <a:srgbClr val="EDECED"/>
                </a:solidFill>
                <a:latin typeface="Codec Pro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9525"/>
              <a:ext cx="20643287" cy="13430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7920"/>
                </a:lnSpc>
                <a:spcBef>
                  <a:spcPct val="0"/>
                </a:spcBef>
              </a:pPr>
              <a:r>
                <a:rPr lang="en-US" sz="6600">
                  <a:solidFill>
                    <a:srgbClr val="EDECED"/>
                  </a:solidFill>
                  <a:latin typeface="Cy Grotesk Grand"/>
                </a:rPr>
                <a:t>ENCEFALITIDY</a:t>
              </a:r>
            </a:p>
          </p:txBody>
        </p:sp>
      </p:grpSp>
      <p:sp>
        <p:nvSpPr>
          <p:cNvPr id="7" name="Freeform 7"/>
          <p:cNvSpPr/>
          <p:nvPr/>
        </p:nvSpPr>
        <p:spPr>
          <a:xfrm rot="8207418">
            <a:off x="15857998" y="4568417"/>
            <a:ext cx="3936832" cy="3730148"/>
          </a:xfrm>
          <a:custGeom>
            <a:avLst/>
            <a:gdLst/>
            <a:ahLst/>
            <a:cxnLst/>
            <a:rect l="l" t="t" r="r" b="b"/>
            <a:pathLst>
              <a:path w="3936832" h="3730148">
                <a:moveTo>
                  <a:pt x="0" y="0"/>
                </a:moveTo>
                <a:lnTo>
                  <a:pt x="3936832" y="0"/>
                </a:lnTo>
                <a:lnTo>
                  <a:pt x="3936832" y="3730149"/>
                </a:lnTo>
                <a:lnTo>
                  <a:pt x="0" y="373014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9672" t="-21245" r="-35120" b="-11531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TextBox 3"/>
          <p:cNvSpPr txBox="1"/>
          <p:nvPr/>
        </p:nvSpPr>
        <p:spPr>
          <a:xfrm>
            <a:off x="1028700" y="1028700"/>
            <a:ext cx="16230600" cy="2095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8280"/>
              </a:lnSpc>
              <a:spcBef>
                <a:spcPct val="0"/>
              </a:spcBef>
            </a:pPr>
            <a:r>
              <a:rPr lang="en-US" sz="6900">
                <a:solidFill>
                  <a:srgbClr val="EDECED"/>
                </a:solidFill>
                <a:latin typeface="Cy Grotesk Grand"/>
              </a:rPr>
              <a:t>STŘEDOEVROPSKÁ KLÍŠŤOVÁ ENCEFALITIDA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444029" y="3686435"/>
            <a:ext cx="15333551" cy="4829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EDECED"/>
                </a:solidFill>
                <a:latin typeface="Codec Pro"/>
              </a:rPr>
              <a:t>Původně virus KE </a:t>
            </a:r>
          </a:p>
          <a:p>
            <a:pPr marL="647700" lvl="1" indent="-323850">
              <a:lnSpc>
                <a:spcPts val="4200"/>
              </a:lnSpc>
              <a:buFont typeface="Arial"/>
              <a:buChar char="•"/>
            </a:pPr>
            <a:r>
              <a:rPr lang="en-US" sz="3000" spc="-117">
                <a:solidFill>
                  <a:srgbClr val="EDECED"/>
                </a:solidFill>
                <a:latin typeface="Codec Pro"/>
              </a:rPr>
              <a:t>vektor - klíště obecné</a:t>
            </a:r>
          </a:p>
          <a:p>
            <a:pPr marL="647700" lvl="1" indent="-323850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EDECED"/>
                </a:solidFill>
                <a:latin typeface="Codec Pro"/>
              </a:rPr>
              <a:t>2-fázový průběh </a:t>
            </a:r>
          </a:p>
          <a:p>
            <a:pPr marL="647700" lvl="1" indent="-323850">
              <a:lnSpc>
                <a:spcPts val="4200"/>
              </a:lnSpc>
              <a:buFont typeface="Arial"/>
              <a:buChar char="•"/>
            </a:pPr>
            <a:r>
              <a:rPr lang="en-US" sz="3000" spc="-117">
                <a:solidFill>
                  <a:srgbClr val="EDECED"/>
                </a:solidFill>
                <a:latin typeface="Codec Pro"/>
              </a:rPr>
              <a:t>l. fáze: horečka, myalgie, cefalea,</a:t>
            </a:r>
          </a:p>
          <a:p>
            <a:pPr marL="647700" lvl="1" indent="-323850">
              <a:lnSpc>
                <a:spcPts val="4200"/>
              </a:lnSpc>
              <a:buFont typeface="Arial"/>
              <a:buChar char="•"/>
            </a:pPr>
            <a:r>
              <a:rPr lang="en-US" sz="3000" spc="-117">
                <a:solidFill>
                  <a:srgbClr val="EDECED"/>
                </a:solidFill>
                <a:latin typeface="Codec Pro"/>
              </a:rPr>
              <a:t>týden asymptomatický</a:t>
            </a:r>
          </a:p>
          <a:p>
            <a:pPr marL="647700" lvl="1" indent="-323850">
              <a:lnSpc>
                <a:spcPts val="4200"/>
              </a:lnSpc>
              <a:buFont typeface="Arial"/>
              <a:buChar char="•"/>
            </a:pPr>
            <a:r>
              <a:rPr lang="en-US" sz="3000" spc="-117">
                <a:solidFill>
                  <a:srgbClr val="EDECED"/>
                </a:solidFill>
                <a:latin typeface="Codec Pro"/>
              </a:rPr>
              <a:t>2. fáze: cefalea, zvracení,horečka, meningeální příznaky</a:t>
            </a:r>
          </a:p>
          <a:p>
            <a:pPr marL="647700" lvl="1" indent="-323850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EDECED"/>
                </a:solidFill>
                <a:latin typeface="Codec Pro"/>
              </a:rPr>
              <a:t>Aseptický zánět v liquoru</a:t>
            </a:r>
          </a:p>
          <a:p>
            <a:pPr marL="647700" lvl="1" indent="-323850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EDECED"/>
                </a:solidFill>
                <a:latin typeface="Codec Pro"/>
              </a:rPr>
              <a:t>Poruchy vědomí, ložiskový nález u dospělých</a:t>
            </a:r>
          </a:p>
          <a:p>
            <a:pPr algn="l">
              <a:lnSpc>
                <a:spcPts val="4199"/>
              </a:lnSpc>
            </a:pPr>
            <a:endParaRPr lang="en-US" sz="3000">
              <a:solidFill>
                <a:srgbClr val="EDECED"/>
              </a:solidFill>
              <a:latin typeface="Codec Pro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41927">
            <a:off x="-2770490" y="5799157"/>
            <a:ext cx="25722547" cy="7105854"/>
          </a:xfrm>
          <a:custGeom>
            <a:avLst/>
            <a:gdLst/>
            <a:ahLst/>
            <a:cxnLst/>
            <a:rect l="l" t="t" r="r" b="b"/>
            <a:pathLst>
              <a:path w="25722547" h="7105854">
                <a:moveTo>
                  <a:pt x="0" y="0"/>
                </a:moveTo>
                <a:lnTo>
                  <a:pt x="25722548" y="0"/>
                </a:lnTo>
                <a:lnTo>
                  <a:pt x="25722548" y="7105854"/>
                </a:lnTo>
                <a:lnTo>
                  <a:pt x="0" y="710585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3" name="Group 3"/>
          <p:cNvGrpSpPr/>
          <p:nvPr/>
        </p:nvGrpSpPr>
        <p:grpSpPr>
          <a:xfrm>
            <a:off x="649454" y="1362075"/>
            <a:ext cx="17210319" cy="6967613"/>
            <a:chOff x="0" y="-114300"/>
            <a:chExt cx="22947092" cy="9290151"/>
          </a:xfrm>
        </p:grpSpPr>
        <p:sp>
          <p:nvSpPr>
            <p:cNvPr id="4" name="TextBox 4"/>
            <p:cNvSpPr txBox="1"/>
            <p:nvPr/>
          </p:nvSpPr>
          <p:spPr>
            <a:xfrm>
              <a:off x="0" y="3505200"/>
              <a:ext cx="11473546" cy="25146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7440"/>
                </a:lnSpc>
                <a:spcBef>
                  <a:spcPct val="0"/>
                </a:spcBef>
              </a:pPr>
              <a:r>
                <a:rPr lang="en-US" sz="6200">
                  <a:solidFill>
                    <a:srgbClr val="EDECED"/>
                  </a:solidFill>
                  <a:latin typeface="Cy Grotesk Grand"/>
                </a:rPr>
                <a:t>HERPETICKÁ ENCEFALITIDA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3251137" y="-114300"/>
              <a:ext cx="9695955" cy="92901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647700" lvl="1" indent="-323850">
                <a:lnSpc>
                  <a:spcPts val="4200"/>
                </a:lnSpc>
                <a:buFont typeface="Arial"/>
                <a:buChar char="•"/>
              </a:pPr>
              <a:r>
                <a:rPr lang="en-US" sz="3000" dirty="0">
                  <a:solidFill>
                    <a:srgbClr val="EDECED"/>
                  </a:solidFill>
                  <a:latin typeface="Codec Pro"/>
                </a:rPr>
                <a:t>HSV 1 – Herpes simplex virus</a:t>
              </a:r>
            </a:p>
            <a:p>
              <a:pPr marL="323850" lvl="1">
                <a:lnSpc>
                  <a:spcPts val="4200"/>
                </a:lnSpc>
              </a:pPr>
              <a:r>
                <a:rPr lang="cs-CZ" sz="3000" dirty="0">
                  <a:solidFill>
                    <a:srgbClr val="EDECED"/>
                  </a:solidFill>
                  <a:latin typeface="Codec Pro"/>
                </a:rPr>
                <a:t>   </a:t>
              </a:r>
              <a:r>
                <a:rPr lang="en-US" sz="3000" dirty="0" err="1">
                  <a:solidFill>
                    <a:srgbClr val="EDECED"/>
                  </a:solidFill>
                  <a:latin typeface="Codec Pro"/>
                </a:rPr>
                <a:t>Teplota</a:t>
              </a:r>
              <a:r>
                <a:rPr lang="en-US" sz="3000" dirty="0">
                  <a:solidFill>
                    <a:srgbClr val="EDECED"/>
                  </a:solidFill>
                  <a:latin typeface="Codec Pro"/>
                </a:rPr>
                <a:t>, </a:t>
              </a:r>
              <a:r>
                <a:rPr lang="en-US" sz="3000" dirty="0" err="1">
                  <a:solidFill>
                    <a:srgbClr val="EDECED"/>
                  </a:solidFill>
                  <a:latin typeface="Codec Pro"/>
                </a:rPr>
                <a:t>bolest</a:t>
              </a:r>
              <a:r>
                <a:rPr lang="en-US" sz="3000" dirty="0">
                  <a:solidFill>
                    <a:srgbClr val="EDECED"/>
                  </a:solidFill>
                  <a:latin typeface="Codec Pro"/>
                </a:rPr>
                <a:t> </a:t>
              </a:r>
              <a:r>
                <a:rPr lang="en-US" sz="3000" dirty="0" err="1">
                  <a:solidFill>
                    <a:srgbClr val="EDECED"/>
                  </a:solidFill>
                  <a:latin typeface="Codec Pro"/>
                </a:rPr>
                <a:t>hlavy</a:t>
              </a:r>
              <a:r>
                <a:rPr lang="en-US" sz="3000" dirty="0">
                  <a:solidFill>
                    <a:srgbClr val="EDECED"/>
                  </a:solidFill>
                  <a:latin typeface="Codec Pro"/>
                </a:rPr>
                <a:t>, </a:t>
              </a:r>
              <a:r>
                <a:rPr lang="en-US" sz="3000" dirty="0" err="1">
                  <a:solidFill>
                    <a:srgbClr val="EDECED"/>
                  </a:solidFill>
                  <a:latin typeface="Codec Pro"/>
                </a:rPr>
                <a:t>změna</a:t>
              </a:r>
              <a:r>
                <a:rPr lang="en-US" sz="3000" dirty="0">
                  <a:solidFill>
                    <a:srgbClr val="EDECED"/>
                  </a:solidFill>
                  <a:latin typeface="Codec Pro"/>
                </a:rPr>
                <a:t> </a:t>
              </a:r>
              <a:r>
                <a:rPr lang="en-US" sz="3000" dirty="0" err="1">
                  <a:solidFill>
                    <a:srgbClr val="EDECED"/>
                  </a:solidFill>
                  <a:latin typeface="Codec Pro"/>
                </a:rPr>
                <a:t>chování</a:t>
              </a:r>
              <a:endParaRPr lang="en-US" sz="3000" dirty="0">
                <a:solidFill>
                  <a:srgbClr val="EDECED"/>
                </a:solidFill>
                <a:latin typeface="Codec Pro"/>
              </a:endParaRPr>
            </a:p>
            <a:p>
              <a:pPr marL="323850" lvl="1">
                <a:lnSpc>
                  <a:spcPts val="4200"/>
                </a:lnSpc>
              </a:pPr>
              <a:r>
                <a:rPr lang="cs-CZ" sz="3000" dirty="0">
                  <a:solidFill>
                    <a:srgbClr val="EDECED"/>
                  </a:solidFill>
                  <a:latin typeface="Codec Pro"/>
                </a:rPr>
                <a:t>   </a:t>
              </a:r>
              <a:r>
                <a:rPr lang="en-US" sz="3000" dirty="0" err="1">
                  <a:solidFill>
                    <a:srgbClr val="EDECED"/>
                  </a:solidFill>
                  <a:latin typeface="Codec Pro"/>
                </a:rPr>
                <a:t>Ložiskové</a:t>
              </a:r>
              <a:r>
                <a:rPr lang="en-US" sz="3000" dirty="0">
                  <a:solidFill>
                    <a:srgbClr val="EDECED"/>
                  </a:solidFill>
                  <a:latin typeface="Codec Pro"/>
                </a:rPr>
                <a:t> </a:t>
              </a:r>
              <a:r>
                <a:rPr lang="en-US" sz="3000" dirty="0" err="1">
                  <a:solidFill>
                    <a:srgbClr val="EDECED"/>
                  </a:solidFill>
                  <a:latin typeface="Codec Pro"/>
                </a:rPr>
                <a:t>příznaky-křeče</a:t>
              </a:r>
              <a:r>
                <a:rPr lang="en-US" sz="3000" dirty="0">
                  <a:solidFill>
                    <a:srgbClr val="EDECED"/>
                  </a:solidFill>
                  <a:latin typeface="Codec Pro"/>
                </a:rPr>
                <a:t>, </a:t>
              </a:r>
              <a:r>
                <a:rPr lang="cs-CZ" sz="3000" dirty="0">
                  <a:solidFill>
                    <a:srgbClr val="EDECED"/>
                  </a:solidFill>
                  <a:latin typeface="Codec Pro"/>
                </a:rPr>
                <a:t>  </a:t>
              </a:r>
            </a:p>
            <a:p>
              <a:pPr marL="323850" lvl="1">
                <a:lnSpc>
                  <a:spcPts val="4200"/>
                </a:lnSpc>
              </a:pPr>
              <a:r>
                <a:rPr lang="cs-CZ" sz="3000" dirty="0">
                  <a:solidFill>
                    <a:srgbClr val="EDECED"/>
                  </a:solidFill>
                  <a:latin typeface="Codec Pro"/>
                </a:rPr>
                <a:t>   </a:t>
              </a:r>
              <a:r>
                <a:rPr lang="en-US" sz="3000" dirty="0" err="1">
                  <a:solidFill>
                    <a:srgbClr val="EDECED"/>
                  </a:solidFill>
                  <a:latin typeface="Codec Pro"/>
                </a:rPr>
                <a:t>hemiparesy</a:t>
              </a:r>
              <a:r>
                <a:rPr lang="en-US" sz="3000" dirty="0">
                  <a:solidFill>
                    <a:srgbClr val="EDECED"/>
                  </a:solidFill>
                  <a:latin typeface="Codec Pro"/>
                </a:rPr>
                <a:t>, </a:t>
              </a:r>
              <a:r>
                <a:rPr lang="en-US" sz="3000" dirty="0" err="1">
                  <a:solidFill>
                    <a:srgbClr val="EDECED"/>
                  </a:solidFill>
                  <a:latin typeface="Codec Pro"/>
                </a:rPr>
                <a:t>poruchy</a:t>
              </a:r>
              <a:r>
                <a:rPr lang="en-US" sz="3000" dirty="0">
                  <a:solidFill>
                    <a:srgbClr val="EDECED"/>
                  </a:solidFill>
                  <a:latin typeface="Codec Pro"/>
                </a:rPr>
                <a:t> </a:t>
              </a:r>
              <a:r>
                <a:rPr lang="en-US" sz="3000" dirty="0" err="1">
                  <a:solidFill>
                    <a:srgbClr val="EDECED"/>
                  </a:solidFill>
                  <a:latin typeface="Codec Pro"/>
                </a:rPr>
                <a:t>zraku</a:t>
              </a:r>
              <a:r>
                <a:rPr lang="en-US" sz="3000" dirty="0">
                  <a:solidFill>
                    <a:srgbClr val="EDECED"/>
                  </a:solidFill>
                  <a:latin typeface="Codec Pro"/>
                </a:rPr>
                <a:t>, </a:t>
              </a:r>
              <a:endParaRPr lang="cs-CZ" sz="3000" dirty="0">
                <a:solidFill>
                  <a:srgbClr val="EDECED"/>
                </a:solidFill>
                <a:latin typeface="Codec Pro"/>
              </a:endParaRPr>
            </a:p>
            <a:p>
              <a:pPr marL="323850" lvl="1">
                <a:lnSpc>
                  <a:spcPts val="4200"/>
                </a:lnSpc>
              </a:pPr>
              <a:r>
                <a:rPr lang="cs-CZ" sz="3000" dirty="0">
                  <a:solidFill>
                    <a:srgbClr val="EDECED"/>
                  </a:solidFill>
                  <a:latin typeface="Codec Pro"/>
                </a:rPr>
                <a:t>   </a:t>
              </a:r>
              <a:r>
                <a:rPr lang="en-US" sz="3000" dirty="0" err="1">
                  <a:solidFill>
                    <a:srgbClr val="EDECED"/>
                  </a:solidFill>
                  <a:latin typeface="Codec Pro"/>
                </a:rPr>
                <a:t>kraniálních</a:t>
              </a:r>
              <a:r>
                <a:rPr lang="en-US" sz="3000" dirty="0">
                  <a:solidFill>
                    <a:srgbClr val="EDECED"/>
                  </a:solidFill>
                  <a:latin typeface="Codec Pro"/>
                </a:rPr>
                <a:t> </a:t>
              </a:r>
              <a:r>
                <a:rPr lang="en-US" sz="3000" dirty="0" err="1">
                  <a:solidFill>
                    <a:srgbClr val="EDECED"/>
                  </a:solidFill>
                  <a:latin typeface="Codec Pro"/>
                </a:rPr>
                <a:t>nervů</a:t>
              </a:r>
              <a:endParaRPr lang="en-US" sz="3000" dirty="0">
                <a:solidFill>
                  <a:srgbClr val="EDECED"/>
                </a:solidFill>
                <a:latin typeface="Codec Pro"/>
              </a:endParaRPr>
            </a:p>
            <a:p>
              <a:pPr marL="647700" lvl="1" indent="-323850">
                <a:lnSpc>
                  <a:spcPts val="4200"/>
                </a:lnSpc>
                <a:buFont typeface="Arial"/>
                <a:buChar char="•"/>
              </a:pPr>
              <a:r>
                <a:rPr lang="en-US" sz="3000" dirty="0" err="1">
                  <a:solidFill>
                    <a:srgbClr val="EDECED"/>
                  </a:solidFill>
                  <a:latin typeface="Codec Pro"/>
                </a:rPr>
                <a:t>Následky</a:t>
              </a:r>
              <a:r>
                <a:rPr lang="en-US" sz="3000" dirty="0">
                  <a:solidFill>
                    <a:srgbClr val="EDECED"/>
                  </a:solidFill>
                  <a:latin typeface="Codec Pro"/>
                </a:rPr>
                <a:t> – </a:t>
              </a:r>
              <a:r>
                <a:rPr lang="en-US" sz="3000" dirty="0" err="1">
                  <a:solidFill>
                    <a:srgbClr val="EDECED"/>
                  </a:solidFill>
                  <a:latin typeface="Codec Pro"/>
                </a:rPr>
                <a:t>lehké</a:t>
              </a:r>
              <a:r>
                <a:rPr lang="en-US" sz="3000" dirty="0">
                  <a:solidFill>
                    <a:srgbClr val="EDECED"/>
                  </a:solidFill>
                  <a:latin typeface="Codec Pro"/>
                </a:rPr>
                <a:t> </a:t>
              </a:r>
              <a:r>
                <a:rPr lang="en-US" sz="3000" dirty="0" err="1">
                  <a:solidFill>
                    <a:srgbClr val="EDECED"/>
                  </a:solidFill>
                  <a:latin typeface="Codec Pro"/>
                </a:rPr>
                <a:t>poruchy</a:t>
              </a:r>
              <a:r>
                <a:rPr lang="en-US" sz="3000" dirty="0">
                  <a:solidFill>
                    <a:srgbClr val="EDECED"/>
                  </a:solidFill>
                  <a:latin typeface="Codec Pro"/>
                </a:rPr>
                <a:t> </a:t>
              </a:r>
              <a:r>
                <a:rPr lang="en-US" sz="3000" dirty="0" err="1">
                  <a:solidFill>
                    <a:srgbClr val="EDECED"/>
                  </a:solidFill>
                  <a:latin typeface="Codec Pro"/>
                </a:rPr>
                <a:t>až</a:t>
              </a:r>
              <a:r>
                <a:rPr lang="en-US" sz="3000" dirty="0">
                  <a:solidFill>
                    <a:srgbClr val="EDECED"/>
                  </a:solidFill>
                  <a:latin typeface="Codec Pro"/>
                </a:rPr>
                <a:t> </a:t>
              </a:r>
              <a:r>
                <a:rPr lang="en-US" sz="3000" dirty="0" err="1">
                  <a:solidFill>
                    <a:srgbClr val="EDECED"/>
                  </a:solidFill>
                  <a:latin typeface="Codec Pro"/>
                </a:rPr>
                <a:t>těžké</a:t>
              </a:r>
              <a:r>
                <a:rPr lang="en-US" sz="3000" dirty="0">
                  <a:solidFill>
                    <a:srgbClr val="EDECED"/>
                  </a:solidFill>
                  <a:latin typeface="Codec Pro"/>
                </a:rPr>
                <a:t> </a:t>
              </a:r>
              <a:r>
                <a:rPr lang="en-US" sz="3000" dirty="0" err="1">
                  <a:solidFill>
                    <a:srgbClr val="EDECED"/>
                  </a:solidFill>
                  <a:latin typeface="Codec Pro"/>
                </a:rPr>
                <a:t>motorické</a:t>
              </a:r>
              <a:r>
                <a:rPr lang="en-US" sz="3000" dirty="0">
                  <a:solidFill>
                    <a:srgbClr val="EDECED"/>
                  </a:solidFill>
                  <a:latin typeface="Codec Pro"/>
                </a:rPr>
                <a:t>, </a:t>
              </a:r>
              <a:r>
                <a:rPr lang="en-US" sz="3000" dirty="0" err="1">
                  <a:solidFill>
                    <a:srgbClr val="EDECED"/>
                  </a:solidFill>
                  <a:latin typeface="Codec Pro"/>
                </a:rPr>
                <a:t>řečové</a:t>
              </a:r>
              <a:r>
                <a:rPr lang="en-US" sz="3000" dirty="0">
                  <a:solidFill>
                    <a:srgbClr val="EDECED"/>
                  </a:solidFill>
                  <a:latin typeface="Codec Pro"/>
                </a:rPr>
                <a:t>, </a:t>
              </a:r>
              <a:r>
                <a:rPr lang="en-US" sz="3000" dirty="0" err="1">
                  <a:solidFill>
                    <a:srgbClr val="EDECED"/>
                  </a:solidFill>
                  <a:latin typeface="Codec Pro"/>
                </a:rPr>
                <a:t>mnestické</a:t>
              </a:r>
              <a:r>
                <a:rPr lang="en-US" sz="3000" dirty="0">
                  <a:solidFill>
                    <a:srgbClr val="EDECED"/>
                  </a:solidFill>
                  <a:latin typeface="Codec Pro"/>
                </a:rPr>
                <a:t> </a:t>
              </a:r>
              <a:r>
                <a:rPr lang="en-US" sz="3000" dirty="0" err="1">
                  <a:solidFill>
                    <a:srgbClr val="EDECED"/>
                  </a:solidFill>
                  <a:latin typeface="Codec Pro"/>
                </a:rPr>
                <a:t>poruchy</a:t>
              </a:r>
              <a:endParaRPr lang="en-US" sz="3000" dirty="0">
                <a:solidFill>
                  <a:srgbClr val="EDECED"/>
                </a:solidFill>
                <a:latin typeface="Codec Pro"/>
              </a:endParaRPr>
            </a:p>
            <a:p>
              <a:pPr marL="647700" lvl="1" indent="-323850">
                <a:lnSpc>
                  <a:spcPts val="4200"/>
                </a:lnSpc>
                <a:buFont typeface="Arial"/>
                <a:buChar char="•"/>
              </a:pPr>
              <a:r>
                <a:rPr lang="en-US" sz="3000" dirty="0" err="1">
                  <a:solidFill>
                    <a:srgbClr val="EDECED"/>
                  </a:solidFill>
                  <a:latin typeface="Codec Pro"/>
                </a:rPr>
                <a:t>Novorozenci</a:t>
              </a:r>
              <a:r>
                <a:rPr lang="en-US" sz="3000" dirty="0">
                  <a:solidFill>
                    <a:srgbClr val="EDECED"/>
                  </a:solidFill>
                  <a:latin typeface="Codec Pro"/>
                </a:rPr>
                <a:t> – HSV2- </a:t>
              </a:r>
              <a:r>
                <a:rPr lang="en-US" sz="3000" dirty="0" err="1">
                  <a:solidFill>
                    <a:srgbClr val="EDECED"/>
                  </a:solidFill>
                  <a:latin typeface="Codec Pro"/>
                </a:rPr>
                <a:t>kong</a:t>
              </a:r>
              <a:r>
                <a:rPr lang="en-US" sz="3000" dirty="0">
                  <a:solidFill>
                    <a:srgbClr val="EDECED"/>
                  </a:solidFill>
                  <a:latin typeface="Codec Pro"/>
                </a:rPr>
                <a:t>, v </a:t>
              </a:r>
              <a:r>
                <a:rPr lang="en-US" sz="3000" dirty="0" err="1">
                  <a:solidFill>
                    <a:srgbClr val="EDECED"/>
                  </a:solidFill>
                  <a:latin typeface="Codec Pro"/>
                </a:rPr>
                <a:t>průběhu</a:t>
              </a:r>
              <a:r>
                <a:rPr lang="en-US" sz="3000" dirty="0">
                  <a:solidFill>
                    <a:srgbClr val="EDECED"/>
                  </a:solidFill>
                  <a:latin typeface="Codec Pro"/>
                </a:rPr>
                <a:t> </a:t>
              </a:r>
              <a:r>
                <a:rPr lang="en-US" sz="3000" dirty="0" err="1">
                  <a:solidFill>
                    <a:srgbClr val="EDECED"/>
                  </a:solidFill>
                  <a:latin typeface="Codec Pro"/>
                </a:rPr>
                <a:t>porodu</a:t>
              </a:r>
              <a:r>
                <a:rPr lang="en-US" sz="3000" dirty="0">
                  <a:solidFill>
                    <a:srgbClr val="EDECED"/>
                  </a:solidFill>
                  <a:latin typeface="Codec Pro"/>
                </a:rPr>
                <a:t>, po </a:t>
              </a:r>
              <a:r>
                <a:rPr lang="en-US" sz="3000" dirty="0" err="1">
                  <a:solidFill>
                    <a:srgbClr val="EDECED"/>
                  </a:solidFill>
                  <a:latin typeface="Codec Pro"/>
                </a:rPr>
                <a:t>narození</a:t>
              </a:r>
              <a:r>
                <a:rPr lang="en-US" sz="3000" dirty="0">
                  <a:solidFill>
                    <a:srgbClr val="EDECED"/>
                  </a:solidFill>
                  <a:latin typeface="Codec Pro"/>
                </a:rPr>
                <a:t> </a:t>
              </a:r>
            </a:p>
            <a:p>
              <a:pPr marL="385953" lvl="0" indent="-385953" algn="l">
                <a:lnSpc>
                  <a:spcPts val="4200"/>
                </a:lnSpc>
                <a:spcBef>
                  <a:spcPct val="0"/>
                </a:spcBef>
              </a:pPr>
              <a:r>
                <a:rPr lang="cs-CZ" sz="3000" spc="-117" dirty="0">
                  <a:solidFill>
                    <a:srgbClr val="EDECED"/>
                  </a:solidFill>
                  <a:latin typeface="Codec Pro"/>
                </a:rPr>
                <a:t>        </a:t>
              </a:r>
              <a:r>
                <a:rPr lang="en-US" sz="3000" spc="-117" dirty="0" err="1">
                  <a:solidFill>
                    <a:srgbClr val="EDECED"/>
                  </a:solidFill>
                  <a:latin typeface="Codec Pro"/>
                </a:rPr>
                <a:t>letargie</a:t>
              </a:r>
              <a:r>
                <a:rPr lang="en-US" sz="3000" spc="-117" dirty="0">
                  <a:solidFill>
                    <a:srgbClr val="EDECED"/>
                  </a:solidFill>
                  <a:latin typeface="Codec Pro"/>
                </a:rPr>
                <a:t>, </a:t>
              </a:r>
              <a:r>
                <a:rPr lang="en-US" sz="3000" spc="-117" dirty="0" err="1">
                  <a:solidFill>
                    <a:srgbClr val="EDECED"/>
                  </a:solidFill>
                  <a:latin typeface="Codec Pro"/>
                </a:rPr>
                <a:t>křeče</a:t>
              </a:r>
              <a:r>
                <a:rPr lang="en-US" sz="3000" spc="-117" dirty="0">
                  <a:solidFill>
                    <a:srgbClr val="EDECED"/>
                  </a:solidFill>
                  <a:latin typeface="Codec Pro"/>
                </a:rPr>
                <a:t>, </a:t>
              </a:r>
              <a:r>
                <a:rPr lang="en-US" sz="3000" spc="-117" dirty="0" err="1">
                  <a:solidFill>
                    <a:srgbClr val="EDECED"/>
                  </a:solidFill>
                  <a:latin typeface="Codec Pro"/>
                </a:rPr>
                <a:t>koma</a:t>
              </a:r>
              <a:r>
                <a:rPr lang="en-US" sz="3000" spc="-117" dirty="0">
                  <a:solidFill>
                    <a:srgbClr val="EDECED"/>
                  </a:solidFill>
                  <a:latin typeface="Codec Pro"/>
                </a:rPr>
                <a:t>… </a:t>
              </a:r>
              <a:r>
                <a:rPr lang="en-US" sz="3000" spc="-117" dirty="0" err="1">
                  <a:solidFill>
                    <a:srgbClr val="EDECED"/>
                  </a:solidFill>
                  <a:latin typeface="Codec Pro"/>
                </a:rPr>
                <a:t>těžké</a:t>
              </a:r>
              <a:r>
                <a:rPr lang="en-US" sz="3000" spc="-117" dirty="0">
                  <a:solidFill>
                    <a:srgbClr val="EDECED"/>
                  </a:solidFill>
                  <a:latin typeface="Codec Pro"/>
                </a:rPr>
                <a:t> </a:t>
              </a:r>
              <a:endParaRPr lang="cs-CZ" sz="3000" spc="-117" dirty="0">
                <a:solidFill>
                  <a:srgbClr val="EDECED"/>
                </a:solidFill>
                <a:latin typeface="Codec Pro"/>
              </a:endParaRPr>
            </a:p>
            <a:p>
              <a:pPr marL="385953" lvl="0" indent="-385953" algn="l">
                <a:lnSpc>
                  <a:spcPts val="4200"/>
                </a:lnSpc>
                <a:spcBef>
                  <a:spcPct val="0"/>
                </a:spcBef>
              </a:pPr>
              <a:r>
                <a:rPr lang="cs-CZ" sz="3000" spc="-117" dirty="0">
                  <a:solidFill>
                    <a:srgbClr val="EDECED"/>
                  </a:solidFill>
                  <a:latin typeface="Codec Pro"/>
                </a:rPr>
                <a:t>        </a:t>
              </a:r>
              <a:r>
                <a:rPr lang="en-US" sz="3000" spc="-117" dirty="0" err="1">
                  <a:solidFill>
                    <a:srgbClr val="EDECED"/>
                  </a:solidFill>
                  <a:latin typeface="Codec Pro"/>
                </a:rPr>
                <a:t>neurologické</a:t>
              </a:r>
              <a:r>
                <a:rPr lang="en-US" sz="3000" spc="-117" dirty="0">
                  <a:solidFill>
                    <a:srgbClr val="EDECED"/>
                  </a:solidFill>
                  <a:latin typeface="Codec Pro"/>
                </a:rPr>
                <a:t> </a:t>
              </a:r>
              <a:r>
                <a:rPr lang="en-US" sz="3000" spc="-117" dirty="0" err="1">
                  <a:solidFill>
                    <a:srgbClr val="EDECED"/>
                  </a:solidFill>
                  <a:latin typeface="Codec Pro"/>
                </a:rPr>
                <a:t>následky</a:t>
              </a:r>
              <a:r>
                <a:rPr lang="en-US" sz="3000" spc="-117" dirty="0">
                  <a:solidFill>
                    <a:srgbClr val="EDECED"/>
                  </a:solidFill>
                  <a:latin typeface="Codec Pro"/>
                </a:rPr>
                <a:t> </a:t>
              </a:r>
            </a:p>
            <a:p>
              <a:pPr marL="0" lvl="0" indent="0" algn="l">
                <a:lnSpc>
                  <a:spcPts val="4200"/>
                </a:lnSpc>
                <a:spcBef>
                  <a:spcPct val="0"/>
                </a:spcBef>
              </a:pPr>
              <a:endParaRPr lang="en-US" sz="3000" spc="-117" dirty="0">
                <a:solidFill>
                  <a:srgbClr val="EDECED"/>
                </a:solidFill>
                <a:latin typeface="Codec Pro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7446974">
            <a:off x="-5661200" y="-1683126"/>
            <a:ext cx="14849581" cy="14069978"/>
          </a:xfrm>
          <a:custGeom>
            <a:avLst/>
            <a:gdLst/>
            <a:ahLst/>
            <a:cxnLst/>
            <a:rect l="l" t="t" r="r" b="b"/>
            <a:pathLst>
              <a:path w="14849581" h="14069978">
                <a:moveTo>
                  <a:pt x="0" y="0"/>
                </a:moveTo>
                <a:lnTo>
                  <a:pt x="14849581" y="0"/>
                </a:lnTo>
                <a:lnTo>
                  <a:pt x="14849581" y="14069977"/>
                </a:lnTo>
                <a:lnTo>
                  <a:pt x="0" y="1406997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TextBox 3"/>
          <p:cNvSpPr txBox="1"/>
          <p:nvPr/>
        </p:nvSpPr>
        <p:spPr>
          <a:xfrm>
            <a:off x="1028700" y="4551336"/>
            <a:ext cx="7303003" cy="1885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440"/>
              </a:lnSpc>
            </a:pPr>
            <a:r>
              <a:rPr lang="en-US" sz="6200">
                <a:solidFill>
                  <a:srgbClr val="EDECED"/>
                </a:solidFill>
                <a:latin typeface="Cy Grotesk Grand"/>
              </a:rPr>
              <a:t>Herpetická encefalitida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9834049" y="9054465"/>
            <a:ext cx="9115115" cy="203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560"/>
              </a:lnSpc>
            </a:pPr>
            <a:r>
              <a:rPr lang="en-US" sz="1200">
                <a:solidFill>
                  <a:srgbClr val="EDECED"/>
                </a:solidFill>
                <a:latin typeface="Codec Pro"/>
              </a:rPr>
              <a:t>Seidl Zdeněk, Diagnostická radiologie, Grada,2014, ISBN978-80-247-4546-6, obr1.6.5a, str. 234</a:t>
            </a:r>
          </a:p>
        </p:txBody>
      </p:sp>
      <p:sp>
        <p:nvSpPr>
          <p:cNvPr id="5" name="Freeform 5"/>
          <p:cNvSpPr/>
          <p:nvPr/>
        </p:nvSpPr>
        <p:spPr>
          <a:xfrm rot="9508858">
            <a:off x="10233782" y="795499"/>
            <a:ext cx="2844487" cy="2720040"/>
          </a:xfrm>
          <a:custGeom>
            <a:avLst/>
            <a:gdLst/>
            <a:ahLst/>
            <a:cxnLst/>
            <a:rect l="l" t="t" r="r" b="b"/>
            <a:pathLst>
              <a:path w="2844487" h="2720040">
                <a:moveTo>
                  <a:pt x="0" y="0"/>
                </a:moveTo>
                <a:lnTo>
                  <a:pt x="2844486" y="0"/>
                </a:lnTo>
                <a:lnTo>
                  <a:pt x="2844486" y="2720040"/>
                </a:lnTo>
                <a:lnTo>
                  <a:pt x="0" y="27200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Freeform 6"/>
          <p:cNvSpPr/>
          <p:nvPr/>
        </p:nvSpPr>
        <p:spPr>
          <a:xfrm rot="95451">
            <a:off x="14481150" y="1045790"/>
            <a:ext cx="2342435" cy="2219457"/>
          </a:xfrm>
          <a:custGeom>
            <a:avLst/>
            <a:gdLst/>
            <a:ahLst/>
            <a:cxnLst/>
            <a:rect l="l" t="t" r="r" b="b"/>
            <a:pathLst>
              <a:path w="2342435" h="2219457">
                <a:moveTo>
                  <a:pt x="0" y="0"/>
                </a:moveTo>
                <a:lnTo>
                  <a:pt x="2342435" y="0"/>
                </a:lnTo>
                <a:lnTo>
                  <a:pt x="2342435" y="2219457"/>
                </a:lnTo>
                <a:lnTo>
                  <a:pt x="0" y="221945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7" name="Freeform 7"/>
          <p:cNvSpPr/>
          <p:nvPr/>
        </p:nvSpPr>
        <p:spPr>
          <a:xfrm flipH="1">
            <a:off x="9752534" y="4849997"/>
            <a:ext cx="3806983" cy="1836869"/>
          </a:xfrm>
          <a:custGeom>
            <a:avLst/>
            <a:gdLst/>
            <a:ahLst/>
            <a:cxnLst/>
            <a:rect l="l" t="t" r="r" b="b"/>
            <a:pathLst>
              <a:path w="3806983" h="1836869">
                <a:moveTo>
                  <a:pt x="3806982" y="0"/>
                </a:moveTo>
                <a:lnTo>
                  <a:pt x="0" y="0"/>
                </a:lnTo>
                <a:lnTo>
                  <a:pt x="0" y="1836869"/>
                </a:lnTo>
                <a:lnTo>
                  <a:pt x="3806982" y="1836869"/>
                </a:lnTo>
                <a:lnTo>
                  <a:pt x="3806982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8" name="Freeform 8"/>
          <p:cNvSpPr/>
          <p:nvPr/>
        </p:nvSpPr>
        <p:spPr>
          <a:xfrm>
            <a:off x="9359032" y="7594430"/>
            <a:ext cx="4593986" cy="1269089"/>
          </a:xfrm>
          <a:custGeom>
            <a:avLst/>
            <a:gdLst/>
            <a:ahLst/>
            <a:cxnLst/>
            <a:rect l="l" t="t" r="r" b="b"/>
            <a:pathLst>
              <a:path w="4593986" h="1269089">
                <a:moveTo>
                  <a:pt x="0" y="0"/>
                </a:moveTo>
                <a:lnTo>
                  <a:pt x="4593986" y="0"/>
                </a:lnTo>
                <a:lnTo>
                  <a:pt x="4593986" y="1269088"/>
                </a:lnTo>
                <a:lnTo>
                  <a:pt x="0" y="126908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9" name="Freeform 9"/>
          <p:cNvSpPr/>
          <p:nvPr/>
        </p:nvSpPr>
        <p:spPr>
          <a:xfrm>
            <a:off x="14998856" y="6936446"/>
            <a:ext cx="2028968" cy="2426270"/>
          </a:xfrm>
          <a:custGeom>
            <a:avLst/>
            <a:gdLst/>
            <a:ahLst/>
            <a:cxnLst/>
            <a:rect l="l" t="t" r="r" b="b"/>
            <a:pathLst>
              <a:path w="2028968" h="2426270">
                <a:moveTo>
                  <a:pt x="0" y="0"/>
                </a:moveTo>
                <a:lnTo>
                  <a:pt x="2028969" y="0"/>
                </a:lnTo>
                <a:lnTo>
                  <a:pt x="2028969" y="2426270"/>
                </a:lnTo>
                <a:lnTo>
                  <a:pt x="0" y="242627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0" name="Freeform 10"/>
          <p:cNvSpPr/>
          <p:nvPr/>
        </p:nvSpPr>
        <p:spPr>
          <a:xfrm>
            <a:off x="14977626" y="4011016"/>
            <a:ext cx="2071428" cy="2426270"/>
          </a:xfrm>
          <a:custGeom>
            <a:avLst/>
            <a:gdLst/>
            <a:ahLst/>
            <a:cxnLst/>
            <a:rect l="l" t="t" r="r" b="b"/>
            <a:pathLst>
              <a:path w="2071428" h="2426270">
                <a:moveTo>
                  <a:pt x="0" y="0"/>
                </a:moveTo>
                <a:lnTo>
                  <a:pt x="2071428" y="0"/>
                </a:lnTo>
                <a:lnTo>
                  <a:pt x="2071428" y="2426270"/>
                </a:lnTo>
                <a:lnTo>
                  <a:pt x="0" y="242627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1" name="Freeform 11"/>
          <p:cNvSpPr/>
          <p:nvPr/>
        </p:nvSpPr>
        <p:spPr>
          <a:xfrm>
            <a:off x="9834049" y="2074574"/>
            <a:ext cx="6862021" cy="6788944"/>
          </a:xfrm>
          <a:custGeom>
            <a:avLst/>
            <a:gdLst/>
            <a:ahLst/>
            <a:cxnLst/>
            <a:rect l="l" t="t" r="r" b="b"/>
            <a:pathLst>
              <a:path w="6862021" h="6788944">
                <a:moveTo>
                  <a:pt x="0" y="0"/>
                </a:moveTo>
                <a:lnTo>
                  <a:pt x="6862021" y="0"/>
                </a:lnTo>
                <a:lnTo>
                  <a:pt x="6862021" y="6788944"/>
                </a:lnTo>
                <a:lnTo>
                  <a:pt x="0" y="678894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681450">
            <a:off x="7280978" y="-2750807"/>
            <a:ext cx="14849581" cy="14069978"/>
          </a:xfrm>
          <a:custGeom>
            <a:avLst/>
            <a:gdLst/>
            <a:ahLst/>
            <a:cxnLst/>
            <a:rect l="l" t="t" r="r" b="b"/>
            <a:pathLst>
              <a:path w="14849581" h="14069978">
                <a:moveTo>
                  <a:pt x="0" y="0"/>
                </a:moveTo>
                <a:lnTo>
                  <a:pt x="14849581" y="0"/>
                </a:lnTo>
                <a:lnTo>
                  <a:pt x="14849581" y="14069978"/>
                </a:lnTo>
                <a:lnTo>
                  <a:pt x="0" y="140699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3" name="Group 3"/>
          <p:cNvGrpSpPr/>
          <p:nvPr/>
        </p:nvGrpSpPr>
        <p:grpSpPr>
          <a:xfrm>
            <a:off x="2211003" y="2679762"/>
            <a:ext cx="4876147" cy="4927476"/>
            <a:chOff x="0" y="0"/>
            <a:chExt cx="6501530" cy="656996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501530" cy="6569968"/>
            </a:xfrm>
            <a:custGeom>
              <a:avLst/>
              <a:gdLst/>
              <a:ahLst/>
              <a:cxnLst/>
              <a:rect l="l" t="t" r="r" b="b"/>
              <a:pathLst>
                <a:path w="6501530" h="6569968">
                  <a:moveTo>
                    <a:pt x="0" y="0"/>
                  </a:moveTo>
                  <a:lnTo>
                    <a:pt x="6501530" y="0"/>
                  </a:lnTo>
                  <a:lnTo>
                    <a:pt x="6501530" y="6569968"/>
                  </a:lnTo>
                  <a:lnTo>
                    <a:pt x="0" y="65699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cs-CZ"/>
            </a:p>
          </p:txBody>
        </p:sp>
        <p:grpSp>
          <p:nvGrpSpPr>
            <p:cNvPr id="5" name="Group 5"/>
            <p:cNvGrpSpPr/>
            <p:nvPr/>
          </p:nvGrpSpPr>
          <p:grpSpPr>
            <a:xfrm>
              <a:off x="1193365" y="2986864"/>
              <a:ext cx="4114800" cy="596240"/>
              <a:chOff x="0" y="0"/>
              <a:chExt cx="812800" cy="117776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812800" cy="11777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17776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117776"/>
                    </a:lnTo>
                    <a:lnTo>
                      <a:pt x="0" y="11777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7" name="TextBox 7"/>
              <p:cNvSpPr txBox="1"/>
              <p:nvPr/>
            </p:nvSpPr>
            <p:spPr>
              <a:xfrm>
                <a:off x="0" y="0"/>
                <a:ext cx="812800" cy="8128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800"/>
                  </a:lnSpc>
                </a:pPr>
                <a:endParaRPr/>
              </a:p>
            </p:txBody>
          </p:sp>
        </p:grpSp>
      </p:grpSp>
      <p:grpSp>
        <p:nvGrpSpPr>
          <p:cNvPr id="8" name="Group 8"/>
          <p:cNvGrpSpPr/>
          <p:nvPr/>
        </p:nvGrpSpPr>
        <p:grpSpPr>
          <a:xfrm>
            <a:off x="8813735" y="3605822"/>
            <a:ext cx="8445565" cy="3075357"/>
            <a:chOff x="0" y="0"/>
            <a:chExt cx="11260753" cy="4100476"/>
          </a:xfrm>
        </p:grpSpPr>
        <p:sp>
          <p:nvSpPr>
            <p:cNvPr id="9" name="TextBox 9"/>
            <p:cNvSpPr txBox="1"/>
            <p:nvPr/>
          </p:nvSpPr>
          <p:spPr>
            <a:xfrm>
              <a:off x="0" y="-9525"/>
              <a:ext cx="11260753" cy="10636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6239"/>
                </a:lnSpc>
                <a:spcBef>
                  <a:spcPct val="0"/>
                </a:spcBef>
              </a:pPr>
              <a:r>
                <a:rPr lang="en-US" sz="5199">
                  <a:solidFill>
                    <a:srgbClr val="EDECED"/>
                  </a:solidFill>
                  <a:latin typeface="Cy Grotesk Grand"/>
                </a:rPr>
                <a:t>VZV ENCEFALITIDA 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1255676"/>
              <a:ext cx="11260753" cy="28448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647700" lvl="1" indent="-323850">
                <a:lnSpc>
                  <a:spcPts val="4200"/>
                </a:lnSpc>
                <a:buFont typeface="Arial"/>
                <a:buChar char="•"/>
              </a:pPr>
              <a:r>
                <a:rPr lang="en-US" sz="3000">
                  <a:solidFill>
                    <a:srgbClr val="EDECED"/>
                  </a:solidFill>
                  <a:latin typeface="Codec Pro"/>
                </a:rPr>
                <a:t>V průběhu varicelly </a:t>
              </a:r>
            </a:p>
            <a:p>
              <a:pPr marL="647700" lvl="1" indent="-323850">
                <a:lnSpc>
                  <a:spcPts val="4200"/>
                </a:lnSpc>
                <a:buFont typeface="Arial"/>
                <a:buChar char="•"/>
              </a:pPr>
              <a:r>
                <a:rPr lang="en-US" sz="3000">
                  <a:solidFill>
                    <a:srgbClr val="EDECED"/>
                  </a:solidFill>
                  <a:latin typeface="Codec Pro"/>
                </a:rPr>
                <a:t>Za 1-3 týdny po výsevu neštovic - cerebellární ataxie, cefalea, třes, zvracení</a:t>
              </a:r>
            </a:p>
            <a:p>
              <a:pPr marL="0" lvl="0" indent="0" algn="l">
                <a:lnSpc>
                  <a:spcPts val="4199"/>
                </a:lnSpc>
                <a:spcBef>
                  <a:spcPct val="0"/>
                </a:spcBef>
              </a:pPr>
              <a:endParaRPr lang="en-US" sz="3000">
                <a:solidFill>
                  <a:srgbClr val="EDECED"/>
                </a:solidFill>
                <a:latin typeface="Codec Pro"/>
              </a:endParaRPr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2211003" y="7607238"/>
            <a:ext cx="2923133" cy="180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39"/>
              </a:lnSpc>
              <a:spcBef>
                <a:spcPct val="0"/>
              </a:spcBef>
            </a:pPr>
            <a:r>
              <a:rPr lang="en-US" sz="1200" spc="-47">
                <a:solidFill>
                  <a:srgbClr val="EDECED"/>
                </a:solidFill>
                <a:latin typeface="Open Sans"/>
              </a:rPr>
              <a:t> https://www.wikiskripta.eu/w/Herpes_zoster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9508858">
            <a:off x="-1317407" y="373602"/>
            <a:ext cx="18010625" cy="17222660"/>
          </a:xfrm>
          <a:custGeom>
            <a:avLst/>
            <a:gdLst/>
            <a:ahLst/>
            <a:cxnLst/>
            <a:rect l="l" t="t" r="r" b="b"/>
            <a:pathLst>
              <a:path w="18010625" h="17222660">
                <a:moveTo>
                  <a:pt x="0" y="0"/>
                </a:moveTo>
                <a:lnTo>
                  <a:pt x="18010625" y="0"/>
                </a:lnTo>
                <a:lnTo>
                  <a:pt x="18010625" y="17222661"/>
                </a:lnTo>
                <a:lnTo>
                  <a:pt x="0" y="1722266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3" name="Group 3"/>
          <p:cNvGrpSpPr/>
          <p:nvPr/>
        </p:nvGrpSpPr>
        <p:grpSpPr>
          <a:xfrm>
            <a:off x="797387" y="844931"/>
            <a:ext cx="16693226" cy="8597139"/>
            <a:chOff x="0" y="0"/>
            <a:chExt cx="22257634" cy="11462852"/>
          </a:xfrm>
        </p:grpSpPr>
        <p:sp>
          <p:nvSpPr>
            <p:cNvPr id="4" name="TextBox 4"/>
            <p:cNvSpPr txBox="1"/>
            <p:nvPr/>
          </p:nvSpPr>
          <p:spPr>
            <a:xfrm>
              <a:off x="0" y="-47625"/>
              <a:ext cx="22257634" cy="18855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1466"/>
                </a:lnSpc>
              </a:pPr>
              <a:r>
                <a:rPr lang="en-US" sz="9100">
                  <a:solidFill>
                    <a:srgbClr val="EDECED"/>
                  </a:solidFill>
                  <a:latin typeface="Cy Grotesk Grand"/>
                </a:rPr>
                <a:t>DIAGNOSA, TERAPIE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2367535"/>
              <a:ext cx="22257634" cy="90953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755651" lvl="1" indent="-377825">
                <a:lnSpc>
                  <a:spcPts val="4900"/>
                </a:lnSpc>
                <a:buFont typeface="Arial"/>
                <a:buChar char="•"/>
              </a:pPr>
              <a:r>
                <a:rPr lang="en-US" sz="3500">
                  <a:solidFill>
                    <a:srgbClr val="EDECED"/>
                  </a:solidFill>
                  <a:latin typeface="Codec Pro"/>
                </a:rPr>
                <a:t>Protilátky IgM, pak IgG v séru, liquoru</a:t>
              </a:r>
            </a:p>
            <a:p>
              <a:pPr>
                <a:lnSpc>
                  <a:spcPts val="4900"/>
                </a:lnSpc>
              </a:pPr>
              <a:r>
                <a:rPr lang="en-US" sz="3500" spc="-136">
                  <a:solidFill>
                    <a:srgbClr val="EDECED"/>
                  </a:solidFill>
                  <a:latin typeface="Codec Pro"/>
                </a:rPr>
                <a:t>PCR v séru, liquoru</a:t>
              </a:r>
            </a:p>
            <a:p>
              <a:pPr>
                <a:lnSpc>
                  <a:spcPts val="4900"/>
                </a:lnSpc>
              </a:pPr>
              <a:r>
                <a:rPr lang="en-US" sz="3500" spc="-136">
                  <a:solidFill>
                    <a:srgbClr val="EDECED"/>
                  </a:solidFill>
                  <a:latin typeface="Codec Pro"/>
                </a:rPr>
                <a:t>boreliózy- intratekální syntéza Pl</a:t>
              </a:r>
            </a:p>
            <a:p>
              <a:pPr marL="755651" lvl="1" indent="-377825">
                <a:lnSpc>
                  <a:spcPts val="4900"/>
                </a:lnSpc>
                <a:buFont typeface="Arial"/>
                <a:buChar char="•"/>
              </a:pPr>
              <a:r>
                <a:rPr lang="en-US" sz="3500">
                  <a:solidFill>
                    <a:srgbClr val="EDECED"/>
                  </a:solidFill>
                  <a:latin typeface="Codec Pro"/>
                </a:rPr>
                <a:t>Léčba</a:t>
              </a:r>
            </a:p>
            <a:p>
              <a:pPr>
                <a:lnSpc>
                  <a:spcPts val="4900"/>
                </a:lnSpc>
              </a:pPr>
              <a:r>
                <a:rPr lang="en-US" sz="3500" spc="-136">
                  <a:solidFill>
                    <a:srgbClr val="EDECED"/>
                  </a:solidFill>
                  <a:latin typeface="Codec Pro"/>
                </a:rPr>
                <a:t>symptomatická ( antiedemetosní, vitamíny,analgetika..)</a:t>
              </a:r>
            </a:p>
            <a:p>
              <a:pPr>
                <a:lnSpc>
                  <a:spcPts val="4900"/>
                </a:lnSpc>
              </a:pPr>
              <a:r>
                <a:rPr lang="en-US" sz="3500" spc="-136">
                  <a:solidFill>
                    <a:srgbClr val="EDECED"/>
                  </a:solidFill>
                  <a:latin typeface="Codec Pro"/>
                </a:rPr>
                <a:t>HSV ….. Antivirotika</a:t>
              </a:r>
            </a:p>
            <a:p>
              <a:pPr>
                <a:lnSpc>
                  <a:spcPts val="4900"/>
                </a:lnSpc>
              </a:pPr>
              <a:r>
                <a:rPr lang="en-US" sz="3500" spc="-136">
                  <a:solidFill>
                    <a:srgbClr val="EDECED"/>
                  </a:solidFill>
                  <a:latin typeface="Codec Pro"/>
                </a:rPr>
                <a:t>Borelie…. ATB</a:t>
              </a:r>
            </a:p>
            <a:p>
              <a:pPr>
                <a:lnSpc>
                  <a:spcPts val="4900"/>
                </a:lnSpc>
              </a:pPr>
              <a:endParaRPr lang="en-US" sz="3500" spc="-136">
                <a:solidFill>
                  <a:srgbClr val="EDECED"/>
                </a:solidFill>
                <a:latin typeface="Codec Pro"/>
              </a:endParaRPr>
            </a:p>
            <a:p>
              <a:pPr marL="755651" lvl="1" indent="-377825">
                <a:lnSpc>
                  <a:spcPts val="4900"/>
                </a:lnSpc>
                <a:buFont typeface="Arial"/>
                <a:buChar char="•"/>
              </a:pPr>
              <a:r>
                <a:rPr lang="en-US" sz="3500">
                  <a:solidFill>
                    <a:srgbClr val="EDECED"/>
                  </a:solidFill>
                  <a:latin typeface="Codec Pro"/>
                </a:rPr>
                <a:t>Očkování -KE, varicella, herpes zoster</a:t>
              </a:r>
            </a:p>
            <a:p>
              <a:pPr>
                <a:lnSpc>
                  <a:spcPts val="4900"/>
                </a:lnSpc>
              </a:pPr>
              <a:r>
                <a:rPr lang="en-US" sz="3500" spc="-136">
                  <a:solidFill>
                    <a:srgbClr val="EDECED"/>
                  </a:solidFill>
                  <a:latin typeface="Codec Pro"/>
                </a:rPr>
                <a:t>omezují rozvoj komplikací </a:t>
              </a:r>
            </a:p>
            <a:p>
              <a:pPr>
                <a:lnSpc>
                  <a:spcPts val="4900"/>
                </a:lnSpc>
                <a:spcBef>
                  <a:spcPct val="0"/>
                </a:spcBef>
              </a:pPr>
              <a:endParaRPr lang="en-US" sz="3500" spc="-136">
                <a:solidFill>
                  <a:srgbClr val="EDECED"/>
                </a:solidFill>
                <a:latin typeface="Codec Pro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 rot="95451">
            <a:off x="11618777" y="2900296"/>
            <a:ext cx="8686892" cy="8230830"/>
          </a:xfrm>
          <a:custGeom>
            <a:avLst/>
            <a:gdLst/>
            <a:ahLst/>
            <a:cxnLst/>
            <a:rect l="l" t="t" r="r" b="b"/>
            <a:pathLst>
              <a:path w="8686892" h="8230830">
                <a:moveTo>
                  <a:pt x="0" y="0"/>
                </a:moveTo>
                <a:lnTo>
                  <a:pt x="8686891" y="0"/>
                </a:lnTo>
                <a:lnTo>
                  <a:pt x="8686891" y="8230830"/>
                </a:lnTo>
                <a:lnTo>
                  <a:pt x="0" y="823083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9453801">
            <a:off x="1025101" y="-2125507"/>
            <a:ext cx="3936832" cy="3730148"/>
          </a:xfrm>
          <a:custGeom>
            <a:avLst/>
            <a:gdLst/>
            <a:ahLst/>
            <a:cxnLst/>
            <a:rect l="l" t="t" r="r" b="b"/>
            <a:pathLst>
              <a:path w="3936832" h="3730148">
                <a:moveTo>
                  <a:pt x="0" y="0"/>
                </a:moveTo>
                <a:lnTo>
                  <a:pt x="3936832" y="0"/>
                </a:lnTo>
                <a:lnTo>
                  <a:pt x="3936832" y="3730149"/>
                </a:lnTo>
                <a:lnTo>
                  <a:pt x="0" y="373014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 rot="8207418">
            <a:off x="15857998" y="4568417"/>
            <a:ext cx="3936832" cy="3730148"/>
          </a:xfrm>
          <a:custGeom>
            <a:avLst/>
            <a:gdLst/>
            <a:ahLst/>
            <a:cxnLst/>
            <a:rect l="l" t="t" r="r" b="b"/>
            <a:pathLst>
              <a:path w="3936832" h="3730148">
                <a:moveTo>
                  <a:pt x="0" y="0"/>
                </a:moveTo>
                <a:lnTo>
                  <a:pt x="3936832" y="0"/>
                </a:lnTo>
                <a:lnTo>
                  <a:pt x="3936832" y="3730149"/>
                </a:lnTo>
                <a:lnTo>
                  <a:pt x="0" y="373014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/>
          <p:cNvSpPr/>
          <p:nvPr/>
        </p:nvSpPr>
        <p:spPr>
          <a:xfrm rot="9550003">
            <a:off x="-669646" y="8073406"/>
            <a:ext cx="3936832" cy="3730148"/>
          </a:xfrm>
          <a:custGeom>
            <a:avLst/>
            <a:gdLst/>
            <a:ahLst/>
            <a:cxnLst/>
            <a:rect l="l" t="t" r="r" b="b"/>
            <a:pathLst>
              <a:path w="3936832" h="3730148">
                <a:moveTo>
                  <a:pt x="0" y="0"/>
                </a:moveTo>
                <a:lnTo>
                  <a:pt x="3936831" y="0"/>
                </a:lnTo>
                <a:lnTo>
                  <a:pt x="3936831" y="3730149"/>
                </a:lnTo>
                <a:lnTo>
                  <a:pt x="0" y="373014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TextBox 5"/>
          <p:cNvSpPr txBox="1"/>
          <p:nvPr/>
        </p:nvSpPr>
        <p:spPr>
          <a:xfrm>
            <a:off x="1028700" y="1028700"/>
            <a:ext cx="16230600" cy="638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040"/>
              </a:lnSpc>
              <a:spcBef>
                <a:spcPct val="0"/>
              </a:spcBef>
            </a:pPr>
            <a:r>
              <a:rPr lang="en-US" sz="4200">
                <a:solidFill>
                  <a:srgbClr val="EDECED"/>
                </a:solidFill>
                <a:latin typeface="Cy Grotesk Grand"/>
              </a:rPr>
              <a:t>MYKOTICKÁ ENCEFALITIDA – ASPERGILLUS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697242" y="9298948"/>
            <a:ext cx="8623470" cy="228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US" sz="1500" spc="-59">
                <a:solidFill>
                  <a:srgbClr val="FFFFFF"/>
                </a:solidFill>
                <a:latin typeface="Open Sans"/>
              </a:rPr>
              <a:t>Seidl Zdeněk, Diagnostická radiologie, Grada,2014, ISBN978-80-247-4546-6, obr1.6.7d, str. 241</a:t>
            </a:r>
          </a:p>
        </p:txBody>
      </p:sp>
      <p:sp>
        <p:nvSpPr>
          <p:cNvPr id="7" name="Freeform 7"/>
          <p:cNvSpPr/>
          <p:nvPr/>
        </p:nvSpPr>
        <p:spPr>
          <a:xfrm>
            <a:off x="5524755" y="2217027"/>
            <a:ext cx="6818238" cy="6788944"/>
          </a:xfrm>
          <a:custGeom>
            <a:avLst/>
            <a:gdLst/>
            <a:ahLst/>
            <a:cxnLst/>
            <a:rect l="l" t="t" r="r" b="b"/>
            <a:pathLst>
              <a:path w="6818238" h="6788944">
                <a:moveTo>
                  <a:pt x="0" y="0"/>
                </a:moveTo>
                <a:lnTo>
                  <a:pt x="6818238" y="0"/>
                </a:lnTo>
                <a:lnTo>
                  <a:pt x="6818238" y="6788944"/>
                </a:lnTo>
                <a:lnTo>
                  <a:pt x="0" y="67889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4438240"/>
            <a:ext cx="10705483" cy="1410520"/>
            <a:chOff x="0" y="0"/>
            <a:chExt cx="14273977" cy="1880693"/>
          </a:xfrm>
        </p:grpSpPr>
        <p:sp>
          <p:nvSpPr>
            <p:cNvPr id="3" name="TextBox 3"/>
            <p:cNvSpPr txBox="1"/>
            <p:nvPr/>
          </p:nvSpPr>
          <p:spPr>
            <a:xfrm>
              <a:off x="0" y="-9525"/>
              <a:ext cx="14273977" cy="11398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6720"/>
                </a:lnSpc>
                <a:spcBef>
                  <a:spcPct val="0"/>
                </a:spcBef>
              </a:pPr>
              <a:r>
                <a:rPr lang="en-US" sz="5600">
                  <a:solidFill>
                    <a:srgbClr val="EDECED"/>
                  </a:solidFill>
                  <a:latin typeface="Cy Grotesk Grand"/>
                </a:rPr>
                <a:t>TOXOPLASMOSA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1603833"/>
              <a:ext cx="14273977" cy="2768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1679"/>
                </a:lnSpc>
                <a:spcBef>
                  <a:spcPct val="0"/>
                </a:spcBef>
              </a:pPr>
              <a:r>
                <a:rPr lang="en-US" sz="1200">
                  <a:solidFill>
                    <a:srgbClr val="EDECED"/>
                  </a:solidFill>
                  <a:latin typeface="Codec Pro"/>
                </a:rPr>
                <a:t>Seidl Zdeněk, Diagnostická radiologie, Grada,2014, ISBN978-80-247-4546-6, obr1.6.8f, str. 243</a:t>
              </a:r>
            </a:p>
          </p:txBody>
        </p:sp>
      </p:grpSp>
      <p:sp>
        <p:nvSpPr>
          <p:cNvPr id="5" name="Freeform 5"/>
          <p:cNvSpPr/>
          <p:nvPr/>
        </p:nvSpPr>
        <p:spPr>
          <a:xfrm rot="-6322014">
            <a:off x="11589302" y="-6549032"/>
            <a:ext cx="10329583" cy="9787280"/>
          </a:xfrm>
          <a:custGeom>
            <a:avLst/>
            <a:gdLst/>
            <a:ahLst/>
            <a:cxnLst/>
            <a:rect l="l" t="t" r="r" b="b"/>
            <a:pathLst>
              <a:path w="10329583" h="9787280">
                <a:moveTo>
                  <a:pt x="0" y="0"/>
                </a:moveTo>
                <a:lnTo>
                  <a:pt x="10329582" y="0"/>
                </a:lnTo>
                <a:lnTo>
                  <a:pt x="10329582" y="9787279"/>
                </a:lnTo>
                <a:lnTo>
                  <a:pt x="0" y="978727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Freeform 6"/>
          <p:cNvSpPr/>
          <p:nvPr/>
        </p:nvSpPr>
        <p:spPr>
          <a:xfrm>
            <a:off x="-2881103" y="6734073"/>
            <a:ext cx="25722547" cy="7105854"/>
          </a:xfrm>
          <a:custGeom>
            <a:avLst/>
            <a:gdLst/>
            <a:ahLst/>
            <a:cxnLst/>
            <a:rect l="l" t="t" r="r" b="b"/>
            <a:pathLst>
              <a:path w="25722547" h="7105854">
                <a:moveTo>
                  <a:pt x="0" y="0"/>
                </a:moveTo>
                <a:lnTo>
                  <a:pt x="25722547" y="0"/>
                </a:lnTo>
                <a:lnTo>
                  <a:pt x="25722547" y="7105854"/>
                </a:lnTo>
                <a:lnTo>
                  <a:pt x="0" y="710585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7" name="Freeform 7"/>
          <p:cNvSpPr/>
          <p:nvPr/>
        </p:nvSpPr>
        <p:spPr>
          <a:xfrm>
            <a:off x="10290247" y="2185156"/>
            <a:ext cx="6291077" cy="5916688"/>
          </a:xfrm>
          <a:custGeom>
            <a:avLst/>
            <a:gdLst/>
            <a:ahLst/>
            <a:cxnLst/>
            <a:rect l="l" t="t" r="r" b="b"/>
            <a:pathLst>
              <a:path w="6291077" h="5916688">
                <a:moveTo>
                  <a:pt x="0" y="0"/>
                </a:moveTo>
                <a:lnTo>
                  <a:pt x="6291078" y="0"/>
                </a:lnTo>
                <a:lnTo>
                  <a:pt x="6291078" y="5916688"/>
                </a:lnTo>
                <a:lnTo>
                  <a:pt x="0" y="591668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9672" t="-21245" r="-35120" b="-11531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TextBox 3"/>
          <p:cNvSpPr txBox="1"/>
          <p:nvPr/>
        </p:nvSpPr>
        <p:spPr>
          <a:xfrm>
            <a:off x="1028700" y="1028700"/>
            <a:ext cx="16230600" cy="2095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8280"/>
              </a:lnSpc>
              <a:spcBef>
                <a:spcPct val="0"/>
              </a:spcBef>
            </a:pPr>
            <a:r>
              <a:rPr lang="en-US" sz="6900">
                <a:solidFill>
                  <a:srgbClr val="EDECED"/>
                </a:solidFill>
                <a:latin typeface="Cy Grotesk Grand"/>
              </a:rPr>
              <a:t>NEUROINFEKCE- ROZDĚLENÍ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349218" y="3710309"/>
            <a:ext cx="15317750" cy="3762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>
              <a:lnSpc>
                <a:spcPts val="4200"/>
              </a:lnSpc>
              <a:buFont typeface="Arial"/>
              <a:buChar char="•"/>
            </a:pPr>
            <a:r>
              <a:rPr lang="en-US" sz="3000" u="none">
                <a:solidFill>
                  <a:srgbClr val="EDECED"/>
                </a:solidFill>
                <a:latin typeface="Codec Pro"/>
              </a:rPr>
              <a:t>agens –virové, bakteriální, mykotické, parazitární</a:t>
            </a:r>
          </a:p>
          <a:p>
            <a:pPr marL="647700" lvl="1" indent="-323850">
              <a:lnSpc>
                <a:spcPts val="4200"/>
              </a:lnSpc>
              <a:buFont typeface="Arial"/>
              <a:buChar char="•"/>
            </a:pPr>
            <a:r>
              <a:rPr lang="en-US" sz="3000" u="none">
                <a:solidFill>
                  <a:srgbClr val="EDECED"/>
                </a:solidFill>
                <a:latin typeface="Codec Pro"/>
              </a:rPr>
              <a:t>postižení anatomických struktur</a:t>
            </a:r>
          </a:p>
          <a:p>
            <a:pPr>
              <a:lnSpc>
                <a:spcPts val="4200"/>
              </a:lnSpc>
            </a:pPr>
            <a:r>
              <a:rPr lang="en-US" sz="3000" spc="-117">
                <a:solidFill>
                  <a:srgbClr val="EDECED"/>
                </a:solidFill>
                <a:latin typeface="Codec Pro"/>
              </a:rPr>
              <a:t>     </a:t>
            </a:r>
            <a:r>
              <a:rPr lang="en-US" sz="3000" u="none" spc="-117">
                <a:solidFill>
                  <a:srgbClr val="EDECED"/>
                </a:solidFill>
                <a:latin typeface="Codec Pro"/>
              </a:rPr>
              <a:t>- neuroinfekce centrální NS- meningitidy, encefalitidy , myelitidy</a:t>
            </a:r>
          </a:p>
          <a:p>
            <a:pPr>
              <a:lnSpc>
                <a:spcPts val="4200"/>
              </a:lnSpc>
            </a:pPr>
            <a:r>
              <a:rPr lang="en-US" sz="3000" spc="-117">
                <a:solidFill>
                  <a:srgbClr val="EDECED"/>
                </a:solidFill>
                <a:latin typeface="Codec Pro"/>
              </a:rPr>
              <a:t>     </a:t>
            </a:r>
            <a:r>
              <a:rPr lang="en-US" sz="3000" u="none" spc="-117">
                <a:solidFill>
                  <a:srgbClr val="EDECED"/>
                </a:solidFill>
                <a:latin typeface="Codec Pro"/>
              </a:rPr>
              <a:t>- neuroinfekce periferní NS- neuritidy míšních a hlavových nn.</a:t>
            </a:r>
          </a:p>
          <a:p>
            <a:pPr>
              <a:lnSpc>
                <a:spcPts val="4200"/>
              </a:lnSpc>
            </a:pPr>
            <a:r>
              <a:rPr lang="en-US" sz="3000" spc="-117">
                <a:solidFill>
                  <a:srgbClr val="EDECED"/>
                </a:solidFill>
                <a:latin typeface="Codec Pro"/>
              </a:rPr>
              <a:t>     </a:t>
            </a:r>
            <a:r>
              <a:rPr lang="en-US" sz="3000" u="none" spc="-117">
                <a:solidFill>
                  <a:srgbClr val="EDECED"/>
                </a:solidFill>
                <a:latin typeface="Codec Pro"/>
              </a:rPr>
              <a:t>- kombinované – meningoencefalitidy, radikulitidy</a:t>
            </a:r>
          </a:p>
          <a:p>
            <a:pPr marL="647700" lvl="1" indent="-323850">
              <a:lnSpc>
                <a:spcPts val="4200"/>
              </a:lnSpc>
              <a:buFont typeface="Arial"/>
              <a:buChar char="•"/>
            </a:pPr>
            <a:r>
              <a:rPr lang="en-US" sz="3000" u="none">
                <a:solidFill>
                  <a:srgbClr val="EDECED"/>
                </a:solidFill>
                <a:latin typeface="Codec Pro"/>
              </a:rPr>
              <a:t>Klinický průběh – akutní, subakutní, chronický</a:t>
            </a:r>
          </a:p>
          <a:p>
            <a:pPr algn="l">
              <a:lnSpc>
                <a:spcPts val="4199"/>
              </a:lnSpc>
            </a:pPr>
            <a:endParaRPr lang="en-US" sz="3000" u="none">
              <a:solidFill>
                <a:srgbClr val="EDECED"/>
              </a:solidFill>
              <a:latin typeface="Codec Pro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9453801">
            <a:off x="877245" y="-1865074"/>
            <a:ext cx="3936832" cy="3730148"/>
          </a:xfrm>
          <a:custGeom>
            <a:avLst/>
            <a:gdLst/>
            <a:ahLst/>
            <a:cxnLst/>
            <a:rect l="l" t="t" r="r" b="b"/>
            <a:pathLst>
              <a:path w="3936832" h="3730148">
                <a:moveTo>
                  <a:pt x="0" y="0"/>
                </a:moveTo>
                <a:lnTo>
                  <a:pt x="3936832" y="0"/>
                </a:lnTo>
                <a:lnTo>
                  <a:pt x="3936832" y="3730148"/>
                </a:lnTo>
                <a:lnTo>
                  <a:pt x="0" y="37301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 rot="6672062">
            <a:off x="144414" y="886002"/>
            <a:ext cx="20884120" cy="19970439"/>
          </a:xfrm>
          <a:custGeom>
            <a:avLst/>
            <a:gdLst/>
            <a:ahLst/>
            <a:cxnLst/>
            <a:rect l="l" t="t" r="r" b="b"/>
            <a:pathLst>
              <a:path w="20884120" h="19970439">
                <a:moveTo>
                  <a:pt x="0" y="0"/>
                </a:moveTo>
                <a:lnTo>
                  <a:pt x="20884120" y="0"/>
                </a:lnTo>
                <a:lnTo>
                  <a:pt x="20884120" y="19970440"/>
                </a:lnTo>
                <a:lnTo>
                  <a:pt x="0" y="199704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4" name="Group 4"/>
          <p:cNvGrpSpPr/>
          <p:nvPr/>
        </p:nvGrpSpPr>
        <p:grpSpPr>
          <a:xfrm>
            <a:off x="1028700" y="2208461"/>
            <a:ext cx="15482465" cy="6634653"/>
            <a:chOff x="0" y="0"/>
            <a:chExt cx="20643287" cy="8846205"/>
          </a:xfrm>
        </p:grpSpPr>
        <p:sp>
          <p:nvSpPr>
            <p:cNvPr id="5" name="TextBox 5"/>
            <p:cNvSpPr txBox="1"/>
            <p:nvPr/>
          </p:nvSpPr>
          <p:spPr>
            <a:xfrm>
              <a:off x="0" y="1734205"/>
              <a:ext cx="20643287" cy="71120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647700" lvl="1" indent="-323850">
                <a:lnSpc>
                  <a:spcPts val="4200"/>
                </a:lnSpc>
                <a:buFont typeface="Arial"/>
                <a:buChar char="•"/>
              </a:pPr>
              <a:r>
                <a:rPr lang="en-US" sz="3000">
                  <a:solidFill>
                    <a:srgbClr val="EDECED"/>
                  </a:solidFill>
                  <a:latin typeface="Codec Pro"/>
                </a:rPr>
                <a:t>Zánětlivé postižení míchy</a:t>
              </a:r>
            </a:p>
            <a:p>
              <a:pPr marL="647700" lvl="1" indent="-323850">
                <a:lnSpc>
                  <a:spcPts val="4200"/>
                </a:lnSpc>
                <a:buFont typeface="Arial"/>
                <a:buChar char="•"/>
              </a:pPr>
              <a:r>
                <a:rPr lang="en-US" sz="3000">
                  <a:solidFill>
                    <a:srgbClr val="EDECED"/>
                  </a:solidFill>
                  <a:latin typeface="Codec Pro"/>
                </a:rPr>
                <a:t>Horečka , paraparesa , poruchy čití, sfinkterů, bolest zad, kořenové bolesti </a:t>
              </a:r>
            </a:p>
            <a:p>
              <a:pPr marL="647700" lvl="1" indent="-323850">
                <a:lnSpc>
                  <a:spcPts val="4200"/>
                </a:lnSpc>
                <a:buFont typeface="Arial"/>
                <a:buChar char="•"/>
              </a:pPr>
              <a:r>
                <a:rPr lang="en-US" sz="3000">
                  <a:solidFill>
                    <a:srgbClr val="EDECED"/>
                  </a:solidFill>
                  <a:latin typeface="Codec Pro"/>
                </a:rPr>
                <a:t>Symetrické klinické projevy </a:t>
              </a:r>
            </a:p>
            <a:p>
              <a:pPr>
                <a:lnSpc>
                  <a:spcPts val="4200"/>
                </a:lnSpc>
              </a:pPr>
              <a:endParaRPr lang="en-US" sz="3000">
                <a:solidFill>
                  <a:srgbClr val="EDECED"/>
                </a:solidFill>
                <a:latin typeface="Codec Pro"/>
              </a:endParaRPr>
            </a:p>
            <a:p>
              <a:pPr marL="647700" lvl="1" indent="-323850">
                <a:lnSpc>
                  <a:spcPts val="4200"/>
                </a:lnSpc>
                <a:buFont typeface="Arial"/>
                <a:buChar char="•"/>
              </a:pPr>
              <a:r>
                <a:rPr lang="en-US" sz="3000">
                  <a:solidFill>
                    <a:srgbClr val="EDECED"/>
                  </a:solidFill>
                  <a:latin typeface="Codec Pro"/>
                </a:rPr>
                <a:t>Poliomyelitis acuta – poliovirus1,2 přední rohy míšní paresy trvalé, letalita 10%</a:t>
              </a:r>
            </a:p>
            <a:p>
              <a:pPr marL="647700" lvl="1" indent="-323850">
                <a:lnSpc>
                  <a:spcPts val="4200"/>
                </a:lnSpc>
                <a:buFont typeface="Arial"/>
                <a:buChar char="•"/>
              </a:pPr>
              <a:r>
                <a:rPr lang="en-US" sz="3000">
                  <a:solidFill>
                    <a:srgbClr val="EDECED"/>
                  </a:solidFill>
                  <a:latin typeface="Codec Pro"/>
                </a:rPr>
                <a:t>Akutní transversální myelitida –postižení bílé hmoty míšní- motorické, senzorické, autonomní potíže (HSV, enteroviry, Borelie , TBC, sekundárně u RS, LE atd)</a:t>
              </a:r>
            </a:p>
            <a:p>
              <a:pPr marL="647700" lvl="1" indent="-323850">
                <a:lnSpc>
                  <a:spcPts val="4200"/>
                </a:lnSpc>
                <a:buFont typeface="Arial"/>
                <a:buChar char="•"/>
              </a:pPr>
              <a:r>
                <a:rPr lang="en-US" sz="3000">
                  <a:solidFill>
                    <a:srgbClr val="EDECED"/>
                  </a:solidFill>
                  <a:latin typeface="Codec Pro"/>
                </a:rPr>
                <a:t>MR míchy , ev. mozku LP , PCR</a:t>
              </a:r>
            </a:p>
            <a:p>
              <a:pPr marL="647700" lvl="1" indent="-323850">
                <a:lnSpc>
                  <a:spcPts val="4200"/>
                </a:lnSpc>
                <a:buFont typeface="Arial"/>
                <a:buChar char="•"/>
              </a:pPr>
              <a:r>
                <a:rPr lang="en-US" sz="3000">
                  <a:solidFill>
                    <a:srgbClr val="EDECED"/>
                  </a:solidFill>
                  <a:latin typeface="Codec Pro"/>
                </a:rPr>
                <a:t>Léčba, kortikoidy, IVIG, ATB, antivirotika</a:t>
              </a:r>
            </a:p>
            <a:p>
              <a:pPr marL="0" lvl="0" indent="0" algn="l">
                <a:lnSpc>
                  <a:spcPts val="4199"/>
                </a:lnSpc>
                <a:spcBef>
                  <a:spcPct val="0"/>
                </a:spcBef>
              </a:pPr>
              <a:endParaRPr lang="en-US" sz="3000">
                <a:solidFill>
                  <a:srgbClr val="EDECED"/>
                </a:solidFill>
                <a:latin typeface="Codec Pro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9525"/>
              <a:ext cx="20643287" cy="13430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7920"/>
                </a:lnSpc>
                <a:spcBef>
                  <a:spcPct val="0"/>
                </a:spcBef>
              </a:pPr>
              <a:r>
                <a:rPr lang="en-US" sz="6600">
                  <a:solidFill>
                    <a:srgbClr val="EDECED"/>
                  </a:solidFill>
                  <a:latin typeface="Cy Grotesk Grand"/>
                </a:rPr>
                <a:t>MYELITIDY</a:t>
              </a:r>
            </a:p>
          </p:txBody>
        </p:sp>
      </p:grpSp>
      <p:sp>
        <p:nvSpPr>
          <p:cNvPr id="7" name="Freeform 7"/>
          <p:cNvSpPr/>
          <p:nvPr/>
        </p:nvSpPr>
        <p:spPr>
          <a:xfrm rot="8207418">
            <a:off x="15857998" y="4568417"/>
            <a:ext cx="3936832" cy="3730148"/>
          </a:xfrm>
          <a:custGeom>
            <a:avLst/>
            <a:gdLst/>
            <a:ahLst/>
            <a:cxnLst/>
            <a:rect l="l" t="t" r="r" b="b"/>
            <a:pathLst>
              <a:path w="3936832" h="3730148">
                <a:moveTo>
                  <a:pt x="0" y="0"/>
                </a:moveTo>
                <a:lnTo>
                  <a:pt x="3936832" y="0"/>
                </a:lnTo>
                <a:lnTo>
                  <a:pt x="3936832" y="3730149"/>
                </a:lnTo>
                <a:lnTo>
                  <a:pt x="0" y="373014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26670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9672" t="-21245" r="-35120" b="-11531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TextBox 3"/>
          <p:cNvSpPr txBox="1"/>
          <p:nvPr/>
        </p:nvSpPr>
        <p:spPr>
          <a:xfrm>
            <a:off x="1028700" y="1028700"/>
            <a:ext cx="16230600" cy="1047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8280"/>
              </a:lnSpc>
              <a:spcBef>
                <a:spcPct val="0"/>
              </a:spcBef>
            </a:pPr>
            <a:r>
              <a:rPr lang="en-US" sz="6900">
                <a:solidFill>
                  <a:srgbClr val="EDECED"/>
                </a:solidFill>
                <a:latin typeface="Cy Grotesk Grand"/>
              </a:rPr>
              <a:t>POLYRADIKULONEURITIDY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349218" y="3176909"/>
            <a:ext cx="15238740" cy="64290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>
              <a:lnSpc>
                <a:spcPts val="4200"/>
              </a:lnSpc>
              <a:buFont typeface="Arial"/>
              <a:buChar char="•"/>
            </a:pPr>
            <a:r>
              <a:rPr lang="en-US" sz="3000" dirty="0">
                <a:solidFill>
                  <a:srgbClr val="EDECED"/>
                </a:solidFill>
                <a:latin typeface="Codec Pro"/>
              </a:rPr>
              <a:t>Guillain- Barré- </a:t>
            </a:r>
            <a:r>
              <a:rPr lang="en-US" sz="3000" dirty="0" err="1">
                <a:solidFill>
                  <a:srgbClr val="EDECED"/>
                </a:solidFill>
                <a:latin typeface="Codec Pro"/>
              </a:rPr>
              <a:t>zánětlivé</a:t>
            </a:r>
            <a:r>
              <a:rPr lang="en-US" sz="3000" dirty="0">
                <a:solidFill>
                  <a:srgbClr val="EDECED"/>
                </a:solidFill>
                <a:latin typeface="Codec Pro"/>
              </a:rPr>
              <a:t> </a:t>
            </a:r>
            <a:r>
              <a:rPr lang="en-US" sz="3000" dirty="0" err="1">
                <a:solidFill>
                  <a:srgbClr val="EDECED"/>
                </a:solidFill>
                <a:latin typeface="Codec Pro"/>
              </a:rPr>
              <a:t>onemocnění</a:t>
            </a:r>
            <a:r>
              <a:rPr lang="en-US" sz="3000" dirty="0">
                <a:solidFill>
                  <a:srgbClr val="EDECED"/>
                </a:solidFill>
                <a:latin typeface="Codec Pro"/>
              </a:rPr>
              <a:t> </a:t>
            </a:r>
            <a:r>
              <a:rPr lang="en-US" sz="3000" dirty="0" err="1">
                <a:solidFill>
                  <a:srgbClr val="EDECED"/>
                </a:solidFill>
                <a:latin typeface="Codec Pro"/>
              </a:rPr>
              <a:t>perif</a:t>
            </a:r>
            <a:r>
              <a:rPr lang="en-US" sz="3000" dirty="0">
                <a:solidFill>
                  <a:srgbClr val="EDECED"/>
                </a:solidFill>
                <a:latin typeface="Codec Pro"/>
              </a:rPr>
              <a:t>. </a:t>
            </a:r>
            <a:r>
              <a:rPr lang="en-US" sz="3000" dirty="0" err="1">
                <a:solidFill>
                  <a:srgbClr val="EDECED"/>
                </a:solidFill>
                <a:latin typeface="Codec Pro"/>
              </a:rPr>
              <a:t>nn</a:t>
            </a:r>
            <a:r>
              <a:rPr lang="en-US" sz="3000" dirty="0">
                <a:solidFill>
                  <a:srgbClr val="EDECED"/>
                </a:solidFill>
                <a:latin typeface="Codec Pro"/>
              </a:rPr>
              <a:t> a </a:t>
            </a:r>
            <a:r>
              <a:rPr lang="en-US" sz="3000" dirty="0" err="1">
                <a:solidFill>
                  <a:srgbClr val="EDECED"/>
                </a:solidFill>
                <a:latin typeface="Codec Pro"/>
              </a:rPr>
              <a:t>kořenů</a:t>
            </a:r>
            <a:r>
              <a:rPr lang="en-US" sz="3000" dirty="0">
                <a:solidFill>
                  <a:srgbClr val="EDECED"/>
                </a:solidFill>
                <a:latin typeface="Codec Pro"/>
              </a:rPr>
              <a:t> </a:t>
            </a:r>
            <a:r>
              <a:rPr lang="en-US" sz="3000" dirty="0" err="1">
                <a:solidFill>
                  <a:srgbClr val="EDECED"/>
                </a:solidFill>
                <a:latin typeface="Codec Pro"/>
              </a:rPr>
              <a:t>míšních</a:t>
            </a:r>
            <a:endParaRPr lang="en-US" sz="3000" dirty="0">
              <a:solidFill>
                <a:srgbClr val="EDECED"/>
              </a:solidFill>
              <a:latin typeface="Codec Pro"/>
            </a:endParaRPr>
          </a:p>
          <a:p>
            <a:pPr marL="647700" lvl="1" indent="-323850">
              <a:lnSpc>
                <a:spcPts val="4200"/>
              </a:lnSpc>
              <a:buFont typeface="Arial"/>
              <a:buChar char="•"/>
            </a:pPr>
            <a:r>
              <a:rPr lang="en-US" sz="3000" dirty="0" err="1">
                <a:solidFill>
                  <a:srgbClr val="EDECED"/>
                </a:solidFill>
                <a:latin typeface="Codec Pro"/>
              </a:rPr>
              <a:t>Předchází</a:t>
            </a:r>
            <a:r>
              <a:rPr lang="en-US" sz="3000" dirty="0">
                <a:solidFill>
                  <a:srgbClr val="EDECED"/>
                </a:solidFill>
                <a:latin typeface="Codec Pro"/>
              </a:rPr>
              <a:t> </a:t>
            </a:r>
            <a:r>
              <a:rPr lang="en-US" sz="3000" dirty="0" err="1">
                <a:solidFill>
                  <a:srgbClr val="EDECED"/>
                </a:solidFill>
                <a:latin typeface="Codec Pro"/>
              </a:rPr>
              <a:t>infekce</a:t>
            </a:r>
            <a:r>
              <a:rPr lang="en-US" sz="3000" dirty="0">
                <a:solidFill>
                  <a:srgbClr val="EDECED"/>
                </a:solidFill>
                <a:latin typeface="Codec Pro"/>
              </a:rPr>
              <a:t> HCD, Campylobacter </a:t>
            </a:r>
            <a:r>
              <a:rPr lang="en-US" sz="3000" dirty="0" err="1">
                <a:solidFill>
                  <a:srgbClr val="EDECED"/>
                </a:solidFill>
                <a:latin typeface="Codec Pro"/>
              </a:rPr>
              <a:t>jejuni</a:t>
            </a:r>
            <a:endParaRPr lang="en-US" sz="3000" dirty="0">
              <a:solidFill>
                <a:srgbClr val="EDECED"/>
              </a:solidFill>
              <a:latin typeface="Codec Pro"/>
            </a:endParaRPr>
          </a:p>
          <a:p>
            <a:pPr marL="647700" lvl="1" indent="-323850">
              <a:lnSpc>
                <a:spcPts val="4200"/>
              </a:lnSpc>
              <a:buFont typeface="Arial"/>
              <a:buChar char="•"/>
            </a:pPr>
            <a:endParaRPr lang="cs-CZ" sz="3000" dirty="0">
              <a:solidFill>
                <a:srgbClr val="EDECED"/>
              </a:solidFill>
              <a:latin typeface="Codec Pro"/>
            </a:endParaRPr>
          </a:p>
          <a:p>
            <a:pPr marL="647700" lvl="1" indent="-323850">
              <a:lnSpc>
                <a:spcPts val="4200"/>
              </a:lnSpc>
              <a:buFont typeface="Arial"/>
              <a:buChar char="•"/>
            </a:pPr>
            <a:r>
              <a:rPr lang="cs-CZ" sz="3000" dirty="0">
                <a:solidFill>
                  <a:srgbClr val="EDECED"/>
                </a:solidFill>
                <a:latin typeface="Codec Pro"/>
              </a:rPr>
              <a:t>Příznaky:   </a:t>
            </a:r>
            <a:br>
              <a:rPr lang="cs-CZ" sz="3000" dirty="0">
                <a:solidFill>
                  <a:srgbClr val="EDECED"/>
                </a:solidFill>
                <a:latin typeface="Codec Pro"/>
              </a:rPr>
            </a:br>
            <a:r>
              <a:rPr lang="en-US" sz="3000" dirty="0" err="1">
                <a:solidFill>
                  <a:srgbClr val="EDECED"/>
                </a:solidFill>
                <a:latin typeface="Codec Pro"/>
              </a:rPr>
              <a:t>Porucha</a:t>
            </a:r>
            <a:r>
              <a:rPr lang="en-US" sz="3000" dirty="0">
                <a:solidFill>
                  <a:srgbClr val="EDECED"/>
                </a:solidFill>
                <a:latin typeface="Codec Pro"/>
              </a:rPr>
              <a:t> </a:t>
            </a:r>
            <a:r>
              <a:rPr lang="en-US" sz="3000" dirty="0" err="1">
                <a:solidFill>
                  <a:srgbClr val="EDECED"/>
                </a:solidFill>
                <a:latin typeface="Codec Pro"/>
              </a:rPr>
              <a:t>hybnosti</a:t>
            </a:r>
            <a:r>
              <a:rPr lang="en-US" sz="3000" dirty="0">
                <a:solidFill>
                  <a:srgbClr val="EDECED"/>
                </a:solidFill>
                <a:latin typeface="Codec Pro"/>
              </a:rPr>
              <a:t> -</a:t>
            </a:r>
            <a:r>
              <a:rPr lang="en-US" sz="3000" dirty="0" err="1">
                <a:solidFill>
                  <a:srgbClr val="EDECED"/>
                </a:solidFill>
                <a:latin typeface="Codec Pro"/>
              </a:rPr>
              <a:t>chabá</a:t>
            </a:r>
            <a:r>
              <a:rPr lang="en-US" sz="3000" dirty="0">
                <a:solidFill>
                  <a:srgbClr val="EDECED"/>
                </a:solidFill>
                <a:latin typeface="Codec Pro"/>
              </a:rPr>
              <a:t> </a:t>
            </a:r>
            <a:r>
              <a:rPr lang="en-US" sz="3000" dirty="0" err="1">
                <a:solidFill>
                  <a:srgbClr val="EDECED"/>
                </a:solidFill>
                <a:latin typeface="Codec Pro"/>
              </a:rPr>
              <a:t>obrna</a:t>
            </a:r>
            <a:r>
              <a:rPr lang="en-US" sz="3000" dirty="0">
                <a:solidFill>
                  <a:srgbClr val="EDECED"/>
                </a:solidFill>
                <a:latin typeface="Codec Pro"/>
              </a:rPr>
              <a:t> , s hypo- </a:t>
            </a:r>
            <a:r>
              <a:rPr lang="en-US" sz="3000" dirty="0" err="1">
                <a:solidFill>
                  <a:srgbClr val="EDECED"/>
                </a:solidFill>
                <a:latin typeface="Codec Pro"/>
              </a:rPr>
              <a:t>areflexií</a:t>
            </a:r>
            <a:r>
              <a:rPr lang="en-US" sz="3000" dirty="0">
                <a:solidFill>
                  <a:srgbClr val="EDECED"/>
                </a:solidFill>
                <a:latin typeface="Codec Pro"/>
              </a:rPr>
              <a:t> , maximum </a:t>
            </a:r>
            <a:r>
              <a:rPr lang="en-US" sz="3000" dirty="0" err="1">
                <a:solidFill>
                  <a:srgbClr val="EDECED"/>
                </a:solidFill>
                <a:latin typeface="Codec Pro"/>
              </a:rPr>
              <a:t>akrálně</a:t>
            </a:r>
            <a:endParaRPr lang="en-US" sz="3000" dirty="0">
              <a:solidFill>
                <a:srgbClr val="EDECED"/>
              </a:solidFill>
              <a:latin typeface="Codec Pro"/>
            </a:endParaRPr>
          </a:p>
          <a:p>
            <a:pPr marL="647700" lvl="1" indent="-323850">
              <a:lnSpc>
                <a:spcPts val="4200"/>
              </a:lnSpc>
              <a:buFont typeface="Arial"/>
              <a:buChar char="•"/>
            </a:pPr>
            <a:endParaRPr lang="cs-CZ" sz="3000" dirty="0">
              <a:solidFill>
                <a:srgbClr val="EDECED"/>
              </a:solidFill>
              <a:latin typeface="Codec Pro"/>
            </a:endParaRPr>
          </a:p>
          <a:p>
            <a:pPr marL="647700" lvl="1" indent="-323850">
              <a:lnSpc>
                <a:spcPts val="4200"/>
              </a:lnSpc>
              <a:buFont typeface="Arial"/>
              <a:buChar char="•"/>
            </a:pPr>
            <a:r>
              <a:rPr lang="en-US" sz="3000" dirty="0" err="1">
                <a:solidFill>
                  <a:srgbClr val="EDECED"/>
                </a:solidFill>
                <a:latin typeface="Codec Pro"/>
              </a:rPr>
              <a:t>Průběh</a:t>
            </a:r>
            <a:r>
              <a:rPr lang="en-US" sz="3000" dirty="0">
                <a:solidFill>
                  <a:srgbClr val="EDECED"/>
                </a:solidFill>
                <a:latin typeface="Codec Pro"/>
              </a:rPr>
              <a:t> </a:t>
            </a:r>
            <a:r>
              <a:rPr lang="en-US" sz="3000" dirty="0" err="1">
                <a:solidFill>
                  <a:srgbClr val="EDECED"/>
                </a:solidFill>
                <a:latin typeface="Codec Pro"/>
              </a:rPr>
              <a:t>lehký</a:t>
            </a:r>
            <a:r>
              <a:rPr lang="en-US" sz="3000" dirty="0">
                <a:solidFill>
                  <a:srgbClr val="EDECED"/>
                </a:solidFill>
                <a:latin typeface="Codec Pro"/>
              </a:rPr>
              <a:t>- </a:t>
            </a:r>
            <a:r>
              <a:rPr lang="en-US" sz="3000" dirty="0" err="1">
                <a:solidFill>
                  <a:srgbClr val="EDECED"/>
                </a:solidFill>
                <a:latin typeface="Codec Pro"/>
              </a:rPr>
              <a:t>několik</a:t>
            </a:r>
            <a:r>
              <a:rPr lang="en-US" sz="3000" dirty="0">
                <a:solidFill>
                  <a:srgbClr val="EDECED"/>
                </a:solidFill>
                <a:latin typeface="Codec Pro"/>
              </a:rPr>
              <a:t> </a:t>
            </a:r>
            <a:r>
              <a:rPr lang="en-US" sz="3000" dirty="0" err="1">
                <a:solidFill>
                  <a:srgbClr val="EDECED"/>
                </a:solidFill>
                <a:latin typeface="Codec Pro"/>
              </a:rPr>
              <a:t>týdnů</a:t>
            </a:r>
            <a:r>
              <a:rPr lang="en-US" sz="3000" dirty="0">
                <a:solidFill>
                  <a:srgbClr val="EDECED"/>
                </a:solidFill>
                <a:latin typeface="Codec Pro"/>
              </a:rPr>
              <a:t> </a:t>
            </a:r>
            <a:r>
              <a:rPr lang="en-US" sz="3000" dirty="0" err="1">
                <a:solidFill>
                  <a:srgbClr val="EDECED"/>
                </a:solidFill>
                <a:latin typeface="Codec Pro"/>
              </a:rPr>
              <a:t>nebo</a:t>
            </a:r>
            <a:r>
              <a:rPr lang="en-US" sz="3000" dirty="0">
                <a:solidFill>
                  <a:srgbClr val="EDECED"/>
                </a:solidFill>
                <a:latin typeface="Codec Pro"/>
              </a:rPr>
              <a:t> </a:t>
            </a:r>
            <a:r>
              <a:rPr lang="en-US" sz="3000" dirty="0" err="1">
                <a:solidFill>
                  <a:srgbClr val="EDECED"/>
                </a:solidFill>
                <a:latin typeface="Codec Pro"/>
              </a:rPr>
              <a:t>rychlé</a:t>
            </a:r>
            <a:r>
              <a:rPr lang="en-US" sz="3000" dirty="0">
                <a:solidFill>
                  <a:srgbClr val="EDECED"/>
                </a:solidFill>
                <a:latin typeface="Codec Pro"/>
              </a:rPr>
              <a:t> </a:t>
            </a:r>
            <a:r>
              <a:rPr lang="en-US" sz="3000" dirty="0" err="1">
                <a:solidFill>
                  <a:srgbClr val="EDECED"/>
                </a:solidFill>
                <a:latin typeface="Codec Pro"/>
              </a:rPr>
              <a:t>zhoršení</a:t>
            </a:r>
            <a:r>
              <a:rPr lang="en-US" sz="3000" dirty="0">
                <a:solidFill>
                  <a:srgbClr val="EDECED"/>
                </a:solidFill>
                <a:latin typeface="Codec Pro"/>
              </a:rPr>
              <a:t> s </a:t>
            </a:r>
            <a:r>
              <a:rPr lang="en-US" sz="3000" dirty="0" err="1">
                <a:solidFill>
                  <a:srgbClr val="EDECED"/>
                </a:solidFill>
                <a:latin typeface="Codec Pro"/>
              </a:rPr>
              <a:t>postižení</a:t>
            </a:r>
            <a:r>
              <a:rPr lang="en-US" sz="3000" dirty="0">
                <a:solidFill>
                  <a:srgbClr val="EDECED"/>
                </a:solidFill>
                <a:latin typeface="Codec Pro"/>
              </a:rPr>
              <a:t> </a:t>
            </a:r>
            <a:r>
              <a:rPr lang="en-US" sz="3000" dirty="0" err="1">
                <a:solidFill>
                  <a:srgbClr val="EDECED"/>
                </a:solidFill>
                <a:latin typeface="Codec Pro"/>
              </a:rPr>
              <a:t>i</a:t>
            </a:r>
            <a:r>
              <a:rPr lang="en-US" sz="3000" dirty="0">
                <a:solidFill>
                  <a:srgbClr val="EDECED"/>
                </a:solidFill>
                <a:latin typeface="Codec Pro"/>
              </a:rPr>
              <a:t> </a:t>
            </a:r>
            <a:r>
              <a:rPr lang="en-US" sz="3000" dirty="0" err="1">
                <a:solidFill>
                  <a:srgbClr val="EDECED"/>
                </a:solidFill>
                <a:latin typeface="Codec Pro"/>
              </a:rPr>
              <a:t>mozkového</a:t>
            </a:r>
            <a:r>
              <a:rPr lang="en-US" sz="3000" dirty="0">
                <a:solidFill>
                  <a:srgbClr val="EDECED"/>
                </a:solidFill>
                <a:latin typeface="Codec Pro"/>
              </a:rPr>
              <a:t> </a:t>
            </a:r>
            <a:r>
              <a:rPr lang="en-US" sz="3000" dirty="0" err="1">
                <a:solidFill>
                  <a:srgbClr val="EDECED"/>
                </a:solidFill>
                <a:latin typeface="Codec Pro"/>
              </a:rPr>
              <a:t>kmene</a:t>
            </a:r>
            <a:r>
              <a:rPr lang="en-US" sz="3000" dirty="0">
                <a:solidFill>
                  <a:srgbClr val="EDECED"/>
                </a:solidFill>
                <a:latin typeface="Codec Pro"/>
              </a:rPr>
              <a:t> s </a:t>
            </a:r>
            <a:r>
              <a:rPr lang="en-US" sz="3000" dirty="0" err="1">
                <a:solidFill>
                  <a:srgbClr val="EDECED"/>
                </a:solidFill>
                <a:latin typeface="Codec Pro"/>
              </a:rPr>
              <a:t>poruchou</a:t>
            </a:r>
            <a:r>
              <a:rPr lang="en-US" sz="3000" dirty="0">
                <a:solidFill>
                  <a:srgbClr val="EDECED"/>
                </a:solidFill>
                <a:latin typeface="Codec Pro"/>
              </a:rPr>
              <a:t> </a:t>
            </a:r>
            <a:r>
              <a:rPr lang="en-US" sz="3000" dirty="0" err="1">
                <a:solidFill>
                  <a:srgbClr val="EDECED"/>
                </a:solidFill>
                <a:latin typeface="Codec Pro"/>
              </a:rPr>
              <a:t>dýchání</a:t>
            </a:r>
            <a:r>
              <a:rPr lang="en-US" sz="3000" dirty="0">
                <a:solidFill>
                  <a:srgbClr val="EDECED"/>
                </a:solidFill>
                <a:latin typeface="Codec Pro"/>
              </a:rPr>
              <a:t> </a:t>
            </a:r>
          </a:p>
          <a:p>
            <a:pPr marL="647700" lvl="1" indent="-323850">
              <a:lnSpc>
                <a:spcPts val="4200"/>
              </a:lnSpc>
              <a:buFont typeface="Arial"/>
              <a:buChar char="•"/>
            </a:pPr>
            <a:r>
              <a:rPr lang="en-US" sz="3000" dirty="0" err="1">
                <a:solidFill>
                  <a:srgbClr val="EDECED"/>
                </a:solidFill>
                <a:latin typeface="Codec Pro"/>
              </a:rPr>
              <a:t>Akutní</a:t>
            </a:r>
            <a:r>
              <a:rPr lang="en-US" sz="3000" dirty="0">
                <a:solidFill>
                  <a:srgbClr val="EDECED"/>
                </a:solidFill>
                <a:latin typeface="Codec Pro"/>
              </a:rPr>
              <a:t> </a:t>
            </a:r>
            <a:r>
              <a:rPr lang="en-US" sz="3000" dirty="0" err="1">
                <a:solidFill>
                  <a:srgbClr val="EDECED"/>
                </a:solidFill>
                <a:latin typeface="Codec Pro"/>
              </a:rPr>
              <a:t>stav</a:t>
            </a:r>
            <a:r>
              <a:rPr lang="en-US" sz="3000" dirty="0">
                <a:solidFill>
                  <a:srgbClr val="EDECED"/>
                </a:solidFill>
                <a:latin typeface="Codec Pro"/>
              </a:rPr>
              <a:t>, IVIG , </a:t>
            </a:r>
            <a:r>
              <a:rPr lang="en-US" sz="3000" dirty="0" err="1">
                <a:solidFill>
                  <a:srgbClr val="EDECED"/>
                </a:solidFill>
                <a:latin typeface="Codec Pro"/>
              </a:rPr>
              <a:t>plazmaferéza</a:t>
            </a:r>
            <a:r>
              <a:rPr lang="en-US" sz="3000" dirty="0">
                <a:solidFill>
                  <a:srgbClr val="EDECED"/>
                </a:solidFill>
                <a:latin typeface="Codec Pro"/>
              </a:rPr>
              <a:t> , </a:t>
            </a:r>
            <a:r>
              <a:rPr lang="en-US" sz="3000" dirty="0" err="1">
                <a:solidFill>
                  <a:srgbClr val="EDECED"/>
                </a:solidFill>
                <a:latin typeface="Codec Pro"/>
              </a:rPr>
              <a:t>rehabilitace</a:t>
            </a:r>
            <a:endParaRPr lang="en-US" sz="3000" dirty="0">
              <a:solidFill>
                <a:srgbClr val="EDECED"/>
              </a:solidFill>
              <a:latin typeface="Codec Pro"/>
            </a:endParaRPr>
          </a:p>
          <a:p>
            <a:pPr marL="647700" lvl="1" indent="-323850">
              <a:lnSpc>
                <a:spcPts val="4200"/>
              </a:lnSpc>
              <a:buFont typeface="Arial"/>
              <a:buChar char="•"/>
            </a:pPr>
            <a:endParaRPr lang="cs-CZ" sz="3000" dirty="0">
              <a:solidFill>
                <a:srgbClr val="EDECED"/>
              </a:solidFill>
              <a:latin typeface="Codec Pro"/>
            </a:endParaRPr>
          </a:p>
          <a:p>
            <a:pPr marL="647700" lvl="1" indent="-323850">
              <a:lnSpc>
                <a:spcPts val="4200"/>
              </a:lnSpc>
              <a:buFont typeface="Arial"/>
              <a:buChar char="•"/>
            </a:pPr>
            <a:r>
              <a:rPr lang="en-US" sz="3000" dirty="0" err="1">
                <a:solidFill>
                  <a:srgbClr val="EDECED"/>
                </a:solidFill>
                <a:latin typeface="Codec Pro"/>
              </a:rPr>
              <a:t>Prognosa</a:t>
            </a:r>
            <a:r>
              <a:rPr lang="en-US" sz="3000" dirty="0">
                <a:solidFill>
                  <a:srgbClr val="EDECED"/>
                </a:solidFill>
                <a:latin typeface="Codec Pro"/>
              </a:rPr>
              <a:t> u </a:t>
            </a:r>
            <a:r>
              <a:rPr lang="en-US" sz="3000" dirty="0" err="1">
                <a:solidFill>
                  <a:srgbClr val="EDECED"/>
                </a:solidFill>
                <a:latin typeface="Codec Pro"/>
              </a:rPr>
              <a:t>dětí</a:t>
            </a:r>
            <a:r>
              <a:rPr lang="en-US" sz="3000" dirty="0">
                <a:solidFill>
                  <a:srgbClr val="EDECED"/>
                </a:solidFill>
                <a:latin typeface="Codec Pro"/>
              </a:rPr>
              <a:t> </a:t>
            </a:r>
            <a:r>
              <a:rPr lang="en-US" sz="3000" dirty="0" err="1">
                <a:solidFill>
                  <a:srgbClr val="EDECED"/>
                </a:solidFill>
                <a:latin typeface="Codec Pro"/>
              </a:rPr>
              <a:t>většinou</a:t>
            </a:r>
            <a:r>
              <a:rPr lang="en-US" sz="3000" dirty="0">
                <a:solidFill>
                  <a:srgbClr val="EDECED"/>
                </a:solidFill>
                <a:latin typeface="Codec Pro"/>
              </a:rPr>
              <a:t> </a:t>
            </a:r>
            <a:r>
              <a:rPr lang="en-US" sz="3000" dirty="0" err="1">
                <a:solidFill>
                  <a:srgbClr val="EDECED"/>
                </a:solidFill>
                <a:latin typeface="Codec Pro"/>
              </a:rPr>
              <a:t>dobrá</a:t>
            </a:r>
            <a:r>
              <a:rPr lang="en-US" sz="3000" dirty="0">
                <a:solidFill>
                  <a:srgbClr val="EDECED"/>
                </a:solidFill>
                <a:latin typeface="Codec Pro"/>
              </a:rPr>
              <a:t> </a:t>
            </a:r>
          </a:p>
          <a:p>
            <a:pPr algn="l">
              <a:lnSpc>
                <a:spcPts val="4199"/>
              </a:lnSpc>
            </a:pPr>
            <a:endParaRPr lang="en-US" sz="3000" dirty="0">
              <a:solidFill>
                <a:srgbClr val="EDECED"/>
              </a:solidFill>
              <a:latin typeface="Codec Pro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427" t="-32777" r="-51364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TextBox 3"/>
          <p:cNvSpPr txBox="1"/>
          <p:nvPr/>
        </p:nvSpPr>
        <p:spPr>
          <a:xfrm>
            <a:off x="839077" y="2308655"/>
            <a:ext cx="16230600" cy="1047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8280"/>
              </a:lnSpc>
              <a:spcBef>
                <a:spcPct val="0"/>
              </a:spcBef>
            </a:pPr>
            <a:r>
              <a:rPr lang="en-US" sz="6900">
                <a:solidFill>
                  <a:srgbClr val="EDECED"/>
                </a:solidFill>
                <a:latin typeface="Cy Grotesk Grand"/>
              </a:rPr>
              <a:t>PERIFERNÍ PARESA N.VII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633652" y="3781247"/>
            <a:ext cx="15254542" cy="4829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>
              <a:lnSpc>
                <a:spcPts val="4200"/>
              </a:lnSpc>
              <a:buFont typeface="Arial"/>
              <a:buChar char="•"/>
            </a:pPr>
            <a:r>
              <a:rPr lang="en-US" sz="3000" u="sng">
                <a:solidFill>
                  <a:srgbClr val="EDECED"/>
                </a:solidFill>
                <a:latin typeface="Codec Pro"/>
              </a:rPr>
              <a:t>Etiologicky - zánětlivé – infekty HCD, otitidy, borelióza</a:t>
            </a:r>
          </a:p>
          <a:p>
            <a:pPr marL="647700" lvl="1" indent="-323850">
              <a:lnSpc>
                <a:spcPts val="4200"/>
              </a:lnSpc>
              <a:buFont typeface="Arial"/>
              <a:buChar char="•"/>
            </a:pPr>
            <a:r>
              <a:rPr lang="en-US" sz="3000" u="sng">
                <a:solidFill>
                  <a:srgbClr val="EDECED"/>
                </a:solidFill>
                <a:latin typeface="Codec Pro"/>
              </a:rPr>
              <a:t>Porucha hybnosti poloviny obličeje </a:t>
            </a:r>
          </a:p>
          <a:p>
            <a:pPr>
              <a:lnSpc>
                <a:spcPts val="4200"/>
              </a:lnSpc>
            </a:pPr>
            <a:r>
              <a:rPr lang="en-US" sz="3000" u="sng" spc="-117">
                <a:solidFill>
                  <a:srgbClr val="EDECED"/>
                </a:solidFill>
                <a:latin typeface="Codec Pro"/>
              </a:rPr>
              <a:t>nedovírá oko- lagoftalmus , slzení, nemrká</a:t>
            </a:r>
          </a:p>
          <a:p>
            <a:pPr>
              <a:lnSpc>
                <a:spcPts val="4200"/>
              </a:lnSpc>
            </a:pPr>
            <a:r>
              <a:rPr lang="en-US" sz="3000" u="sng" spc="-117">
                <a:solidFill>
                  <a:srgbClr val="EDECED"/>
                </a:solidFill>
                <a:latin typeface="Codec Pro"/>
              </a:rPr>
              <a:t>chabá tvář, asymetrie , ev, pokles koutku úst</a:t>
            </a:r>
          </a:p>
          <a:p>
            <a:pPr marL="647700" lvl="1" indent="-323850">
              <a:lnSpc>
                <a:spcPts val="4200"/>
              </a:lnSpc>
              <a:buFont typeface="Arial"/>
              <a:buChar char="•"/>
            </a:pPr>
            <a:r>
              <a:rPr lang="en-US" sz="3000" u="sng">
                <a:solidFill>
                  <a:srgbClr val="EDECED"/>
                </a:solidFill>
                <a:latin typeface="Codec Pro"/>
              </a:rPr>
              <a:t>porucha chuti na předních 2/3 jazyka –porucha nervu výše </a:t>
            </a:r>
          </a:p>
          <a:p>
            <a:pPr>
              <a:lnSpc>
                <a:spcPts val="4200"/>
              </a:lnSpc>
            </a:pPr>
            <a:endParaRPr lang="en-US" sz="3000" u="sng">
              <a:solidFill>
                <a:srgbClr val="EDECED"/>
              </a:solidFill>
              <a:latin typeface="Codec Pro"/>
            </a:endParaRPr>
          </a:p>
          <a:p>
            <a:pPr marL="647700" lvl="1" indent="-323850">
              <a:lnSpc>
                <a:spcPts val="4200"/>
              </a:lnSpc>
              <a:buFont typeface="Arial"/>
              <a:buChar char="•"/>
            </a:pPr>
            <a:r>
              <a:rPr lang="en-US" sz="3000" u="sng">
                <a:solidFill>
                  <a:srgbClr val="EDECED"/>
                </a:solidFill>
                <a:latin typeface="Codec Pro"/>
              </a:rPr>
              <a:t>Vyšetření laboratoř, ORL, oční , LP, MR dle stavu</a:t>
            </a:r>
          </a:p>
          <a:p>
            <a:pPr marL="647700" lvl="1" indent="-323850">
              <a:lnSpc>
                <a:spcPts val="4200"/>
              </a:lnSpc>
              <a:buFont typeface="Arial"/>
              <a:buChar char="•"/>
            </a:pPr>
            <a:r>
              <a:rPr lang="en-US" sz="3000" u="sng">
                <a:solidFill>
                  <a:srgbClr val="EDECED"/>
                </a:solidFill>
                <a:latin typeface="Codec Pro"/>
              </a:rPr>
              <a:t>Léčba – kortikoidy , vitamíny B sk , ošetření oka , RHB</a:t>
            </a:r>
          </a:p>
          <a:p>
            <a:pPr algn="l">
              <a:lnSpc>
                <a:spcPts val="4199"/>
              </a:lnSpc>
            </a:pPr>
            <a:endParaRPr lang="en-US" sz="3000" u="sng">
              <a:solidFill>
                <a:srgbClr val="EDECED"/>
              </a:solidFill>
              <a:latin typeface="Codec Pro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7446974">
            <a:off x="-4823699" y="-1556270"/>
            <a:ext cx="14849581" cy="14069978"/>
          </a:xfrm>
          <a:custGeom>
            <a:avLst/>
            <a:gdLst/>
            <a:ahLst/>
            <a:cxnLst/>
            <a:rect l="l" t="t" r="r" b="b"/>
            <a:pathLst>
              <a:path w="14849581" h="14069978">
                <a:moveTo>
                  <a:pt x="0" y="0"/>
                </a:moveTo>
                <a:lnTo>
                  <a:pt x="14849581" y="0"/>
                </a:lnTo>
                <a:lnTo>
                  <a:pt x="14849581" y="14069978"/>
                </a:lnTo>
                <a:lnTo>
                  <a:pt x="0" y="140699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TextBox 3"/>
          <p:cNvSpPr txBox="1"/>
          <p:nvPr/>
        </p:nvSpPr>
        <p:spPr>
          <a:xfrm>
            <a:off x="803130" y="3905250"/>
            <a:ext cx="8115300" cy="2466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480"/>
              </a:lnSpc>
              <a:spcBef>
                <a:spcPct val="0"/>
              </a:spcBef>
            </a:pPr>
            <a:r>
              <a:rPr lang="en-US" sz="5400">
                <a:solidFill>
                  <a:srgbClr val="EDECED"/>
                </a:solidFill>
                <a:latin typeface="Cy Grotesk Grand"/>
              </a:rPr>
              <a:t>PERIFERNÍ PARESA LÍCNÍHO NERVU</a:t>
            </a:r>
          </a:p>
        </p:txBody>
      </p:sp>
      <p:sp>
        <p:nvSpPr>
          <p:cNvPr id="4" name="Freeform 4"/>
          <p:cNvSpPr/>
          <p:nvPr/>
        </p:nvSpPr>
        <p:spPr>
          <a:xfrm>
            <a:off x="8918430" y="2696631"/>
            <a:ext cx="3844855" cy="5564177"/>
          </a:xfrm>
          <a:custGeom>
            <a:avLst/>
            <a:gdLst/>
            <a:ahLst/>
            <a:cxnLst/>
            <a:rect l="l" t="t" r="r" b="b"/>
            <a:pathLst>
              <a:path w="3844855" h="5564177">
                <a:moveTo>
                  <a:pt x="0" y="0"/>
                </a:moveTo>
                <a:lnTo>
                  <a:pt x="3844856" y="0"/>
                </a:lnTo>
                <a:lnTo>
                  <a:pt x="3844856" y="5564177"/>
                </a:lnTo>
                <a:lnTo>
                  <a:pt x="0" y="556417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Freeform 5"/>
          <p:cNvSpPr/>
          <p:nvPr/>
        </p:nvSpPr>
        <p:spPr>
          <a:xfrm>
            <a:off x="13147799" y="3711924"/>
            <a:ext cx="4669388" cy="3533591"/>
          </a:xfrm>
          <a:custGeom>
            <a:avLst/>
            <a:gdLst/>
            <a:ahLst/>
            <a:cxnLst/>
            <a:rect l="l" t="t" r="r" b="b"/>
            <a:pathLst>
              <a:path w="4669388" h="3533591">
                <a:moveTo>
                  <a:pt x="0" y="0"/>
                </a:moveTo>
                <a:lnTo>
                  <a:pt x="4669388" y="0"/>
                </a:lnTo>
                <a:lnTo>
                  <a:pt x="4669388" y="3533591"/>
                </a:lnTo>
                <a:lnTo>
                  <a:pt x="0" y="353359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681450">
            <a:off x="8775348" y="-2766609"/>
            <a:ext cx="14849581" cy="14069978"/>
          </a:xfrm>
          <a:custGeom>
            <a:avLst/>
            <a:gdLst/>
            <a:ahLst/>
            <a:cxnLst/>
            <a:rect l="l" t="t" r="r" b="b"/>
            <a:pathLst>
              <a:path w="14849581" h="14069978">
                <a:moveTo>
                  <a:pt x="0" y="0"/>
                </a:moveTo>
                <a:lnTo>
                  <a:pt x="14849581" y="0"/>
                </a:lnTo>
                <a:lnTo>
                  <a:pt x="14849581" y="14069978"/>
                </a:lnTo>
                <a:lnTo>
                  <a:pt x="0" y="140699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11774052" y="4678628"/>
            <a:ext cx="5720269" cy="3971511"/>
          </a:xfrm>
          <a:custGeom>
            <a:avLst/>
            <a:gdLst/>
            <a:ahLst/>
            <a:cxnLst/>
            <a:rect l="l" t="t" r="r" b="b"/>
            <a:pathLst>
              <a:path w="5720269" h="3971511">
                <a:moveTo>
                  <a:pt x="0" y="0"/>
                </a:moveTo>
                <a:lnTo>
                  <a:pt x="5720269" y="0"/>
                </a:lnTo>
                <a:lnTo>
                  <a:pt x="5720269" y="3971510"/>
                </a:lnTo>
                <a:lnTo>
                  <a:pt x="0" y="39715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0019" t="-12081" r="-10019" b="-33291"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4" name="Group 4"/>
          <p:cNvGrpSpPr/>
          <p:nvPr/>
        </p:nvGrpSpPr>
        <p:grpSpPr>
          <a:xfrm>
            <a:off x="1913072" y="1805869"/>
            <a:ext cx="4768044" cy="6675263"/>
            <a:chOff x="0" y="0"/>
            <a:chExt cx="6357392" cy="890035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7392" cy="8900350"/>
            </a:xfrm>
            <a:custGeom>
              <a:avLst/>
              <a:gdLst/>
              <a:ahLst/>
              <a:cxnLst/>
              <a:rect l="l" t="t" r="r" b="b"/>
              <a:pathLst>
                <a:path w="6357392" h="8900350">
                  <a:moveTo>
                    <a:pt x="0" y="0"/>
                  </a:moveTo>
                  <a:lnTo>
                    <a:pt x="6357392" y="0"/>
                  </a:lnTo>
                  <a:lnTo>
                    <a:pt x="6357392" y="8900350"/>
                  </a:lnTo>
                  <a:lnTo>
                    <a:pt x="0" y="89003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cs-CZ"/>
            </a:p>
          </p:txBody>
        </p:sp>
        <p:grpSp>
          <p:nvGrpSpPr>
            <p:cNvPr id="6" name="Group 6"/>
            <p:cNvGrpSpPr/>
            <p:nvPr/>
          </p:nvGrpSpPr>
          <p:grpSpPr>
            <a:xfrm>
              <a:off x="973811" y="3483105"/>
              <a:ext cx="4409769" cy="694481"/>
              <a:chOff x="0" y="0"/>
              <a:chExt cx="871065" cy="137182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871066" cy="137182"/>
              </a:xfrm>
              <a:custGeom>
                <a:avLst/>
                <a:gdLst/>
                <a:ahLst/>
                <a:cxnLst/>
                <a:rect l="l" t="t" r="r" b="b"/>
                <a:pathLst>
                  <a:path w="871066" h="137182">
                    <a:moveTo>
                      <a:pt x="0" y="0"/>
                    </a:moveTo>
                    <a:lnTo>
                      <a:pt x="871066" y="0"/>
                    </a:lnTo>
                    <a:lnTo>
                      <a:pt x="871066" y="137182"/>
                    </a:lnTo>
                    <a:lnTo>
                      <a:pt x="0" y="137182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0"/>
                <a:ext cx="812800" cy="8128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800"/>
                  </a:lnSpc>
                </a:pPr>
                <a:endParaRPr/>
              </a:p>
            </p:txBody>
          </p:sp>
        </p:grpSp>
      </p:grpSp>
      <p:grpSp>
        <p:nvGrpSpPr>
          <p:cNvPr id="9" name="Group 9"/>
          <p:cNvGrpSpPr/>
          <p:nvPr/>
        </p:nvGrpSpPr>
        <p:grpSpPr>
          <a:xfrm>
            <a:off x="10407721" y="1513698"/>
            <a:ext cx="7086600" cy="2754682"/>
            <a:chOff x="0" y="0"/>
            <a:chExt cx="9448800" cy="3672909"/>
          </a:xfrm>
        </p:grpSpPr>
        <p:sp>
          <p:nvSpPr>
            <p:cNvPr id="10" name="TextBox 10"/>
            <p:cNvSpPr txBox="1"/>
            <p:nvPr/>
          </p:nvSpPr>
          <p:spPr>
            <a:xfrm>
              <a:off x="0" y="-9525"/>
              <a:ext cx="9448800" cy="31718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r">
                <a:lnSpc>
                  <a:spcPts val="6239"/>
                </a:lnSpc>
                <a:spcBef>
                  <a:spcPct val="0"/>
                </a:spcBef>
              </a:pPr>
              <a:r>
                <a:rPr lang="en-US" sz="5199">
                  <a:solidFill>
                    <a:srgbClr val="EDECED"/>
                  </a:solidFill>
                  <a:latin typeface="Cy Grotesk Grand"/>
                </a:rPr>
                <a:t>PERIFERNÍ PARESA LÍCNÍHO NERVU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3430551"/>
              <a:ext cx="9448800" cy="2423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1399"/>
                </a:lnSpc>
                <a:spcBef>
                  <a:spcPct val="0"/>
                </a:spcBef>
              </a:pPr>
              <a:r>
                <a:rPr lang="en-US" sz="999">
                  <a:solidFill>
                    <a:srgbClr val="EDECED"/>
                  </a:solidFill>
                  <a:latin typeface="Codec Pro"/>
                </a:rPr>
                <a:t>https://www.google.com/search?q=perifern%C3%AD+paresa+l%C3%ADcn%C3%ADho+nervu-+obr%C3%A1zky&amp;oq=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9666590">
            <a:off x="-1674600" y="646970"/>
            <a:ext cx="18010625" cy="17222660"/>
          </a:xfrm>
          <a:custGeom>
            <a:avLst/>
            <a:gdLst/>
            <a:ahLst/>
            <a:cxnLst/>
            <a:rect l="l" t="t" r="r" b="b"/>
            <a:pathLst>
              <a:path w="18010625" h="17222660">
                <a:moveTo>
                  <a:pt x="0" y="0"/>
                </a:moveTo>
                <a:lnTo>
                  <a:pt x="18010625" y="0"/>
                </a:lnTo>
                <a:lnTo>
                  <a:pt x="18010625" y="17222660"/>
                </a:lnTo>
                <a:lnTo>
                  <a:pt x="0" y="172226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 rot="95451">
            <a:off x="10731673" y="-2313997"/>
            <a:ext cx="8686892" cy="8230830"/>
          </a:xfrm>
          <a:custGeom>
            <a:avLst/>
            <a:gdLst/>
            <a:ahLst/>
            <a:cxnLst/>
            <a:rect l="l" t="t" r="r" b="b"/>
            <a:pathLst>
              <a:path w="8686892" h="8230830">
                <a:moveTo>
                  <a:pt x="0" y="0"/>
                </a:moveTo>
                <a:lnTo>
                  <a:pt x="8686892" y="0"/>
                </a:lnTo>
                <a:lnTo>
                  <a:pt x="8686892" y="8230830"/>
                </a:lnTo>
                <a:lnTo>
                  <a:pt x="0" y="823083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TextBox 4"/>
          <p:cNvSpPr txBox="1"/>
          <p:nvPr/>
        </p:nvSpPr>
        <p:spPr>
          <a:xfrm>
            <a:off x="1534361" y="2899603"/>
            <a:ext cx="14166081" cy="1704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6720"/>
              </a:lnSpc>
              <a:spcBef>
                <a:spcPct val="0"/>
              </a:spcBef>
            </a:pPr>
            <a:r>
              <a:rPr lang="en-US" sz="5600">
                <a:solidFill>
                  <a:srgbClr val="EDECED"/>
                </a:solidFill>
                <a:latin typeface="Cy Grotesk Grand"/>
              </a:rPr>
              <a:t>PÁSOVÝ OPAR – VARICELLA ZOSTER VIRUS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852762" y="4819805"/>
            <a:ext cx="9984152" cy="2336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51" lvl="1" indent="-377825">
              <a:lnSpc>
                <a:spcPts val="4550"/>
              </a:lnSpc>
              <a:buFont typeface="Arial"/>
              <a:buChar char="•"/>
            </a:pPr>
            <a:r>
              <a:rPr lang="en-US" sz="3500">
                <a:solidFill>
                  <a:srgbClr val="EDECED"/>
                </a:solidFill>
                <a:latin typeface="Codec Pro"/>
              </a:rPr>
              <a:t>VZV v latentní formě - senzitivní ganglia zadních míšních kořenů a hl.nn. </a:t>
            </a:r>
          </a:p>
          <a:p>
            <a:pPr marL="755651" lvl="1" indent="-377825">
              <a:lnSpc>
                <a:spcPts val="4550"/>
              </a:lnSpc>
              <a:buFont typeface="Arial"/>
              <a:buChar char="•"/>
            </a:pPr>
            <a:r>
              <a:rPr lang="en-US" sz="3500">
                <a:solidFill>
                  <a:srgbClr val="EDECED"/>
                </a:solidFill>
                <a:latin typeface="Codec Pro"/>
              </a:rPr>
              <a:t>Šíří se v kožním dermatomu nervu</a:t>
            </a:r>
          </a:p>
          <a:p>
            <a:pPr>
              <a:lnSpc>
                <a:spcPts val="4550"/>
              </a:lnSpc>
            </a:pPr>
            <a:r>
              <a:rPr lang="en-US" sz="3500">
                <a:solidFill>
                  <a:srgbClr val="EDECED"/>
                </a:solidFill>
                <a:latin typeface="Codec Pro"/>
              </a:rPr>
              <a:t>       Bolest, svědění, zduřelé lymfatické uzliny</a:t>
            </a:r>
          </a:p>
        </p:txBody>
      </p:sp>
      <p:sp>
        <p:nvSpPr>
          <p:cNvPr id="6" name="Freeform 6"/>
          <p:cNvSpPr/>
          <p:nvPr/>
        </p:nvSpPr>
        <p:spPr>
          <a:xfrm>
            <a:off x="11131859" y="3955044"/>
            <a:ext cx="5081843" cy="3201561"/>
          </a:xfrm>
          <a:custGeom>
            <a:avLst/>
            <a:gdLst/>
            <a:ahLst/>
            <a:cxnLst/>
            <a:rect l="l" t="t" r="r" b="b"/>
            <a:pathLst>
              <a:path w="5081843" h="3201561">
                <a:moveTo>
                  <a:pt x="0" y="0"/>
                </a:moveTo>
                <a:lnTo>
                  <a:pt x="5081843" y="0"/>
                </a:lnTo>
                <a:lnTo>
                  <a:pt x="5081843" y="3201561"/>
                </a:lnTo>
                <a:lnTo>
                  <a:pt x="0" y="320156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4792" b="-32777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TextBox 3"/>
          <p:cNvSpPr txBox="1"/>
          <p:nvPr/>
        </p:nvSpPr>
        <p:spPr>
          <a:xfrm>
            <a:off x="839077" y="2308655"/>
            <a:ext cx="16230600" cy="1047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8280"/>
              </a:lnSpc>
              <a:spcBef>
                <a:spcPct val="0"/>
              </a:spcBef>
            </a:pPr>
            <a:r>
              <a:rPr lang="en-US" sz="6900">
                <a:solidFill>
                  <a:srgbClr val="EDECED"/>
                </a:solidFill>
                <a:latin typeface="Cy Grotesk Grand"/>
              </a:rPr>
              <a:t>MENINGEÁLNÍ SYNDROM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633652" y="3781247"/>
            <a:ext cx="16976951" cy="4829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>
              <a:lnSpc>
                <a:spcPts val="4200"/>
              </a:lnSpc>
              <a:buFont typeface="Arial"/>
              <a:buChar char="•"/>
            </a:pPr>
            <a:r>
              <a:rPr lang="en-US" sz="3000" u="sng">
                <a:solidFill>
                  <a:srgbClr val="EDECED"/>
                </a:solidFill>
                <a:latin typeface="Codec Pro"/>
              </a:rPr>
              <a:t>Dráždění zadních míšních kořenů a hlavových nn. při jejich průběhu SA prostorem</a:t>
            </a:r>
          </a:p>
          <a:p>
            <a:pPr marL="647700" lvl="1" indent="-323850">
              <a:lnSpc>
                <a:spcPts val="4200"/>
              </a:lnSpc>
              <a:buFont typeface="Arial"/>
              <a:buChar char="•"/>
            </a:pPr>
            <a:r>
              <a:rPr lang="en-US" sz="3000" u="sng">
                <a:solidFill>
                  <a:srgbClr val="EDECED"/>
                </a:solidFill>
                <a:latin typeface="Codec Pro"/>
              </a:rPr>
              <a:t>Ztuhlost šíje – omezení AF hlavy , až opistotonus </a:t>
            </a:r>
          </a:p>
          <a:p>
            <a:pPr marL="647700" lvl="1" indent="-323850">
              <a:lnSpc>
                <a:spcPts val="4200"/>
              </a:lnSpc>
              <a:buFont typeface="Arial"/>
              <a:buChar char="•"/>
            </a:pPr>
            <a:r>
              <a:rPr lang="en-US" sz="3000" u="sng">
                <a:solidFill>
                  <a:srgbClr val="EDECED"/>
                </a:solidFill>
                <a:latin typeface="Codec Pro"/>
              </a:rPr>
              <a:t>Nelze přiblížit ústa ke kolenům </a:t>
            </a:r>
          </a:p>
          <a:p>
            <a:pPr marL="647700" lvl="1" indent="-323850">
              <a:lnSpc>
                <a:spcPts val="4200"/>
              </a:lnSpc>
              <a:buFont typeface="Arial"/>
              <a:buChar char="•"/>
            </a:pPr>
            <a:r>
              <a:rPr lang="en-US" sz="3000" u="sng">
                <a:solidFill>
                  <a:srgbClr val="EDECED"/>
                </a:solidFill>
                <a:latin typeface="Codec Pro"/>
              </a:rPr>
              <a:t>Při AF hlavy trojflexe DKK </a:t>
            </a:r>
          </a:p>
          <a:p>
            <a:pPr marL="647700" lvl="1" indent="-323850">
              <a:lnSpc>
                <a:spcPts val="4200"/>
              </a:lnSpc>
              <a:buFont typeface="Arial"/>
              <a:buChar char="•"/>
            </a:pPr>
            <a:r>
              <a:rPr lang="en-US" sz="3000" u="sng">
                <a:solidFill>
                  <a:srgbClr val="EDECED"/>
                </a:solidFill>
                <a:latin typeface="Codec Pro"/>
              </a:rPr>
              <a:t>Tlak na jařmový oblouk – bolestivá grimasa </a:t>
            </a:r>
          </a:p>
          <a:p>
            <a:pPr marL="647700" lvl="1" indent="-323850">
              <a:lnSpc>
                <a:spcPts val="4200"/>
              </a:lnSpc>
              <a:buFont typeface="Arial"/>
              <a:buChar char="•"/>
            </a:pPr>
            <a:r>
              <a:rPr lang="en-US" sz="3000" u="sng">
                <a:solidFill>
                  <a:srgbClr val="EDECED"/>
                </a:solidFill>
                <a:latin typeface="Codec Pro"/>
              </a:rPr>
              <a:t>V sedu opora o HKK za zády</a:t>
            </a:r>
          </a:p>
          <a:p>
            <a:pPr marL="647700" lvl="1" indent="-323850">
              <a:lnSpc>
                <a:spcPts val="4200"/>
              </a:lnSpc>
              <a:buFont typeface="Arial"/>
              <a:buChar char="•"/>
            </a:pPr>
            <a:r>
              <a:rPr lang="en-US" sz="3000" u="sng">
                <a:solidFill>
                  <a:srgbClr val="EDECED"/>
                </a:solidFill>
                <a:latin typeface="Codec Pro"/>
              </a:rPr>
              <a:t>A další </a:t>
            </a:r>
          </a:p>
          <a:p>
            <a:pPr marL="647700" lvl="1" indent="-323850">
              <a:lnSpc>
                <a:spcPts val="4200"/>
              </a:lnSpc>
              <a:buFont typeface="Arial"/>
              <a:buChar char="•"/>
            </a:pPr>
            <a:endParaRPr lang="en-US" sz="3000" u="sng">
              <a:solidFill>
                <a:srgbClr val="EDECED"/>
              </a:solidFill>
              <a:latin typeface="Codec Pro"/>
            </a:endParaRPr>
          </a:p>
          <a:p>
            <a:pPr algn="l">
              <a:lnSpc>
                <a:spcPts val="4199"/>
              </a:lnSpc>
            </a:pPr>
            <a:endParaRPr lang="en-US" sz="3000" u="sng">
              <a:solidFill>
                <a:srgbClr val="EDECED"/>
              </a:solidFill>
              <a:latin typeface="Codec Pro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9453801">
            <a:off x="877245" y="-1865074"/>
            <a:ext cx="3936832" cy="3730148"/>
          </a:xfrm>
          <a:custGeom>
            <a:avLst/>
            <a:gdLst/>
            <a:ahLst/>
            <a:cxnLst/>
            <a:rect l="l" t="t" r="r" b="b"/>
            <a:pathLst>
              <a:path w="3936832" h="3730148">
                <a:moveTo>
                  <a:pt x="0" y="0"/>
                </a:moveTo>
                <a:lnTo>
                  <a:pt x="3936832" y="0"/>
                </a:lnTo>
                <a:lnTo>
                  <a:pt x="3936832" y="3730148"/>
                </a:lnTo>
                <a:lnTo>
                  <a:pt x="0" y="37301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 rot="6672062">
            <a:off x="144414" y="886002"/>
            <a:ext cx="20884120" cy="19970439"/>
          </a:xfrm>
          <a:custGeom>
            <a:avLst/>
            <a:gdLst/>
            <a:ahLst/>
            <a:cxnLst/>
            <a:rect l="l" t="t" r="r" b="b"/>
            <a:pathLst>
              <a:path w="20884120" h="19970439">
                <a:moveTo>
                  <a:pt x="0" y="0"/>
                </a:moveTo>
                <a:lnTo>
                  <a:pt x="20884120" y="0"/>
                </a:lnTo>
                <a:lnTo>
                  <a:pt x="20884120" y="19970440"/>
                </a:lnTo>
                <a:lnTo>
                  <a:pt x="0" y="199704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4" name="Group 4"/>
          <p:cNvGrpSpPr/>
          <p:nvPr/>
        </p:nvGrpSpPr>
        <p:grpSpPr>
          <a:xfrm>
            <a:off x="1028700" y="1775045"/>
            <a:ext cx="15972324" cy="8701578"/>
            <a:chOff x="0" y="0"/>
            <a:chExt cx="21296433" cy="11602105"/>
          </a:xfrm>
        </p:grpSpPr>
        <p:sp>
          <p:nvSpPr>
            <p:cNvPr id="5" name="TextBox 5"/>
            <p:cNvSpPr txBox="1"/>
            <p:nvPr/>
          </p:nvSpPr>
          <p:spPr>
            <a:xfrm>
              <a:off x="0" y="3067705"/>
              <a:ext cx="21296433" cy="85344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647700" lvl="1" indent="-323850">
                <a:lnSpc>
                  <a:spcPts val="4200"/>
                </a:lnSpc>
                <a:buFont typeface="Arial"/>
                <a:buChar char="•"/>
              </a:pPr>
              <a:r>
                <a:rPr lang="en-US" sz="3000">
                  <a:solidFill>
                    <a:srgbClr val="EDECED"/>
                  </a:solidFill>
                  <a:latin typeface="Codec Pro"/>
                </a:rPr>
                <a:t>Infekční syndromy - meningitidy, encefalitidy, absces atd </a:t>
              </a:r>
            </a:p>
            <a:p>
              <a:pPr marL="647700" lvl="1" indent="-323850" algn="l">
                <a:lnSpc>
                  <a:spcPts val="4199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sz="2999">
                  <a:solidFill>
                    <a:srgbClr val="EDECED"/>
                  </a:solidFill>
                  <a:latin typeface="Codec Pro"/>
                </a:rPr>
                <a:t>Vysoké horečky s meningismem ( LP negat, s ústupem horečky odezní)</a:t>
              </a:r>
            </a:p>
            <a:p>
              <a:pPr marL="647700" lvl="1" indent="-323850" algn="l">
                <a:lnSpc>
                  <a:spcPts val="4200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sz="3000" u="none">
                  <a:solidFill>
                    <a:srgbClr val="EDECED"/>
                  </a:solidFill>
                  <a:latin typeface="Codec Pro"/>
                </a:rPr>
                <a:t>Postpunkční syndrom </a:t>
              </a:r>
            </a:p>
            <a:p>
              <a:pPr marL="647700" lvl="1" indent="-323850" algn="l">
                <a:lnSpc>
                  <a:spcPts val="4200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sz="3000" u="none">
                  <a:solidFill>
                    <a:srgbClr val="EDECED"/>
                  </a:solidFill>
                  <a:latin typeface="Codec Pro"/>
                </a:rPr>
                <a:t>Intrakraniální krvácení </a:t>
              </a:r>
            </a:p>
            <a:p>
              <a:pPr marL="647700" lvl="1" indent="-323850" algn="l">
                <a:lnSpc>
                  <a:spcPts val="4200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sz="3000" u="none">
                  <a:solidFill>
                    <a:srgbClr val="EDECED"/>
                  </a:solidFill>
                  <a:latin typeface="Codec Pro"/>
                </a:rPr>
                <a:t>Insolace,</a:t>
              </a:r>
            </a:p>
            <a:p>
              <a:pPr marL="647700" lvl="1" indent="-323850" algn="l">
                <a:lnSpc>
                  <a:spcPts val="4200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sz="3000" u="none">
                  <a:solidFill>
                    <a:srgbClr val="EDECED"/>
                  </a:solidFill>
                  <a:latin typeface="Codec Pro"/>
                </a:rPr>
                <a:t>Trauma</a:t>
              </a:r>
            </a:p>
            <a:p>
              <a:pPr marL="647700" lvl="1" indent="-323850" algn="l">
                <a:lnSpc>
                  <a:spcPts val="4200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sz="3000" u="none">
                  <a:solidFill>
                    <a:srgbClr val="EDECED"/>
                  </a:solidFill>
                  <a:latin typeface="Codec Pro"/>
                </a:rPr>
                <a:t>Mozkové tumory</a:t>
              </a:r>
            </a:p>
            <a:p>
              <a:pPr marL="647700" lvl="1" indent="-323850" algn="l">
                <a:lnSpc>
                  <a:spcPts val="4200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sz="3000" u="none">
                  <a:solidFill>
                    <a:srgbClr val="EDECED"/>
                  </a:solidFill>
                  <a:latin typeface="Codec Pro"/>
                </a:rPr>
                <a:t>Systémová onemocnění ( LE)</a:t>
              </a:r>
            </a:p>
            <a:p>
              <a:pPr marL="647700" lvl="1" indent="-323850" algn="l">
                <a:lnSpc>
                  <a:spcPts val="4200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sz="3000" u="none">
                  <a:solidFill>
                    <a:srgbClr val="EDECED"/>
                  </a:solidFill>
                  <a:latin typeface="Codec Pro"/>
                </a:rPr>
                <a:t>NCH operace </a:t>
              </a:r>
            </a:p>
            <a:p>
              <a:pPr marL="647700" lvl="1" indent="-323850" algn="l">
                <a:lnSpc>
                  <a:spcPts val="4200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sz="3000" u="none">
                  <a:solidFill>
                    <a:srgbClr val="EDECED"/>
                  </a:solidFill>
                  <a:latin typeface="Codec Pro"/>
                </a:rPr>
                <a:t>Křeče </a:t>
              </a:r>
            </a:p>
            <a:p>
              <a:pPr marL="647700" lvl="1" indent="-323850" algn="l">
                <a:lnSpc>
                  <a:spcPts val="4200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sz="3000" u="none">
                  <a:solidFill>
                    <a:srgbClr val="EDECED"/>
                  </a:solidFill>
                  <a:latin typeface="Codec Pro"/>
                </a:rPr>
                <a:t>…</a:t>
              </a:r>
            </a:p>
            <a:p>
              <a:pPr marL="0" lvl="0" indent="0" algn="l">
                <a:lnSpc>
                  <a:spcPts val="4200"/>
                </a:lnSpc>
                <a:spcBef>
                  <a:spcPct val="0"/>
                </a:spcBef>
              </a:pPr>
              <a:endParaRPr lang="en-US" sz="3000" u="none">
                <a:solidFill>
                  <a:srgbClr val="EDECED"/>
                </a:solidFill>
                <a:latin typeface="Codec Pro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9525"/>
              <a:ext cx="21296433" cy="26765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7920"/>
                </a:lnSpc>
                <a:spcBef>
                  <a:spcPct val="0"/>
                </a:spcBef>
              </a:pPr>
              <a:r>
                <a:rPr lang="en-US" sz="6600">
                  <a:solidFill>
                    <a:srgbClr val="EDECED"/>
                  </a:solidFill>
                  <a:latin typeface="Cy Grotesk Grand"/>
                </a:rPr>
                <a:t>DIFF DG. MENINGEÁLNÍHO SYNDROMU</a:t>
              </a:r>
            </a:p>
          </p:txBody>
        </p:sp>
      </p:grpSp>
      <p:sp>
        <p:nvSpPr>
          <p:cNvPr id="7" name="Freeform 7"/>
          <p:cNvSpPr/>
          <p:nvPr/>
        </p:nvSpPr>
        <p:spPr>
          <a:xfrm rot="8207418">
            <a:off x="15857998" y="4568417"/>
            <a:ext cx="3936832" cy="3730148"/>
          </a:xfrm>
          <a:custGeom>
            <a:avLst/>
            <a:gdLst/>
            <a:ahLst/>
            <a:cxnLst/>
            <a:rect l="l" t="t" r="r" b="b"/>
            <a:pathLst>
              <a:path w="3936832" h="3730148">
                <a:moveTo>
                  <a:pt x="0" y="0"/>
                </a:moveTo>
                <a:lnTo>
                  <a:pt x="3936832" y="0"/>
                </a:lnTo>
                <a:lnTo>
                  <a:pt x="3936832" y="3730149"/>
                </a:lnTo>
                <a:lnTo>
                  <a:pt x="0" y="373014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9453801">
            <a:off x="877245" y="-1865074"/>
            <a:ext cx="3936832" cy="3730148"/>
          </a:xfrm>
          <a:custGeom>
            <a:avLst/>
            <a:gdLst/>
            <a:ahLst/>
            <a:cxnLst/>
            <a:rect l="l" t="t" r="r" b="b"/>
            <a:pathLst>
              <a:path w="3936832" h="3730148">
                <a:moveTo>
                  <a:pt x="0" y="0"/>
                </a:moveTo>
                <a:lnTo>
                  <a:pt x="3936832" y="0"/>
                </a:lnTo>
                <a:lnTo>
                  <a:pt x="3936832" y="3730148"/>
                </a:lnTo>
                <a:lnTo>
                  <a:pt x="0" y="37301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 rot="6672062">
            <a:off x="144414" y="886002"/>
            <a:ext cx="20884120" cy="19970439"/>
          </a:xfrm>
          <a:custGeom>
            <a:avLst/>
            <a:gdLst/>
            <a:ahLst/>
            <a:cxnLst/>
            <a:rect l="l" t="t" r="r" b="b"/>
            <a:pathLst>
              <a:path w="20884120" h="19970439">
                <a:moveTo>
                  <a:pt x="0" y="0"/>
                </a:moveTo>
                <a:lnTo>
                  <a:pt x="20884120" y="0"/>
                </a:lnTo>
                <a:lnTo>
                  <a:pt x="20884120" y="19970440"/>
                </a:lnTo>
                <a:lnTo>
                  <a:pt x="0" y="199704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4" name="Group 4"/>
          <p:cNvGrpSpPr/>
          <p:nvPr/>
        </p:nvGrpSpPr>
        <p:grpSpPr>
          <a:xfrm>
            <a:off x="1028700" y="2475161"/>
            <a:ext cx="15482465" cy="6101253"/>
            <a:chOff x="0" y="0"/>
            <a:chExt cx="20643287" cy="8135005"/>
          </a:xfrm>
        </p:grpSpPr>
        <p:sp>
          <p:nvSpPr>
            <p:cNvPr id="5" name="TextBox 5"/>
            <p:cNvSpPr txBox="1"/>
            <p:nvPr/>
          </p:nvSpPr>
          <p:spPr>
            <a:xfrm>
              <a:off x="0" y="1734205"/>
              <a:ext cx="20643287" cy="64008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647700" lvl="1" indent="-323850" algn="l">
                <a:lnSpc>
                  <a:spcPts val="4200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sz="3000">
                  <a:solidFill>
                    <a:srgbClr val="EDECED"/>
                  </a:solidFill>
                  <a:latin typeface="Codec Pro"/>
                </a:rPr>
                <a:t>Zánětlivé post</a:t>
              </a:r>
              <a:r>
                <a:rPr lang="en-US" sz="3000" u="none">
                  <a:solidFill>
                    <a:srgbClr val="EDECED"/>
                  </a:solidFill>
                  <a:latin typeface="Codec Pro"/>
                </a:rPr>
                <a:t>ižení mozkových obalů</a:t>
              </a:r>
            </a:p>
            <a:p>
              <a:pPr marL="647700" lvl="1" indent="-323850" algn="l">
                <a:lnSpc>
                  <a:spcPts val="4200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sz="3000" u="none">
                  <a:solidFill>
                    <a:srgbClr val="EDECED"/>
                  </a:solidFill>
                  <a:latin typeface="Codec Pro"/>
                </a:rPr>
                <a:t>Hnisavé - bakteriální, TBC, mykotické</a:t>
              </a:r>
            </a:p>
            <a:p>
              <a:pPr marL="385953" lvl="0" indent="-385953" algn="l">
                <a:lnSpc>
                  <a:spcPts val="4200"/>
                </a:lnSpc>
                <a:spcBef>
                  <a:spcPct val="0"/>
                </a:spcBef>
              </a:pPr>
              <a:r>
                <a:rPr lang="en-US" sz="3000" u="none" spc="-117">
                  <a:solidFill>
                    <a:srgbClr val="EDECED"/>
                  </a:solidFill>
                  <a:latin typeface="Codec Pro"/>
                </a:rPr>
                <a:t>                   novorozenci – Streptococcus agalactiae</a:t>
              </a:r>
            </a:p>
            <a:p>
              <a:pPr marL="385953" lvl="0" indent="-385953" algn="l">
                <a:lnSpc>
                  <a:spcPts val="4200"/>
                </a:lnSpc>
                <a:spcBef>
                  <a:spcPct val="0"/>
                </a:spcBef>
              </a:pPr>
              <a:r>
                <a:rPr lang="en-US" sz="3000" u="none" spc="-117">
                  <a:solidFill>
                    <a:srgbClr val="EDECED"/>
                  </a:solidFill>
                  <a:latin typeface="Codec Pro"/>
                </a:rPr>
                <a:t>                   kojenci, batolata – Hemophillus influenzae</a:t>
              </a:r>
            </a:p>
            <a:p>
              <a:pPr marL="385953" lvl="0" indent="-385953" algn="l">
                <a:lnSpc>
                  <a:spcPts val="4200"/>
                </a:lnSpc>
                <a:spcBef>
                  <a:spcPct val="0"/>
                </a:spcBef>
              </a:pPr>
              <a:r>
                <a:rPr lang="en-US" sz="3000" u="none" spc="-117">
                  <a:solidFill>
                    <a:srgbClr val="EDECED"/>
                  </a:solidFill>
                  <a:latin typeface="Codec Pro"/>
                </a:rPr>
                <a:t>                   starší děti nad 5 let- Str. pneumoniae, Neisseria meningitidis</a:t>
              </a:r>
            </a:p>
            <a:p>
              <a:pPr marL="385953" lvl="0" indent="-385953" algn="l">
                <a:lnSpc>
                  <a:spcPts val="4200"/>
                </a:lnSpc>
                <a:spcBef>
                  <a:spcPct val="0"/>
                </a:spcBef>
              </a:pPr>
              <a:r>
                <a:rPr lang="en-US" sz="3000" u="none" spc="-117">
                  <a:solidFill>
                    <a:srgbClr val="EDECED"/>
                  </a:solidFill>
                  <a:latin typeface="Codec Pro"/>
                </a:rPr>
                <a:t>                   (Rizika: traumata, mastoiditidy, osteomyelitidy, tromboflebitidy venosních splavů)</a:t>
              </a:r>
            </a:p>
            <a:p>
              <a:pPr marL="647700" lvl="1" indent="-323850" algn="l">
                <a:lnSpc>
                  <a:spcPts val="4200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sz="3000" u="none">
                  <a:solidFill>
                    <a:srgbClr val="EDECED"/>
                  </a:solidFill>
                  <a:latin typeface="Codec Pro"/>
                </a:rPr>
                <a:t>Nehnisavé – virové – KE, enteroviry, herpetické</a:t>
              </a:r>
            </a:p>
            <a:p>
              <a:pPr marL="385953" lvl="0" indent="-385953" algn="l">
                <a:lnSpc>
                  <a:spcPts val="4200"/>
                </a:lnSpc>
                <a:spcBef>
                  <a:spcPct val="0"/>
                </a:spcBef>
              </a:pPr>
              <a:r>
                <a:rPr lang="en-US" sz="3000" u="none" spc="-117">
                  <a:solidFill>
                    <a:srgbClr val="EDECED"/>
                  </a:solidFill>
                  <a:latin typeface="Codec Pro"/>
                </a:rPr>
                <a:t>                 - bakteriální- neuroboreliosy</a:t>
              </a:r>
            </a:p>
            <a:p>
              <a:pPr marL="0" lvl="0" indent="0" algn="l">
                <a:lnSpc>
                  <a:spcPts val="4199"/>
                </a:lnSpc>
                <a:spcBef>
                  <a:spcPct val="0"/>
                </a:spcBef>
              </a:pPr>
              <a:endParaRPr lang="en-US" sz="3000" u="none" spc="-117">
                <a:solidFill>
                  <a:srgbClr val="EDECED"/>
                </a:solidFill>
                <a:latin typeface="Codec Pro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9525"/>
              <a:ext cx="20643287" cy="13430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7920"/>
                </a:lnSpc>
                <a:spcBef>
                  <a:spcPct val="0"/>
                </a:spcBef>
              </a:pPr>
              <a:r>
                <a:rPr lang="en-US" sz="6600">
                  <a:solidFill>
                    <a:srgbClr val="EDECED"/>
                  </a:solidFill>
                  <a:latin typeface="Cy Grotesk Grand"/>
                </a:rPr>
                <a:t>MENINGITIDY</a:t>
              </a:r>
            </a:p>
          </p:txBody>
        </p:sp>
      </p:grpSp>
      <p:sp>
        <p:nvSpPr>
          <p:cNvPr id="7" name="Freeform 7"/>
          <p:cNvSpPr/>
          <p:nvPr/>
        </p:nvSpPr>
        <p:spPr>
          <a:xfrm rot="8207418">
            <a:off x="15857998" y="4568417"/>
            <a:ext cx="3936832" cy="3730148"/>
          </a:xfrm>
          <a:custGeom>
            <a:avLst/>
            <a:gdLst/>
            <a:ahLst/>
            <a:cxnLst/>
            <a:rect l="l" t="t" r="r" b="b"/>
            <a:pathLst>
              <a:path w="3936832" h="3730148">
                <a:moveTo>
                  <a:pt x="0" y="0"/>
                </a:moveTo>
                <a:lnTo>
                  <a:pt x="3936832" y="0"/>
                </a:lnTo>
                <a:lnTo>
                  <a:pt x="3936832" y="3730149"/>
                </a:lnTo>
                <a:lnTo>
                  <a:pt x="0" y="373014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9666590">
            <a:off x="-3054268" y="2148152"/>
            <a:ext cx="18010625" cy="17222660"/>
          </a:xfrm>
          <a:custGeom>
            <a:avLst/>
            <a:gdLst/>
            <a:ahLst/>
            <a:cxnLst/>
            <a:rect l="l" t="t" r="r" b="b"/>
            <a:pathLst>
              <a:path w="18010625" h="17222660">
                <a:moveTo>
                  <a:pt x="0" y="0"/>
                </a:moveTo>
                <a:lnTo>
                  <a:pt x="18010625" y="0"/>
                </a:lnTo>
                <a:lnTo>
                  <a:pt x="18010625" y="17222660"/>
                </a:lnTo>
                <a:lnTo>
                  <a:pt x="0" y="172226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 rot="95451">
            <a:off x="11063514" y="-4115415"/>
            <a:ext cx="8686892" cy="8230830"/>
          </a:xfrm>
          <a:custGeom>
            <a:avLst/>
            <a:gdLst/>
            <a:ahLst/>
            <a:cxnLst/>
            <a:rect l="l" t="t" r="r" b="b"/>
            <a:pathLst>
              <a:path w="8686892" h="8230830">
                <a:moveTo>
                  <a:pt x="0" y="0"/>
                </a:moveTo>
                <a:lnTo>
                  <a:pt x="8686891" y="0"/>
                </a:lnTo>
                <a:lnTo>
                  <a:pt x="8686891" y="8230830"/>
                </a:lnTo>
                <a:lnTo>
                  <a:pt x="0" y="823083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TextBox 4"/>
          <p:cNvSpPr txBox="1"/>
          <p:nvPr/>
        </p:nvSpPr>
        <p:spPr>
          <a:xfrm>
            <a:off x="1028700" y="1523725"/>
            <a:ext cx="14324101" cy="1847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7200"/>
              </a:lnSpc>
              <a:spcBef>
                <a:spcPct val="0"/>
              </a:spcBef>
            </a:pPr>
            <a:r>
              <a:rPr lang="en-US" sz="6000">
                <a:solidFill>
                  <a:srgbClr val="EDECED"/>
                </a:solidFill>
                <a:latin typeface="Cy Grotesk Grand"/>
              </a:rPr>
              <a:t>PURULENTNÍ MENINGITIDY- KLINICKÝ OBRAZ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31299" y="4383099"/>
            <a:ext cx="17189825" cy="3479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51" lvl="1" indent="-377825">
              <a:lnSpc>
                <a:spcPts val="4550"/>
              </a:lnSpc>
              <a:buFont typeface="Arial"/>
              <a:buChar char="•"/>
            </a:pPr>
            <a:r>
              <a:rPr lang="en-US" sz="3500">
                <a:solidFill>
                  <a:srgbClr val="EDECED"/>
                </a:solidFill>
                <a:latin typeface="Codec Pro"/>
              </a:rPr>
              <a:t>Bolest hlavy, teplota, nevolnost, zvracení, únava </a:t>
            </a:r>
          </a:p>
          <a:p>
            <a:pPr marL="755651" lvl="1" indent="-377825">
              <a:lnSpc>
                <a:spcPts val="4550"/>
              </a:lnSpc>
              <a:buFont typeface="Arial"/>
              <a:buChar char="•"/>
            </a:pPr>
            <a:r>
              <a:rPr lang="en-US" sz="3500">
                <a:solidFill>
                  <a:srgbClr val="EDECED"/>
                </a:solidFill>
                <a:latin typeface="Codec Pro"/>
              </a:rPr>
              <a:t>Opozice šíje, bolest zad, meningeální příznaky, křeče , poruchy vědomí, ložiskové neurologické příznaky</a:t>
            </a:r>
          </a:p>
          <a:p>
            <a:pPr marL="755651" lvl="1" indent="-377825">
              <a:lnSpc>
                <a:spcPts val="4550"/>
              </a:lnSpc>
              <a:buFont typeface="Arial"/>
              <a:buChar char="•"/>
            </a:pPr>
            <a:r>
              <a:rPr lang="en-US" sz="3500">
                <a:solidFill>
                  <a:srgbClr val="EDECED"/>
                </a:solidFill>
                <a:latin typeface="Codec Pro"/>
              </a:rPr>
              <a:t>exantém, erytém, purpura</a:t>
            </a:r>
          </a:p>
          <a:p>
            <a:pPr marL="755651" lvl="1" indent="-377825">
              <a:lnSpc>
                <a:spcPts val="4550"/>
              </a:lnSpc>
              <a:buFont typeface="Arial"/>
              <a:buChar char="•"/>
            </a:pPr>
            <a:r>
              <a:rPr lang="en-US" sz="3500">
                <a:solidFill>
                  <a:srgbClr val="EDECED"/>
                </a:solidFill>
                <a:latin typeface="Codec Pro"/>
              </a:rPr>
              <a:t>zvýšení ICP -vyklenutí VF, edém papil, bradykardie, poruchy vědomí</a:t>
            </a:r>
          </a:p>
          <a:p>
            <a:pPr>
              <a:lnSpc>
                <a:spcPts val="4550"/>
              </a:lnSpc>
            </a:pPr>
            <a:endParaRPr lang="en-US" sz="3500">
              <a:solidFill>
                <a:srgbClr val="EDECED"/>
              </a:solidFill>
              <a:latin typeface="Codec Pro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7446974">
            <a:off x="-5661200" y="-1683126"/>
            <a:ext cx="14849581" cy="14069978"/>
          </a:xfrm>
          <a:custGeom>
            <a:avLst/>
            <a:gdLst/>
            <a:ahLst/>
            <a:cxnLst/>
            <a:rect l="l" t="t" r="r" b="b"/>
            <a:pathLst>
              <a:path w="14849581" h="14069978">
                <a:moveTo>
                  <a:pt x="0" y="0"/>
                </a:moveTo>
                <a:lnTo>
                  <a:pt x="14849581" y="0"/>
                </a:lnTo>
                <a:lnTo>
                  <a:pt x="14849581" y="14069977"/>
                </a:lnTo>
                <a:lnTo>
                  <a:pt x="0" y="1406997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TextBox 3"/>
          <p:cNvSpPr txBox="1"/>
          <p:nvPr/>
        </p:nvSpPr>
        <p:spPr>
          <a:xfrm>
            <a:off x="1028700" y="4561288"/>
            <a:ext cx="6261491" cy="1581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6240"/>
              </a:lnSpc>
              <a:spcBef>
                <a:spcPct val="0"/>
              </a:spcBef>
            </a:pPr>
            <a:r>
              <a:rPr lang="en-US" sz="5200">
                <a:solidFill>
                  <a:srgbClr val="EDECED"/>
                </a:solidFill>
                <a:latin typeface="Cy Grotesk Grand"/>
              </a:rPr>
              <a:t>PURULENTNÍ MENINGITIDY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9808659" y="3402296"/>
            <a:ext cx="7197810" cy="4215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8160" lvl="1" indent="-259080">
              <a:lnSpc>
                <a:spcPts val="3359"/>
              </a:lnSpc>
              <a:spcBef>
                <a:spcPct val="0"/>
              </a:spcBef>
              <a:buFont typeface="Arial"/>
              <a:buChar char="•"/>
            </a:pPr>
            <a:r>
              <a:rPr lang="en-US" sz="2400">
                <a:solidFill>
                  <a:srgbClr val="EDECED"/>
                </a:solidFill>
                <a:latin typeface="Codec Pro"/>
              </a:rPr>
              <a:t>Pneumokoková meningit</a:t>
            </a:r>
            <a:r>
              <a:rPr lang="en-US" sz="2400" u="none">
                <a:solidFill>
                  <a:srgbClr val="EDECED"/>
                </a:solidFill>
                <a:latin typeface="Codec Pro"/>
              </a:rPr>
              <a:t>ida</a:t>
            </a:r>
          </a:p>
          <a:p>
            <a:pPr marL="308762" lvl="0" indent="-308762">
              <a:lnSpc>
                <a:spcPts val="3359"/>
              </a:lnSpc>
              <a:spcBef>
                <a:spcPct val="0"/>
              </a:spcBef>
            </a:pPr>
            <a:r>
              <a:rPr lang="en-US" sz="2400" u="none" spc="-93">
                <a:solidFill>
                  <a:srgbClr val="EDECED"/>
                </a:solidFill>
                <a:latin typeface="Codec Pro"/>
              </a:rPr>
              <a:t>ohrožení zejména do 2 let věku , akutní průběh, horečka, bolest hlavy, ztuhlá šíje, porucha vědomí. </a:t>
            </a:r>
          </a:p>
          <a:p>
            <a:pPr marL="308762" lvl="0" indent="-308762">
              <a:lnSpc>
                <a:spcPts val="3359"/>
              </a:lnSpc>
              <a:spcBef>
                <a:spcPct val="0"/>
              </a:spcBef>
            </a:pPr>
            <a:r>
              <a:rPr lang="en-US" sz="2400" u="none" spc="-93">
                <a:solidFill>
                  <a:srgbClr val="EDECED"/>
                </a:solidFill>
                <a:latin typeface="Codec Pro"/>
              </a:rPr>
              <a:t>Následek – porucha sluchu, zraku, PMR</a:t>
            </a:r>
          </a:p>
          <a:p>
            <a:pPr marL="518160" lvl="1" indent="-259080">
              <a:lnSpc>
                <a:spcPts val="3359"/>
              </a:lnSpc>
              <a:spcBef>
                <a:spcPct val="0"/>
              </a:spcBef>
              <a:buFont typeface="Arial"/>
              <a:buChar char="•"/>
            </a:pPr>
            <a:r>
              <a:rPr lang="en-US" sz="2400" u="none">
                <a:solidFill>
                  <a:srgbClr val="EDECED"/>
                </a:solidFill>
                <a:latin typeface="Codec Pro"/>
              </a:rPr>
              <a:t>Meningokoková meningitida</a:t>
            </a:r>
          </a:p>
          <a:p>
            <a:pPr marL="308762" lvl="0" indent="-308762">
              <a:lnSpc>
                <a:spcPts val="3359"/>
              </a:lnSpc>
              <a:spcBef>
                <a:spcPct val="0"/>
              </a:spcBef>
            </a:pPr>
            <a:r>
              <a:rPr lang="en-US" sz="2400" u="none" spc="-93">
                <a:solidFill>
                  <a:srgbClr val="EDECED"/>
                </a:solidFill>
                <a:latin typeface="Codec Pro"/>
              </a:rPr>
              <a:t>séroskupiny A,B,C. </a:t>
            </a:r>
          </a:p>
          <a:p>
            <a:pPr marL="308762" lvl="0" indent="-308762">
              <a:lnSpc>
                <a:spcPts val="3359"/>
              </a:lnSpc>
              <a:spcBef>
                <a:spcPct val="0"/>
              </a:spcBef>
            </a:pPr>
            <a:r>
              <a:rPr lang="en-US" sz="2400" u="none" spc="-93">
                <a:solidFill>
                  <a:srgbClr val="EDECED"/>
                </a:solidFill>
                <a:latin typeface="Codec Pro"/>
              </a:rPr>
              <a:t>Příznaky viz výše + křeče, ložiskové příznaky,</a:t>
            </a:r>
          </a:p>
          <a:p>
            <a:pPr marL="308762" lvl="0" indent="-308762">
              <a:lnSpc>
                <a:spcPts val="3359"/>
              </a:lnSpc>
              <a:spcBef>
                <a:spcPct val="0"/>
              </a:spcBef>
            </a:pPr>
            <a:r>
              <a:rPr lang="en-US" sz="2400" u="none" spc="-93">
                <a:solidFill>
                  <a:srgbClr val="EDECED"/>
                </a:solidFill>
                <a:latin typeface="Codec Pro"/>
              </a:rPr>
              <a:t>petechie na kůži, sliznicích, sufuze, trombocytopenie- krvácivé komplikace , DIC</a:t>
            </a:r>
          </a:p>
          <a:p>
            <a:pPr marL="0" lvl="0" indent="0">
              <a:lnSpc>
                <a:spcPts val="3359"/>
              </a:lnSpc>
              <a:spcBef>
                <a:spcPct val="0"/>
              </a:spcBef>
            </a:pPr>
            <a:endParaRPr lang="en-US" sz="2400" u="none" spc="-93">
              <a:solidFill>
                <a:srgbClr val="EDECED"/>
              </a:solidFill>
              <a:latin typeface="Codec Pro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681450">
            <a:off x="7590205" y="-2908826"/>
            <a:ext cx="14849581" cy="14069978"/>
          </a:xfrm>
          <a:custGeom>
            <a:avLst/>
            <a:gdLst/>
            <a:ahLst/>
            <a:cxnLst/>
            <a:rect l="l" t="t" r="r" b="b"/>
            <a:pathLst>
              <a:path w="14849581" h="14069978">
                <a:moveTo>
                  <a:pt x="0" y="0"/>
                </a:moveTo>
                <a:lnTo>
                  <a:pt x="14849580" y="0"/>
                </a:lnTo>
                <a:lnTo>
                  <a:pt x="14849580" y="14069978"/>
                </a:lnTo>
                <a:lnTo>
                  <a:pt x="0" y="140699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3" name="Group 3"/>
          <p:cNvGrpSpPr/>
          <p:nvPr/>
        </p:nvGrpSpPr>
        <p:grpSpPr>
          <a:xfrm>
            <a:off x="8581521" y="4531969"/>
            <a:ext cx="8677779" cy="1223062"/>
            <a:chOff x="0" y="0"/>
            <a:chExt cx="11570372" cy="1630749"/>
          </a:xfrm>
        </p:grpSpPr>
        <p:sp>
          <p:nvSpPr>
            <p:cNvPr id="4" name="TextBox 4"/>
            <p:cNvSpPr txBox="1"/>
            <p:nvPr/>
          </p:nvSpPr>
          <p:spPr>
            <a:xfrm>
              <a:off x="0" y="-9525"/>
              <a:ext cx="11570372" cy="10636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6239"/>
                </a:lnSpc>
                <a:spcBef>
                  <a:spcPct val="0"/>
                </a:spcBef>
              </a:pPr>
              <a:r>
                <a:rPr lang="en-US" sz="5199">
                  <a:solidFill>
                    <a:srgbClr val="EDECED"/>
                  </a:solidFill>
                  <a:latin typeface="Cy Grotesk Grand"/>
                </a:rPr>
                <a:t>ABSCES MOZKU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1312826"/>
              <a:ext cx="11570372" cy="3179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1819"/>
                </a:lnSpc>
                <a:spcBef>
                  <a:spcPct val="0"/>
                </a:spcBef>
              </a:pPr>
              <a:r>
                <a:rPr lang="en-US" sz="1299">
                  <a:solidFill>
                    <a:srgbClr val="EDECED"/>
                  </a:solidFill>
                  <a:latin typeface="Codec Pro"/>
                </a:rPr>
                <a:t>Seidl Zdeněk, Diagnostická radiologie, Grada,2014, ISBN978-80-247-4546-6, obr 1.6.2b,c, str.227</a:t>
              </a:r>
            </a:p>
          </p:txBody>
        </p:sp>
      </p:grpSp>
      <p:sp>
        <p:nvSpPr>
          <p:cNvPr id="6" name="Freeform 6"/>
          <p:cNvSpPr/>
          <p:nvPr/>
        </p:nvSpPr>
        <p:spPr>
          <a:xfrm>
            <a:off x="2107761" y="349462"/>
            <a:ext cx="4726743" cy="4676136"/>
          </a:xfrm>
          <a:custGeom>
            <a:avLst/>
            <a:gdLst/>
            <a:ahLst/>
            <a:cxnLst/>
            <a:rect l="l" t="t" r="r" b="b"/>
            <a:pathLst>
              <a:path w="4726743" h="4676136">
                <a:moveTo>
                  <a:pt x="0" y="0"/>
                </a:moveTo>
                <a:lnTo>
                  <a:pt x="4726744" y="0"/>
                </a:lnTo>
                <a:lnTo>
                  <a:pt x="4726744" y="4676136"/>
                </a:lnTo>
                <a:lnTo>
                  <a:pt x="0" y="467613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7" name="Freeform 7"/>
          <p:cNvSpPr/>
          <p:nvPr/>
        </p:nvSpPr>
        <p:spPr>
          <a:xfrm>
            <a:off x="2107761" y="5365920"/>
            <a:ext cx="4726743" cy="4701304"/>
          </a:xfrm>
          <a:custGeom>
            <a:avLst/>
            <a:gdLst/>
            <a:ahLst/>
            <a:cxnLst/>
            <a:rect l="l" t="t" r="r" b="b"/>
            <a:pathLst>
              <a:path w="4726743" h="4701304">
                <a:moveTo>
                  <a:pt x="0" y="0"/>
                </a:moveTo>
                <a:lnTo>
                  <a:pt x="4726744" y="0"/>
                </a:lnTo>
                <a:lnTo>
                  <a:pt x="4726744" y="4701304"/>
                </a:lnTo>
                <a:lnTo>
                  <a:pt x="0" y="470130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9672" t="-21245" r="-35120" b="-11531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TextBox 3"/>
          <p:cNvSpPr txBox="1"/>
          <p:nvPr/>
        </p:nvSpPr>
        <p:spPr>
          <a:xfrm>
            <a:off x="1028700" y="1471154"/>
            <a:ext cx="16230600" cy="1047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8280"/>
              </a:lnSpc>
              <a:spcBef>
                <a:spcPct val="0"/>
              </a:spcBef>
            </a:pPr>
            <a:r>
              <a:rPr lang="en-US" sz="6900">
                <a:solidFill>
                  <a:srgbClr val="EDECED"/>
                </a:solidFill>
                <a:latin typeface="Cy Grotesk Grand"/>
              </a:rPr>
              <a:t>DIAGNOSA, LÉČBA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396623" y="3342658"/>
            <a:ext cx="16862677" cy="5362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EDECED"/>
                </a:solidFill>
                <a:latin typeface="Codec Pro"/>
              </a:rPr>
              <a:t>Vyšetření liquoru</a:t>
            </a:r>
          </a:p>
          <a:p>
            <a:pPr>
              <a:lnSpc>
                <a:spcPts val="4200"/>
              </a:lnSpc>
            </a:pPr>
            <a:r>
              <a:rPr lang="en-US" sz="3000" spc="-117">
                <a:solidFill>
                  <a:srgbClr val="EDECED"/>
                </a:solidFill>
                <a:latin typeface="Codec Pro"/>
              </a:rPr>
              <a:t>              pleocytosa, vysoká hladina bílkoviny , laktátu</a:t>
            </a:r>
          </a:p>
          <a:p>
            <a:pPr>
              <a:lnSpc>
                <a:spcPts val="4200"/>
              </a:lnSpc>
            </a:pPr>
            <a:r>
              <a:rPr lang="en-US" sz="3000" spc="-117">
                <a:solidFill>
                  <a:srgbClr val="EDECED"/>
                </a:solidFill>
                <a:latin typeface="Codec Pro"/>
              </a:rPr>
              <a:t>              mikroskopické vyšetření, kultivace, PCR</a:t>
            </a:r>
          </a:p>
          <a:p>
            <a:pPr marL="647700" lvl="1" indent="-323850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EDECED"/>
                </a:solidFill>
                <a:latin typeface="Codec Pro"/>
              </a:rPr>
              <a:t>ev. MR mozku</a:t>
            </a:r>
          </a:p>
          <a:p>
            <a:pPr marL="647700" lvl="1" indent="-323850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EDECED"/>
                </a:solidFill>
                <a:latin typeface="Codec Pro"/>
              </a:rPr>
              <a:t>Léčba – </a:t>
            </a:r>
          </a:p>
          <a:p>
            <a:pPr>
              <a:lnSpc>
                <a:spcPts val="4200"/>
              </a:lnSpc>
            </a:pPr>
            <a:r>
              <a:rPr lang="en-US" sz="3000" spc="-117">
                <a:solidFill>
                  <a:srgbClr val="EDECED"/>
                </a:solidFill>
                <a:latin typeface="Codec Pro"/>
              </a:rPr>
              <a:t>              ATB i.v.</a:t>
            </a:r>
          </a:p>
          <a:p>
            <a:pPr>
              <a:lnSpc>
                <a:spcPts val="4200"/>
              </a:lnSpc>
            </a:pPr>
            <a:r>
              <a:rPr lang="en-US" sz="3000" spc="-117">
                <a:solidFill>
                  <a:srgbClr val="EDECED"/>
                </a:solidFill>
                <a:latin typeface="Codec Pro"/>
              </a:rPr>
              <a:t>              antiedematosní léčba ( manitol, kortikoidy)</a:t>
            </a:r>
          </a:p>
          <a:p>
            <a:pPr>
              <a:lnSpc>
                <a:spcPts val="4200"/>
              </a:lnSpc>
            </a:pPr>
            <a:r>
              <a:rPr lang="en-US" sz="3000" spc="-117">
                <a:solidFill>
                  <a:srgbClr val="EDECED"/>
                </a:solidFill>
                <a:latin typeface="Codec Pro"/>
              </a:rPr>
              <a:t>              barbituráty, IVIG, léčba šoku, křečí hemokoagulačních poruch, podpůrná léčba</a:t>
            </a:r>
          </a:p>
          <a:p>
            <a:pPr>
              <a:lnSpc>
                <a:spcPts val="4200"/>
              </a:lnSpc>
            </a:pPr>
            <a:r>
              <a:rPr lang="en-US" sz="3000" spc="-117">
                <a:solidFill>
                  <a:srgbClr val="EDECED"/>
                </a:solidFill>
                <a:latin typeface="Codec Pro"/>
              </a:rPr>
              <a:t>              NCH intervence u mozkového abscesu</a:t>
            </a:r>
          </a:p>
          <a:p>
            <a:pPr algn="l">
              <a:lnSpc>
                <a:spcPts val="4199"/>
              </a:lnSpc>
            </a:pPr>
            <a:endParaRPr lang="en-US" sz="3000" spc="-117">
              <a:solidFill>
                <a:srgbClr val="EDECED"/>
              </a:solidFill>
              <a:latin typeface="Codec Pro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9508858">
            <a:off x="-1317407" y="373602"/>
            <a:ext cx="18010625" cy="17222660"/>
          </a:xfrm>
          <a:custGeom>
            <a:avLst/>
            <a:gdLst/>
            <a:ahLst/>
            <a:cxnLst/>
            <a:rect l="l" t="t" r="r" b="b"/>
            <a:pathLst>
              <a:path w="18010625" h="17222660">
                <a:moveTo>
                  <a:pt x="0" y="0"/>
                </a:moveTo>
                <a:lnTo>
                  <a:pt x="18010625" y="0"/>
                </a:lnTo>
                <a:lnTo>
                  <a:pt x="18010625" y="17222661"/>
                </a:lnTo>
                <a:lnTo>
                  <a:pt x="0" y="1722266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3" name="Group 3"/>
          <p:cNvGrpSpPr/>
          <p:nvPr/>
        </p:nvGrpSpPr>
        <p:grpSpPr>
          <a:xfrm>
            <a:off x="1028700" y="1637283"/>
            <a:ext cx="16361386" cy="7621017"/>
            <a:chOff x="0" y="-38100"/>
            <a:chExt cx="21815181" cy="10161357"/>
          </a:xfrm>
        </p:grpSpPr>
        <p:sp>
          <p:nvSpPr>
            <p:cNvPr id="4" name="TextBox 4"/>
            <p:cNvSpPr txBox="1"/>
            <p:nvPr/>
          </p:nvSpPr>
          <p:spPr>
            <a:xfrm>
              <a:off x="0" y="-38100"/>
              <a:ext cx="21815181" cy="29691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9072"/>
                </a:lnSpc>
              </a:pPr>
              <a:r>
                <a:rPr lang="en-US" sz="7200" dirty="0">
                  <a:solidFill>
                    <a:srgbClr val="EDECED"/>
                  </a:solidFill>
                  <a:latin typeface="Cy Grotesk Grand"/>
                </a:rPr>
                <a:t>ASEPTICKÉ ( NEHNISAVÉ) MENINGITIDY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3504440"/>
              <a:ext cx="21815181" cy="66188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755651" lvl="1" indent="-377825">
                <a:lnSpc>
                  <a:spcPts val="4900"/>
                </a:lnSpc>
                <a:buFont typeface="Arial"/>
                <a:buChar char="•"/>
              </a:pPr>
              <a:r>
                <a:rPr lang="en-US" sz="3500">
                  <a:solidFill>
                    <a:srgbClr val="EDECED"/>
                  </a:solidFill>
                  <a:latin typeface="Codec Pro"/>
                </a:rPr>
                <a:t>Virové </a:t>
              </a:r>
            </a:p>
            <a:p>
              <a:pPr marL="755651" lvl="1" indent="-377825">
                <a:lnSpc>
                  <a:spcPts val="4900"/>
                </a:lnSpc>
                <a:buFont typeface="Arial"/>
                <a:buChar char="•"/>
              </a:pPr>
              <a:r>
                <a:rPr lang="en-US" sz="3500">
                  <a:solidFill>
                    <a:srgbClr val="EDECED"/>
                  </a:solidFill>
                  <a:latin typeface="Codec Pro"/>
                </a:rPr>
                <a:t>Bakteriální</a:t>
              </a:r>
            </a:p>
            <a:p>
              <a:pPr>
                <a:lnSpc>
                  <a:spcPts val="4900"/>
                </a:lnSpc>
              </a:pPr>
              <a:endParaRPr lang="en-US" sz="3500">
                <a:solidFill>
                  <a:srgbClr val="EDECED"/>
                </a:solidFill>
                <a:latin typeface="Codec Pro"/>
              </a:endParaRPr>
            </a:p>
            <a:p>
              <a:pPr marL="755651" lvl="1" indent="-377825">
                <a:lnSpc>
                  <a:spcPts val="4900"/>
                </a:lnSpc>
                <a:buFont typeface="Arial"/>
                <a:buChar char="•"/>
              </a:pPr>
              <a:r>
                <a:rPr lang="en-US" sz="3500">
                  <a:solidFill>
                    <a:srgbClr val="EDECED"/>
                  </a:solidFill>
                  <a:latin typeface="Codec Pro"/>
                </a:rPr>
                <a:t>Neurotropní viry - </a:t>
              </a:r>
            </a:p>
            <a:p>
              <a:pPr>
                <a:lnSpc>
                  <a:spcPts val="4900"/>
                </a:lnSpc>
              </a:pPr>
              <a:r>
                <a:rPr lang="en-US" sz="3500" spc="-136">
                  <a:solidFill>
                    <a:srgbClr val="EDECED"/>
                  </a:solidFill>
                  <a:latin typeface="Codec Pro"/>
                </a:rPr>
                <a:t>do CNS přes hematoliquorovou bariéru, podél čichového nervu, ze střevní stěny do lymfatické tkáně a krve, z HCD </a:t>
              </a:r>
            </a:p>
            <a:p>
              <a:pPr marL="755651" lvl="1" indent="-377825">
                <a:lnSpc>
                  <a:spcPts val="4900"/>
                </a:lnSpc>
                <a:buFont typeface="Arial"/>
                <a:buChar char="•"/>
              </a:pPr>
              <a:r>
                <a:rPr lang="en-US" sz="3500">
                  <a:solidFill>
                    <a:srgbClr val="EDECED"/>
                  </a:solidFill>
                  <a:latin typeface="Codec Pro"/>
                </a:rPr>
                <a:t>Bakteriální - neuroboreliosa , původce B.garinii, afzelii, burgdorferi..</a:t>
              </a:r>
            </a:p>
            <a:p>
              <a:pPr>
                <a:lnSpc>
                  <a:spcPts val="4900"/>
                </a:lnSpc>
                <a:spcBef>
                  <a:spcPct val="0"/>
                </a:spcBef>
              </a:pPr>
              <a:endParaRPr lang="en-US" sz="3500">
                <a:solidFill>
                  <a:srgbClr val="EDECED"/>
                </a:solidFill>
                <a:latin typeface="Codec Pro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7446974">
            <a:off x="-5661200" y="-1683126"/>
            <a:ext cx="14849581" cy="14069978"/>
          </a:xfrm>
          <a:custGeom>
            <a:avLst/>
            <a:gdLst/>
            <a:ahLst/>
            <a:cxnLst/>
            <a:rect l="l" t="t" r="r" b="b"/>
            <a:pathLst>
              <a:path w="14849581" h="14069978">
                <a:moveTo>
                  <a:pt x="0" y="0"/>
                </a:moveTo>
                <a:lnTo>
                  <a:pt x="14849581" y="0"/>
                </a:lnTo>
                <a:lnTo>
                  <a:pt x="14849581" y="14069977"/>
                </a:lnTo>
                <a:lnTo>
                  <a:pt x="0" y="1406997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3" name="Group 3"/>
          <p:cNvGrpSpPr/>
          <p:nvPr/>
        </p:nvGrpSpPr>
        <p:grpSpPr>
          <a:xfrm>
            <a:off x="1028700" y="4112926"/>
            <a:ext cx="7086600" cy="2061148"/>
            <a:chOff x="0" y="0"/>
            <a:chExt cx="9448800" cy="2748197"/>
          </a:xfrm>
        </p:grpSpPr>
        <p:sp>
          <p:nvSpPr>
            <p:cNvPr id="4" name="TextBox 4"/>
            <p:cNvSpPr txBox="1"/>
            <p:nvPr/>
          </p:nvSpPr>
          <p:spPr>
            <a:xfrm>
              <a:off x="0" y="-9525"/>
              <a:ext cx="9448800" cy="21939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6480"/>
                </a:lnSpc>
                <a:spcBef>
                  <a:spcPct val="0"/>
                </a:spcBef>
              </a:pPr>
              <a:r>
                <a:rPr lang="en-US" sz="5400">
                  <a:solidFill>
                    <a:srgbClr val="EDECED"/>
                  </a:solidFill>
                  <a:latin typeface="Cy Grotesk Grand"/>
                </a:rPr>
                <a:t>BORELIA BURGDORFERI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2471337"/>
              <a:ext cx="9448800" cy="2768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1679"/>
                </a:lnSpc>
                <a:spcBef>
                  <a:spcPct val="0"/>
                </a:spcBef>
              </a:pPr>
              <a:r>
                <a:rPr lang="en-US" sz="1200">
                  <a:solidFill>
                    <a:srgbClr val="EDECED"/>
                  </a:solidFill>
                  <a:latin typeface="Codec Pro"/>
                </a:rPr>
                <a:t>https://cs.wikipedia.org/wiki/Spiroch%C3%A9ty</a:t>
              </a:r>
            </a:p>
          </p:txBody>
        </p:sp>
      </p:grpSp>
      <p:sp>
        <p:nvSpPr>
          <p:cNvPr id="6" name="Freeform 6"/>
          <p:cNvSpPr/>
          <p:nvPr/>
        </p:nvSpPr>
        <p:spPr>
          <a:xfrm>
            <a:off x="9204431" y="2700992"/>
            <a:ext cx="8054869" cy="5301740"/>
          </a:xfrm>
          <a:custGeom>
            <a:avLst/>
            <a:gdLst/>
            <a:ahLst/>
            <a:cxnLst/>
            <a:rect l="l" t="t" r="r" b="b"/>
            <a:pathLst>
              <a:path w="8054869" h="5301740">
                <a:moveTo>
                  <a:pt x="0" y="0"/>
                </a:moveTo>
                <a:lnTo>
                  <a:pt x="8054869" y="0"/>
                </a:lnTo>
                <a:lnTo>
                  <a:pt x="8054869" y="5301741"/>
                </a:lnTo>
                <a:lnTo>
                  <a:pt x="0" y="530174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1132</Words>
  <Application>Microsoft Office PowerPoint</Application>
  <PresentationFormat>Vlastní</PresentationFormat>
  <Paragraphs>164</Paragraphs>
  <Slides>27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27</vt:i4>
      </vt:variant>
    </vt:vector>
  </HeadingPairs>
  <TitlesOfParts>
    <vt:vector size="33" baseType="lpstr">
      <vt:lpstr>Codec Pro</vt:lpstr>
      <vt:lpstr>Calibri</vt:lpstr>
      <vt:lpstr>Arial</vt:lpstr>
      <vt:lpstr>Cy Grotesk Grand</vt:lpstr>
      <vt:lpstr>Open Sans</vt:lpstr>
      <vt:lpstr>Office Theme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Neuroinfekce</dc:title>
  <dc:creator>slo0021</dc:creator>
  <cp:lastModifiedBy>Veronika Slováček Hagenová</cp:lastModifiedBy>
  <cp:revision>7</cp:revision>
  <dcterms:created xsi:type="dcterms:W3CDTF">2006-08-16T00:00:00Z</dcterms:created>
  <dcterms:modified xsi:type="dcterms:W3CDTF">2023-10-23T06:37:29Z</dcterms:modified>
  <dc:identifier>DAFsh2YpA_8</dc:identifier>
</cp:coreProperties>
</file>