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Lato" panose="020B060402020202020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03" d="100"/>
          <a:sy n="103" d="100"/>
        </p:scale>
        <p:origin x="292" y="4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5.jpeg"/><Relationship Id="rId4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3E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03753" y="0"/>
            <a:ext cx="10462213" cy="1046221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5606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2394655" y="-650354"/>
            <a:ext cx="9199310" cy="11587708"/>
            <a:chOff x="0" y="0"/>
            <a:chExt cx="5038852" cy="63470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38852" cy="6347079"/>
            </a:xfrm>
            <a:custGeom>
              <a:avLst/>
              <a:gdLst/>
              <a:ahLst/>
              <a:cxnLst/>
              <a:rect l="l" t="t" r="r" b="b"/>
              <a:pathLst>
                <a:path w="5038852" h="6347079">
                  <a:moveTo>
                    <a:pt x="5038852" y="6347079"/>
                  </a:moveTo>
                  <a:lnTo>
                    <a:pt x="3171571" y="6347079"/>
                  </a:lnTo>
                  <a:lnTo>
                    <a:pt x="2668270" y="6347079"/>
                  </a:lnTo>
                  <a:lnTo>
                    <a:pt x="2370582" y="6347079"/>
                  </a:lnTo>
                  <a:lnTo>
                    <a:pt x="1994916" y="6347079"/>
                  </a:lnTo>
                  <a:lnTo>
                    <a:pt x="0" y="6347079"/>
                  </a:lnTo>
                  <a:cubicBezTo>
                    <a:pt x="85598" y="5865114"/>
                    <a:pt x="189992" y="5415915"/>
                    <a:pt x="445643" y="5004816"/>
                  </a:cubicBezTo>
                  <a:cubicBezTo>
                    <a:pt x="687832" y="4615434"/>
                    <a:pt x="1006094" y="4292346"/>
                    <a:pt x="1289177" y="3940175"/>
                  </a:cubicBezTo>
                  <a:cubicBezTo>
                    <a:pt x="1467104" y="3718814"/>
                    <a:pt x="1568323" y="3450463"/>
                    <a:pt x="1578610" y="3173603"/>
                  </a:cubicBezTo>
                  <a:cubicBezTo>
                    <a:pt x="1578610" y="2540127"/>
                    <a:pt x="998601" y="2086483"/>
                    <a:pt x="651129" y="1653921"/>
                  </a:cubicBezTo>
                  <a:cubicBezTo>
                    <a:pt x="265684" y="1173988"/>
                    <a:pt x="112141" y="616077"/>
                    <a:pt x="0" y="0"/>
                  </a:cubicBezTo>
                  <a:cubicBezTo>
                    <a:pt x="0" y="0"/>
                    <a:pt x="947547" y="0"/>
                    <a:pt x="1994916" y="0"/>
                  </a:cubicBezTo>
                  <a:lnTo>
                    <a:pt x="1994916" y="0"/>
                  </a:lnTo>
                  <a:lnTo>
                    <a:pt x="3171571" y="0"/>
                  </a:lnTo>
                  <a:lnTo>
                    <a:pt x="3171571" y="0"/>
                  </a:lnTo>
                  <a:cubicBezTo>
                    <a:pt x="4166997" y="0"/>
                    <a:pt x="5038852" y="0"/>
                    <a:pt x="5038852" y="0"/>
                  </a:cubicBezTo>
                  <a:cubicBezTo>
                    <a:pt x="4926711" y="615950"/>
                    <a:pt x="4773168" y="1173988"/>
                    <a:pt x="4387850" y="1653794"/>
                  </a:cubicBezTo>
                  <a:cubicBezTo>
                    <a:pt x="4040378" y="2086356"/>
                    <a:pt x="3460369" y="2540127"/>
                    <a:pt x="3460369" y="3173476"/>
                  </a:cubicBezTo>
                  <a:cubicBezTo>
                    <a:pt x="3470529" y="3450463"/>
                    <a:pt x="3571875" y="3718687"/>
                    <a:pt x="3749802" y="3940048"/>
                  </a:cubicBezTo>
                  <a:cubicBezTo>
                    <a:pt x="4032885" y="4292346"/>
                    <a:pt x="4351274" y="4615434"/>
                    <a:pt x="4593336" y="5004689"/>
                  </a:cubicBezTo>
                  <a:cubicBezTo>
                    <a:pt x="4848860" y="5415915"/>
                    <a:pt x="4953127" y="5865114"/>
                    <a:pt x="5038852" y="6347079"/>
                  </a:cubicBezTo>
                  <a:close/>
                </a:path>
              </a:pathLst>
            </a:custGeom>
            <a:blipFill>
              <a:blip r:embed="rId2"/>
              <a:stretch>
                <a:fillRect l="-115051" r="-938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13300739" y="5950093"/>
            <a:ext cx="3413925" cy="656059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800000">
            <a:off x="-379725" y="811230"/>
            <a:ext cx="2053652" cy="394653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748382" y="1028700"/>
            <a:ext cx="1510918" cy="149443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79485" y="6978322"/>
            <a:ext cx="601085" cy="227997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716773" y="3822714"/>
            <a:ext cx="7904861" cy="222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60"/>
              </a:lnSpc>
            </a:pPr>
            <a:r>
              <a:rPr lang="en-US" sz="6400">
                <a:solidFill>
                  <a:srgbClr val="FFFFFF"/>
                </a:solidFill>
                <a:latin typeface="League Spartan Bold"/>
              </a:rPr>
              <a:t>NEUROLOGICKÉ VYŠETŘENÍ DÍTĚTE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716773" y="6095234"/>
            <a:ext cx="5578069" cy="375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</a:pPr>
            <a:r>
              <a:rPr lang="en-US" sz="2799">
                <a:solidFill>
                  <a:srgbClr val="FFFFFF"/>
                </a:solidFill>
                <a:latin typeface="Lato"/>
              </a:rPr>
              <a:t>MUDr. Renata Slaná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3E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7426119" y="-2028790"/>
            <a:ext cx="23021834" cy="14817554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l="-7191" r="-719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816773" y="5978001"/>
            <a:ext cx="3413925" cy="656059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9645858" y="-1271320"/>
            <a:ext cx="1777727" cy="34162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15032" y="436824"/>
            <a:ext cx="1510918" cy="149443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-3856866" y="-4877727"/>
            <a:ext cx="11812853" cy="1181285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5606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AutoShape 10"/>
          <p:cNvSpPr/>
          <p:nvPr/>
        </p:nvSpPr>
        <p:spPr>
          <a:xfrm>
            <a:off x="506510" y="5379988"/>
            <a:ext cx="1543050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5976637" y="897120"/>
            <a:ext cx="11058281" cy="8492759"/>
            <a:chOff x="0" y="0"/>
            <a:chExt cx="19050000" cy="14630400"/>
          </a:xfrm>
        </p:grpSpPr>
        <p:sp>
          <p:nvSpPr>
            <p:cNvPr id="12" name="Freeform 12"/>
            <p:cNvSpPr/>
            <p:nvPr/>
          </p:nvSpPr>
          <p:spPr>
            <a:xfrm>
              <a:off x="560832" y="596519"/>
              <a:ext cx="17928463" cy="13462889"/>
            </a:xfrm>
            <a:custGeom>
              <a:avLst/>
              <a:gdLst/>
              <a:ahLst/>
              <a:cxnLst/>
              <a:rect l="l" t="t" r="r" b="b"/>
              <a:pathLst>
                <a:path w="17928463" h="13462889">
                  <a:moveTo>
                    <a:pt x="17928336" y="13462889"/>
                  </a:moveTo>
                  <a:lnTo>
                    <a:pt x="0" y="13462889"/>
                  </a:lnTo>
                  <a:lnTo>
                    <a:pt x="0" y="0"/>
                  </a:lnTo>
                  <a:lnTo>
                    <a:pt x="17928463" y="0"/>
                  </a:lnTo>
                  <a:lnTo>
                    <a:pt x="17928463" y="13462889"/>
                  </a:lnTo>
                  <a:close/>
                </a:path>
              </a:pathLst>
            </a:custGeom>
            <a:blipFill>
              <a:blip r:embed="rId6"/>
              <a:stretch>
                <a:fillRect l="-2521" r="-2521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19050000" cy="14630400"/>
            </a:xfrm>
            <a:custGeom>
              <a:avLst/>
              <a:gdLst/>
              <a:ahLst/>
              <a:cxnLst/>
              <a:rect l="l" t="t" r="r" b="b"/>
              <a:pathLst>
                <a:path w="19050000" h="14630400">
                  <a:moveTo>
                    <a:pt x="19050000" y="14630400"/>
                  </a:moveTo>
                  <a:lnTo>
                    <a:pt x="0" y="14630400"/>
                  </a:lnTo>
                  <a:lnTo>
                    <a:pt x="0" y="0"/>
                  </a:lnTo>
                  <a:lnTo>
                    <a:pt x="19050000" y="0"/>
                  </a:lnTo>
                  <a:lnTo>
                    <a:pt x="19050000" y="14630400"/>
                  </a:lnTo>
                  <a:close/>
                </a:path>
              </a:pathLst>
            </a:custGeom>
            <a:blipFill>
              <a:blip r:embed="rId7"/>
              <a:stretch>
                <a:fillRect l="-32" r="-3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6510" y="2860689"/>
            <a:ext cx="7095702" cy="2519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8"/>
              </a:lnSpc>
            </a:pPr>
            <a:r>
              <a:rPr lang="en-US" sz="5600">
                <a:solidFill>
                  <a:srgbClr val="FFFFFF"/>
                </a:solidFill>
                <a:latin typeface="League Spartan Bold"/>
              </a:rPr>
              <a:t>VÝVOJOVÉ VYŠETŘENÍ KOJENCE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3E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7748053" y="-1581739"/>
            <a:ext cx="15496105" cy="9973766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l="-61951" t="-17826" r="-28441" b="-547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800000">
            <a:off x="-529523" y="3726402"/>
            <a:ext cx="3413925" cy="656059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9195780" y="-1748583"/>
            <a:ext cx="2738417" cy="52624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15032" y="436824"/>
            <a:ext cx="1510918" cy="149443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459043" y="-959659"/>
            <a:ext cx="11812853" cy="1181285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5606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89233" y="2606824"/>
            <a:ext cx="14876237" cy="57852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3E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10782070" y="5843035"/>
            <a:ext cx="3554389" cy="68305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4153305" y="1028700"/>
            <a:ext cx="1510918" cy="149443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9925447" y="-4629596"/>
            <a:ext cx="11109470" cy="1110947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5606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-3421957" y="1234209"/>
            <a:ext cx="15495728" cy="9973523"/>
            <a:chOff x="0" y="0"/>
            <a:chExt cx="5513070" cy="3548380"/>
          </a:xfrm>
        </p:grpSpPr>
        <p:sp>
          <p:nvSpPr>
            <p:cNvPr id="8" name="Freeform 8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5"/>
              <a:stretch>
                <a:fillRect l="-60237" t="-38780" b="-2725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400000">
            <a:off x="1402632" y="-2293422"/>
            <a:ext cx="3043519" cy="5848783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15955116" y="2465985"/>
            <a:ext cx="1543050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1" name="TextBox 11"/>
          <p:cNvSpPr txBox="1"/>
          <p:nvPr/>
        </p:nvSpPr>
        <p:spPr>
          <a:xfrm>
            <a:off x="9144000" y="623980"/>
            <a:ext cx="8354166" cy="168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608"/>
              </a:lnSpc>
            </a:pPr>
            <a:r>
              <a:rPr lang="en-US" sz="5600">
                <a:solidFill>
                  <a:srgbClr val="FFFFFF"/>
                </a:solidFill>
                <a:latin typeface="League Spartan Bold"/>
              </a:rPr>
              <a:t>VYŠETŘENÍ NOVOROZENCE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195691" y="2860552"/>
            <a:ext cx="7302476" cy="5348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572"/>
              </a:lnSpc>
            </a:pPr>
            <a:r>
              <a:rPr lang="en-US" sz="2481">
                <a:solidFill>
                  <a:srgbClr val="FFFFFF"/>
                </a:solidFill>
                <a:latin typeface="Lato"/>
              </a:rPr>
              <a:t>Období adaptace , přizpůsobení podmínkám extrauterinního prostředí</a:t>
            </a:r>
          </a:p>
          <a:p>
            <a:pPr algn="r">
              <a:lnSpc>
                <a:spcPts val="3572"/>
              </a:lnSpc>
            </a:pPr>
            <a:endParaRPr lang="en-US" sz="2481">
              <a:solidFill>
                <a:srgbClr val="FFFFFF"/>
              </a:solidFill>
              <a:latin typeface="Lato"/>
            </a:endParaRPr>
          </a:p>
          <a:p>
            <a:pPr algn="r">
              <a:lnSpc>
                <a:spcPts val="3572"/>
              </a:lnSpc>
            </a:pPr>
            <a:r>
              <a:rPr lang="en-US" sz="2481">
                <a:solidFill>
                  <a:srgbClr val="FFFFFF"/>
                </a:solidFill>
                <a:latin typeface="Lato"/>
              </a:rPr>
              <a:t>Indikace neurologického vyšetření:</a:t>
            </a:r>
          </a:p>
          <a:p>
            <a:pPr algn="r">
              <a:lnSpc>
                <a:spcPts val="3572"/>
              </a:lnSpc>
            </a:pPr>
            <a:r>
              <a:rPr lang="en-US" sz="2481">
                <a:solidFill>
                  <a:srgbClr val="FFFFFF"/>
                </a:solidFill>
                <a:latin typeface="Lato"/>
              </a:rPr>
              <a:t> zvýšená dráždivost , křeče</a:t>
            </a:r>
          </a:p>
          <a:p>
            <a:pPr algn="r">
              <a:lnSpc>
                <a:spcPts val="3572"/>
              </a:lnSpc>
            </a:pPr>
            <a:r>
              <a:rPr lang="en-US" sz="2481">
                <a:solidFill>
                  <a:srgbClr val="FFFFFF"/>
                </a:solidFill>
                <a:latin typeface="Lato"/>
              </a:rPr>
              <a:t> nadměrná apatie, hypotonie</a:t>
            </a:r>
          </a:p>
          <a:p>
            <a:pPr algn="r">
              <a:lnSpc>
                <a:spcPts val="3572"/>
              </a:lnSpc>
            </a:pPr>
            <a:r>
              <a:rPr lang="en-US" sz="2481">
                <a:solidFill>
                  <a:srgbClr val="FFFFFF"/>
                </a:solidFill>
                <a:latin typeface="Lato"/>
              </a:rPr>
              <a:t> poruchy okulární motoriky </a:t>
            </a:r>
          </a:p>
          <a:p>
            <a:pPr algn="r">
              <a:lnSpc>
                <a:spcPts val="3572"/>
              </a:lnSpc>
            </a:pPr>
            <a:r>
              <a:rPr lang="en-US" sz="2481">
                <a:solidFill>
                  <a:srgbClr val="FFFFFF"/>
                </a:solidFill>
                <a:latin typeface="Lato"/>
              </a:rPr>
              <a:t> změna rytmu bdění a spánku </a:t>
            </a:r>
          </a:p>
          <a:p>
            <a:pPr algn="r">
              <a:lnSpc>
                <a:spcPts val="3572"/>
              </a:lnSpc>
            </a:pPr>
            <a:r>
              <a:rPr lang="en-US" sz="2481">
                <a:solidFill>
                  <a:srgbClr val="FFFFFF"/>
                </a:solidFill>
                <a:latin typeface="Lato"/>
              </a:rPr>
              <a:t> poruchy respirace, termoregulace</a:t>
            </a:r>
          </a:p>
          <a:p>
            <a:pPr algn="r">
              <a:lnSpc>
                <a:spcPts val="3572"/>
              </a:lnSpc>
            </a:pPr>
            <a:r>
              <a:rPr lang="en-US" sz="2481">
                <a:solidFill>
                  <a:srgbClr val="FFFFFF"/>
                </a:solidFill>
                <a:latin typeface="Lato"/>
              </a:rPr>
              <a:t> poruchy příjmu stravy</a:t>
            </a:r>
          </a:p>
          <a:p>
            <a:pPr algn="r">
              <a:lnSpc>
                <a:spcPts val="3572"/>
              </a:lnSpc>
            </a:pPr>
            <a:r>
              <a:rPr lang="en-US" sz="2481">
                <a:solidFill>
                  <a:srgbClr val="FFFFFF"/>
                </a:solidFill>
                <a:latin typeface="Lato"/>
              </a:rPr>
              <a:t> mikro-makrocefalie, dysmorfní rysy ….</a:t>
            </a:r>
          </a:p>
          <a:p>
            <a:pPr algn="r">
              <a:lnSpc>
                <a:spcPts val="3572"/>
              </a:lnSpc>
            </a:pPr>
            <a:endParaRPr lang="en-US" sz="2481">
              <a:solidFill>
                <a:srgbClr val="FFFFFF"/>
              </a:solidFill>
              <a:latin typeface="Lato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3E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529523" y="-1996353"/>
            <a:ext cx="22930043" cy="14758475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l="-61951" t="-17826" r="-28441" b="-547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800000">
            <a:off x="-529523" y="3726402"/>
            <a:ext cx="3413925" cy="656059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1187002" y="-1765843"/>
            <a:ext cx="2738417" cy="52624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16375811" y="8347449"/>
            <a:ext cx="1510918" cy="149443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-3350215" y="2820327"/>
            <a:ext cx="11812853" cy="1181285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5606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3213423" y="588817"/>
            <a:ext cx="11861154" cy="9109366"/>
            <a:chOff x="0" y="0"/>
            <a:chExt cx="19050000" cy="14630400"/>
          </a:xfrm>
        </p:grpSpPr>
        <p:sp>
          <p:nvSpPr>
            <p:cNvPr id="11" name="Freeform 11"/>
            <p:cNvSpPr/>
            <p:nvPr/>
          </p:nvSpPr>
          <p:spPr>
            <a:xfrm>
              <a:off x="560832" y="596519"/>
              <a:ext cx="17928463" cy="13462889"/>
            </a:xfrm>
            <a:custGeom>
              <a:avLst/>
              <a:gdLst/>
              <a:ahLst/>
              <a:cxnLst/>
              <a:rect l="l" t="t" r="r" b="b"/>
              <a:pathLst>
                <a:path w="17928463" h="13462889">
                  <a:moveTo>
                    <a:pt x="17928336" y="13462889"/>
                  </a:moveTo>
                  <a:lnTo>
                    <a:pt x="0" y="13462889"/>
                  </a:lnTo>
                  <a:lnTo>
                    <a:pt x="0" y="0"/>
                  </a:lnTo>
                  <a:lnTo>
                    <a:pt x="17928463" y="0"/>
                  </a:lnTo>
                  <a:lnTo>
                    <a:pt x="17928463" y="13462889"/>
                  </a:lnTo>
                  <a:close/>
                </a:path>
              </a:pathLst>
            </a:custGeom>
            <a:blipFill>
              <a:blip r:embed="rId6"/>
              <a:stretch>
                <a:fillRect l="-25" r="-25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19050000" cy="14630400"/>
            </a:xfrm>
            <a:custGeom>
              <a:avLst/>
              <a:gdLst/>
              <a:ahLst/>
              <a:cxnLst/>
              <a:rect l="l" t="t" r="r" b="b"/>
              <a:pathLst>
                <a:path w="19050000" h="14630400">
                  <a:moveTo>
                    <a:pt x="19050000" y="14630400"/>
                  </a:moveTo>
                  <a:lnTo>
                    <a:pt x="0" y="14630400"/>
                  </a:lnTo>
                  <a:lnTo>
                    <a:pt x="0" y="0"/>
                  </a:lnTo>
                  <a:lnTo>
                    <a:pt x="19050000" y="0"/>
                  </a:lnTo>
                  <a:lnTo>
                    <a:pt x="19050000" y="14630400"/>
                  </a:lnTo>
                  <a:close/>
                </a:path>
              </a:pathLst>
            </a:custGeom>
            <a:blipFill>
              <a:blip r:embed="rId7"/>
              <a:stretch>
                <a:fillRect l="-32" r="-3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3E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213825" y="-2980818"/>
            <a:ext cx="21238578" cy="13669796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l="-1472" r="-147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357118" y="5618060"/>
            <a:ext cx="2330690" cy="447892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2295987" y="1612634"/>
            <a:ext cx="1510918" cy="1494435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-5260687" y="3703565"/>
            <a:ext cx="11109470" cy="1110947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5606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400000">
            <a:off x="936606" y="-2086299"/>
            <a:ext cx="3043519" cy="5848783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2458366" y="5979328"/>
            <a:ext cx="1543050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1" name="TextBox 11"/>
          <p:cNvSpPr txBox="1"/>
          <p:nvPr/>
        </p:nvSpPr>
        <p:spPr>
          <a:xfrm>
            <a:off x="2295987" y="4782273"/>
            <a:ext cx="8354166" cy="842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8"/>
              </a:lnSpc>
            </a:pPr>
            <a:r>
              <a:rPr lang="en-US" sz="5600">
                <a:solidFill>
                  <a:srgbClr val="FFFFFF"/>
                </a:solidFill>
                <a:latin typeface="League Spartan Bold"/>
              </a:rPr>
              <a:t>ZÁVĚR VYŠETŘENÍ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95987" y="6331753"/>
            <a:ext cx="8412320" cy="3115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72"/>
              </a:lnSpc>
            </a:pPr>
            <a:r>
              <a:rPr lang="en-US" sz="2481">
                <a:solidFill>
                  <a:srgbClr val="FFFFFF"/>
                </a:solidFill>
                <a:latin typeface="Lato"/>
              </a:rPr>
              <a:t>•Syndromologický souhrn</a:t>
            </a:r>
          </a:p>
          <a:p>
            <a:pPr>
              <a:lnSpc>
                <a:spcPts val="3572"/>
              </a:lnSpc>
            </a:pPr>
            <a:r>
              <a:rPr lang="en-US" sz="2481">
                <a:solidFill>
                  <a:srgbClr val="FFFFFF"/>
                </a:solidFill>
                <a:latin typeface="Lato"/>
              </a:rPr>
              <a:t> ( např. centr. pravostranná hemiparesa, paresa n.VI oboustranně….)</a:t>
            </a:r>
          </a:p>
          <a:p>
            <a:pPr>
              <a:lnSpc>
                <a:spcPts val="3572"/>
              </a:lnSpc>
            </a:pPr>
            <a:r>
              <a:rPr lang="en-US" sz="2481">
                <a:solidFill>
                  <a:srgbClr val="FFFFFF"/>
                </a:solidFill>
                <a:latin typeface="Lato"/>
              </a:rPr>
              <a:t>•Zhodnocení vývojového věku – bez ohledu na kalendářní věk </a:t>
            </a:r>
          </a:p>
          <a:p>
            <a:pPr>
              <a:lnSpc>
                <a:spcPts val="3572"/>
              </a:lnSpc>
            </a:pPr>
            <a:r>
              <a:rPr lang="en-US" sz="2481">
                <a:solidFill>
                  <a:srgbClr val="FFFFFF"/>
                </a:solidFill>
                <a:latin typeface="Lato"/>
              </a:rPr>
              <a:t> ( např. odpovídá konci III. trimenonu ….)</a:t>
            </a:r>
          </a:p>
          <a:p>
            <a:pPr>
              <a:lnSpc>
                <a:spcPts val="3572"/>
              </a:lnSpc>
            </a:pPr>
            <a:endParaRPr lang="en-US" sz="2481">
              <a:solidFill>
                <a:srgbClr val="FFFFFF"/>
              </a:solidFill>
              <a:latin typeface="Lato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3E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15132" y="-3390384"/>
            <a:ext cx="10553048" cy="1055304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5606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804430" y="5589327"/>
            <a:ext cx="3413925" cy="65605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800000">
            <a:off x="16234348" y="144089"/>
            <a:ext cx="2053652" cy="39465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514392" y="514883"/>
            <a:ext cx="1510918" cy="1494435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882617" y="2779564"/>
            <a:ext cx="1543050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3661392" y="2779564"/>
            <a:ext cx="4515270" cy="4693725"/>
            <a:chOff x="0" y="0"/>
            <a:chExt cx="6108573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108573" cy="6350000"/>
            </a:xfrm>
            <a:custGeom>
              <a:avLst/>
              <a:gdLst/>
              <a:ahLst/>
              <a:cxnLst/>
              <a:rect l="l" t="t" r="r" b="b"/>
              <a:pathLst>
                <a:path w="6108573" h="6350000">
                  <a:moveTo>
                    <a:pt x="6108573" y="0"/>
                  </a:moveTo>
                  <a:lnTo>
                    <a:pt x="6108573" y="3295396"/>
                  </a:lnTo>
                  <a:cubicBezTo>
                    <a:pt x="6108573" y="4982464"/>
                    <a:pt x="4741164" y="6350000"/>
                    <a:pt x="3054350" y="6350000"/>
                  </a:cubicBezTo>
                  <a:cubicBezTo>
                    <a:pt x="1367536" y="6350000"/>
                    <a:pt x="0" y="4982464"/>
                    <a:pt x="0" y="3295523"/>
                  </a:cubicBezTo>
                  <a:lnTo>
                    <a:pt x="0" y="0"/>
                  </a:lnTo>
                  <a:lnTo>
                    <a:pt x="6108573" y="0"/>
                  </a:lnTo>
                  <a:close/>
                </a:path>
              </a:pathLst>
            </a:custGeom>
            <a:blipFill>
              <a:blip r:embed="rId6"/>
              <a:stretch>
                <a:fillRect l="-16958" r="-778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266320" y="2317836"/>
            <a:ext cx="1050741" cy="105074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5606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32"/>
                </a:lnSpc>
              </a:pPr>
              <a:endParaRPr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8775009" y="71240"/>
            <a:ext cx="12826762" cy="8255695"/>
            <a:chOff x="0" y="0"/>
            <a:chExt cx="5513070" cy="3548380"/>
          </a:xfrm>
        </p:grpSpPr>
        <p:sp>
          <p:nvSpPr>
            <p:cNvPr id="15" name="Freeform 15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7"/>
              <a:stretch>
                <a:fillRect t="-1808" b="-1808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82617" y="1411294"/>
            <a:ext cx="10434866" cy="842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8"/>
              </a:lnSpc>
            </a:pPr>
            <a:r>
              <a:rPr lang="en-US" sz="5600">
                <a:solidFill>
                  <a:srgbClr val="FFFFFF"/>
                </a:solidFill>
                <a:latin typeface="League Spartan Bold"/>
              </a:rPr>
              <a:t>NEUROLOGICKÉ VYŠETŘENÍ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82617" y="3235228"/>
            <a:ext cx="7404133" cy="2813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99"/>
              </a:lnSpc>
            </a:pPr>
            <a:r>
              <a:rPr lang="en-US" sz="1999">
                <a:solidFill>
                  <a:srgbClr val="D9D9D9"/>
                </a:solidFill>
                <a:latin typeface="Lato"/>
              </a:rPr>
              <a:t>Anamnéza</a:t>
            </a:r>
          </a:p>
          <a:p>
            <a:pPr>
              <a:lnSpc>
                <a:spcPts val="3799"/>
              </a:lnSpc>
            </a:pPr>
            <a:r>
              <a:rPr lang="en-US" sz="1999">
                <a:solidFill>
                  <a:srgbClr val="D9D9D9"/>
                </a:solidFill>
                <a:latin typeface="Lato"/>
              </a:rPr>
              <a:t>Pediatrické vyšetření</a:t>
            </a:r>
          </a:p>
          <a:p>
            <a:pPr>
              <a:lnSpc>
                <a:spcPts val="3799"/>
              </a:lnSpc>
            </a:pPr>
            <a:r>
              <a:rPr lang="en-US" sz="1999">
                <a:solidFill>
                  <a:srgbClr val="D9D9D9"/>
                </a:solidFill>
                <a:latin typeface="Lato"/>
              </a:rPr>
              <a:t>Neurologické vyšetření</a:t>
            </a:r>
          </a:p>
          <a:p>
            <a:pPr>
              <a:lnSpc>
                <a:spcPts val="3799"/>
              </a:lnSpc>
            </a:pPr>
            <a:r>
              <a:rPr lang="en-US" sz="1999">
                <a:solidFill>
                  <a:srgbClr val="D9D9D9"/>
                </a:solidFill>
                <a:latin typeface="Lato"/>
              </a:rPr>
              <a:t>Vývojové vyšetření</a:t>
            </a:r>
          </a:p>
          <a:p>
            <a:pPr>
              <a:lnSpc>
                <a:spcPts val="3799"/>
              </a:lnSpc>
            </a:pPr>
            <a:r>
              <a:rPr lang="en-US" sz="1999">
                <a:solidFill>
                  <a:srgbClr val="D9D9D9"/>
                </a:solidFill>
                <a:latin typeface="Lato"/>
              </a:rPr>
              <a:t>Závěr</a:t>
            </a:r>
          </a:p>
          <a:p>
            <a:pPr>
              <a:lnSpc>
                <a:spcPts val="3799"/>
              </a:lnSpc>
            </a:pPr>
            <a:endParaRPr lang="en-US" sz="1999">
              <a:solidFill>
                <a:srgbClr val="D9D9D9"/>
              </a:solidFill>
              <a:latin typeface="Lato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5919027" y="8403135"/>
            <a:ext cx="11792177" cy="1066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47"/>
              </a:lnSpc>
            </a:pPr>
            <a:r>
              <a:rPr lang="en-US" sz="3599">
                <a:solidFill>
                  <a:srgbClr val="FFFFFF"/>
                </a:solidFill>
                <a:latin typeface="League Spartan Bold"/>
              </a:rPr>
              <a:t>Pokud možno standardní vyšetřovací podmínky</a:t>
            </a:r>
          </a:p>
          <a:p>
            <a:pPr algn="r">
              <a:lnSpc>
                <a:spcPts val="4247"/>
              </a:lnSpc>
            </a:pPr>
            <a:endParaRPr lang="en-US" sz="3599">
              <a:solidFill>
                <a:srgbClr val="FFFFFF"/>
              </a:solidFill>
              <a:latin typeface="League Spartan 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3E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6325040" y="5978001"/>
            <a:ext cx="3413925" cy="6560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0800000">
            <a:off x="1874" y="3009798"/>
            <a:ext cx="2053652" cy="394653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544608" y="8288650"/>
            <a:ext cx="1510918" cy="149443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60955" y="-3505060"/>
            <a:ext cx="7970248" cy="797024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5606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8731203" y="-1820917"/>
            <a:ext cx="15010834" cy="9661430"/>
            <a:chOff x="0" y="0"/>
            <a:chExt cx="5513070" cy="3548380"/>
          </a:xfrm>
        </p:grpSpPr>
        <p:sp>
          <p:nvSpPr>
            <p:cNvPr id="9" name="Freeform 9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5"/>
              <a:stretch>
                <a:fillRect l="-6315" r="-6315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2166336" y="1132261"/>
            <a:ext cx="4842395" cy="8325989"/>
            <a:chOff x="0" y="0"/>
            <a:chExt cx="3693160" cy="6350000"/>
          </a:xfrm>
        </p:grpSpPr>
        <p:sp>
          <p:nvSpPr>
            <p:cNvPr id="11" name="Freeform 11"/>
            <p:cNvSpPr/>
            <p:nvPr/>
          </p:nvSpPr>
          <p:spPr>
            <a:xfrm>
              <a:off x="-190500" y="-190500"/>
              <a:ext cx="4074160" cy="6731000"/>
            </a:xfrm>
            <a:custGeom>
              <a:avLst/>
              <a:gdLst/>
              <a:ahLst/>
              <a:cxnLst/>
              <a:rect l="l" t="t" r="r" b="b"/>
              <a:pathLst>
                <a:path w="4074160" h="6731000">
                  <a:moveTo>
                    <a:pt x="3318510" y="3365500"/>
                  </a:moveTo>
                  <a:cubicBezTo>
                    <a:pt x="4052570" y="2658110"/>
                    <a:pt x="4072890" y="1488440"/>
                    <a:pt x="3365500" y="754380"/>
                  </a:cubicBezTo>
                  <a:cubicBezTo>
                    <a:pt x="2658110" y="20320"/>
                    <a:pt x="1488440" y="0"/>
                    <a:pt x="754380" y="707390"/>
                  </a:cubicBezTo>
                  <a:cubicBezTo>
                    <a:pt x="20320" y="1414780"/>
                    <a:pt x="0" y="2584450"/>
                    <a:pt x="708660" y="3318510"/>
                  </a:cubicBezTo>
                  <a:cubicBezTo>
                    <a:pt x="723900" y="3335020"/>
                    <a:pt x="739140" y="3350260"/>
                    <a:pt x="755650" y="3365500"/>
                  </a:cubicBezTo>
                  <a:cubicBezTo>
                    <a:pt x="21590" y="4072890"/>
                    <a:pt x="1270" y="5242560"/>
                    <a:pt x="708660" y="5976620"/>
                  </a:cubicBezTo>
                  <a:cubicBezTo>
                    <a:pt x="1416050" y="6710680"/>
                    <a:pt x="2585720" y="6731000"/>
                    <a:pt x="3319780" y="6023610"/>
                  </a:cubicBezTo>
                  <a:cubicBezTo>
                    <a:pt x="4053840" y="5316220"/>
                    <a:pt x="4074160" y="4146550"/>
                    <a:pt x="3366770" y="3412490"/>
                  </a:cubicBezTo>
                  <a:cubicBezTo>
                    <a:pt x="3350260" y="3395980"/>
                    <a:pt x="3335020" y="3380740"/>
                    <a:pt x="3318510" y="3365500"/>
                  </a:cubicBezTo>
                  <a:close/>
                </a:path>
              </a:pathLst>
            </a:custGeom>
            <a:blipFill>
              <a:blip r:embed="rId6"/>
              <a:stretch>
                <a:fillRect l="-78947" r="-78947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2" name="AutoShape 12"/>
          <p:cNvSpPr/>
          <p:nvPr/>
        </p:nvSpPr>
        <p:spPr>
          <a:xfrm>
            <a:off x="2511392" y="2523135"/>
            <a:ext cx="1543050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3" name="TextBox 13"/>
          <p:cNvSpPr txBox="1"/>
          <p:nvPr/>
        </p:nvSpPr>
        <p:spPr>
          <a:xfrm>
            <a:off x="2511392" y="1251611"/>
            <a:ext cx="7404133" cy="842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8"/>
              </a:lnSpc>
            </a:pPr>
            <a:r>
              <a:rPr lang="en-US" sz="5600">
                <a:solidFill>
                  <a:srgbClr val="FFFFFF"/>
                </a:solidFill>
                <a:latin typeface="League Spartan Bold"/>
              </a:rPr>
              <a:t>ANAMNÉZA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55526" y="2733573"/>
            <a:ext cx="9882210" cy="3187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805" lvl="1" indent="-323903">
              <a:lnSpc>
                <a:spcPts val="6481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Lato"/>
              </a:rPr>
              <a:t>Rodinná zátěž</a:t>
            </a:r>
          </a:p>
          <a:p>
            <a:pPr marL="647805" lvl="1" indent="-323903">
              <a:lnSpc>
                <a:spcPts val="6481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Lato"/>
              </a:rPr>
              <a:t>Prenatální a perinatální období</a:t>
            </a:r>
          </a:p>
          <a:p>
            <a:pPr marL="647805" lvl="1" indent="-323903">
              <a:lnSpc>
                <a:spcPts val="6481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Lato"/>
              </a:rPr>
              <a:t>Předchozí choroby, úrazy , hospitalizace, očkování</a:t>
            </a:r>
          </a:p>
          <a:p>
            <a:pPr marL="647805" lvl="1" indent="-323903">
              <a:lnSpc>
                <a:spcPts val="6481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Lato"/>
              </a:rPr>
              <a:t>PMV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055526" y="5848862"/>
            <a:ext cx="6338920" cy="3187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805" lvl="1" indent="-323903">
              <a:lnSpc>
                <a:spcPts val="6481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Lato"/>
              </a:rPr>
              <a:t>Spánek , strava , prospívání </a:t>
            </a:r>
          </a:p>
          <a:p>
            <a:pPr marL="647805" lvl="1" indent="-323903">
              <a:lnSpc>
                <a:spcPts val="6481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Lato"/>
              </a:rPr>
              <a:t>Soc. anamnéza , škola, sport </a:t>
            </a:r>
          </a:p>
          <a:p>
            <a:pPr marL="647805" lvl="1" indent="-323903">
              <a:lnSpc>
                <a:spcPts val="6481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Lato"/>
              </a:rPr>
              <a:t>Léky </a:t>
            </a:r>
          </a:p>
          <a:p>
            <a:pPr marL="647805" lvl="1" indent="-323903">
              <a:lnSpc>
                <a:spcPts val="6481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Lato"/>
              </a:rPr>
              <a:t>Gynekologie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3E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11892736" y="-1997678"/>
            <a:ext cx="3094628" cy="59469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16107815" y="1028700"/>
            <a:ext cx="1510918" cy="1494435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3698532" y="0"/>
            <a:ext cx="15010834" cy="9661430"/>
            <a:chOff x="0" y="0"/>
            <a:chExt cx="5513070" cy="3548380"/>
          </a:xfrm>
        </p:grpSpPr>
        <p:sp>
          <p:nvSpPr>
            <p:cNvPr id="5" name="Freeform 5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5"/>
              <a:stretch>
                <a:fillRect l="-19301" t="-30552" r="-32570" b="-16287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1573337" y="5978001"/>
            <a:ext cx="3413925" cy="6560598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6107815" y="4111074"/>
            <a:ext cx="1543050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8261808" y="3019323"/>
            <a:ext cx="9389057" cy="842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608"/>
              </a:lnSpc>
            </a:pPr>
            <a:r>
              <a:rPr lang="en-US" sz="5600">
                <a:solidFill>
                  <a:srgbClr val="FFFFFF"/>
                </a:solidFill>
                <a:latin typeface="League Spartan Bold"/>
              </a:rPr>
              <a:t>PEDIATRICKÉ VYŠETŘENÍ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233589" y="4139649"/>
            <a:ext cx="10417277" cy="5644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481"/>
              </a:lnSpc>
            </a:pPr>
            <a:r>
              <a:rPr lang="en-US" sz="3000">
                <a:solidFill>
                  <a:srgbClr val="FFFFFF"/>
                </a:solidFill>
                <a:latin typeface="Lato"/>
              </a:rPr>
              <a:t>Výška, váha, TK, P </a:t>
            </a:r>
          </a:p>
          <a:p>
            <a:pPr algn="r">
              <a:lnSpc>
                <a:spcPts val="6481"/>
              </a:lnSpc>
            </a:pPr>
            <a:r>
              <a:rPr lang="en-US" sz="3000">
                <a:solidFill>
                  <a:srgbClr val="FFFFFF"/>
                </a:solidFill>
                <a:latin typeface="Lato"/>
              </a:rPr>
              <a:t>OH dítěte </a:t>
            </a:r>
          </a:p>
          <a:p>
            <a:pPr algn="r">
              <a:lnSpc>
                <a:spcPts val="6481"/>
              </a:lnSpc>
            </a:pPr>
            <a:r>
              <a:rPr lang="en-US" sz="3000">
                <a:solidFill>
                  <a:srgbClr val="FFFFFF"/>
                </a:solidFill>
                <a:latin typeface="Lato"/>
              </a:rPr>
              <a:t>Tvář, dysmorfické rysy </a:t>
            </a:r>
          </a:p>
          <a:p>
            <a:pPr algn="r">
              <a:lnSpc>
                <a:spcPts val="6481"/>
              </a:lnSpc>
            </a:pPr>
            <a:r>
              <a:rPr lang="en-US" sz="3000">
                <a:solidFill>
                  <a:srgbClr val="FFFFFF"/>
                </a:solidFill>
                <a:latin typeface="Lato"/>
              </a:rPr>
              <a:t>Stavba těla , trofika </a:t>
            </a:r>
          </a:p>
          <a:p>
            <a:pPr algn="r">
              <a:lnSpc>
                <a:spcPts val="6481"/>
              </a:lnSpc>
            </a:pPr>
            <a:r>
              <a:rPr lang="en-US" sz="3000">
                <a:solidFill>
                  <a:srgbClr val="FFFFFF"/>
                </a:solidFill>
                <a:latin typeface="Lato"/>
              </a:rPr>
              <a:t>kožní změny - skvrny café au lait, angiomy, depigmentace</a:t>
            </a:r>
          </a:p>
          <a:p>
            <a:pPr algn="r">
              <a:lnSpc>
                <a:spcPts val="6481"/>
              </a:lnSpc>
            </a:pPr>
            <a:r>
              <a:rPr lang="en-US" sz="3000">
                <a:solidFill>
                  <a:srgbClr val="FFFFFF"/>
                </a:solidFill>
                <a:latin typeface="Lato"/>
              </a:rPr>
              <a:t>hydratace , kolorit kůže </a:t>
            </a:r>
          </a:p>
          <a:p>
            <a:pPr algn="r">
              <a:lnSpc>
                <a:spcPts val="6481"/>
              </a:lnSpc>
            </a:pPr>
            <a:r>
              <a:rPr lang="en-US" sz="3000">
                <a:solidFill>
                  <a:srgbClr val="FFFFFF"/>
                </a:solidFill>
                <a:latin typeface="Lato"/>
              </a:rPr>
              <a:t>kardiorespirační funkce, bříško , uzliny…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3E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8300609" y="-1906952"/>
            <a:ext cx="2785335" cy="53526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800000">
            <a:off x="0" y="6712103"/>
            <a:ext cx="2172528" cy="4174985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163899" y="0"/>
            <a:ext cx="14955448" cy="9625782"/>
            <a:chOff x="0" y="0"/>
            <a:chExt cx="5513070" cy="3548380"/>
          </a:xfrm>
        </p:grpSpPr>
        <p:sp>
          <p:nvSpPr>
            <p:cNvPr id="5" name="Freeform 5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4"/>
              <a:stretch>
                <a:fillRect l="-44393" t="-29231" r="-71806" b="-5978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V="1">
            <a:off x="16266188" y="8439398"/>
            <a:ext cx="1510918" cy="149443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2488047" y="4005053"/>
            <a:ext cx="1543050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8" name="Group 8"/>
          <p:cNvGrpSpPr/>
          <p:nvPr/>
        </p:nvGrpSpPr>
        <p:grpSpPr>
          <a:xfrm>
            <a:off x="-1921148" y="-4499014"/>
            <a:ext cx="8818392" cy="881839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5606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87001" y="5302358"/>
            <a:ext cx="8206276" cy="2229651"/>
            <a:chOff x="0" y="0"/>
            <a:chExt cx="2257533" cy="61337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57533" cy="613373"/>
            </a:xfrm>
            <a:custGeom>
              <a:avLst/>
              <a:gdLst/>
              <a:ahLst/>
              <a:cxnLst/>
              <a:rect l="l" t="t" r="r" b="b"/>
              <a:pathLst>
                <a:path w="2257533" h="613373">
                  <a:moveTo>
                    <a:pt x="48114" y="0"/>
                  </a:moveTo>
                  <a:lnTo>
                    <a:pt x="2209419" y="0"/>
                  </a:lnTo>
                  <a:cubicBezTo>
                    <a:pt x="2222179" y="0"/>
                    <a:pt x="2234417" y="5069"/>
                    <a:pt x="2243441" y="14092"/>
                  </a:cubicBezTo>
                  <a:cubicBezTo>
                    <a:pt x="2252464" y="23115"/>
                    <a:pt x="2257533" y="35353"/>
                    <a:pt x="2257533" y="48114"/>
                  </a:cubicBezTo>
                  <a:lnTo>
                    <a:pt x="2257533" y="565259"/>
                  </a:lnTo>
                  <a:cubicBezTo>
                    <a:pt x="2257533" y="591832"/>
                    <a:pt x="2235991" y="613373"/>
                    <a:pt x="2209419" y="613373"/>
                  </a:cubicBezTo>
                  <a:lnTo>
                    <a:pt x="48114" y="613373"/>
                  </a:lnTo>
                  <a:cubicBezTo>
                    <a:pt x="21541" y="613373"/>
                    <a:pt x="0" y="591832"/>
                    <a:pt x="0" y="565259"/>
                  </a:cubicBezTo>
                  <a:lnTo>
                    <a:pt x="0" y="48114"/>
                  </a:lnTo>
                  <a:cubicBezTo>
                    <a:pt x="0" y="21541"/>
                    <a:pt x="21541" y="0"/>
                    <a:pt x="48114" y="0"/>
                  </a:cubicBezTo>
                  <a:close/>
                </a:path>
              </a:pathLst>
            </a:custGeom>
            <a:solidFill>
              <a:srgbClr val="35606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488047" y="2304904"/>
            <a:ext cx="7012060" cy="168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8"/>
              </a:lnSpc>
            </a:pPr>
            <a:r>
              <a:rPr lang="en-US" sz="5600">
                <a:solidFill>
                  <a:srgbClr val="FFFFFF"/>
                </a:solidFill>
                <a:latin typeface="League Spartan Bold"/>
              </a:rPr>
              <a:t>NEUROLOGICKÉ VYŠETŘENÍ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488047" y="5692712"/>
            <a:ext cx="6003795" cy="1372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6"/>
              </a:lnSpc>
            </a:pPr>
            <a:r>
              <a:rPr lang="en-US" sz="2400" u="sng">
                <a:solidFill>
                  <a:srgbClr val="FFFFFF"/>
                </a:solidFill>
                <a:latin typeface="League Spartan Bold"/>
              </a:rPr>
              <a:t>U KOJENCŮ A MALÝCH DĚTÍ : </a:t>
            </a:r>
          </a:p>
          <a:p>
            <a:pPr>
              <a:lnSpc>
                <a:spcPts val="3696"/>
              </a:lnSpc>
            </a:pPr>
            <a:r>
              <a:rPr lang="en-US" sz="2400">
                <a:solidFill>
                  <a:srgbClr val="FFFFFF"/>
                </a:solidFill>
                <a:latin typeface="League Spartan Bold"/>
              </a:rPr>
              <a:t>klasické vyšetření + neurovývojové vyšetření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488047" y="4357478"/>
            <a:ext cx="5089004" cy="944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2400">
                <a:solidFill>
                  <a:srgbClr val="FFFFFF"/>
                </a:solidFill>
                <a:latin typeface="League Spartan Bold"/>
              </a:rPr>
              <a:t>KLASICKÉ VYŠETŘENÍ U VĚTŠÍCH DĚTÍ A DOSPÍVAJÍCÍCH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488047" y="7579634"/>
            <a:ext cx="7436393" cy="2354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68"/>
              </a:lnSpc>
            </a:pPr>
            <a:r>
              <a:rPr lang="en-US" sz="2400">
                <a:solidFill>
                  <a:srgbClr val="FFFFFF"/>
                </a:solidFill>
                <a:latin typeface="League Spartan Bold"/>
              </a:rPr>
              <a:t>VÝVOJOVÝ VĚK X KALENDÁŘNÍ VĚK</a:t>
            </a:r>
          </a:p>
          <a:p>
            <a:pPr>
              <a:lnSpc>
                <a:spcPts val="3768"/>
              </a:lnSpc>
            </a:pPr>
            <a:r>
              <a:rPr lang="en-US" sz="2400">
                <a:solidFill>
                  <a:srgbClr val="FFFFFF"/>
                </a:solidFill>
                <a:latin typeface="League Spartan Bold"/>
              </a:rPr>
              <a:t> ložiskový neurologický nález</a:t>
            </a:r>
          </a:p>
          <a:p>
            <a:pPr>
              <a:lnSpc>
                <a:spcPts val="3768"/>
              </a:lnSpc>
            </a:pPr>
            <a:r>
              <a:rPr lang="en-US" sz="2400">
                <a:solidFill>
                  <a:srgbClr val="FFFFFF"/>
                </a:solidFill>
                <a:latin typeface="League Spartan Bold"/>
              </a:rPr>
              <a:t> hybná a tonusováporucha </a:t>
            </a:r>
          </a:p>
          <a:p>
            <a:pPr>
              <a:lnSpc>
                <a:spcPts val="3768"/>
              </a:lnSpc>
            </a:pPr>
            <a:r>
              <a:rPr lang="en-US" sz="2400">
                <a:solidFill>
                  <a:srgbClr val="FFFFFF"/>
                </a:solidFill>
                <a:latin typeface="League Spartan Bold"/>
              </a:rPr>
              <a:t> polohové testy dle Vlacha a dle Vojty </a:t>
            </a:r>
          </a:p>
          <a:p>
            <a:pPr>
              <a:lnSpc>
                <a:spcPts val="3768"/>
              </a:lnSpc>
            </a:pPr>
            <a:endParaRPr lang="en-US" sz="2400">
              <a:solidFill>
                <a:srgbClr val="FFFFFF"/>
              </a:solidFill>
              <a:latin typeface="League Spartan 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3E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13767187" y="-1944799"/>
            <a:ext cx="3094628" cy="59469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10556842" y="5309232"/>
            <a:ext cx="1510918" cy="149443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491185" y="-3514637"/>
            <a:ext cx="10056598" cy="10056598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5606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7233589" y="4427585"/>
            <a:ext cx="15010834" cy="9661430"/>
            <a:chOff x="0" y="0"/>
            <a:chExt cx="5513070" cy="3548380"/>
          </a:xfrm>
        </p:grpSpPr>
        <p:sp>
          <p:nvSpPr>
            <p:cNvPr id="8" name="Freeform 8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5"/>
              <a:stretch>
                <a:fillRect t="-1808" b="-1808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1072790" y="5978001"/>
            <a:ext cx="3413925" cy="6560598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761259" y="2799298"/>
            <a:ext cx="1543050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1" name="TextBox 11"/>
          <p:cNvSpPr txBox="1"/>
          <p:nvPr/>
        </p:nvSpPr>
        <p:spPr>
          <a:xfrm>
            <a:off x="761259" y="842036"/>
            <a:ext cx="12944660" cy="168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8"/>
              </a:lnSpc>
            </a:pPr>
            <a:r>
              <a:rPr lang="en-US" sz="5600">
                <a:solidFill>
                  <a:srgbClr val="FFFFFF"/>
                </a:solidFill>
                <a:latin typeface="League Spartan Bold"/>
              </a:rPr>
              <a:t>NEUROLOGICKÉ VYŠETŘENÍ</a:t>
            </a:r>
          </a:p>
          <a:p>
            <a:pPr>
              <a:lnSpc>
                <a:spcPts val="6608"/>
              </a:lnSpc>
            </a:pPr>
            <a:r>
              <a:rPr lang="en-US" sz="5600">
                <a:solidFill>
                  <a:srgbClr val="FFFFFF"/>
                </a:solidFill>
                <a:latin typeface="League Spartan Bold"/>
              </a:rPr>
              <a:t>větších dětí a dospívajících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3047" y="2865973"/>
            <a:ext cx="16026845" cy="4497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626" lvl="1" indent="-302313" algn="just">
              <a:lnSpc>
                <a:spcPts val="6049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Lato"/>
              </a:rPr>
              <a:t>Hlava – tvar, obvod, poklep, pohmat </a:t>
            </a:r>
          </a:p>
          <a:p>
            <a:pPr marL="604626" lvl="1" indent="-302313" algn="just">
              <a:lnSpc>
                <a:spcPts val="6049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Lato"/>
              </a:rPr>
              <a:t>Hlavové nn-  n.I , n.II – visus, orient zorné pole, okohybnénn III,IV,VI, velikost zornic, reakci,nystagmus, n.V, n.VII – mimika – centr, perif. poruchy , n.VIII- sluch, n.IX, X,XI- hybnost patra, dávivý r. , hybnost m.SCM, n.XII- postavení jazyka a plazení </a:t>
            </a:r>
          </a:p>
          <a:p>
            <a:pPr marL="604626" lvl="1" indent="-302313" algn="just">
              <a:lnSpc>
                <a:spcPts val="6049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Lato"/>
              </a:rPr>
              <a:t>Motorický systém- postura, chůze</a:t>
            </a:r>
          </a:p>
          <a:p>
            <a:pPr marL="604626" lvl="1" indent="-302313" algn="just">
              <a:lnSpc>
                <a:spcPts val="6049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Lato"/>
              </a:rPr>
              <a:t> svalový tonus, hybnost, rozsah pohybů,síla, koordinace pohybů,taxe, metrie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3E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711986" y="-438418"/>
            <a:ext cx="3094628" cy="59469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10556842" y="5309232"/>
            <a:ext cx="1510918" cy="1494435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5746088" y="-544222"/>
            <a:ext cx="17673874" cy="11375444"/>
            <a:chOff x="0" y="0"/>
            <a:chExt cx="5513070" cy="3548380"/>
          </a:xfrm>
        </p:grpSpPr>
        <p:sp>
          <p:nvSpPr>
            <p:cNvPr id="5" name="Freeform 5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5"/>
              <a:stretch>
                <a:fillRect t="-1808" b="-1808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5145463" y="5978001"/>
            <a:ext cx="3413925" cy="6560598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789834" y="6581465"/>
            <a:ext cx="1543050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8" name="Group 8"/>
          <p:cNvGrpSpPr/>
          <p:nvPr/>
        </p:nvGrpSpPr>
        <p:grpSpPr>
          <a:xfrm>
            <a:off x="10263017" y="3669512"/>
            <a:ext cx="8977835" cy="897783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5606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403163" y="5318757"/>
            <a:ext cx="13514247" cy="842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8"/>
              </a:lnSpc>
            </a:pPr>
            <a:r>
              <a:rPr lang="en-US" sz="5600">
                <a:solidFill>
                  <a:srgbClr val="FFFFFF"/>
                </a:solidFill>
                <a:latin typeface="League Spartan Bold"/>
              </a:rPr>
              <a:t>VYŠETŘENÍ VĚTŠÍCH DĚTÍ - POKRAČ.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90565" y="6285036"/>
            <a:ext cx="16026845" cy="2973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626" lvl="1" indent="-302313" algn="r">
              <a:lnSpc>
                <a:spcPts val="6049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Lato"/>
              </a:rPr>
              <a:t>Reflexologické vyšetření – šlachosvalové rr., břišní rr pyramid. jevy zánikové, irritační </a:t>
            </a:r>
          </a:p>
          <a:p>
            <a:pPr marL="604626" lvl="1" indent="-302313" algn="r">
              <a:lnSpc>
                <a:spcPts val="6049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Lato"/>
              </a:rPr>
              <a:t>Vyšetření čití - taktilní, polohocit,pohybocit</a:t>
            </a:r>
          </a:p>
          <a:p>
            <a:pPr marL="604626" lvl="1" indent="-302313" algn="r">
              <a:lnSpc>
                <a:spcPts val="6049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Lato"/>
              </a:rPr>
              <a:t>Poskoky, dřepy, synkinézy, tandemová chůze</a:t>
            </a:r>
          </a:p>
          <a:p>
            <a:pPr marL="604626" lvl="1" indent="-302313" algn="r">
              <a:lnSpc>
                <a:spcPts val="6049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Lato"/>
              </a:rPr>
              <a:t>Kognitivní funkce , řeč, chování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3E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12307847" y="3679023"/>
            <a:ext cx="5158690" cy="99135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4153305" y="1028700"/>
            <a:ext cx="1510918" cy="149443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2170660" y="3443838"/>
            <a:ext cx="11109470" cy="1110947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5606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790126" y="-3001111"/>
            <a:ext cx="15495728" cy="9973523"/>
            <a:chOff x="0" y="0"/>
            <a:chExt cx="5513070" cy="3548380"/>
          </a:xfrm>
        </p:grpSpPr>
        <p:sp>
          <p:nvSpPr>
            <p:cNvPr id="8" name="Freeform 8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5"/>
              <a:stretch>
                <a:fillRect t="-1808" b="-1808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400000">
            <a:off x="1429550" y="-2541305"/>
            <a:ext cx="3413925" cy="6560598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584644" y="4583427"/>
            <a:ext cx="1543050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1" name="TextBox 11"/>
          <p:cNvSpPr txBox="1"/>
          <p:nvPr/>
        </p:nvSpPr>
        <p:spPr>
          <a:xfrm>
            <a:off x="584644" y="2902328"/>
            <a:ext cx="8354166" cy="168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8"/>
              </a:lnSpc>
            </a:pPr>
            <a:r>
              <a:rPr lang="en-US" sz="5600">
                <a:solidFill>
                  <a:srgbClr val="FFFFFF"/>
                </a:solidFill>
                <a:latin typeface="League Spartan Bold"/>
              </a:rPr>
              <a:t>NEUROLOGICKÉ VYŠETŘENÍ KOJENCE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46562" y="4657548"/>
            <a:ext cx="8242491" cy="6021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626" lvl="1" indent="-302313" algn="just">
              <a:lnSpc>
                <a:spcPts val="6049"/>
              </a:lnSpc>
              <a:buFont typeface="Arial"/>
              <a:buChar char="•"/>
            </a:pPr>
            <a:r>
              <a:rPr lang="en-US" sz="2800" dirty="0">
                <a:solidFill>
                  <a:srgbClr val="FFFFFF"/>
                </a:solidFill>
                <a:latin typeface="Lato"/>
              </a:rPr>
              <a:t>•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Hodnocení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postury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 a 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svalového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napětí</a:t>
            </a:r>
            <a:endParaRPr lang="en-US" sz="2800" dirty="0">
              <a:solidFill>
                <a:srgbClr val="FFFFFF"/>
              </a:solidFill>
              <a:latin typeface="Lato"/>
            </a:endParaRPr>
          </a:p>
          <a:p>
            <a:pPr marL="604626" lvl="1" indent="-302313" algn="just">
              <a:lnSpc>
                <a:spcPts val="6049"/>
              </a:lnSpc>
              <a:buFont typeface="Arial"/>
              <a:buChar char="•"/>
            </a:pPr>
            <a:r>
              <a:rPr lang="en-US" sz="2800" dirty="0">
                <a:solidFill>
                  <a:srgbClr val="FFFFFF"/>
                </a:solidFill>
                <a:latin typeface="Lato"/>
              </a:rPr>
              <a:t>•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Aktivní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 , 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spontánní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hybnost</a:t>
            </a:r>
            <a:endParaRPr lang="en-US" sz="2800" dirty="0">
              <a:solidFill>
                <a:srgbClr val="FFFFFF"/>
              </a:solidFill>
              <a:latin typeface="Lato"/>
            </a:endParaRPr>
          </a:p>
          <a:p>
            <a:pPr marL="604626" lvl="1" indent="-302313" algn="just">
              <a:lnSpc>
                <a:spcPts val="6049"/>
              </a:lnSpc>
              <a:buFont typeface="Arial"/>
              <a:buChar char="•"/>
            </a:pPr>
            <a:r>
              <a:rPr lang="en-US" sz="2800" dirty="0">
                <a:solidFill>
                  <a:srgbClr val="FFFFFF"/>
                </a:solidFill>
                <a:latin typeface="Lato"/>
              </a:rPr>
              <a:t>•Testy 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na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věku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nezávislé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 - 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podobné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vyšetření</a:t>
            </a:r>
            <a:endParaRPr lang="en-US" sz="2800" dirty="0">
              <a:solidFill>
                <a:srgbClr val="FFFFFF"/>
              </a:solidFill>
              <a:latin typeface="Lato"/>
            </a:endParaRPr>
          </a:p>
          <a:p>
            <a:pPr marL="604626" lvl="1" indent="-302313" algn="just">
              <a:lnSpc>
                <a:spcPts val="6049"/>
              </a:lnSpc>
              <a:buFont typeface="Arial"/>
              <a:buChar char="•"/>
            </a:pPr>
            <a:r>
              <a:rPr lang="en-US" sz="2800" dirty="0">
                <a:solidFill>
                  <a:srgbClr val="FFFFFF"/>
                </a:solidFill>
                <a:latin typeface="Lato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jako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 u 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starších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dětí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 +</a:t>
            </a:r>
          </a:p>
          <a:p>
            <a:pPr marL="604626" lvl="1" indent="-302313" algn="just">
              <a:lnSpc>
                <a:spcPts val="6049"/>
              </a:lnSpc>
              <a:buFont typeface="Arial"/>
              <a:buChar char="•"/>
            </a:pPr>
            <a:r>
              <a:rPr lang="en-US" sz="2800" dirty="0">
                <a:solidFill>
                  <a:srgbClr val="FFFFFF"/>
                </a:solidFill>
                <a:latin typeface="Lato"/>
              </a:rPr>
              <a:t>•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Primitivní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reflexy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- s 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pokračující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maturací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mizí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 </a:t>
            </a:r>
            <a:r>
              <a:rPr lang="cs-CZ" sz="2800" dirty="0">
                <a:solidFill>
                  <a:srgbClr val="FFFFFF"/>
                </a:solidFill>
                <a:latin typeface="Lato"/>
              </a:rPr>
              <a:t>  (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Mooro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úchopové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rr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umísťovací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vzpěrný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…)</a:t>
            </a:r>
          </a:p>
          <a:p>
            <a:pPr marL="604626" lvl="1" indent="-302313" algn="just">
              <a:lnSpc>
                <a:spcPts val="6049"/>
              </a:lnSpc>
              <a:buFont typeface="Arial"/>
              <a:buChar char="•"/>
            </a:pPr>
            <a:r>
              <a:rPr lang="en-US" sz="2800" dirty="0" err="1">
                <a:solidFill>
                  <a:srgbClr val="FFFFFF"/>
                </a:solidFill>
                <a:latin typeface="Lato"/>
              </a:rPr>
              <a:t>Polohové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 testy –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dle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Vlacha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 a </a:t>
            </a:r>
            <a:r>
              <a:rPr lang="en-US" sz="2800" dirty="0" err="1">
                <a:solidFill>
                  <a:srgbClr val="FFFFFF"/>
                </a:solidFill>
                <a:latin typeface="Lato"/>
              </a:rPr>
              <a:t>Vojty</a:t>
            </a:r>
            <a:endParaRPr lang="en-US" sz="2800" dirty="0">
              <a:solidFill>
                <a:srgbClr val="FFFFFF"/>
              </a:solidFill>
              <a:latin typeface="Lato"/>
            </a:endParaRPr>
          </a:p>
          <a:p>
            <a:pPr algn="just">
              <a:lnSpc>
                <a:spcPts val="6049"/>
              </a:lnSpc>
            </a:pPr>
            <a:endParaRPr lang="en-US" sz="2800" dirty="0">
              <a:solidFill>
                <a:srgbClr val="FFFFFF"/>
              </a:solidFill>
              <a:latin typeface="Lato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3E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10110253" y="-1971640"/>
            <a:ext cx="23021834" cy="14817554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l="-7191" r="-719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6153294" y="5529236"/>
            <a:ext cx="3413925" cy="656059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8952474" y="-2228635"/>
            <a:ext cx="3866139" cy="74296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15032" y="436824"/>
            <a:ext cx="1510918" cy="1494435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003566" y="889738"/>
            <a:ext cx="5745907" cy="8229600"/>
            <a:chOff x="0" y="0"/>
            <a:chExt cx="443357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33570" cy="6350000"/>
            </a:xfrm>
            <a:custGeom>
              <a:avLst/>
              <a:gdLst/>
              <a:ahLst/>
              <a:cxnLst/>
              <a:rect l="l" t="t" r="r" b="b"/>
              <a:pathLst>
                <a:path w="4433570" h="6350000">
                  <a:moveTo>
                    <a:pt x="4433570" y="0"/>
                  </a:moveTo>
                  <a:lnTo>
                    <a:pt x="4433570" y="0"/>
                  </a:lnTo>
                  <a:lnTo>
                    <a:pt x="4433570" y="0"/>
                  </a:lnTo>
                  <a:lnTo>
                    <a:pt x="4433570" y="6350000"/>
                  </a:lnTo>
                  <a:lnTo>
                    <a:pt x="443357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4433570"/>
                  </a:lnTo>
                  <a:cubicBezTo>
                    <a:pt x="0" y="1985010"/>
                    <a:pt x="1985010" y="0"/>
                    <a:pt x="4433570" y="0"/>
                  </a:cubicBezTo>
                  <a:close/>
                </a:path>
              </a:pathLst>
            </a:custGeom>
            <a:blipFill>
              <a:blip r:embed="rId6"/>
              <a:stretch>
                <a:fillRect l="-9120" r="-912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3065405" y="700014"/>
            <a:ext cx="8507523" cy="850752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5606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AutoShape 12"/>
          <p:cNvSpPr/>
          <p:nvPr/>
        </p:nvSpPr>
        <p:spPr>
          <a:xfrm>
            <a:off x="506510" y="5379988"/>
            <a:ext cx="1543050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3" name="TextBox 13"/>
          <p:cNvSpPr txBox="1"/>
          <p:nvPr/>
        </p:nvSpPr>
        <p:spPr>
          <a:xfrm>
            <a:off x="506510" y="4537089"/>
            <a:ext cx="11220892" cy="842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8"/>
              </a:lnSpc>
            </a:pPr>
            <a:r>
              <a:rPr lang="en-US" sz="5600">
                <a:solidFill>
                  <a:srgbClr val="FFFFFF"/>
                </a:solidFill>
                <a:latin typeface="League Spartan Bold"/>
              </a:rPr>
              <a:t>PROF. MUDR. VÁCLAV VOJTA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439</Words>
  <Application>Microsoft Office PowerPoint</Application>
  <PresentationFormat>Vlastní</PresentationFormat>
  <Paragraphs>70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9" baseType="lpstr">
      <vt:lpstr>Calibri</vt:lpstr>
      <vt:lpstr>Arial</vt:lpstr>
      <vt:lpstr>League Spartan Bold</vt:lpstr>
      <vt:lpstr>Lato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Neurologické vyšetření dítěte</dc:title>
  <dc:creator>Matěj Žárský</dc:creator>
  <cp:lastModifiedBy>Veronika Slováček Hagenová</cp:lastModifiedBy>
  <cp:revision>2</cp:revision>
  <dcterms:created xsi:type="dcterms:W3CDTF">2006-08-16T00:00:00Z</dcterms:created>
  <dcterms:modified xsi:type="dcterms:W3CDTF">2023-10-04T06:25:42Z</dcterms:modified>
  <dc:identifier>DAFWEE2Nzpw</dc:identifier>
</cp:coreProperties>
</file>