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1" r:id="rId7"/>
    <p:sldId id="282" r:id="rId8"/>
    <p:sldId id="283" r:id="rId9"/>
    <p:sldId id="261" r:id="rId10"/>
    <p:sldId id="262" r:id="rId11"/>
    <p:sldId id="279" r:id="rId12"/>
    <p:sldId id="284" r:id="rId13"/>
    <p:sldId id="264" r:id="rId14"/>
    <p:sldId id="266" r:id="rId15"/>
    <p:sldId id="286" r:id="rId16"/>
    <p:sldId id="267" r:id="rId17"/>
    <p:sldId id="268" r:id="rId18"/>
    <p:sldId id="270" r:id="rId19"/>
    <p:sldId id="271" r:id="rId20"/>
    <p:sldId id="285" r:id="rId21"/>
    <p:sldId id="287" r:id="rId22"/>
    <p:sldId id="274" r:id="rId23"/>
    <p:sldId id="275" r:id="rId24"/>
    <p:sldId id="278" r:id="rId25"/>
    <p:sldId id="276" r:id="rId26"/>
    <p:sldId id="280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165" d="100"/>
          <a:sy n="165" d="100"/>
        </p:scale>
        <p:origin x="1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F0C8F4-D661-F014-9E69-F6A5092ED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2B8EE59-3F08-AD62-47B4-7D52D1C7D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C7B4A6-FB02-EFE7-8FCD-712EA0142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57F8-BCFD-4677-A1FC-07E564963534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DDD8B5-B7EA-392C-616E-763B1ADB7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F4A070-D60B-5F14-79A0-487C80DFF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A1E1-7788-47C0-A6D8-D728D21930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8957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DA2443-D817-C68A-FC7F-ACAD67D63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D9B818C-4BE9-93A1-3AFC-37AD4652F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78F1A5-D604-C08C-B1CE-9E426DB0A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57F8-BCFD-4677-A1FC-07E564963534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9EC873-49D4-353A-E43A-67062E708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F76DF7-72AA-0064-2E25-2D9604D32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A1E1-7788-47C0-A6D8-D728D21930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828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FE7AFBE-1F81-4292-793A-19C5682ABD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EBA9F17-E3E5-7EEF-42FA-1698C0E4F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02DDE4C-7F39-2165-029F-5243BA02A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57F8-BCFD-4677-A1FC-07E564963534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9F5B24-9534-C7DF-0487-9324375A9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3A25AC-0C66-262A-5B8E-FE79FCC43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A1E1-7788-47C0-A6D8-D728D21930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723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42B3D4-008B-3155-97C8-F37569E9B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1FC46C-99E3-6095-8299-60108C25C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04D1DA-65B7-5E4E-09EE-D04D347FA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57F8-BCFD-4677-A1FC-07E564963534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A8F7B9-9536-2B23-69E9-958243023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91B971-9E34-1952-FF3C-CCE562CA1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A1E1-7788-47C0-A6D8-D728D21930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5396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FE1EEE-5C63-5318-345A-58BBDEB1D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4D70B5D-84F0-DAA9-65C6-0AC2DF61E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8CF2CE-7B82-D6B5-1076-99C6756B7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57F8-BCFD-4677-A1FC-07E564963534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6B7CD5-DDBA-08A3-A1B2-262B5D4EC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84BCD7-54D6-18C6-EBCC-8B3BBEFA6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A1E1-7788-47C0-A6D8-D728D21930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76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8ACF6C-DFB8-7F6E-22F6-A1F4D3BDC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37CB1B-A02C-5497-51D8-9512649279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622E3B3-71BF-69DC-0C60-A7AF3DBE9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61883C-1910-E4CD-2A13-140E45616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57F8-BCFD-4677-A1FC-07E564963534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AE818D2-0869-074A-AC48-6190AB40F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2BABE03-0BF4-AE4A-412E-C47770BF9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A1E1-7788-47C0-A6D8-D728D21930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727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37A32F-C2CA-D8BB-F26E-508BAC6CE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6897C86-9D0F-A2B7-8942-13D1FFAD0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7DAE03B-9970-FC2B-BF1C-686D20E00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6E433E1-82CD-573A-FD03-6D063355C6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09AAFFD-C329-7F43-F469-2DEAE4B7DA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D614A11-D559-B331-8267-40935341E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57F8-BCFD-4677-A1FC-07E564963534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8C09E25-15FD-50A2-C0AD-848C5B485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89C0176-4F36-33A0-394D-3F279273A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A1E1-7788-47C0-A6D8-D728D21930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2359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9C41D1-4463-32E4-6898-C7E58F6B2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BB8C408-7DAD-F684-C485-13E7569BF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57F8-BCFD-4677-A1FC-07E564963534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BC4388C-8199-1997-8507-09095FC42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7985179-818A-E6FA-1286-FA04D96EF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A1E1-7788-47C0-A6D8-D728D21930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5339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E7BB89F-3268-A58E-E728-99597FD33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57F8-BCFD-4677-A1FC-07E564963534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B44D8F9-EEED-C6B0-82C1-9408681A9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DD4DB36-EBB8-BC8A-389A-575AB836B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A1E1-7788-47C0-A6D8-D728D21930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5942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DC51B7-B172-5C56-08F1-FEE4AA0E8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439BEB-8B90-300C-34E3-1C6904960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ABC21A4-C3A3-87B3-B9B0-3C4C2EA74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BD16FD-00A5-AAD4-93AB-B2B9FC840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57F8-BCFD-4677-A1FC-07E564963534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F000B1A-5297-42B8-4FE0-38A23B234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18C7648-DE92-BA2F-70C5-578BC15B8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A1E1-7788-47C0-A6D8-D728D21930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64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E3AF37-AC40-AAAC-1AA8-6F188482B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C2FBBE7-3BCB-B419-A864-D2097088E2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0A19EB5-478F-C76F-C2DD-A5DA9A6EE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5223FAD-43FE-E8B4-1453-F1C0FDCE7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57F8-BCFD-4677-A1FC-07E564963534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89843B3-AFFD-92F7-0D9B-DF03159D6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08DAA5F-2E88-9F68-2F2A-2CD4EEBFD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A1E1-7788-47C0-A6D8-D728D21930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546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DA65103-C8C2-16C2-544A-6B02A79BB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8A7E529-7644-BDFA-CBDB-51B7029DC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802577-17F2-C280-55B0-0842F58B96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557F8-BCFD-4677-A1FC-07E564963534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742C1C-6030-5C3B-EE30-BB48612CB0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F6F9F0-341E-AF7E-EF72-12FBE5C75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4A1E1-7788-47C0-A6D8-D728D21930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09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DBD323-580E-62EA-BC3E-50D89CE226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Neurometabolická</a:t>
            </a:r>
            <a:r>
              <a:rPr lang="cs-CZ" dirty="0"/>
              <a:t> onemocnění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D0DF09A-305F-C1FA-0881-09D3122F2E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neurodegenerativní, </a:t>
            </a:r>
            <a:r>
              <a:rPr lang="cs-CZ" dirty="0" err="1"/>
              <a:t>neurogenetická</a:t>
            </a:r>
            <a:r>
              <a:rPr lang="cs-CZ" dirty="0"/>
              <a:t> onemocnění </a:t>
            </a:r>
          </a:p>
        </p:txBody>
      </p:sp>
    </p:spTree>
    <p:extLst>
      <p:ext uri="{BB962C8B-B14F-4D97-AF65-F5344CB8AC3E}">
        <p14:creationId xmlns:p14="http://schemas.microsoft.com/office/powerpoint/2010/main" val="3803281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09D537-6C82-E9C5-88A3-C63FF1D3B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Lysosomální</a:t>
            </a:r>
            <a:r>
              <a:rPr lang="cs-CZ" dirty="0"/>
              <a:t> nemoci – pokračování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07F3DD-ED64-01C1-E35D-0858D2FF7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Poruchy </a:t>
            </a:r>
            <a:r>
              <a:rPr lang="cs-CZ" dirty="0" err="1"/>
              <a:t>neuroviscerální</a:t>
            </a:r>
            <a:r>
              <a:rPr lang="cs-CZ" dirty="0"/>
              <a:t>  -  progresivní neurologická nebo neuropsychiatrická  symptomatika  + </a:t>
            </a:r>
            <a:r>
              <a:rPr lang="cs-CZ" dirty="0" err="1"/>
              <a:t>organomegalie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(</a:t>
            </a:r>
            <a:r>
              <a:rPr lang="cs-CZ" dirty="0" err="1"/>
              <a:t>sfingolipidosy</a:t>
            </a:r>
            <a:r>
              <a:rPr lang="cs-CZ" dirty="0"/>
              <a:t>- Tay </a:t>
            </a:r>
            <a:r>
              <a:rPr lang="cs-CZ" dirty="0" err="1"/>
              <a:t>Sachsova</a:t>
            </a:r>
            <a:r>
              <a:rPr lang="cs-CZ" dirty="0"/>
              <a:t> nemoc, </a:t>
            </a:r>
            <a:r>
              <a:rPr lang="cs-CZ" dirty="0" err="1"/>
              <a:t>Niemann</a:t>
            </a:r>
            <a:r>
              <a:rPr lang="cs-CZ" dirty="0"/>
              <a:t> Pickova choroba …)</a:t>
            </a:r>
          </a:p>
          <a:p>
            <a:r>
              <a:rPr lang="cs-CZ" dirty="0"/>
              <a:t>Progredující skeletární dysplasie + postižení vnitřních orgánů a mozku</a:t>
            </a:r>
            <a:br>
              <a:rPr lang="cs-CZ" dirty="0"/>
            </a:br>
            <a:r>
              <a:rPr lang="cs-CZ" dirty="0"/>
              <a:t>(</a:t>
            </a:r>
            <a:r>
              <a:rPr lang="cs-CZ" dirty="0" err="1"/>
              <a:t>mukopolysacharidosy</a:t>
            </a:r>
            <a:r>
              <a:rPr lang="cs-CZ" dirty="0"/>
              <a:t>, MPS I – syndrom </a:t>
            </a:r>
            <a:r>
              <a:rPr lang="cs-CZ" dirty="0" err="1"/>
              <a:t>Hurlerové</a:t>
            </a:r>
            <a:r>
              <a:rPr lang="cs-CZ" dirty="0"/>
              <a:t>- </a:t>
            </a:r>
            <a:r>
              <a:rPr lang="cs-CZ" dirty="0" err="1"/>
              <a:t>enzymoterapie</a:t>
            </a:r>
            <a:r>
              <a:rPr lang="cs-CZ" dirty="0"/>
              <a:t>)</a:t>
            </a:r>
          </a:p>
          <a:p>
            <a:r>
              <a:rPr lang="cs-CZ" dirty="0"/>
              <a:t>Neuropsychiatrická symptomatika  + postižení zraku  (střádá se pigment </a:t>
            </a:r>
            <a:r>
              <a:rPr lang="cs-CZ" dirty="0" err="1"/>
              <a:t>ceroid</a:t>
            </a:r>
            <a:r>
              <a:rPr lang="cs-CZ" dirty="0"/>
              <a:t> - </a:t>
            </a:r>
            <a:r>
              <a:rPr lang="cs-CZ" dirty="0" err="1"/>
              <a:t>neuronální</a:t>
            </a:r>
            <a:r>
              <a:rPr lang="cs-CZ" dirty="0"/>
              <a:t> </a:t>
            </a:r>
            <a:r>
              <a:rPr lang="cs-CZ" dirty="0" err="1"/>
              <a:t>ceroidní</a:t>
            </a:r>
            <a:r>
              <a:rPr lang="cs-CZ" dirty="0"/>
              <a:t> </a:t>
            </a:r>
            <a:r>
              <a:rPr lang="cs-CZ" dirty="0" err="1"/>
              <a:t>lipofuscinosa</a:t>
            </a:r>
            <a:r>
              <a:rPr lang="cs-CZ" dirty="0"/>
              <a:t>)</a:t>
            </a:r>
          </a:p>
          <a:p>
            <a:r>
              <a:rPr lang="cs-CZ" dirty="0"/>
              <a:t>Střádání ve svalech a srdci  ( glykogen -</a:t>
            </a:r>
            <a:r>
              <a:rPr lang="cs-CZ" dirty="0" err="1"/>
              <a:t>Pompeho</a:t>
            </a:r>
            <a:r>
              <a:rPr lang="cs-CZ" dirty="0"/>
              <a:t> choroba)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2261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C4054F-DFFF-A536-2FA8-994F366E0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Tay –</a:t>
            </a:r>
            <a:r>
              <a:rPr lang="cs-CZ" dirty="0" err="1"/>
              <a:t>Sachsova</a:t>
            </a:r>
            <a:r>
              <a:rPr lang="cs-CZ" dirty="0"/>
              <a:t> nemoc</a:t>
            </a:r>
            <a:br>
              <a:rPr lang="cs-CZ" dirty="0"/>
            </a:br>
            <a:r>
              <a:rPr lang="cs-CZ" sz="1200" dirty="0"/>
              <a:t>https://www.statpearls.com/ArticleLibrary/viewarticle/29887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F700AFDC-51EF-B795-D4C9-EC505AC81E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513" y="2000404"/>
            <a:ext cx="4351338" cy="435133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B75E512-DFDF-8ECD-934A-E29A41AA3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425" y="2389239"/>
            <a:ext cx="6187529" cy="379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80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1BA5BD-5668-894F-84EF-D4609A9C4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Mukopolysachardiosa</a:t>
            </a:r>
            <a:br>
              <a:rPr lang="cs-CZ" dirty="0"/>
            </a:br>
            <a:r>
              <a:rPr lang="cs-CZ" sz="1200" dirty="0"/>
              <a:t>Ošlejšková Hana, Solen s.r.o.,2015, ISBN 978-80-7471 -124-4, str.157,obr.1</a:t>
            </a:r>
            <a:br>
              <a:rPr lang="cs-CZ" sz="1200" dirty="0"/>
            </a:br>
            <a:r>
              <a:rPr lang="cs-CZ" sz="1200" dirty="0"/>
              <a:t>https://www.google.cz/search?q=mukopolysacharidosa+obr%C3%A1zky&amp;tbm=isch&amp;ved=2ahUKEwj8kt2rk_X8AhWkVKQEHepJAOgQ2-cCegQIABAA&amp;oq=mukopolysacharidosa+obr%C3%A1zky</a:t>
            </a:r>
            <a:br>
              <a:rPr lang="cs-CZ" sz="1200" dirty="0"/>
            </a:br>
            <a:endParaRPr lang="cs-CZ" sz="1200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F442846D-1D1C-0D06-03BF-0B4B8ECFC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90516"/>
            <a:ext cx="5969252" cy="435133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E97BBAA-0598-C52F-DA40-8783F971B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930" y="1921871"/>
            <a:ext cx="4548010" cy="44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61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1082759-4F1F-E003-8748-5E803E10E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55" y="1906547"/>
            <a:ext cx="11676749" cy="4743679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77139868-2411-5C26-E499-0B6C85733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Neuronální</a:t>
            </a:r>
            <a:r>
              <a:rPr lang="cs-CZ" dirty="0"/>
              <a:t> </a:t>
            </a:r>
            <a:r>
              <a:rPr lang="cs-CZ" dirty="0" err="1"/>
              <a:t>ceroidlipofuscinosa</a:t>
            </a:r>
            <a:br>
              <a:rPr lang="cs-CZ" dirty="0"/>
            </a:br>
            <a:r>
              <a:rPr lang="cs-CZ" sz="1100" dirty="0"/>
              <a:t>https://www.google.cz/search?hl=cs&amp;sxsrf=AJOqlzW-opQlUL-3ziALzBIcKB_DUez5jw:1675282930800&amp;q=neuronal+ceroid+lipofuscinosis+obr%C3%A1zky&amp;tbm=isch&amp;source=univ&amp;fir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438BBDC-26F5-7E43-0D2F-0209FBDF8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2341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A8E574-1F74-62EF-1E81-23F751F98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Pompeho</a:t>
            </a:r>
            <a:r>
              <a:rPr lang="cs-CZ" dirty="0"/>
              <a:t> choroba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E25CBD-03BE-A59F-7F9C-CDEF822FF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Deficit kyselé alfa- glukosidázy… akumulace glykogenu v lysozomech svalových buněk  srdečních  ,  skeletárního a respiračního  svalstva </a:t>
            </a:r>
          </a:p>
          <a:p>
            <a:r>
              <a:rPr lang="cs-CZ" dirty="0"/>
              <a:t>Infantilní forma -    hypotonie , dilatační kardiomyopatie, </a:t>
            </a:r>
            <a:r>
              <a:rPr lang="cs-CZ" dirty="0" err="1"/>
              <a:t>kardiomegalie</a:t>
            </a:r>
            <a:r>
              <a:rPr lang="cs-CZ" dirty="0"/>
              <a:t>……………enzymová terapie</a:t>
            </a:r>
          </a:p>
          <a:p>
            <a:r>
              <a:rPr lang="cs-CZ" dirty="0"/>
              <a:t>Pozdní forma- kdykoliv  ,  myopatie- pletence, trup, respirační svaly</a:t>
            </a:r>
            <a:br>
              <a:rPr lang="cs-CZ" dirty="0"/>
            </a:br>
            <a:r>
              <a:rPr lang="cs-CZ" dirty="0"/>
              <a:t>..........</a:t>
            </a:r>
            <a:r>
              <a:rPr lang="cs-CZ" dirty="0" err="1"/>
              <a:t>enzymoterapie</a:t>
            </a:r>
            <a:endParaRPr lang="cs-CZ" dirty="0"/>
          </a:p>
          <a:p>
            <a:r>
              <a:rPr lang="cs-CZ" dirty="0"/>
              <a:t>Dg. suchá kapka a leukocyty, DNA analýza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3117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277CE05D-1D29-7AF1-FD02-3EAB7F75E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512" y="2500312"/>
            <a:ext cx="2466975" cy="185737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872EF3E-62F7-E09E-3096-AC01AB98C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Pompeho</a:t>
            </a:r>
            <a:r>
              <a:rPr lang="cs-CZ" dirty="0"/>
              <a:t> choroba</a:t>
            </a:r>
            <a:br>
              <a:rPr lang="cs-CZ" dirty="0"/>
            </a:br>
            <a:r>
              <a:rPr lang="cs-CZ" sz="1200" dirty="0"/>
              <a:t>https://www.neurologiepropraxi.cz/pdfs/neu/2014/06/13.pdf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048AA74-B140-1444-CD20-93A3A497D5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9352" y="2240316"/>
            <a:ext cx="6531088" cy="435133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5651277-D2BB-AE3A-C487-E866207F1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4288" y="2438766"/>
            <a:ext cx="2869763" cy="405410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5F53F16-2674-07D1-A0F4-FB9C79043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825" y="361607"/>
            <a:ext cx="24669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66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78F3E8-BC2B-E676-D625-E228EF3BB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Peroxisomální</a:t>
            </a:r>
            <a:r>
              <a:rPr lang="cs-CZ" dirty="0"/>
              <a:t> onemocnění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5A34E2-B7EA-BEC2-775D-B0690B1CB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9667"/>
          </a:xfrm>
        </p:spPr>
        <p:txBody>
          <a:bodyPr/>
          <a:lstStyle/>
          <a:p>
            <a:r>
              <a:rPr lang="cs-CZ" dirty="0"/>
              <a:t>Významná role při </a:t>
            </a:r>
            <a:r>
              <a:rPr lang="cs-CZ" dirty="0" err="1"/>
              <a:t>myelinizaci</a:t>
            </a:r>
            <a:r>
              <a:rPr lang="cs-CZ" dirty="0"/>
              <a:t> ,  obsahují řadu </a:t>
            </a:r>
            <a:br>
              <a:rPr lang="cs-CZ" dirty="0"/>
            </a:br>
            <a:r>
              <a:rPr lang="cs-CZ" dirty="0"/>
              <a:t>enzymatických systémů </a:t>
            </a:r>
          </a:p>
          <a:p>
            <a:r>
              <a:rPr lang="cs-CZ" dirty="0"/>
              <a:t>Poruchy </a:t>
            </a:r>
            <a:r>
              <a:rPr lang="cs-CZ" dirty="0" err="1"/>
              <a:t>peroxisomální</a:t>
            </a:r>
            <a:r>
              <a:rPr lang="cs-CZ" dirty="0"/>
              <a:t>   způsobují v dětství závažné </a:t>
            </a:r>
            <a:br>
              <a:rPr lang="cs-CZ" dirty="0"/>
            </a:br>
            <a:r>
              <a:rPr lang="cs-CZ" dirty="0"/>
              <a:t>neurologické poruchy </a:t>
            </a:r>
          </a:p>
          <a:p>
            <a:endParaRPr lang="cs-CZ" dirty="0"/>
          </a:p>
          <a:p>
            <a:r>
              <a:rPr lang="cs-CZ" dirty="0"/>
              <a:t>Poruchy </a:t>
            </a:r>
            <a:r>
              <a:rPr lang="cs-CZ" dirty="0" err="1"/>
              <a:t>peroxisomální</a:t>
            </a:r>
            <a:r>
              <a:rPr lang="cs-CZ" dirty="0"/>
              <a:t>  biogeneze – např. </a:t>
            </a:r>
            <a:r>
              <a:rPr lang="cs-CZ" dirty="0" err="1"/>
              <a:t>Zellwegerův</a:t>
            </a:r>
            <a:r>
              <a:rPr lang="cs-CZ" dirty="0"/>
              <a:t> syndrom </a:t>
            </a:r>
          </a:p>
          <a:p>
            <a:r>
              <a:rPr lang="cs-CZ" dirty="0"/>
              <a:t> Deficit </a:t>
            </a:r>
            <a:r>
              <a:rPr lang="cs-CZ" dirty="0" err="1"/>
              <a:t>peroxisomálního</a:t>
            </a:r>
            <a:r>
              <a:rPr lang="cs-CZ" dirty="0"/>
              <a:t>  enzymu – např. X- </a:t>
            </a:r>
            <a:r>
              <a:rPr lang="cs-CZ" dirty="0" err="1"/>
              <a:t>adrenoleukodystrofie</a:t>
            </a:r>
            <a:br>
              <a:rPr lang="cs-CZ" dirty="0"/>
            </a:br>
            <a:r>
              <a:rPr lang="cs-CZ" dirty="0"/>
              <a:t>-  chlapci před  4.-8.rokem,hyperaktivita , porucha zraku, sluchu         , demence , mozečkový </a:t>
            </a:r>
            <a:r>
              <a:rPr lang="cs-CZ" dirty="0" err="1"/>
              <a:t>sy</a:t>
            </a:r>
            <a:r>
              <a:rPr lang="cs-CZ" dirty="0"/>
              <a:t>,  adrenální  insuficience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C711DBF-FD6F-B1FD-D2B9-DA808C607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913" y="127767"/>
            <a:ext cx="2647564" cy="298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188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B5E056-3BDD-0B22-6B48-D17368727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Zellwegerův</a:t>
            </a:r>
            <a:r>
              <a:rPr lang="cs-CZ" dirty="0"/>
              <a:t> syndrom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E72470-5EE3-2736-088E-92437CF31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kraniofaciální</a:t>
            </a:r>
            <a:r>
              <a:rPr lang="cs-CZ" dirty="0"/>
              <a:t> dysmorfie- široce rozevřená VF, hypotonie, hypoplasie střední části</a:t>
            </a:r>
          </a:p>
          <a:p>
            <a:r>
              <a:rPr lang="cs-CZ" dirty="0" err="1"/>
              <a:t>hepatosplenomegalie</a:t>
            </a:r>
            <a:r>
              <a:rPr lang="cs-CZ" dirty="0"/>
              <a:t>, glaukom , hypotonie , PMR ,  novorozenecké křeče</a:t>
            </a:r>
            <a:br>
              <a:rPr lang="cs-CZ" dirty="0"/>
            </a:br>
            <a:r>
              <a:rPr lang="cs-CZ" dirty="0"/>
              <a:t>MR mozku- poruchy </a:t>
            </a:r>
            <a:r>
              <a:rPr lang="cs-CZ" dirty="0" err="1"/>
              <a:t>myelinizace</a:t>
            </a:r>
            <a:r>
              <a:rPr lang="cs-CZ" dirty="0"/>
              <a:t>    </a:t>
            </a:r>
          </a:p>
          <a:p>
            <a:r>
              <a:rPr lang="cs-CZ" sz="1050" dirty="0" err="1"/>
              <a:t>Ošlejšková,Hana</a:t>
            </a:r>
            <a:r>
              <a:rPr lang="cs-CZ" sz="1050" dirty="0"/>
              <a:t>, Solen s.r.o., 2015, ISBN 978-80-7471-124-4, str.159,obr.2</a:t>
            </a:r>
          </a:p>
          <a:p>
            <a:endParaRPr lang="cs-CZ" dirty="0"/>
          </a:p>
        </p:txBody>
      </p:sp>
      <p:pic>
        <p:nvPicPr>
          <p:cNvPr id="5" name="Obrázek 4" descr="Obsah obrázku interiér, osoba&#10;&#10;Popis byl vytvořen automaticky">
            <a:extLst>
              <a:ext uri="{FF2B5EF4-FFF2-40B4-BE49-F238E27FC236}">
                <a16:creationId xmlns:a16="http://schemas.microsoft.com/office/drawing/2014/main" id="{0F0AA6B8-B7A8-E433-8437-DFE02B843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497" y="3107661"/>
            <a:ext cx="4775163" cy="358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98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:a16="http://schemas.microsoft.com/office/drawing/2014/main" id="{38BBE04A-CFEF-3BBC-7128-38691F7214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91" b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B085F79-93A8-BA0A-9E54-B4DD20BF1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/>
              <a:t>Mitochondriální onemocnění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C21189-E9E4-BBBE-309D-C3932E26F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/>
              <a:t>Heterogenní skupina nemocí </a:t>
            </a:r>
          </a:p>
          <a:p>
            <a:r>
              <a:rPr lang="cs-CZ"/>
              <a:t>Postižení energetického metabolismu buněk</a:t>
            </a:r>
          </a:p>
          <a:p>
            <a:r>
              <a:rPr lang="cs-CZ"/>
              <a:t>Postižení energeticky náročných orgánů :    nervová soustava, srdeční a kosterní svaly, smysly, játra, ledviny </a:t>
            </a:r>
          </a:p>
          <a:p>
            <a:r>
              <a:rPr lang="cs-CZ"/>
              <a:t>Incidence 1: 3000</a:t>
            </a:r>
          </a:p>
          <a:p>
            <a:r>
              <a:rPr lang="cs-CZ"/>
              <a:t>Dědičnost AR,AD,GR, maternální</a:t>
            </a:r>
          </a:p>
          <a:p>
            <a:r>
              <a:rPr lang="cs-CZ"/>
              <a:t>Poruchy metabolismu pyruvátu, Krebsova cyklu, komplexu dýchacího řetězce, mitochondriální ATP syntázy</a:t>
            </a:r>
          </a:p>
        </p:txBody>
      </p:sp>
    </p:spTree>
    <p:extLst>
      <p:ext uri="{BB962C8B-B14F-4D97-AF65-F5344CB8AC3E}">
        <p14:creationId xmlns:p14="http://schemas.microsoft.com/office/powerpoint/2010/main" val="164373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7A15E6-3F6D-AFC6-4335-BA797799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Mitochondriální poruchy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D36958-6C7E-A4DF-A3A6-9883F0ADE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Novorozenecký a kojenecký věk: </a:t>
            </a:r>
            <a:br>
              <a:rPr lang="cs-CZ" dirty="0"/>
            </a:br>
            <a:r>
              <a:rPr lang="cs-CZ" dirty="0"/>
              <a:t>hypotonie, křeče, neprospívání, kardiální a jaterní postižení</a:t>
            </a:r>
          </a:p>
          <a:p>
            <a:r>
              <a:rPr lang="cs-CZ" dirty="0"/>
              <a:t>Pozdější věk:  ataxie, , dystonie, </a:t>
            </a:r>
            <a:r>
              <a:rPr lang="cs-CZ" dirty="0" err="1"/>
              <a:t>stroke-like</a:t>
            </a:r>
            <a:r>
              <a:rPr lang="cs-CZ" dirty="0"/>
              <a:t> epizody, migrenosní bolest hlavy , epilepsie, poruchy chování, periferní neuropatie</a:t>
            </a:r>
          </a:p>
          <a:p>
            <a:r>
              <a:rPr lang="cs-CZ" dirty="0"/>
              <a:t>Adolescentní věk, dospělost:</a:t>
            </a:r>
            <a:br>
              <a:rPr lang="cs-CZ" dirty="0"/>
            </a:br>
            <a:r>
              <a:rPr lang="cs-CZ" dirty="0"/>
              <a:t>postižení očí ( atrofie optiku,  oftalmoplegie, </a:t>
            </a:r>
            <a:r>
              <a:rPr lang="cs-CZ" dirty="0" err="1"/>
              <a:t>ptosa</a:t>
            </a:r>
            <a:r>
              <a:rPr lang="cs-CZ" dirty="0"/>
              <a:t>), myokardu , GIT, psychiatrické poruchy </a:t>
            </a:r>
          </a:p>
          <a:p>
            <a:r>
              <a:rPr lang="cs-CZ" dirty="0"/>
              <a:t>Provokace při zátěži : operace, hladovění, , </a:t>
            </a:r>
            <a:r>
              <a:rPr lang="cs-CZ" dirty="0" err="1"/>
              <a:t>febrilie</a:t>
            </a:r>
            <a:r>
              <a:rPr lang="cs-CZ" dirty="0"/>
              <a:t>, infekce, anestézie</a:t>
            </a:r>
          </a:p>
          <a:p>
            <a:r>
              <a:rPr lang="cs-CZ" dirty="0"/>
              <a:t>Typická laboratoř:  </a:t>
            </a:r>
            <a:r>
              <a:rPr lang="cs-CZ" dirty="0" err="1"/>
              <a:t>metab</a:t>
            </a:r>
            <a:r>
              <a:rPr lang="cs-CZ" dirty="0"/>
              <a:t>. </a:t>
            </a:r>
            <a:r>
              <a:rPr lang="cs-CZ" dirty="0" err="1"/>
              <a:t>acidosa</a:t>
            </a:r>
            <a:r>
              <a:rPr lang="cs-CZ" dirty="0"/>
              <a:t>, elevace laktátu v krvi, moči, </a:t>
            </a:r>
            <a:r>
              <a:rPr lang="cs-CZ" dirty="0" err="1"/>
              <a:t>liquoru</a:t>
            </a:r>
            <a:r>
              <a:rPr lang="cs-CZ" dirty="0"/>
              <a:t>, elevace CK</a:t>
            </a:r>
          </a:p>
          <a:p>
            <a:r>
              <a:rPr lang="cs-CZ" dirty="0"/>
              <a:t>MR CNS: atrofie, </a:t>
            </a:r>
            <a:r>
              <a:rPr lang="cs-CZ" dirty="0" err="1"/>
              <a:t>stroke-like</a:t>
            </a:r>
            <a:r>
              <a:rPr lang="cs-CZ" dirty="0"/>
              <a:t> , kalcifikace …</a:t>
            </a:r>
            <a:br>
              <a:rPr lang="cs-CZ" dirty="0"/>
            </a:br>
            <a:r>
              <a:rPr lang="cs-CZ" dirty="0"/>
              <a:t>MERRF, MELAS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410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4F5EB5-647F-8EE4-64F4-B00FBF6EF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Dědičné poruchy metabolismu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9A39B3-AF54-0BA1-8464-6CFBA2CCC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chybná genetická informace </a:t>
            </a:r>
          </a:p>
          <a:p>
            <a:r>
              <a:rPr lang="cs-CZ" dirty="0"/>
              <a:t>AR dědičnost většinou</a:t>
            </a:r>
          </a:p>
          <a:p>
            <a:r>
              <a:rPr lang="cs-CZ" dirty="0"/>
              <a:t>Deficit  enzymu, kofaktoru enzymu, nebo porucha transportních mechanismů v buňce</a:t>
            </a:r>
          </a:p>
          <a:p>
            <a:r>
              <a:rPr lang="cs-CZ" dirty="0"/>
              <a:t>Průběh akutní, chronický, intermitentní</a:t>
            </a:r>
          </a:p>
          <a:p>
            <a:r>
              <a:rPr lang="cs-CZ" dirty="0"/>
              <a:t>Manifestace v jakémkoliv věku</a:t>
            </a:r>
          </a:p>
          <a:p>
            <a:r>
              <a:rPr lang="cs-CZ" dirty="0" err="1"/>
              <a:t>Multisystémová</a:t>
            </a:r>
            <a:r>
              <a:rPr lang="cs-CZ" dirty="0"/>
              <a:t> onemocnění  x  postižení izolovaných orgánů</a:t>
            </a:r>
          </a:p>
          <a:p>
            <a:r>
              <a:rPr lang="cs-CZ" dirty="0"/>
              <a:t>PMR</a:t>
            </a:r>
          </a:p>
        </p:txBody>
      </p:sp>
    </p:spTree>
    <p:extLst>
      <p:ext uri="{BB962C8B-B14F-4D97-AF65-F5344CB8AC3E}">
        <p14:creationId xmlns:p14="http://schemas.microsoft.com/office/powerpoint/2010/main" val="3400126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DDC598-3AEB-062C-4627-0C7364D75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Kearns</a:t>
            </a:r>
            <a:r>
              <a:rPr lang="cs-CZ" dirty="0"/>
              <a:t>- </a:t>
            </a:r>
            <a:r>
              <a:rPr lang="cs-CZ" dirty="0" err="1"/>
              <a:t>Sayre</a:t>
            </a:r>
            <a:r>
              <a:rPr lang="cs-CZ" dirty="0"/>
              <a:t> syndrom</a:t>
            </a:r>
            <a:br>
              <a:rPr lang="cs-CZ" dirty="0"/>
            </a:br>
            <a:r>
              <a:rPr lang="cs-CZ" sz="1200" dirty="0"/>
              <a:t>https://healthjade.net/kearns-sayre-syndrome/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5FBE7BCE-158E-637F-E7FF-F9FE517C45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688" y="2668637"/>
            <a:ext cx="3237620" cy="278141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257B6EA-52D2-85D2-09B5-62DAEEC21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151" y="2391507"/>
            <a:ext cx="6914251" cy="365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04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210C2B-9610-009D-6A93-83B3581A6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metabolismu organických kyselin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28DF3A-A04E-FF74-FCE4-739B399FC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Patologie  metabolismu  aminokyselin,  mastných kyselin  nebo sacharidů, hromadí se  karboxylové kyseliny </a:t>
            </a:r>
          </a:p>
          <a:p>
            <a:r>
              <a:rPr lang="cs-CZ" dirty="0"/>
              <a:t>Průběh akutní, chronický , intermitentní </a:t>
            </a:r>
          </a:p>
          <a:p>
            <a:r>
              <a:rPr lang="cs-CZ" dirty="0"/>
              <a:t>Manifestace v jakémkoliv  věku </a:t>
            </a:r>
          </a:p>
          <a:p>
            <a:r>
              <a:rPr lang="cs-CZ" dirty="0"/>
              <a:t>PMR, kombinace mozečkové, pyramid. </a:t>
            </a:r>
            <a:r>
              <a:rPr lang="cs-CZ" dirty="0" err="1"/>
              <a:t>expy</a:t>
            </a:r>
            <a:r>
              <a:rPr lang="cs-CZ" dirty="0"/>
              <a:t>  symptomatiky, epilepsie, porucha zraku, neprospívání  , metabolické krize – např. při infektech,  fyzickém   vyčerpání , hladovění apod</a:t>
            </a:r>
          </a:p>
          <a:p>
            <a:r>
              <a:rPr lang="cs-CZ" dirty="0" err="1"/>
              <a:t>Canavanové</a:t>
            </a:r>
            <a:r>
              <a:rPr lang="cs-CZ" dirty="0"/>
              <a:t>  choroba, propionová, </a:t>
            </a:r>
            <a:r>
              <a:rPr lang="cs-CZ" dirty="0" err="1"/>
              <a:t>metylmalonová</a:t>
            </a:r>
            <a:r>
              <a:rPr lang="cs-CZ" dirty="0"/>
              <a:t>  </a:t>
            </a:r>
            <a:r>
              <a:rPr lang="cs-CZ" dirty="0" err="1"/>
              <a:t>acidurie</a:t>
            </a:r>
            <a:r>
              <a:rPr lang="cs-CZ" dirty="0"/>
              <a:t> …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260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B2A319-3074-C9D7-828E-D45E21197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v cyklu močoviny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4280C9-21EA-C0F9-2B15-149CD73EB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vázne odstraňování  NH3  při degradaci  aminokyselin </a:t>
            </a:r>
            <a:br>
              <a:rPr lang="cs-CZ" dirty="0"/>
            </a:br>
            <a:r>
              <a:rPr lang="cs-CZ" dirty="0"/>
              <a:t> (norma- metabolizován na močovinu a vylučován močí )</a:t>
            </a:r>
          </a:p>
          <a:p>
            <a:r>
              <a:rPr lang="cs-CZ" dirty="0"/>
              <a:t>Předchozí fyzická zátěž nebo infekt </a:t>
            </a:r>
          </a:p>
          <a:p>
            <a:r>
              <a:rPr lang="cs-CZ" dirty="0"/>
              <a:t>Nechutenství, atypie chování, zvracení, obluzení, somnolence, křeče</a:t>
            </a:r>
          </a:p>
          <a:p>
            <a:r>
              <a:rPr lang="cs-CZ" dirty="0"/>
              <a:t>Akutní vyšetření  koncentrace NH3  + eliminace </a:t>
            </a:r>
          </a:p>
          <a:p>
            <a:r>
              <a:rPr lang="cs-CZ" dirty="0"/>
              <a:t>Několik hodin   trvající </a:t>
            </a:r>
            <a:r>
              <a:rPr lang="cs-CZ" dirty="0" err="1"/>
              <a:t>hyperamonemie</a:t>
            </a:r>
            <a:r>
              <a:rPr lang="cs-CZ" dirty="0"/>
              <a:t>  letální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1442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C0339-2419-38D9-A3EE-D3B238A4E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Novorozenecký screening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2BDE9A-472B-B8F8-2BA4-9DD6C23E5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1975    fenylketonurie </a:t>
            </a:r>
          </a:p>
          <a:p>
            <a:r>
              <a:rPr lang="cs-CZ" dirty="0"/>
              <a:t>Od 2009 10 vybraných DPM  ,  suchá kapka z paty </a:t>
            </a:r>
            <a:br>
              <a:rPr lang="cs-CZ" dirty="0"/>
            </a:br>
            <a:r>
              <a:rPr lang="cs-CZ" dirty="0"/>
              <a:t>fenylketonurie, </a:t>
            </a:r>
            <a:r>
              <a:rPr lang="cs-CZ" dirty="0" err="1"/>
              <a:t>leucinosa</a:t>
            </a:r>
            <a:r>
              <a:rPr lang="cs-CZ" dirty="0"/>
              <a:t>, </a:t>
            </a:r>
            <a:r>
              <a:rPr lang="cs-CZ" dirty="0" err="1"/>
              <a:t>glutarová</a:t>
            </a:r>
            <a:r>
              <a:rPr lang="cs-CZ" dirty="0"/>
              <a:t> </a:t>
            </a:r>
            <a:r>
              <a:rPr lang="cs-CZ" dirty="0" err="1"/>
              <a:t>acidurie</a:t>
            </a:r>
            <a:r>
              <a:rPr lang="cs-CZ" dirty="0"/>
              <a:t>   ….)</a:t>
            </a:r>
          </a:p>
          <a:p>
            <a:r>
              <a:rPr lang="cs-CZ" dirty="0"/>
              <a:t>Fenylketonurie( </a:t>
            </a:r>
            <a:r>
              <a:rPr lang="cs-CZ" dirty="0" err="1"/>
              <a:t>hyperfenylalaninemie</a:t>
            </a:r>
            <a:r>
              <a:rPr lang="cs-CZ" dirty="0"/>
              <a:t>):    PMR, křeče ,mikrocefalie, spasticita , dystonicko-dyskinetický </a:t>
            </a:r>
            <a:r>
              <a:rPr lang="cs-CZ" dirty="0" err="1"/>
              <a:t>sy</a:t>
            </a:r>
            <a:r>
              <a:rPr lang="cs-CZ" dirty="0"/>
              <a:t> ,poruchy chování …dieta</a:t>
            </a:r>
          </a:p>
          <a:p>
            <a:r>
              <a:rPr lang="cs-CZ" dirty="0" err="1"/>
              <a:t>Leucinosy</a:t>
            </a:r>
            <a:r>
              <a:rPr lang="cs-CZ" dirty="0"/>
              <a:t> : neonatální,  intermitentní,  chronický progresivní průběh při dekompenzaci křeče, apnoické pauzy, myoklonie , křeče , </a:t>
            </a:r>
            <a:r>
              <a:rPr lang="cs-CZ" dirty="0" err="1"/>
              <a:t>opistotonus</a:t>
            </a:r>
            <a:r>
              <a:rPr lang="cs-CZ" dirty="0"/>
              <a:t>. Hypoglykemie, </a:t>
            </a:r>
            <a:r>
              <a:rPr lang="cs-CZ" dirty="0" err="1"/>
              <a:t>metab</a:t>
            </a:r>
            <a:r>
              <a:rPr lang="cs-CZ" dirty="0"/>
              <a:t>. </a:t>
            </a:r>
            <a:r>
              <a:rPr lang="cs-CZ" dirty="0" err="1"/>
              <a:t>acidosa</a:t>
            </a:r>
            <a:r>
              <a:rPr lang="cs-CZ" dirty="0"/>
              <a:t>, ketonurie</a:t>
            </a:r>
            <a:br>
              <a:rPr lang="cs-CZ" dirty="0"/>
            </a:br>
            <a:r>
              <a:rPr lang="cs-CZ" dirty="0"/>
              <a:t>…adekvátní léčba </a:t>
            </a:r>
          </a:p>
          <a:p>
            <a:r>
              <a:rPr lang="cs-CZ" dirty="0"/>
              <a:t>Poruchy beta-oxidace MK :deficit acetylkoenzym A </a:t>
            </a:r>
            <a:r>
              <a:rPr lang="cs-CZ" dirty="0" err="1"/>
              <a:t>dehydrogenasy</a:t>
            </a:r>
            <a:r>
              <a:rPr lang="cs-CZ" dirty="0"/>
              <a:t> MK</a:t>
            </a:r>
          </a:p>
          <a:p>
            <a:pPr marL="0" indent="0">
              <a:buNone/>
            </a:pPr>
            <a:r>
              <a:rPr lang="cs-CZ" dirty="0"/>
              <a:t>   -mitochondriální poruchy </a:t>
            </a:r>
          </a:p>
        </p:txBody>
      </p:sp>
    </p:spTree>
    <p:extLst>
      <p:ext uri="{BB962C8B-B14F-4D97-AF65-F5344CB8AC3E}">
        <p14:creationId xmlns:p14="http://schemas.microsoft.com/office/powerpoint/2010/main" val="1825583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9F8B72-9978-A94A-6992-463E6F4B6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DMP 2009-2014</a:t>
            </a:r>
            <a:br>
              <a:rPr lang="cs-CZ" sz="1400" dirty="0"/>
            </a:br>
            <a:r>
              <a:rPr lang="cs-CZ" sz="1400" dirty="0" err="1"/>
              <a:t>Ošlejšková,Hana</a:t>
            </a:r>
            <a:r>
              <a:rPr lang="cs-CZ" sz="1400" dirty="0"/>
              <a:t>, Solen s.r.o., 2015, ISBN 978-80-7471-124-4, str.165,tab.1</a:t>
            </a:r>
            <a:br>
              <a:rPr lang="cs-CZ" sz="1400" dirty="0"/>
            </a:br>
            <a:endParaRPr lang="cs-CZ" sz="1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7F8101-9CA2-A942-530B-D3C34A3A0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 descr="Obsah obrázku stůl&#10;&#10;Popis byl vytvořen automaticky">
            <a:extLst>
              <a:ext uri="{FF2B5EF4-FFF2-40B4-BE49-F238E27FC236}">
                <a16:creationId xmlns:a16="http://schemas.microsoft.com/office/drawing/2014/main" id="{F9CD3D7D-8760-3A28-304C-79430668B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16" y="1262743"/>
            <a:ext cx="9264368" cy="559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36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2D3D15-D7D6-098E-E9EB-ED5EBF20F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DPM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7B3FD0-A973-96B1-7803-5D888AC88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Popsáno více než 900 DPM</a:t>
            </a:r>
          </a:p>
          <a:p>
            <a:r>
              <a:rPr lang="cs-CZ" dirty="0"/>
              <a:t>Kumulativní incidence  1:500</a:t>
            </a:r>
          </a:p>
          <a:p>
            <a:r>
              <a:rPr lang="cs-CZ" dirty="0"/>
              <a:t>Ovlivnitelný průběh   u 1/3 </a:t>
            </a:r>
          </a:p>
          <a:p>
            <a:r>
              <a:rPr lang="cs-CZ" dirty="0"/>
              <a:t>Asi u 100 DPM  léčba velmi účinná</a:t>
            </a:r>
          </a:p>
          <a:p>
            <a:r>
              <a:rPr lang="cs-CZ" dirty="0"/>
              <a:t>Není možná primární prevence</a:t>
            </a:r>
          </a:p>
          <a:p>
            <a:r>
              <a:rPr lang="cs-CZ" dirty="0"/>
              <a:t>Sekundární prevence  - včasná dg, včasná léčba, novorozenecký </a:t>
            </a:r>
            <a:r>
              <a:rPr lang="cs-CZ" dirty="0" err="1"/>
              <a:t>skríning</a:t>
            </a:r>
            <a:r>
              <a:rPr lang="cs-CZ" dirty="0"/>
              <a:t>, prenatální vyšetření, asistovaná reprodukce</a:t>
            </a:r>
          </a:p>
        </p:txBody>
      </p:sp>
    </p:spTree>
    <p:extLst>
      <p:ext uri="{BB962C8B-B14F-4D97-AF65-F5344CB8AC3E}">
        <p14:creationId xmlns:p14="http://schemas.microsoft.com/office/powerpoint/2010/main" val="4001651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076B7C-C939-0CA7-A539-2F085F170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Vyšetření  dítěte s možnou DPM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07933A-4F4D-0C65-8F7F-EA53F9A2C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Rodinná anamnéza (  AR dědičnost- příbuzenské  vztahy, postižení 2. dítěte)</a:t>
            </a:r>
          </a:p>
          <a:p>
            <a:r>
              <a:rPr lang="cs-CZ" dirty="0"/>
              <a:t>Perinatální anamnéza (jaterní </a:t>
            </a:r>
            <a:r>
              <a:rPr lang="cs-CZ" dirty="0" err="1"/>
              <a:t>steatosa</a:t>
            </a:r>
            <a:r>
              <a:rPr lang="cs-CZ" dirty="0"/>
              <a:t>, HELLP </a:t>
            </a:r>
            <a:r>
              <a:rPr lang="cs-CZ" dirty="0" err="1"/>
              <a:t>sy</a:t>
            </a:r>
            <a:r>
              <a:rPr lang="cs-CZ" dirty="0"/>
              <a:t> ,  strukturální </a:t>
            </a:r>
            <a:r>
              <a:rPr lang="cs-CZ" dirty="0" err="1"/>
              <a:t>odchylky,prenatální</a:t>
            </a:r>
            <a:r>
              <a:rPr lang="cs-CZ" dirty="0"/>
              <a:t> růst, dystrofie, dysmorfie)</a:t>
            </a:r>
          </a:p>
          <a:p>
            <a:r>
              <a:rPr lang="cs-CZ" dirty="0"/>
              <a:t>Fyzikální vyšetření ( dysmorfie, malformace, </a:t>
            </a:r>
            <a:r>
              <a:rPr lang="cs-CZ" dirty="0" err="1"/>
              <a:t>organomegalie</a:t>
            </a:r>
            <a:r>
              <a:rPr lang="cs-CZ" dirty="0"/>
              <a:t>), sluch, zrak</a:t>
            </a:r>
          </a:p>
          <a:p>
            <a:r>
              <a:rPr lang="cs-CZ" dirty="0"/>
              <a:t>Neobvyklý zápach ( aceton, javorový sirup-</a:t>
            </a:r>
            <a:r>
              <a:rPr lang="cs-CZ" dirty="0" err="1"/>
              <a:t>leucinosa</a:t>
            </a:r>
            <a:r>
              <a:rPr lang="cs-CZ" dirty="0"/>
              <a:t>, štiplavý zápach- </a:t>
            </a:r>
            <a:r>
              <a:rPr lang="cs-CZ" dirty="0" err="1"/>
              <a:t>glutarová</a:t>
            </a:r>
            <a:r>
              <a:rPr lang="cs-CZ" dirty="0"/>
              <a:t> </a:t>
            </a:r>
            <a:r>
              <a:rPr lang="cs-CZ" dirty="0" err="1"/>
              <a:t>acidurie</a:t>
            </a:r>
            <a:r>
              <a:rPr lang="cs-CZ" dirty="0"/>
              <a:t>, zelí-</a:t>
            </a:r>
            <a:r>
              <a:rPr lang="cs-CZ" dirty="0" err="1"/>
              <a:t>tyrosinemie</a:t>
            </a:r>
            <a:r>
              <a:rPr lang="cs-CZ" dirty="0"/>
              <a:t>…)</a:t>
            </a:r>
          </a:p>
          <a:p>
            <a:r>
              <a:rPr lang="cs-CZ" dirty="0"/>
              <a:t>Barva moči, pleny( alkaptonurie – černý pigment, tmavá moč-dehydratace, bilirubin, světle žlutá moč- karoten, červená moč- porfyrie)</a:t>
            </a:r>
          </a:p>
          <a:p>
            <a:r>
              <a:rPr lang="cs-CZ" dirty="0"/>
              <a:t>Laboratoř  ( anemie, vyšší ALP,CK, </a:t>
            </a:r>
            <a:r>
              <a:rPr lang="cs-CZ" dirty="0" err="1"/>
              <a:t>kys</a:t>
            </a:r>
            <a:r>
              <a:rPr lang="cs-CZ" dirty="0"/>
              <a:t>. Močová…)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2109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F665C2-1302-C7CA-4C41-F9F7599EB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27CB8B-F892-923E-2EA5-99A85B517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Anamnestické údaje</a:t>
            </a:r>
          </a:p>
          <a:p>
            <a:r>
              <a:rPr lang="cs-CZ" dirty="0"/>
              <a:t>Biochemie</a:t>
            </a:r>
          </a:p>
          <a:p>
            <a:r>
              <a:rPr lang="cs-CZ" dirty="0"/>
              <a:t>Stanovení hladiny enzymů ( z leukocytů)</a:t>
            </a:r>
          </a:p>
          <a:p>
            <a:r>
              <a:rPr lang="cs-CZ" dirty="0"/>
              <a:t>Molekulárně biologické metody analýzy DNA, ev. RNA</a:t>
            </a:r>
          </a:p>
        </p:txBody>
      </p:sp>
    </p:spTree>
    <p:extLst>
      <p:ext uri="{BB962C8B-B14F-4D97-AF65-F5344CB8AC3E}">
        <p14:creationId xmlns:p14="http://schemas.microsoft.com/office/powerpoint/2010/main" val="1875280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4DEAF2-944E-1E86-1C37-ECE3F9631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 fenotypové skupiny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F812BA-D76A-A448-F848-6659235DB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Hromadění substrátu</a:t>
            </a:r>
            <a:br>
              <a:rPr lang="cs-CZ" dirty="0"/>
            </a:br>
            <a:r>
              <a:rPr lang="cs-CZ" dirty="0"/>
              <a:t>- rychlé nahromadění toxických látek (NH3)</a:t>
            </a:r>
            <a:br>
              <a:rPr lang="cs-CZ" dirty="0"/>
            </a:br>
            <a:r>
              <a:rPr lang="cs-CZ" dirty="0"/>
              <a:t>- pozvolné střádání specifických metabolitů ( </a:t>
            </a:r>
            <a:r>
              <a:rPr lang="cs-CZ" dirty="0" err="1"/>
              <a:t>glykosaminoglykany</a:t>
            </a:r>
            <a:r>
              <a:rPr lang="cs-CZ" dirty="0"/>
              <a:t>-        </a:t>
            </a:r>
            <a:r>
              <a:rPr lang="cs-CZ" dirty="0" err="1"/>
              <a:t>mukopolysacharidosy</a:t>
            </a:r>
            <a:r>
              <a:rPr lang="cs-CZ" dirty="0"/>
              <a:t>)</a:t>
            </a:r>
            <a:br>
              <a:rPr lang="cs-CZ" dirty="0"/>
            </a:br>
            <a:endParaRPr lang="cs-CZ" dirty="0"/>
          </a:p>
          <a:p>
            <a:r>
              <a:rPr lang="cs-CZ" dirty="0"/>
              <a:t>Nedostatek produktu ( hypoglykemie)</a:t>
            </a:r>
          </a:p>
          <a:p>
            <a:r>
              <a:rPr lang="cs-CZ" dirty="0"/>
              <a:t>Abnormálně metabolizovaná látka ( porucha </a:t>
            </a:r>
            <a:r>
              <a:rPr lang="cs-CZ" dirty="0" err="1"/>
              <a:t>glykosylace</a:t>
            </a:r>
            <a:r>
              <a:rPr lang="cs-CZ" dirty="0"/>
              <a:t>) </a:t>
            </a:r>
          </a:p>
          <a:p>
            <a:r>
              <a:rPr lang="cs-CZ" dirty="0"/>
              <a:t>Nedostatečná produkce energie k pokrytí potřeb buněk </a:t>
            </a:r>
            <a:br>
              <a:rPr lang="cs-CZ" dirty="0"/>
            </a:br>
            <a:r>
              <a:rPr lang="cs-CZ" dirty="0"/>
              <a:t>( mitochondriální poruchy- </a:t>
            </a:r>
            <a:r>
              <a:rPr lang="cs-CZ" dirty="0" err="1"/>
              <a:t>encefalomyopatie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78202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4F3B4A-F670-F099-B4F9-9099595B1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 pohledu neurologa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35D869-87E9-4CFF-F0B3-E548E3F85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Lysosomální</a:t>
            </a:r>
            <a:r>
              <a:rPr lang="cs-CZ" dirty="0"/>
              <a:t> střádavá onemocnění </a:t>
            </a:r>
          </a:p>
          <a:p>
            <a:r>
              <a:rPr lang="cs-CZ" dirty="0" err="1"/>
              <a:t>Peroxisomání</a:t>
            </a:r>
            <a:r>
              <a:rPr lang="cs-CZ" dirty="0"/>
              <a:t> poruchy </a:t>
            </a:r>
          </a:p>
          <a:p>
            <a:r>
              <a:rPr lang="cs-CZ" dirty="0"/>
              <a:t>Mitochondriální poruchy </a:t>
            </a:r>
          </a:p>
          <a:p>
            <a:r>
              <a:rPr lang="cs-CZ" dirty="0"/>
              <a:t>DPM s intoxikačním charakterem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2661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DBEDDE-1A1C-3BBF-41D6-4DB3235EF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100" dirty="0"/>
              <a:t>https://www.shutterstock.com/search/lysosomes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9567142-D4FF-8549-D147-677FB2DFD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059" y="365125"/>
            <a:ext cx="6989014" cy="627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07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84EC97-245D-B951-C45D-F19757F99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Lysosom</a:t>
            </a:r>
            <a:r>
              <a:rPr lang="cs-CZ" dirty="0"/>
              <a:t> a </a:t>
            </a:r>
            <a:r>
              <a:rPr lang="cs-CZ" dirty="0" err="1"/>
              <a:t>peroxisom</a:t>
            </a:r>
            <a:br>
              <a:rPr lang="cs-CZ" dirty="0"/>
            </a:br>
            <a:r>
              <a:rPr lang="cs-CZ" sz="1200" dirty="0"/>
              <a:t>https://www.google.com/search?q=peroxisome&amp;oq=peroxisom&amp;aqs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079D83B8-D17F-9B44-EFDA-5BA8429530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6674" y="1980864"/>
            <a:ext cx="4576162" cy="487713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E4BE9E4-53F2-4987-4838-F9861C941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028" y="2173357"/>
            <a:ext cx="5282864" cy="405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37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D0CCD8-4554-CF14-0F67-BB33009ED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Mitochondrie</a:t>
            </a:r>
            <a:br>
              <a:rPr lang="cs-CZ" dirty="0"/>
            </a:br>
            <a:r>
              <a:rPr lang="cs-CZ" sz="1200" dirty="0"/>
              <a:t>https://fanyalotynett.estranky.cz/clanky/referaty-pro-kazdou-prilezitost/mitochondrie.html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2927604-FD86-2344-8114-82CF4979DE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0563" y="1537518"/>
            <a:ext cx="4499024" cy="475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81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E26497-6559-1768-E075-51F6D316F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Lysosomání</a:t>
            </a:r>
            <a:r>
              <a:rPr lang="cs-CZ" dirty="0"/>
              <a:t> nemoci- střádavé choroby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91BAB9-5D88-9763-D031-C9D88F85A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Porucha  funkce </a:t>
            </a:r>
            <a:r>
              <a:rPr lang="cs-CZ" dirty="0" err="1"/>
              <a:t>lysosomu</a:t>
            </a:r>
            <a:r>
              <a:rPr lang="cs-CZ" dirty="0"/>
              <a:t> ( organela štěpící makromolekuly na menší fragmenty , potřebné pro další  buněčný metabolismus  )</a:t>
            </a:r>
          </a:p>
          <a:p>
            <a:r>
              <a:rPr lang="cs-CZ" dirty="0"/>
              <a:t>Chybějící </a:t>
            </a:r>
            <a:r>
              <a:rPr lang="cs-CZ" dirty="0" err="1"/>
              <a:t>lysosomální</a:t>
            </a:r>
            <a:r>
              <a:rPr lang="cs-CZ" dirty="0"/>
              <a:t> enzym  - přerušení metabolického řetězce - střádání určitých substrátů, deficit některých produktů</a:t>
            </a:r>
          </a:p>
          <a:p>
            <a:r>
              <a:rPr lang="cs-CZ" dirty="0"/>
              <a:t>Odpovídající porucha funkce postižených buněk a tkání</a:t>
            </a:r>
          </a:p>
          <a:p>
            <a:endParaRPr lang="cs-CZ" dirty="0"/>
          </a:p>
          <a:p>
            <a:r>
              <a:rPr lang="cs-CZ" dirty="0"/>
              <a:t>Manifestace od porodu po dospělost</a:t>
            </a:r>
            <a:br>
              <a:rPr lang="cs-CZ" dirty="0"/>
            </a:br>
            <a:r>
              <a:rPr lang="cs-CZ" dirty="0"/>
              <a:t>AR dědičnost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F000F29-4676-7D8C-71E9-8BFD98A97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6654" y="4001294"/>
            <a:ext cx="2451675" cy="261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092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1163</Words>
  <Application>Microsoft Office PowerPoint</Application>
  <PresentationFormat>Širokoúhlá obrazovka</PresentationFormat>
  <Paragraphs>107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Motiv Office</vt:lpstr>
      <vt:lpstr>Neurometabolická onemocnění</vt:lpstr>
      <vt:lpstr>Dědičné poruchy metabolismu</vt:lpstr>
      <vt:lpstr>Diagnostika</vt:lpstr>
      <vt:lpstr>Základní  fenotypové skupiny</vt:lpstr>
      <vt:lpstr>Z pohledu neurologa</vt:lpstr>
      <vt:lpstr>https://www.shutterstock.com/search/lysosomes</vt:lpstr>
      <vt:lpstr>Lysosom a peroxisom https://www.google.com/search?q=peroxisome&amp;oq=peroxisom&amp;aqs</vt:lpstr>
      <vt:lpstr>Mitochondrie https://fanyalotynett.estranky.cz/clanky/referaty-pro-kazdou-prilezitost/mitochondrie.html</vt:lpstr>
      <vt:lpstr>Lysosomání nemoci- střádavé choroby</vt:lpstr>
      <vt:lpstr>Lysosomální nemoci – pokračování </vt:lpstr>
      <vt:lpstr>Tay –Sachsova nemoc https://www.statpearls.com/ArticleLibrary/viewarticle/29887</vt:lpstr>
      <vt:lpstr>Mukopolysachardiosa Ošlejšková Hana, Solen s.r.o.,2015, ISBN 978-80-7471 -124-4, str.157,obr.1 https://www.google.cz/search?q=mukopolysacharidosa+obr%C3%A1zky&amp;tbm=isch&amp;ved=2ahUKEwj8kt2rk_X8AhWkVKQEHepJAOgQ2-cCegQIABAA&amp;oq=mukopolysacharidosa+obr%C3%A1zky </vt:lpstr>
      <vt:lpstr>Neuronální ceroidlipofuscinosa https://www.google.cz/search?hl=cs&amp;sxsrf=AJOqlzW-opQlUL-3ziALzBIcKB_DUez5jw:1675282930800&amp;q=neuronal+ceroid+lipofuscinosis+obr%C3%A1zky&amp;tbm=isch&amp;source=univ&amp;fir</vt:lpstr>
      <vt:lpstr>Pompeho choroba</vt:lpstr>
      <vt:lpstr>Pompeho choroba https://www.neurologiepropraxi.cz/pdfs/neu/2014/06/13.pdf</vt:lpstr>
      <vt:lpstr>Peroxisomální onemocnění</vt:lpstr>
      <vt:lpstr>Zellwegerův syndrom</vt:lpstr>
      <vt:lpstr>Mitochondriální onemocnění</vt:lpstr>
      <vt:lpstr>Mitochondriální poruchy</vt:lpstr>
      <vt:lpstr>Kearns- Sayre syndrom https://healthjade.net/kearns-sayre-syndrome/</vt:lpstr>
      <vt:lpstr>Poruchy metabolismu organických kyselin </vt:lpstr>
      <vt:lpstr>Poruchy v cyklu močoviny </vt:lpstr>
      <vt:lpstr>Novorozenecký screening</vt:lpstr>
      <vt:lpstr>DMP 2009-2014 Ošlejšková,Hana, Solen s.r.o., 2015, ISBN 978-80-7471-124-4, str.165,tab.1 </vt:lpstr>
      <vt:lpstr>DPM </vt:lpstr>
      <vt:lpstr> Vyšetření  dítěte s možnou DPM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Neurometabolická onemocnění</dc:title>
  <dc:creator>Renáta Slaná</dc:creator>
  <cp:lastModifiedBy>Veronika Slováček Hagenová</cp:lastModifiedBy>
  <cp:revision>21</cp:revision>
  <dcterms:created xsi:type="dcterms:W3CDTF">2022-08-08T13:42:55Z</dcterms:created>
  <dcterms:modified xsi:type="dcterms:W3CDTF">2023-10-23T06:37:04Z</dcterms:modified>
</cp:coreProperties>
</file>