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1332F2-9E68-488B-B2B3-13545BE57CFA}" type="datetimeFigureOut">
              <a:rPr lang="cs-CZ" smtClean="0"/>
              <a:t>14.6.2022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BDA53A5-5286-4D10-99C3-1491D3431E3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při podávání léků dětem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Šimánková Petra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98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spolehlivý, bezbolestný způsob</a:t>
            </a:r>
          </a:p>
          <a:p>
            <a:r>
              <a:rPr lang="cs-CZ" dirty="0" smtClean="0"/>
              <a:t>lék začíná působit asi do 15 minut</a:t>
            </a:r>
          </a:p>
          <a:p>
            <a:r>
              <a:rPr lang="cs-CZ" dirty="0" err="1" smtClean="0"/>
              <a:t>kontraindikce</a:t>
            </a:r>
            <a:r>
              <a:rPr lang="cs-CZ" dirty="0" smtClean="0"/>
              <a:t> - u dětí s průjmem a po výkonu v oblasti </a:t>
            </a:r>
            <a:r>
              <a:rPr lang="cs-CZ" dirty="0" err="1" smtClean="0"/>
              <a:t>sigmoidea</a:t>
            </a:r>
            <a:r>
              <a:rPr lang="cs-CZ" dirty="0" smtClean="0"/>
              <a:t>, rekta a anu</a:t>
            </a:r>
          </a:p>
          <a:p>
            <a:r>
              <a:rPr lang="cs-CZ" dirty="0" smtClean="0"/>
              <a:t>čípky a roztoky</a:t>
            </a:r>
          </a:p>
          <a:p>
            <a:r>
              <a:rPr lang="cs-CZ" dirty="0" smtClean="0"/>
              <a:t>roztoky - připravené ve speciální tubě s dávkovačem, nebo je podáváme ze stříkačky rektální rourkou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Podávání léků konečníkem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2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malé množství léku (resp. účinné látky) čípkem (např. 25 mg Paralenu) - upřednostňujeme jejich přípravu v lékárně před půlením či čtvrcením čípku</a:t>
            </a:r>
          </a:p>
          <a:p>
            <a:r>
              <a:rPr lang="cs-CZ" dirty="0" smtClean="0"/>
              <a:t>nesmíme měřit TT v rektu ihned po zavedení čípku</a:t>
            </a:r>
          </a:p>
          <a:p>
            <a:r>
              <a:rPr lang="cs-CZ" dirty="0" smtClean="0"/>
              <a:t>edukace rodičů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Čípky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Antipyretika, analgetika (např. paracetamol, ibuprofen)</a:t>
            </a:r>
          </a:p>
          <a:p>
            <a:r>
              <a:rPr lang="cs-CZ" dirty="0" smtClean="0"/>
              <a:t>Antikonvulziva, sedativa (např. diazepam, chloralhydrát)</a:t>
            </a:r>
          </a:p>
          <a:p>
            <a:r>
              <a:rPr lang="cs-CZ" dirty="0" smtClean="0"/>
              <a:t>Antiemetika (např. </a:t>
            </a:r>
            <a:r>
              <a:rPr lang="cs-CZ" dirty="0" err="1" smtClean="0"/>
              <a:t>thietylperazin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Kortikoidy (např. </a:t>
            </a:r>
            <a:r>
              <a:rPr lang="cs-CZ" dirty="0" err="1" smtClean="0"/>
              <a:t>prednison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Laxancia (např. glycerin)</a:t>
            </a:r>
          </a:p>
          <a:p>
            <a:r>
              <a:rPr lang="cs-CZ" dirty="0" err="1" smtClean="0"/>
              <a:t>Bronchodilatancia</a:t>
            </a:r>
            <a:r>
              <a:rPr lang="cs-CZ" dirty="0" smtClean="0"/>
              <a:t> (např. aminofylin)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Nejčastější rektálně podávané léky v pediatrii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aerosolové spreje</a:t>
            </a:r>
          </a:p>
          <a:p>
            <a:r>
              <a:rPr lang="cs-CZ" dirty="0" smtClean="0"/>
              <a:t>přímo z aerosolového spreje - pouze u VD a dospívajících</a:t>
            </a:r>
          </a:p>
          <a:p>
            <a:r>
              <a:rPr lang="cs-CZ" dirty="0" smtClean="0"/>
              <a:t>U nov., koj. a MD - vždy spacery (</a:t>
            </a:r>
            <a:r>
              <a:rPr lang="cs-CZ" dirty="0" err="1" smtClean="0"/>
              <a:t>aerochambery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inhalátory</a:t>
            </a:r>
          </a:p>
          <a:p>
            <a:r>
              <a:rPr lang="cs-CZ" dirty="0" smtClean="0"/>
              <a:t>práškové kapesní inhalátory (vyžaduje maximální spolupráci dítěte - spouštěny a poháněny nádechem - proto jen u větších dětí a dospělých)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Inhalační podávání léků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28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Podávání vdechů </a:t>
            </a:r>
            <a:r>
              <a:rPr lang="cs-CZ" dirty="0" err="1" smtClean="0"/>
              <a:t>spacerem</a:t>
            </a:r>
            <a:endParaRPr lang="cs-CZ" dirty="0" smtClean="0"/>
          </a:p>
          <a:p>
            <a:r>
              <a:rPr lang="cs-CZ" dirty="0" smtClean="0"/>
              <a:t>1. použití spreje - vystříkneme 2x na prázdno</a:t>
            </a:r>
          </a:p>
          <a:p>
            <a:r>
              <a:rPr lang="cs-CZ" dirty="0" smtClean="0"/>
              <a:t>pokud není sprej používán déle jak 3 dny - vystříkneme 1x na prázdno</a:t>
            </a:r>
          </a:p>
          <a:p>
            <a:r>
              <a:rPr lang="cs-CZ" dirty="0" smtClean="0"/>
              <a:t>nádobku důkladně protřepeme a vložíme do </a:t>
            </a:r>
            <a:r>
              <a:rPr lang="cs-CZ" dirty="0" err="1" smtClean="0"/>
              <a:t>spaceru</a:t>
            </a:r>
            <a:r>
              <a:rPr lang="cs-CZ" dirty="0" smtClean="0"/>
              <a:t> dnem vzhůru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Inhalační podávání léků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6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- poloha v sedě nebo ve stoje</a:t>
            </a:r>
          </a:p>
          <a:p>
            <a:r>
              <a:rPr lang="cs-CZ" dirty="0" smtClean="0"/>
              <a:t>lék vstříkneme do </a:t>
            </a:r>
            <a:r>
              <a:rPr lang="cs-CZ" dirty="0" err="1" smtClean="0"/>
              <a:t>spaceru</a:t>
            </a:r>
            <a:r>
              <a:rPr lang="cs-CZ" dirty="0" smtClean="0"/>
              <a:t>, sprej neodstraňujeme. Při aplikaci držíme </a:t>
            </a:r>
            <a:r>
              <a:rPr lang="cs-CZ" dirty="0" err="1" smtClean="0"/>
              <a:t>spray</a:t>
            </a:r>
            <a:r>
              <a:rPr lang="cs-CZ" dirty="0" smtClean="0"/>
              <a:t> dnem vzhůru!</a:t>
            </a:r>
          </a:p>
          <a:p>
            <a:r>
              <a:rPr lang="cs-CZ" dirty="0" smtClean="0"/>
              <a:t>následuje 3-8 vdechů (podle věku), aby se </a:t>
            </a:r>
            <a:r>
              <a:rPr lang="cs-CZ" dirty="0" err="1" smtClean="0"/>
              <a:t>spacer</a:t>
            </a:r>
            <a:r>
              <a:rPr lang="cs-CZ" dirty="0" smtClean="0"/>
              <a:t> zcela vyprázdnil.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0" dirty="0" smtClean="0">
                <a:solidFill>
                  <a:srgbClr val="444444"/>
                </a:solidFill>
                <a:effectLst/>
                <a:latin typeface="Open Sans"/>
              </a:rPr>
              <a:t>neaplikovat několik dávek léku najednou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0" i="0" dirty="0" smtClean="0">
                <a:solidFill>
                  <a:srgbClr val="444444"/>
                </a:solidFill>
                <a:effectLst/>
                <a:latin typeface="Open Sans"/>
              </a:rPr>
              <a:t>mezi dávkami - nechat asi minutovou pauzu</a:t>
            </a:r>
          </a:p>
          <a:p>
            <a:r>
              <a:rPr lang="cs-CZ" b="0" i="0" dirty="0" smtClean="0">
                <a:solidFill>
                  <a:srgbClr val="444444"/>
                </a:solidFill>
                <a:effectLst/>
                <a:latin typeface="Open Sans"/>
              </a:rPr>
              <a:t>Vždy nejprve aplikujeme </a:t>
            </a:r>
            <a:r>
              <a:rPr lang="cs-CZ" b="0" i="0" dirty="0" err="1" smtClean="0">
                <a:solidFill>
                  <a:srgbClr val="444444"/>
                </a:solidFill>
                <a:effectLst/>
                <a:latin typeface="Open Sans"/>
              </a:rPr>
              <a:t>bronchodilatancia</a:t>
            </a:r>
            <a:r>
              <a:rPr lang="cs-CZ" b="0" i="0" dirty="0" smtClean="0">
                <a:solidFill>
                  <a:srgbClr val="444444"/>
                </a:solidFill>
                <a:effectLst/>
                <a:latin typeface="Open Sans"/>
              </a:rPr>
              <a:t> a teprve pak kortikoidy</a:t>
            </a:r>
          </a:p>
          <a:p>
            <a:r>
              <a:rPr lang="cs-CZ" b="0" i="0" dirty="0" smtClean="0">
                <a:solidFill>
                  <a:srgbClr val="444444"/>
                </a:solidFill>
                <a:effectLst/>
                <a:latin typeface="Open Sans"/>
              </a:rPr>
              <a:t>má-li dítě – i v </a:t>
            </a:r>
            <a:r>
              <a:rPr lang="cs-CZ" b="0" i="0" dirty="0" err="1" smtClean="0">
                <a:solidFill>
                  <a:srgbClr val="444444"/>
                </a:solidFill>
                <a:effectLst/>
                <a:latin typeface="Open Sans"/>
              </a:rPr>
              <a:t>nem</a:t>
            </a:r>
            <a:r>
              <a:rPr lang="cs-CZ" b="0" i="0" dirty="0" smtClean="0">
                <a:solidFill>
                  <a:srgbClr val="444444"/>
                </a:solidFill>
                <a:effectLst/>
                <a:latin typeface="Open Sans"/>
              </a:rPr>
              <a:t>. vlastní pomůcky nemá-li – individualizace, sterilizace před použitím u dalšího dítěte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Inhalační podání léků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11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nutné podávat velmi přesně</a:t>
            </a:r>
          </a:p>
          <a:p>
            <a:r>
              <a:rPr lang="cs-CZ" dirty="0" smtClean="0"/>
              <a:t>je-li s dítětem v nemocnici matka - podávejte je ve spolupráci s ní</a:t>
            </a:r>
          </a:p>
          <a:p>
            <a:r>
              <a:rPr lang="cs-CZ" dirty="0" smtClean="0"/>
              <a:t>i velmi malé dítě chce vědět, proč a jakým způsobem budete lék podávat</a:t>
            </a:r>
          </a:p>
          <a:p>
            <a:r>
              <a:rPr lang="cs-CZ" dirty="0" smtClean="0"/>
              <a:t>dítě je vyvíjející se organismus, který reaguje jinak než organismus dospělého (léky používané běžně v léčbě dospělých mohou být v dětském věku nevhodné, nebo dokonce nebezpečné)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obecná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dětí se častěji setkáváme s nespolupracujícím pacientem. Při podávání léků musíme být trpěliví a nikdy nesmíme používat násilí.</a:t>
            </a:r>
          </a:p>
          <a:p>
            <a:r>
              <a:rPr lang="cs-CZ" dirty="0" smtClean="0"/>
              <a:t>neodcházejte dokud dítě lék nesní.</a:t>
            </a:r>
          </a:p>
          <a:p>
            <a:r>
              <a:rPr lang="cs-CZ" dirty="0" smtClean="0"/>
              <a:t>zkontrolujte, zda dítě lék snědlo</a:t>
            </a:r>
          </a:p>
          <a:p>
            <a:r>
              <a:rPr lang="cs-CZ" dirty="0" smtClean="0"/>
              <a:t>děti častěji ohroženy alergickou reakcí</a:t>
            </a:r>
          </a:p>
          <a:p>
            <a:r>
              <a:rPr lang="cs-CZ" dirty="0" smtClean="0"/>
              <a:t>zajistěte, aby dítě nemělo přístup k lékům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obecná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3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žádná průměrná dávka léku neexistuje</a:t>
            </a:r>
          </a:p>
          <a:p>
            <a:r>
              <a:rPr lang="cs-CZ" dirty="0" smtClean="0"/>
              <a:t>doporučené dávky jsou uváděny v mg na kg tělesné váhy a dávku</a:t>
            </a:r>
          </a:p>
          <a:p>
            <a:r>
              <a:rPr lang="cs-CZ" dirty="0" smtClean="0"/>
              <a:t>velmi přesnou metodou - výpočet podle plochy tělesného povrchu</a:t>
            </a:r>
          </a:p>
          <a:p>
            <a:r>
              <a:rPr lang="cs-CZ" dirty="0" smtClean="0"/>
              <a:t>léky pro děti - často vybaveny vlastním dávkovacím schématem(velmi jednoduché, ne zcela přesné)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9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dělení tablety</a:t>
            </a:r>
          </a:p>
          <a:p>
            <a:r>
              <a:rPr lang="cs-CZ" dirty="0" smtClean="0"/>
              <a:t>naředění tablety a podání správné dávky</a:t>
            </a:r>
          </a:p>
          <a:p>
            <a:r>
              <a:rPr lang="cs-CZ" dirty="0" smtClean="0"/>
              <a:t>rozvážení v lékárně</a:t>
            </a:r>
          </a:p>
          <a:p>
            <a:r>
              <a:rPr lang="cs-CZ" dirty="0" smtClean="0"/>
              <a:t>g, mg, – rychlý, přesný přepočet na ml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kontraindikováno u zvracejících a pokud nesmí dostávat nic enterálně</a:t>
            </a:r>
          </a:p>
          <a:p>
            <a:r>
              <a:rPr lang="cs-CZ" dirty="0" smtClean="0"/>
              <a:t>dítě není schopné polykat - gastrickou sondou nebo gastrostomií</a:t>
            </a:r>
          </a:p>
          <a:p>
            <a:r>
              <a:rPr lang="cs-CZ" dirty="0" smtClean="0"/>
              <a:t>u malých dětí - suspenze, kapky, roztoky</a:t>
            </a:r>
          </a:p>
          <a:p>
            <a:r>
              <a:rPr lang="cs-CZ" dirty="0" smtClean="0"/>
              <a:t>u větších dětí - tablety, kapsle a dražé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Podávání léků ústy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8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léky v tekuté formě</a:t>
            </a:r>
          </a:p>
          <a:p>
            <a:r>
              <a:rPr lang="cs-CZ" dirty="0" smtClean="0"/>
              <a:t>tbl. a </a:t>
            </a:r>
            <a:r>
              <a:rPr lang="cs-CZ" dirty="0" err="1" smtClean="0"/>
              <a:t>drg</a:t>
            </a:r>
            <a:r>
              <a:rPr lang="cs-CZ" dirty="0" smtClean="0"/>
              <a:t>. - rozdrtíme je v třecí misce a rozpustíme v malém množství tekutiny</a:t>
            </a:r>
          </a:p>
          <a:p>
            <a:r>
              <a:rPr lang="cs-CZ" dirty="0" err="1" smtClean="0"/>
              <a:t>cps</a:t>
            </a:r>
            <a:r>
              <a:rPr lang="cs-CZ" dirty="0" smtClean="0"/>
              <a:t>. – vysypeme do malého množství tekutiny (NENÍ VHODNÉ ŘEŠENÍ)</a:t>
            </a:r>
          </a:p>
          <a:p>
            <a:r>
              <a:rPr lang="cs-CZ" dirty="0" err="1" smtClean="0"/>
              <a:t>susp</a:t>
            </a:r>
            <a:r>
              <a:rPr lang="cs-CZ" dirty="0" smtClean="0"/>
              <a:t>. - nutné před podáváním protřepat</a:t>
            </a:r>
          </a:p>
          <a:p>
            <a:r>
              <a:rPr lang="cs-CZ" dirty="0" smtClean="0"/>
              <a:t>lék bychom neměli přidávat do jídla</a:t>
            </a:r>
          </a:p>
          <a:p>
            <a:r>
              <a:rPr lang="cs-CZ" dirty="0" smtClean="0"/>
              <a:t>podání v závislosti na jídle dle doporučení</a:t>
            </a:r>
          </a:p>
          <a:p>
            <a:r>
              <a:rPr lang="cs-CZ" dirty="0" smtClean="0"/>
              <a:t>u nov. a koj. obvykle před jídlem (po jídle často vedou ke zvracení)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novorozenci, kojenci a malé děti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9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pravidelných intervalech, využívat celou dávku</a:t>
            </a:r>
          </a:p>
          <a:p>
            <a:r>
              <a:rPr lang="cs-CZ" dirty="0" smtClean="0"/>
              <a:t>dodržet závislost na jídle a dostatečné zapíjení vhodnou tekutinou</a:t>
            </a:r>
          </a:p>
          <a:p>
            <a:r>
              <a:rPr lang="cs-CZ" dirty="0" smtClean="0"/>
              <a:t>ATB v sirupu se před podáváním musí většinou naředit</a:t>
            </a:r>
          </a:p>
          <a:p>
            <a:r>
              <a:rPr lang="cs-CZ" dirty="0" smtClean="0"/>
              <a:t>Vitamín D (</a:t>
            </a:r>
            <a:r>
              <a:rPr lang="cs-CZ" dirty="0" err="1" smtClean="0"/>
              <a:t>Infadin</a:t>
            </a:r>
            <a:r>
              <a:rPr lang="cs-CZ" dirty="0" smtClean="0"/>
              <a:t>, </a:t>
            </a:r>
            <a:r>
              <a:rPr lang="cs-CZ" dirty="0" err="1" smtClean="0"/>
              <a:t>Vigantol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nepodávat přímo kápnutím léku do úst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S</a:t>
            </a:r>
            <a:r>
              <a:rPr lang="cs-CZ" dirty="0" smtClean="0"/>
              <a:t>pecifika v podávání některých léků Antibiotika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např. </a:t>
            </a:r>
            <a:r>
              <a:rPr lang="cs-CZ" dirty="0" err="1" smtClean="0"/>
              <a:t>Maltofer</a:t>
            </a:r>
            <a:r>
              <a:rPr lang="cs-CZ" dirty="0" smtClean="0"/>
              <a:t>, </a:t>
            </a:r>
            <a:r>
              <a:rPr lang="cs-CZ" dirty="0" err="1" smtClean="0"/>
              <a:t>Aktiferrin</a:t>
            </a:r>
            <a:r>
              <a:rPr lang="cs-CZ" dirty="0" smtClean="0"/>
              <a:t>, Ferro 66</a:t>
            </a:r>
          </a:p>
          <a:p>
            <a:r>
              <a:rPr lang="cs-CZ" dirty="0" smtClean="0"/>
              <a:t>neměly by být zapíjeny mlékem, černým čajem nebo jinými alkalickými nápoji</a:t>
            </a:r>
          </a:p>
          <a:p>
            <a:r>
              <a:rPr lang="cs-CZ" dirty="0" smtClean="0"/>
              <a:t>upozornit rodiče na změnu barvy stolice a možnost vzniku zácpy</a:t>
            </a:r>
          </a:p>
          <a:p>
            <a:r>
              <a:rPr lang="cs-CZ" dirty="0" err="1" smtClean="0"/>
              <a:t>Mukolytika</a:t>
            </a:r>
            <a:endParaRPr lang="cs-CZ" dirty="0" smtClean="0"/>
          </a:p>
          <a:p>
            <a:r>
              <a:rPr lang="cs-CZ" dirty="0" smtClean="0"/>
              <a:t>dostatečné množství tekutin</a:t>
            </a:r>
          </a:p>
          <a:p>
            <a:r>
              <a:rPr lang="cs-CZ" dirty="0" smtClean="0"/>
              <a:t>Iontový roztok (např. Kulíšek)</a:t>
            </a:r>
          </a:p>
          <a:p>
            <a:r>
              <a:rPr lang="cs-CZ" dirty="0" smtClean="0"/>
              <a:t>správný poměr prášku a vody (slabě hypotonický roztok)</a:t>
            </a:r>
          </a:p>
          <a:p>
            <a:r>
              <a:rPr lang="cs-CZ" dirty="0" smtClean="0"/>
              <a:t>ředit jen vodou</a:t>
            </a:r>
          </a:p>
          <a:p>
            <a:r>
              <a:rPr lang="cs-CZ" dirty="0" smtClean="0"/>
              <a:t>nikdy neředit čajem ani minerální vodou!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Přípravky železa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3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657</Words>
  <Application>Microsoft Office PowerPoint</Application>
  <PresentationFormat>Předvádění na obrazovce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Vlnění</vt:lpstr>
      <vt:lpstr>Specifika při podávání léků dětem</vt:lpstr>
      <vt:lpstr>Specifika obecná</vt:lpstr>
      <vt:lpstr>Specifika obecná</vt:lpstr>
      <vt:lpstr>Dávkování</vt:lpstr>
      <vt:lpstr>Podávání </vt:lpstr>
      <vt:lpstr>Podávání léků ústy </vt:lpstr>
      <vt:lpstr> novorozenci, kojenci a malé děti </vt:lpstr>
      <vt:lpstr> Specifika v podávání některých léků Antibiotika </vt:lpstr>
      <vt:lpstr>Přípravky železa </vt:lpstr>
      <vt:lpstr> Podávání léků konečníkem </vt:lpstr>
      <vt:lpstr>Čípky </vt:lpstr>
      <vt:lpstr> Nejčastější rektálně podávané léky v pediatrii </vt:lpstr>
      <vt:lpstr>  Inhalační podávání léků </vt:lpstr>
      <vt:lpstr>Inhalační podávání léků</vt:lpstr>
      <vt:lpstr>Poloha</vt:lpstr>
      <vt:lpstr>Inhalační podání léků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při podávání léků dětem</dc:title>
  <dc:creator>Petra</dc:creator>
  <cp:lastModifiedBy>Petra</cp:lastModifiedBy>
  <cp:revision>3</cp:revision>
  <dcterms:created xsi:type="dcterms:W3CDTF">2022-06-14T09:48:44Z</dcterms:created>
  <dcterms:modified xsi:type="dcterms:W3CDTF">2022-06-14T10:05:27Z</dcterms:modified>
</cp:coreProperties>
</file>