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407" r:id="rId5"/>
    <p:sldId id="260" r:id="rId6"/>
    <p:sldId id="262" r:id="rId7"/>
    <p:sldId id="263" r:id="rId8"/>
    <p:sldId id="264" r:id="rId9"/>
    <p:sldId id="408" r:id="rId10"/>
    <p:sldId id="409" r:id="rId11"/>
    <p:sldId id="265" r:id="rId12"/>
    <p:sldId id="410" r:id="rId13"/>
    <p:sldId id="412" r:id="rId14"/>
    <p:sldId id="266" r:id="rId15"/>
    <p:sldId id="267" r:id="rId16"/>
    <p:sldId id="413" r:id="rId17"/>
    <p:sldId id="272" r:id="rId18"/>
    <p:sldId id="268" r:id="rId19"/>
    <p:sldId id="414" r:id="rId20"/>
    <p:sldId id="415" r:id="rId21"/>
    <p:sldId id="270" r:id="rId22"/>
    <p:sldId id="356" r:id="rId23"/>
    <p:sldId id="279" r:id="rId24"/>
    <p:sldId id="269" r:id="rId25"/>
    <p:sldId id="350" r:id="rId26"/>
    <p:sldId id="351" r:id="rId27"/>
    <p:sldId id="352" r:id="rId28"/>
    <p:sldId id="353" r:id="rId29"/>
    <p:sldId id="354" r:id="rId30"/>
    <p:sldId id="418" r:id="rId31"/>
    <p:sldId id="273" r:id="rId32"/>
    <p:sldId id="275" r:id="rId33"/>
    <p:sldId id="301" r:id="rId34"/>
    <p:sldId id="417" r:id="rId35"/>
    <p:sldId id="277" r:id="rId36"/>
    <p:sldId id="278" r:id="rId37"/>
    <p:sldId id="280" r:id="rId38"/>
    <p:sldId id="281" r:id="rId39"/>
    <p:sldId id="282" r:id="rId40"/>
    <p:sldId id="283" r:id="rId41"/>
    <p:sldId id="286" r:id="rId42"/>
    <p:sldId id="284" r:id="rId43"/>
    <p:sldId id="357" r:id="rId44"/>
    <p:sldId id="358" r:id="rId45"/>
    <p:sldId id="359" r:id="rId46"/>
    <p:sldId id="360" r:id="rId47"/>
    <p:sldId id="361" r:id="rId48"/>
    <p:sldId id="287" r:id="rId49"/>
    <p:sldId id="285" r:id="rId50"/>
    <p:sldId id="288" r:id="rId51"/>
    <p:sldId id="289" r:id="rId52"/>
    <p:sldId id="290" r:id="rId53"/>
    <p:sldId id="291" r:id="rId54"/>
    <p:sldId id="292" r:id="rId55"/>
    <p:sldId id="293" r:id="rId56"/>
    <p:sldId id="294" r:id="rId57"/>
    <p:sldId id="422" r:id="rId58"/>
    <p:sldId id="295" r:id="rId59"/>
    <p:sldId id="296" r:id="rId60"/>
    <p:sldId id="297" r:id="rId61"/>
    <p:sldId id="298" r:id="rId62"/>
    <p:sldId id="299" r:id="rId63"/>
    <p:sldId id="300" r:id="rId64"/>
    <p:sldId id="302" r:id="rId65"/>
    <p:sldId id="303" r:id="rId66"/>
    <p:sldId id="304" r:id="rId67"/>
    <p:sldId id="305" r:id="rId68"/>
    <p:sldId id="306" r:id="rId69"/>
    <p:sldId id="362" r:id="rId70"/>
    <p:sldId id="363" r:id="rId71"/>
    <p:sldId id="364" r:id="rId72"/>
    <p:sldId id="365" r:id="rId73"/>
    <p:sldId id="366" r:id="rId74"/>
    <p:sldId id="439" r:id="rId75"/>
    <p:sldId id="307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423" r:id="rId91"/>
    <p:sldId id="424" r:id="rId92"/>
    <p:sldId id="426" r:id="rId93"/>
    <p:sldId id="425" r:id="rId94"/>
    <p:sldId id="372" r:id="rId95"/>
    <p:sldId id="374" r:id="rId96"/>
    <p:sldId id="376" r:id="rId97"/>
    <p:sldId id="377" r:id="rId98"/>
    <p:sldId id="378" r:id="rId99"/>
    <p:sldId id="375" r:id="rId100"/>
    <p:sldId id="379" r:id="rId101"/>
    <p:sldId id="386" r:id="rId102"/>
    <p:sldId id="380" r:id="rId103"/>
    <p:sldId id="447" r:id="rId104"/>
    <p:sldId id="382" r:id="rId105"/>
    <p:sldId id="383" r:id="rId106"/>
    <p:sldId id="384" r:id="rId107"/>
    <p:sldId id="385" r:id="rId108"/>
    <p:sldId id="387" r:id="rId109"/>
    <p:sldId id="388" r:id="rId110"/>
    <p:sldId id="389" r:id="rId111"/>
    <p:sldId id="390" r:id="rId112"/>
    <p:sldId id="391" r:id="rId113"/>
    <p:sldId id="427" r:id="rId114"/>
    <p:sldId id="381" r:id="rId115"/>
    <p:sldId id="437" r:id="rId116"/>
    <p:sldId id="438" r:id="rId117"/>
    <p:sldId id="440" r:id="rId118"/>
    <p:sldId id="441" r:id="rId119"/>
    <p:sldId id="442" r:id="rId120"/>
    <p:sldId id="443" r:id="rId121"/>
    <p:sldId id="444" r:id="rId122"/>
    <p:sldId id="340" r:id="rId123"/>
    <p:sldId id="342" r:id="rId124"/>
    <p:sldId id="343" r:id="rId125"/>
    <p:sldId id="341" r:id="rId126"/>
    <p:sldId id="344" r:id="rId127"/>
    <p:sldId id="428" r:id="rId128"/>
    <p:sldId id="430" r:id="rId129"/>
    <p:sldId id="429" r:id="rId130"/>
    <p:sldId id="431" r:id="rId131"/>
    <p:sldId id="345" r:id="rId132"/>
    <p:sldId id="392" r:id="rId133"/>
    <p:sldId id="393" r:id="rId134"/>
    <p:sldId id="434" r:id="rId135"/>
    <p:sldId id="435" r:id="rId136"/>
    <p:sldId id="436" r:id="rId137"/>
    <p:sldId id="394" r:id="rId138"/>
    <p:sldId id="346" r:id="rId139"/>
    <p:sldId id="347" r:id="rId140"/>
    <p:sldId id="348" r:id="rId141"/>
    <p:sldId id="349" r:id="rId142"/>
    <p:sldId id="309" r:id="rId143"/>
    <p:sldId id="310" r:id="rId144"/>
    <p:sldId id="311" r:id="rId145"/>
    <p:sldId id="312" r:id="rId146"/>
    <p:sldId id="316" r:id="rId147"/>
    <p:sldId id="318" r:id="rId148"/>
    <p:sldId id="317" r:id="rId149"/>
    <p:sldId id="314" r:id="rId150"/>
    <p:sldId id="313" r:id="rId151"/>
    <p:sldId id="315" r:id="rId152"/>
    <p:sldId id="432" r:id="rId153"/>
    <p:sldId id="319" r:id="rId154"/>
    <p:sldId id="433" r:id="rId155"/>
    <p:sldId id="320" r:id="rId156"/>
    <p:sldId id="367" r:id="rId157"/>
    <p:sldId id="368" r:id="rId158"/>
    <p:sldId id="369" r:id="rId159"/>
    <p:sldId id="370" r:id="rId160"/>
    <p:sldId id="396" r:id="rId161"/>
    <p:sldId id="322" r:id="rId162"/>
    <p:sldId id="323" r:id="rId163"/>
    <p:sldId id="324" r:id="rId164"/>
    <p:sldId id="325" r:id="rId165"/>
    <p:sldId id="371" r:id="rId166"/>
    <p:sldId id="397" r:id="rId167"/>
    <p:sldId id="398" r:id="rId168"/>
    <p:sldId id="399" r:id="rId169"/>
    <p:sldId id="403" r:id="rId170"/>
    <p:sldId id="404" r:id="rId171"/>
    <p:sldId id="402" r:id="rId172"/>
    <p:sldId id="405" r:id="rId173"/>
    <p:sldId id="401" r:id="rId174"/>
    <p:sldId id="400" r:id="rId175"/>
    <p:sldId id="406" r:id="rId176"/>
    <p:sldId id="445" r:id="rId177"/>
    <p:sldId id="446" r:id="rId17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7" d="100"/>
          <a:sy n="157" d="100"/>
        </p:scale>
        <p:origin x="1900" y="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theme" Target="theme/theme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tableStyles" Target="tableStyles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viewProps" Target="viewProp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List1!$A$2:$A$6</c:f>
              <c:strCache>
                <c:ptCount val="5"/>
                <c:pt idx="0">
                  <c:v>Non-Hodkingskýcm lymfomů</c:v>
                </c:pt>
                <c:pt idx="1">
                  <c:v>Chronická lymfatická leukémie</c:v>
                </c:pt>
                <c:pt idx="2">
                  <c:v>Hodgkinův lymfom</c:v>
                </c:pt>
                <c:pt idx="3">
                  <c:v>Mnohočetný myelom</c:v>
                </c:pt>
                <c:pt idx="4">
                  <c:v>Ostatní</c:v>
                </c:pt>
              </c:strCache>
            </c:strRef>
          </c:cat>
          <c:val>
            <c:numRef>
              <c:f>List1!$B$2:$B$6</c:f>
              <c:numCache>
                <c:formatCode>General</c:formatCode>
                <c:ptCount val="5"/>
                <c:pt idx="0">
                  <c:v>15</c:v>
                </c:pt>
                <c:pt idx="1">
                  <c:v>4</c:v>
                </c:pt>
                <c:pt idx="2">
                  <c:v>2</c:v>
                </c:pt>
                <c:pt idx="3">
                  <c:v>3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20-4A53-94FA-CC2F47E29FA9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List1!$A$2:$A$6</c:f>
              <c:strCache>
                <c:ptCount val="5"/>
                <c:pt idx="0">
                  <c:v>Non-Hodkingskýcm lymfomů</c:v>
                </c:pt>
                <c:pt idx="1">
                  <c:v>Chronická lymfatická leukémie</c:v>
                </c:pt>
                <c:pt idx="2">
                  <c:v>Hodgkinův lymfom</c:v>
                </c:pt>
                <c:pt idx="3">
                  <c:v>Mnohočetný myelom</c:v>
                </c:pt>
                <c:pt idx="4">
                  <c:v>Ostatní</c:v>
                </c:pt>
              </c:strCache>
            </c:strRef>
          </c:cat>
          <c:val>
            <c:numRef>
              <c:f>List1!$C$2:$C$6</c:f>
            </c:numRef>
          </c:val>
          <c:extLst>
            <c:ext xmlns:c16="http://schemas.microsoft.com/office/drawing/2014/chart" uri="{C3380CC4-5D6E-409C-BE32-E72D297353CC}">
              <c16:uniqueId val="{00000001-B420-4A53-94FA-CC2F47E29FA9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List1!$A$2:$A$6</c:f>
              <c:strCache>
                <c:ptCount val="5"/>
                <c:pt idx="0">
                  <c:v>Non-Hodkingskýcm lymfomů</c:v>
                </c:pt>
                <c:pt idx="1">
                  <c:v>Chronická lymfatická leukémie</c:v>
                </c:pt>
                <c:pt idx="2">
                  <c:v>Hodgkinův lymfom</c:v>
                </c:pt>
                <c:pt idx="3">
                  <c:v>Mnohočetný myelom</c:v>
                </c:pt>
                <c:pt idx="4">
                  <c:v>Ostatní</c:v>
                </c:pt>
              </c:strCache>
            </c:strRef>
          </c:cat>
          <c:val>
            <c:numRef>
              <c:f>List1!$D$2:$D$6</c:f>
            </c:numRef>
          </c:val>
          <c:extLst>
            <c:ext xmlns:c16="http://schemas.microsoft.com/office/drawing/2014/chart" uri="{C3380CC4-5D6E-409C-BE32-E72D297353CC}">
              <c16:uniqueId val="{00000002-B420-4A53-94FA-CC2F47E29FA9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cat>
            <c:strRef>
              <c:f>List1!$A$2:$A$8</c:f>
              <c:strCache>
                <c:ptCount val="7"/>
                <c:pt idx="0">
                  <c:v>Difúzní velkobuněčný lymfom 35%</c:v>
                </c:pt>
                <c:pt idx="1">
                  <c:v>Folikulární lymfom 25%</c:v>
                </c:pt>
                <c:pt idx="2">
                  <c:v>Lymfom z plášťových buněk</c:v>
                </c:pt>
                <c:pt idx="3">
                  <c:v>Lymfom z malých lymfocytů</c:v>
                </c:pt>
                <c:pt idx="4">
                  <c:v>Extranodální lymfom</c:v>
                </c:pt>
                <c:pt idx="5">
                  <c:v>Anaplastický velkobuněčný lymfom</c:v>
                </c:pt>
                <c:pt idx="6">
                  <c:v>Ostatní </c:v>
                </c:pt>
              </c:strCache>
            </c:strRef>
          </c:cat>
          <c:val>
            <c:numRef>
              <c:f>List1!$B$2:$B$8</c:f>
              <c:numCache>
                <c:formatCode>General</c:formatCode>
                <c:ptCount val="7"/>
                <c:pt idx="0">
                  <c:v>35</c:v>
                </c:pt>
                <c:pt idx="1">
                  <c:v>25</c:v>
                </c:pt>
                <c:pt idx="2">
                  <c:v>6</c:v>
                </c:pt>
                <c:pt idx="3">
                  <c:v>5</c:v>
                </c:pt>
                <c:pt idx="4">
                  <c:v>10</c:v>
                </c:pt>
                <c:pt idx="5">
                  <c:v>6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5A-4584-87A5-E10625AA27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5350877192982471"/>
          <c:y val="0.1563725015808794"/>
          <c:w val="0.33771929824561453"/>
          <c:h val="0.8436274984191219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0882C-B124-4A4B-AABF-11231F3FB8C1}" type="datetimeFigureOut">
              <a:rPr lang="cs-CZ" smtClean="0"/>
              <a:pPr/>
              <a:t>13.11.2023</a:t>
            </a:fld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F1CD604-CD9D-445B-8639-427E9C3DE10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0882C-B124-4A4B-AABF-11231F3FB8C1}" type="datetimeFigureOut">
              <a:rPr lang="cs-CZ" smtClean="0"/>
              <a:pPr/>
              <a:t>13.11.2023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D604-CD9D-445B-8639-427E9C3DE10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0882C-B124-4A4B-AABF-11231F3FB8C1}" type="datetimeFigureOut">
              <a:rPr lang="cs-CZ" smtClean="0"/>
              <a:pPr/>
              <a:t>13.11.2023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D604-CD9D-445B-8639-427E9C3DE10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0882C-B124-4A4B-AABF-11231F3FB8C1}" type="datetimeFigureOut">
              <a:rPr lang="cs-CZ" smtClean="0"/>
              <a:pPr/>
              <a:t>13.11.2023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F1CD604-CD9D-445B-8639-427E9C3DE10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0882C-B124-4A4B-AABF-11231F3FB8C1}" type="datetimeFigureOut">
              <a:rPr lang="cs-CZ" smtClean="0"/>
              <a:pPr/>
              <a:t>13.11.2023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D604-CD9D-445B-8639-427E9C3DE10C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0882C-B124-4A4B-AABF-11231F3FB8C1}" type="datetimeFigureOut">
              <a:rPr lang="cs-CZ" smtClean="0"/>
              <a:pPr/>
              <a:t>13.11.2023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D604-CD9D-445B-8639-427E9C3DE10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0882C-B124-4A4B-AABF-11231F3FB8C1}" type="datetimeFigureOut">
              <a:rPr lang="cs-CZ" smtClean="0"/>
              <a:pPr/>
              <a:t>13.11.2023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F1CD604-CD9D-445B-8639-427E9C3DE10C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0882C-B124-4A4B-AABF-11231F3FB8C1}" type="datetimeFigureOut">
              <a:rPr lang="cs-CZ" smtClean="0"/>
              <a:pPr/>
              <a:t>13.11.2023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D604-CD9D-445B-8639-427E9C3DE10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0882C-B124-4A4B-AABF-11231F3FB8C1}" type="datetimeFigureOut">
              <a:rPr lang="cs-CZ" smtClean="0"/>
              <a:pPr/>
              <a:t>13.11.2023</a:t>
            </a:fld>
            <a:endParaRPr 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D604-CD9D-445B-8639-427E9C3DE10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0882C-B124-4A4B-AABF-11231F3FB8C1}" type="datetimeFigureOut">
              <a:rPr lang="cs-CZ" smtClean="0"/>
              <a:pPr/>
              <a:t>13.11.2023</a:t>
            </a:fld>
            <a:endParaRPr lang="cs-CZ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D604-CD9D-445B-8639-427E9C3DE10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/>
              <a:t>Klepnutím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0882C-B124-4A4B-AABF-11231F3FB8C1}" type="datetimeFigureOut">
              <a:rPr lang="cs-CZ" smtClean="0"/>
              <a:pPr/>
              <a:t>13.11.2023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D604-CD9D-445B-8639-427E9C3DE10C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590882C-B124-4A4B-AABF-11231F3FB8C1}" type="datetimeFigureOut">
              <a:rPr lang="cs-CZ" smtClean="0"/>
              <a:pPr/>
              <a:t>13.11.2023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F1CD604-CD9D-445B-8639-427E9C3DE10C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hkt.cz/pacient/transplantace-kostni-drene/informacni-text-pro-darce-krvetvornych-bunek" TargetMode="Externa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Hematologie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Veronika Kantorová	        kontakt: </a:t>
            </a:r>
            <a:r>
              <a:rPr lang="cs-CZ" dirty="0" err="1"/>
              <a:t>veronika.luksova</a:t>
            </a:r>
            <a:r>
              <a:rPr lang="cs-CZ" dirty="0"/>
              <a:t>@seznam.</a:t>
            </a:r>
            <a:r>
              <a:rPr lang="cs-CZ" dirty="0" err="1"/>
              <a:t>cz</a:t>
            </a:r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28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8442739" cy="510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NHL - přehled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DIFÚZNÍ VELKOBUNĚČNÝ LYMFOM</a:t>
            </a:r>
          </a:p>
          <a:p>
            <a:r>
              <a:rPr lang="cs-CZ" dirty="0"/>
              <a:t>FOLIKULÁRNÍ LYMFOM</a:t>
            </a:r>
          </a:p>
          <a:p>
            <a:r>
              <a:rPr lang="cs-CZ" dirty="0"/>
              <a:t>LYMFOM Z PLÁŠŤOVÝCH BUNĚK</a:t>
            </a:r>
          </a:p>
          <a:p>
            <a:r>
              <a:rPr lang="cs-CZ" dirty="0"/>
              <a:t>LYMFOM Z MALÝCH LYMFOCYTŮ</a:t>
            </a:r>
          </a:p>
          <a:p>
            <a:r>
              <a:rPr lang="cs-CZ" dirty="0"/>
              <a:t>EXTRANODÁLNÍ LYMFOM Z MARGINÁLNÍ ZÓNY</a:t>
            </a:r>
          </a:p>
          <a:p>
            <a:endParaRPr lang="cs-CZ" dirty="0"/>
          </a:p>
          <a:p>
            <a:r>
              <a:rPr lang="cs-CZ" dirty="0"/>
              <a:t>ANAPLASTICKÝ VELKOBUNĚČNÝ LYMFOM</a:t>
            </a:r>
          </a:p>
          <a:p>
            <a:r>
              <a:rPr lang="cs-CZ"/>
              <a:t>KOŽNÍ T-LYMFOMY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Non-</a:t>
            </a:r>
            <a:r>
              <a:rPr lang="cs-CZ" dirty="0" err="1"/>
              <a:t>hogkinské</a:t>
            </a:r>
            <a:r>
              <a:rPr lang="cs-CZ" dirty="0"/>
              <a:t> lymfomy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Hodgkinův</a:t>
            </a:r>
            <a:r>
              <a:rPr lang="cs-CZ" dirty="0"/>
              <a:t> lymfom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Lymfoproliferativní</a:t>
            </a:r>
            <a:r>
              <a:rPr lang="cs-CZ" dirty="0"/>
              <a:t> onemocnění s populací buněk R-S buněk, nebo </a:t>
            </a:r>
            <a:r>
              <a:rPr lang="cs-CZ" dirty="0" err="1"/>
              <a:t>hodgkinových</a:t>
            </a:r>
            <a:r>
              <a:rPr lang="cs-CZ" dirty="0"/>
              <a:t> buněk</a:t>
            </a:r>
          </a:p>
          <a:p>
            <a:r>
              <a:rPr lang="cs-CZ" dirty="0"/>
              <a:t>Klasický HL</a:t>
            </a:r>
          </a:p>
          <a:p>
            <a:r>
              <a:rPr lang="cs-CZ" dirty="0" err="1"/>
              <a:t>Nodulární</a:t>
            </a:r>
            <a:r>
              <a:rPr lang="cs-CZ" dirty="0"/>
              <a:t>  HL s predominancí lymfocytů</a:t>
            </a:r>
          </a:p>
          <a:p>
            <a:r>
              <a:rPr lang="cs-CZ" dirty="0"/>
              <a:t>Výskyt – mezi 20.- 30. rokem a kolem 50 let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124657"/>
            <a:ext cx="4896544" cy="3483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88641"/>
            <a:ext cx="5004048" cy="371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Hodgkinův</a:t>
            </a:r>
            <a:r>
              <a:rPr lang="cs-CZ" dirty="0"/>
              <a:t> lymfom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Klinický obraz: lymfadenopatie – mediastinální, krční, axilární</a:t>
            </a:r>
          </a:p>
          <a:p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900868"/>
            <a:ext cx="4104456" cy="273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19754"/>
            <a:ext cx="8856984" cy="5860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Hodgkinův</a:t>
            </a:r>
            <a:r>
              <a:rPr lang="cs-CZ" dirty="0"/>
              <a:t> lymfom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Diagnostika: z lymfatických uzlin – histologické vyšetření + </a:t>
            </a:r>
            <a:r>
              <a:rPr lang="cs-CZ" dirty="0" err="1"/>
              <a:t>trepanobiopsie</a:t>
            </a:r>
            <a:endParaRPr lang="cs-CZ" dirty="0"/>
          </a:p>
          <a:p>
            <a:r>
              <a:rPr lang="cs-CZ" dirty="0"/>
              <a:t>Terapie: systémová léčba - chemoterapie, v lokalizovaných stádiích jí doplňujeme radioterapií</a:t>
            </a:r>
          </a:p>
          <a:p>
            <a:r>
              <a:rPr lang="cs-CZ" dirty="0"/>
              <a:t>Prognóza dobrá, až 95% lidí přežije 5 let u časného stádia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Chronická lymfatická leukemie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Periferní </a:t>
            </a:r>
            <a:r>
              <a:rPr lang="cs-CZ" dirty="0" err="1"/>
              <a:t>lymfoproliferace</a:t>
            </a:r>
            <a:r>
              <a:rPr lang="cs-CZ" dirty="0"/>
              <a:t> z B-lymfocytů</a:t>
            </a:r>
          </a:p>
          <a:p>
            <a:r>
              <a:rPr lang="cs-CZ" dirty="0"/>
              <a:t>Průběh je mírný, často nevyžaduje léčbu</a:t>
            </a:r>
          </a:p>
          <a:p>
            <a:r>
              <a:rPr lang="cs-CZ" dirty="0"/>
              <a:t>Klinický obraz: </a:t>
            </a:r>
          </a:p>
          <a:p>
            <a:pPr lvl="2"/>
            <a:r>
              <a:rPr lang="cs-CZ" dirty="0"/>
              <a:t>asymptomatický – náhodný nález</a:t>
            </a:r>
          </a:p>
          <a:p>
            <a:pPr lvl="2"/>
            <a:r>
              <a:rPr lang="cs-CZ" dirty="0"/>
              <a:t>Zvětšení lymfatických uzlin</a:t>
            </a:r>
          </a:p>
          <a:p>
            <a:pPr lvl="2"/>
            <a:r>
              <a:rPr lang="cs-CZ" dirty="0"/>
              <a:t>Celkové příznaky – únava, teplota, hubnutí, noční pocení</a:t>
            </a:r>
          </a:p>
          <a:p>
            <a:pPr lvl="2"/>
            <a:r>
              <a:rPr lang="cs-CZ" dirty="0"/>
              <a:t>Anémie, </a:t>
            </a:r>
            <a:r>
              <a:rPr lang="cs-CZ" dirty="0" err="1"/>
              <a:t>trombocytopeni</a:t>
            </a:r>
            <a:endParaRPr lang="cs-CZ" dirty="0"/>
          </a:p>
          <a:p>
            <a:r>
              <a:rPr lang="cs-CZ" dirty="0"/>
              <a:t>Terapie: sledování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Leukémie - přehled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Nádorové onemocnění krvetvorby</a:t>
            </a:r>
          </a:p>
          <a:p>
            <a:r>
              <a:rPr lang="cs-CZ" dirty="0"/>
              <a:t>Nejčastější nádory v dětském věku</a:t>
            </a:r>
          </a:p>
          <a:p>
            <a:r>
              <a:rPr lang="cs-CZ" dirty="0"/>
              <a:t>Nezralé buňky (=</a:t>
            </a:r>
            <a:r>
              <a:rPr lang="cs-CZ" dirty="0" err="1"/>
              <a:t>blasty</a:t>
            </a:r>
            <a:r>
              <a:rPr lang="cs-CZ" dirty="0"/>
              <a:t>) se z kostní dřeně vyplavují do periferní krve</a:t>
            </a:r>
          </a:p>
          <a:p>
            <a:r>
              <a:rPr lang="cs-CZ" dirty="0"/>
              <a:t>Leukemická populace buněk postupně vytlačuje normální krevní buňky</a:t>
            </a:r>
          </a:p>
          <a:p>
            <a:r>
              <a:rPr lang="cs-CZ" dirty="0"/>
              <a:t>Leukemické buňky jsou méněcenné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leukémie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Klinické příznaky:</a:t>
            </a:r>
          </a:p>
          <a:p>
            <a:r>
              <a:rPr lang="cs-CZ" dirty="0"/>
              <a:t>1) nedostatek červených krvinek</a:t>
            </a:r>
          </a:p>
          <a:p>
            <a:pPr lvl="1"/>
            <a:r>
              <a:rPr lang="cs-CZ" dirty="0"/>
              <a:t>Anémie 	anemický syndrom</a:t>
            </a:r>
          </a:p>
          <a:p>
            <a:r>
              <a:rPr lang="cs-CZ" dirty="0"/>
              <a:t>2) nedostatek bílých krvinek</a:t>
            </a:r>
          </a:p>
          <a:p>
            <a:pPr lvl="1"/>
            <a:r>
              <a:rPr lang="cs-CZ" dirty="0"/>
              <a:t>infekce</a:t>
            </a:r>
          </a:p>
          <a:p>
            <a:r>
              <a:rPr lang="cs-CZ" dirty="0"/>
              <a:t>3) nedostatek (špatná funkce) krevních destiček</a:t>
            </a:r>
          </a:p>
          <a:p>
            <a:pPr lvl="1"/>
            <a:r>
              <a:rPr lang="cs-CZ" dirty="0"/>
              <a:t>Krvácení, </a:t>
            </a:r>
            <a:r>
              <a:rPr lang="cs-CZ" dirty="0" err="1"/>
              <a:t>trombozy</a:t>
            </a:r>
            <a:endParaRPr lang="cs-CZ" dirty="0"/>
          </a:p>
          <a:p>
            <a:r>
              <a:rPr lang="cs-CZ" dirty="0"/>
              <a:t>4) </a:t>
            </a:r>
            <a:r>
              <a:rPr lang="cs-CZ" dirty="0" err="1"/>
              <a:t>hepatosplenomegalie</a:t>
            </a:r>
            <a:r>
              <a:rPr lang="cs-CZ" dirty="0"/>
              <a:t>, lymfadenopatie</a:t>
            </a:r>
          </a:p>
          <a:p>
            <a:r>
              <a:rPr lang="cs-CZ" dirty="0"/>
              <a:t>5) celkové příznaky – únava, slabost, horečky, bolesti kloubů, hubnutí</a:t>
            </a:r>
          </a:p>
        </p:txBody>
      </p:sp>
      <p:sp>
        <p:nvSpPr>
          <p:cNvPr id="4" name="Šipka doprava 3"/>
          <p:cNvSpPr/>
          <p:nvPr/>
        </p:nvSpPr>
        <p:spPr>
          <a:xfrm>
            <a:off x="2267744" y="2708920"/>
            <a:ext cx="64807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Erytrocyt – červená krvinka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Funkce: přenos kyslíku z plic do tkání a oxidu uhličitého z tkání zpět do plic</a:t>
            </a:r>
          </a:p>
          <a:p>
            <a:r>
              <a:rPr lang="cs-CZ" dirty="0"/>
              <a:t>V cytoplazmě mají barvivo – </a:t>
            </a:r>
          </a:p>
          <a:p>
            <a:pPr lvl="1"/>
            <a:r>
              <a:rPr lang="cs-CZ" dirty="0"/>
              <a:t>HEMOGLOBIN           </a:t>
            </a:r>
          </a:p>
          <a:p>
            <a:pPr lvl="1">
              <a:buNone/>
            </a:pPr>
            <a:r>
              <a:rPr lang="cs-CZ" dirty="0"/>
              <a:t>			     HEM – obsahuje železo</a:t>
            </a:r>
          </a:p>
          <a:p>
            <a:pPr lvl="1">
              <a:buNone/>
            </a:pPr>
            <a:r>
              <a:rPr lang="cs-CZ" dirty="0"/>
              <a:t>		 	     GLOBIN – bílkovina</a:t>
            </a:r>
          </a:p>
          <a:p>
            <a:pPr lvl="1">
              <a:buNone/>
            </a:pPr>
            <a:r>
              <a:rPr lang="cs-CZ" dirty="0"/>
              <a:t>					   - schopnost vázat plyny</a:t>
            </a:r>
          </a:p>
          <a:p>
            <a:pPr lvl="1">
              <a:buNone/>
            </a:pPr>
            <a:r>
              <a:rPr lang="cs-CZ" dirty="0"/>
              <a:t>				(kyslík, oxid uhličitý, </a:t>
            </a:r>
            <a:r>
              <a:rPr lang="cs-CZ" dirty="0" err="1"/>
              <a:t>ox</a:t>
            </a:r>
            <a:r>
              <a:rPr lang="cs-CZ" dirty="0"/>
              <a:t>. uhelnatý)</a:t>
            </a:r>
          </a:p>
        </p:txBody>
      </p:sp>
      <p:cxnSp>
        <p:nvCxnSpPr>
          <p:cNvPr id="5" name="Přímá spojovací šipka 4"/>
          <p:cNvCxnSpPr/>
          <p:nvPr/>
        </p:nvCxnSpPr>
        <p:spPr>
          <a:xfrm>
            <a:off x="1259632" y="4005064"/>
            <a:ext cx="100811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šipka 8"/>
          <p:cNvCxnSpPr/>
          <p:nvPr/>
        </p:nvCxnSpPr>
        <p:spPr>
          <a:xfrm>
            <a:off x="1259632" y="4077072"/>
            <a:ext cx="1008112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Leukémie - dělení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Akutní</a:t>
            </a:r>
          </a:p>
          <a:p>
            <a:r>
              <a:rPr lang="cs-CZ" dirty="0"/>
              <a:t>Chronická</a:t>
            </a:r>
          </a:p>
          <a:p>
            <a:endParaRPr lang="cs-CZ" dirty="0"/>
          </a:p>
          <a:p>
            <a:r>
              <a:rPr lang="cs-CZ" dirty="0"/>
              <a:t>Myeloidní </a:t>
            </a:r>
          </a:p>
          <a:p>
            <a:r>
              <a:rPr lang="cs-CZ" dirty="0"/>
              <a:t>Lymfoidní</a:t>
            </a:r>
          </a:p>
          <a:p>
            <a:endParaRPr lang="cs-CZ" dirty="0"/>
          </a:p>
          <a:p>
            <a:r>
              <a:rPr lang="cs-CZ" b="1" dirty="0"/>
              <a:t>Akutní myeloidní leukémie je leukémií dětského věku</a:t>
            </a:r>
          </a:p>
          <a:p>
            <a:r>
              <a:rPr lang="cs-CZ" b="1" dirty="0"/>
              <a:t>Chronická lymfatická leukémie je onemocnění starých lidí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Darování krvetvorných buněk, kostní dřeně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hlinkClick r:id="rId2"/>
              </a:rPr>
              <a:t>https://www.uhkt.cz/pacient/transplantace-kostni-drene/informacni-text-pro-darce-krvetvornych-bunek</a:t>
            </a:r>
            <a:endParaRPr lang="cs-CZ" dirty="0"/>
          </a:p>
          <a:p>
            <a:endParaRPr lang="cs-CZ" dirty="0"/>
          </a:p>
          <a:p>
            <a:r>
              <a:rPr lang="cs-CZ" dirty="0"/>
              <a:t>Krvetvorné buňky - stimulace růstovým faktorem a následně odběr separací z periferní žíly </a:t>
            </a:r>
          </a:p>
          <a:p>
            <a:r>
              <a:rPr lang="cs-CZ" dirty="0"/>
              <a:t>Kostní dřeň – punkční jehlou z pánevních kostí odběr krvetvorných buněk v celkové anestezii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Transplantace kostní dřeně a krvetvorných buněk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Léčebná metoda, která nahradí poškozenou krvetvorbu v těle pacienta</a:t>
            </a:r>
          </a:p>
          <a:p>
            <a:r>
              <a:rPr lang="cs-CZ" dirty="0"/>
              <a:t>Autologní – aplikace vlastních </a:t>
            </a:r>
            <a:r>
              <a:rPr lang="cs-CZ" dirty="0" err="1"/>
              <a:t>krvetvor</a:t>
            </a:r>
            <a:r>
              <a:rPr lang="cs-CZ" dirty="0"/>
              <a:t>. buněk</a:t>
            </a:r>
          </a:p>
          <a:p>
            <a:r>
              <a:rPr lang="cs-CZ" dirty="0" err="1"/>
              <a:t>Allogenní</a:t>
            </a:r>
            <a:r>
              <a:rPr lang="cs-CZ" dirty="0"/>
              <a:t> – aplikace cizích </a:t>
            </a:r>
            <a:r>
              <a:rPr lang="cs-CZ" dirty="0" err="1"/>
              <a:t>krvetvor</a:t>
            </a:r>
            <a:r>
              <a:rPr lang="cs-CZ" dirty="0"/>
              <a:t>. buněk</a:t>
            </a:r>
          </a:p>
          <a:p>
            <a:r>
              <a:rPr lang="cs-CZ" dirty="0"/>
              <a:t>Před aplikací krvetvorných buněk cytostatická léčba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Komplikace transplantace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Graft</a:t>
            </a:r>
            <a:r>
              <a:rPr lang="cs-CZ" dirty="0"/>
              <a:t> vs. Host </a:t>
            </a:r>
            <a:r>
              <a:rPr lang="cs-CZ" dirty="0" err="1"/>
              <a:t>diseases</a:t>
            </a:r>
            <a:r>
              <a:rPr lang="cs-CZ" dirty="0"/>
              <a:t> = reakce štěpu proti hostiteli</a:t>
            </a:r>
          </a:p>
          <a:p>
            <a:pPr lvl="1"/>
            <a:r>
              <a:rPr lang="cs-CZ" dirty="0"/>
              <a:t>Způsobená buňkami imunitního systému (T-lymf), které zůstaly v darované kostní dřeni</a:t>
            </a:r>
          </a:p>
          <a:p>
            <a:pPr lvl="1"/>
            <a:r>
              <a:rPr lang="cs-CZ" dirty="0"/>
              <a:t>T-lymfocyty působí na imunitní systém příjemce oslabeného imunosupresivní léčbou</a:t>
            </a:r>
          </a:p>
          <a:p>
            <a:pPr lvl="1"/>
            <a:r>
              <a:rPr lang="cs-CZ" dirty="0"/>
              <a:t>Postihuje orgány: kůže, játra, GIT</a:t>
            </a:r>
          </a:p>
          <a:p>
            <a:pPr lvl="1"/>
            <a:r>
              <a:rPr lang="cs-CZ" dirty="0"/>
              <a:t>AKUTNÍ (do 100 dní) X CHRONICKÁ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548680"/>
            <a:ext cx="4274815" cy="286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140968"/>
            <a:ext cx="48768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Mnohočetný myelom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Nádorové onemocnění vycházející z plasmatických buněk</a:t>
            </a:r>
          </a:p>
          <a:p>
            <a:r>
              <a:rPr lang="cs-CZ" dirty="0"/>
              <a:t>V krvi patologický PARAPROTEIN – produkt plasmatických buněk</a:t>
            </a:r>
          </a:p>
          <a:p>
            <a:r>
              <a:rPr lang="cs-CZ" dirty="0"/>
              <a:t>Klinický obraz: CRAB</a:t>
            </a:r>
          </a:p>
          <a:p>
            <a:pPr lvl="1"/>
            <a:r>
              <a:rPr lang="cs-CZ" dirty="0"/>
              <a:t>C – CALCIUM - </a:t>
            </a:r>
            <a:r>
              <a:rPr lang="cs-CZ" dirty="0" err="1"/>
              <a:t>hyperkalcémie</a:t>
            </a:r>
            <a:endParaRPr lang="cs-CZ" dirty="0"/>
          </a:p>
          <a:p>
            <a:pPr lvl="1"/>
            <a:r>
              <a:rPr lang="cs-CZ" dirty="0"/>
              <a:t>R – RENAL – ledvinné postižení</a:t>
            </a:r>
          </a:p>
          <a:p>
            <a:pPr lvl="1"/>
            <a:r>
              <a:rPr lang="cs-CZ" dirty="0"/>
              <a:t>A – ANÉMIE – </a:t>
            </a:r>
            <a:r>
              <a:rPr lang="cs-CZ" dirty="0" err="1"/>
              <a:t>normocytární</a:t>
            </a:r>
            <a:r>
              <a:rPr lang="cs-CZ" dirty="0"/>
              <a:t>, </a:t>
            </a:r>
            <a:r>
              <a:rPr lang="cs-CZ" dirty="0" err="1"/>
              <a:t>normochromní</a:t>
            </a:r>
            <a:r>
              <a:rPr lang="cs-CZ" dirty="0"/>
              <a:t> anémie</a:t>
            </a:r>
          </a:p>
          <a:p>
            <a:pPr lvl="1"/>
            <a:r>
              <a:rPr lang="cs-CZ" dirty="0"/>
              <a:t>B – BONE – kostní postižení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Mnohočetný myelom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Diagnostika:</a:t>
            </a:r>
          </a:p>
          <a:p>
            <a:pPr lvl="1"/>
            <a:r>
              <a:rPr lang="cs-CZ" dirty="0"/>
              <a:t>Patologická </a:t>
            </a:r>
            <a:r>
              <a:rPr lang="cs-CZ" dirty="0" err="1"/>
              <a:t>osteolytická</a:t>
            </a:r>
            <a:r>
              <a:rPr lang="cs-CZ" dirty="0"/>
              <a:t> ložiska – RTG, CT, PET-CT</a:t>
            </a:r>
          </a:p>
          <a:p>
            <a:pPr lvl="1"/>
            <a:r>
              <a:rPr lang="cs-CZ" dirty="0" err="1"/>
              <a:t>Paraprotein</a:t>
            </a:r>
            <a:r>
              <a:rPr lang="cs-CZ" dirty="0"/>
              <a:t> v krvi</a:t>
            </a:r>
          </a:p>
          <a:p>
            <a:pPr lvl="1"/>
            <a:r>
              <a:rPr lang="cs-CZ" dirty="0"/>
              <a:t>Volné lehké řetězce v krvi</a:t>
            </a:r>
          </a:p>
          <a:p>
            <a:pPr lvl="1"/>
            <a:r>
              <a:rPr lang="cs-CZ" dirty="0" err="1"/>
              <a:t>Bence</a:t>
            </a:r>
            <a:r>
              <a:rPr lang="cs-CZ" dirty="0"/>
              <a:t>-</a:t>
            </a:r>
            <a:r>
              <a:rPr lang="cs-CZ" dirty="0" err="1"/>
              <a:t>Jonesova</a:t>
            </a:r>
            <a:r>
              <a:rPr lang="cs-CZ" dirty="0"/>
              <a:t> bílkovina v moči</a:t>
            </a:r>
          </a:p>
          <a:p>
            <a:pPr lvl="1"/>
            <a:r>
              <a:rPr lang="cs-CZ" dirty="0"/>
              <a:t>Vyšetření kostní dřeně (</a:t>
            </a:r>
            <a:r>
              <a:rPr lang="cs-CZ" dirty="0" err="1"/>
              <a:t>plasmocyty</a:t>
            </a:r>
            <a:r>
              <a:rPr lang="cs-CZ" dirty="0"/>
              <a:t>), cytogenetické vyšetření</a:t>
            </a:r>
          </a:p>
          <a:p>
            <a:pPr lvl="1"/>
            <a:r>
              <a:rPr lang="cs-CZ" dirty="0"/>
              <a:t>Anémie, </a:t>
            </a:r>
            <a:r>
              <a:rPr lang="cs-CZ" dirty="0" err="1"/>
              <a:t>hyperkalcémie</a:t>
            </a:r>
            <a:r>
              <a:rPr lang="cs-CZ" dirty="0"/>
              <a:t>, zhoršení renálních funkcí, LDH, TK, B2MG, kyselina močová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Mnohočetný myelom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1) asymptomatické stádium </a:t>
            </a:r>
          </a:p>
          <a:p>
            <a:pPr lvl="1"/>
            <a:r>
              <a:rPr lang="cs-CZ" dirty="0"/>
              <a:t>Doutnající myelom</a:t>
            </a:r>
          </a:p>
          <a:p>
            <a:r>
              <a:rPr lang="cs-CZ" dirty="0"/>
              <a:t>2) symptomatické stádium</a:t>
            </a:r>
          </a:p>
          <a:p>
            <a:pPr lvl="1"/>
            <a:r>
              <a:rPr lang="cs-CZ" dirty="0"/>
              <a:t>Mnohočetný myelom</a:t>
            </a:r>
          </a:p>
          <a:p>
            <a:pPr lvl="1"/>
            <a:r>
              <a:rPr lang="cs-CZ" dirty="0"/>
              <a:t>solitární </a:t>
            </a:r>
            <a:r>
              <a:rPr lang="cs-CZ" dirty="0" err="1"/>
              <a:t>plasmocytom</a:t>
            </a:r>
            <a:endParaRPr lang="cs-CZ" dirty="0"/>
          </a:p>
          <a:p>
            <a:endParaRPr lang="cs-CZ" dirty="0"/>
          </a:p>
          <a:p>
            <a:pPr>
              <a:buNone/>
            </a:pPr>
            <a:r>
              <a:rPr lang="cs-CZ" b="1" dirty="0"/>
              <a:t>Terapie – jen u symptomatického stádia</a:t>
            </a:r>
            <a:r>
              <a:rPr lang="cs-CZ" dirty="0"/>
              <a:t>	</a:t>
            </a:r>
          </a:p>
          <a:p>
            <a:r>
              <a:rPr lang="cs-CZ" dirty="0"/>
              <a:t>mladší pacienti – autologní transplantace KD</a:t>
            </a:r>
          </a:p>
          <a:p>
            <a:r>
              <a:rPr lang="cs-CZ" dirty="0"/>
              <a:t>Starší pacienti – chemoterapie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+podpůrná léčba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Kazuistika č.3</a:t>
            </a:r>
            <a:br>
              <a:rPr lang="cs-CZ" dirty="0"/>
            </a:br>
            <a:r>
              <a:rPr lang="cs-CZ" dirty="0"/>
              <a:t>pan D.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/>
              <a:t>NO: pacient přichází na interní </a:t>
            </a:r>
            <a:r>
              <a:rPr lang="cs-CZ" dirty="0" err="1"/>
              <a:t>přijímovou</a:t>
            </a:r>
            <a:r>
              <a:rPr lang="cs-CZ" dirty="0"/>
              <a:t> ambulanci pro otoky, dušnost – zhodnoceno v rámci městnavého selhání srdce</a:t>
            </a:r>
          </a:p>
          <a:p>
            <a:r>
              <a:rPr lang="cs-CZ" dirty="0"/>
              <a:t>OA: Městnavé selhání srdce – opakovaně recidivy, </a:t>
            </a:r>
            <a:r>
              <a:rPr lang="cs-CZ" dirty="0" err="1"/>
              <a:t>fluidothorax</a:t>
            </a:r>
            <a:r>
              <a:rPr lang="cs-CZ" dirty="0"/>
              <a:t>, ascites, dle ECHO 3/2022 EF LK 20-25%, dilatace všech srdečních oddílů, těžká systolická dysfunkce obou komor, středně těžká až těžká mitrální a trikuspidální regurgitace, dilatační </a:t>
            </a:r>
            <a:r>
              <a:rPr lang="cs-CZ" dirty="0" err="1"/>
              <a:t>kardiomypatie</a:t>
            </a:r>
            <a:r>
              <a:rPr lang="cs-CZ" dirty="0"/>
              <a:t> </a:t>
            </a:r>
          </a:p>
          <a:p>
            <a:r>
              <a:rPr lang="cs-CZ" dirty="0"/>
              <a:t>Chronická ischemická choroba srdeční - </a:t>
            </a:r>
            <a:r>
              <a:rPr lang="cs-CZ" dirty="0" err="1"/>
              <a:t>stp</a:t>
            </a:r>
            <a:r>
              <a:rPr lang="cs-CZ" dirty="0"/>
              <a:t>. AKB RPLD,RIM,RIA-IMA 1/17</a:t>
            </a:r>
          </a:p>
          <a:p>
            <a:r>
              <a:rPr lang="cs-CZ" dirty="0" err="1"/>
              <a:t>Uropathia</a:t>
            </a:r>
            <a:r>
              <a:rPr lang="cs-CZ" dirty="0"/>
              <a:t> </a:t>
            </a:r>
            <a:r>
              <a:rPr lang="cs-CZ" dirty="0" err="1"/>
              <a:t>obstr.při</a:t>
            </a:r>
            <a:r>
              <a:rPr lang="cs-CZ" dirty="0"/>
              <a:t> vypadlé </a:t>
            </a:r>
            <a:r>
              <a:rPr lang="cs-CZ" dirty="0" err="1"/>
              <a:t>kalicholitiáze</a:t>
            </a:r>
            <a:r>
              <a:rPr lang="cs-CZ" dirty="0"/>
              <a:t> do ureteru, JJ </a:t>
            </a:r>
            <a:r>
              <a:rPr lang="cs-CZ" dirty="0" err="1"/>
              <a:t>stent</a:t>
            </a:r>
            <a:r>
              <a:rPr lang="cs-CZ" dirty="0"/>
              <a:t> l.dx.3.8.2021, akutní </a:t>
            </a:r>
            <a:r>
              <a:rPr lang="cs-CZ" dirty="0" err="1"/>
              <a:t>oligurické</a:t>
            </a:r>
            <a:r>
              <a:rPr lang="cs-CZ" dirty="0"/>
              <a:t> selhání ledvin </a:t>
            </a:r>
            <a:r>
              <a:rPr lang="cs-CZ" dirty="0" err="1"/>
              <a:t>III.st</a:t>
            </a:r>
            <a:r>
              <a:rPr lang="cs-CZ" dirty="0"/>
              <a:t>., </a:t>
            </a:r>
          </a:p>
          <a:p>
            <a:r>
              <a:rPr lang="cs-CZ" dirty="0" err="1"/>
              <a:t>Světlobb</a:t>
            </a:r>
            <a:r>
              <a:rPr lang="cs-CZ" dirty="0"/>
              <a:t> ca </a:t>
            </a:r>
            <a:r>
              <a:rPr lang="cs-CZ" dirty="0" err="1"/>
              <a:t>renis</a:t>
            </a:r>
            <a:r>
              <a:rPr lang="cs-CZ" dirty="0"/>
              <a:t>, pT2N0M0 R0 ISUP 3, </a:t>
            </a:r>
            <a:r>
              <a:rPr lang="cs-CZ" dirty="0" err="1"/>
              <a:t>stp</a:t>
            </a:r>
            <a:r>
              <a:rPr lang="cs-CZ" dirty="0"/>
              <a:t>. LSK NE + </a:t>
            </a:r>
            <a:r>
              <a:rPr lang="cs-CZ" dirty="0" err="1"/>
              <a:t>adrenalectomia</a:t>
            </a:r>
            <a:r>
              <a:rPr lang="cs-CZ" dirty="0"/>
              <a:t> l.sin. 16.9.2020</a:t>
            </a:r>
          </a:p>
          <a:p>
            <a:r>
              <a:rPr lang="cs-CZ" dirty="0"/>
              <a:t>Diabetes </a:t>
            </a:r>
            <a:r>
              <a:rPr lang="cs-CZ" dirty="0" err="1"/>
              <a:t>mellitus</a:t>
            </a:r>
            <a:r>
              <a:rPr lang="cs-CZ" dirty="0"/>
              <a:t> 2. typu na </a:t>
            </a:r>
            <a:r>
              <a:rPr lang="cs-CZ" dirty="0" err="1"/>
              <a:t>inzulinoterapii</a:t>
            </a:r>
            <a:endParaRPr lang="cs-CZ" dirty="0"/>
          </a:p>
          <a:p>
            <a:r>
              <a:rPr lang="cs-CZ" dirty="0"/>
              <a:t>Esenciální (primární) hypertenze</a:t>
            </a:r>
          </a:p>
          <a:p>
            <a:r>
              <a:rPr lang="cs-CZ" dirty="0"/>
              <a:t>Adenom prostaty</a:t>
            </a:r>
          </a:p>
          <a:p>
            <a:r>
              <a:rPr lang="cs-CZ" dirty="0"/>
              <a:t>AA: neguje</a:t>
            </a:r>
          </a:p>
          <a:p>
            <a:r>
              <a:rPr lang="cs-CZ" dirty="0"/>
              <a:t>FA:  </a:t>
            </a:r>
            <a:r>
              <a:rPr lang="cs-CZ" dirty="0" err="1"/>
              <a:t>Furon</a:t>
            </a:r>
            <a:r>
              <a:rPr lang="cs-CZ" dirty="0"/>
              <a:t>, </a:t>
            </a:r>
            <a:r>
              <a:rPr lang="cs-CZ" dirty="0" err="1"/>
              <a:t>Verospiron</a:t>
            </a:r>
            <a:r>
              <a:rPr lang="cs-CZ" dirty="0"/>
              <a:t>, </a:t>
            </a:r>
            <a:r>
              <a:rPr lang="cs-CZ" dirty="0" err="1"/>
              <a:t>Rivodaron</a:t>
            </a:r>
            <a:r>
              <a:rPr lang="cs-CZ" dirty="0"/>
              <a:t>, </a:t>
            </a:r>
            <a:r>
              <a:rPr lang="cs-CZ" dirty="0" err="1"/>
              <a:t>Betaloc</a:t>
            </a:r>
            <a:r>
              <a:rPr lang="cs-CZ" dirty="0"/>
              <a:t> ZOK, </a:t>
            </a:r>
            <a:r>
              <a:rPr lang="cs-CZ" dirty="0" err="1"/>
              <a:t>Atorvastatin</a:t>
            </a:r>
            <a:r>
              <a:rPr lang="cs-CZ" dirty="0"/>
              <a:t>, Kalium </a:t>
            </a:r>
            <a:r>
              <a:rPr lang="cs-CZ" dirty="0" err="1"/>
              <a:t>chloratum</a:t>
            </a:r>
            <a:r>
              <a:rPr lang="cs-CZ" dirty="0"/>
              <a:t>, </a:t>
            </a:r>
            <a:r>
              <a:rPr lang="cs-CZ" dirty="0" err="1"/>
              <a:t>Anopyrin</a:t>
            </a:r>
            <a:r>
              <a:rPr lang="cs-CZ" dirty="0"/>
              <a:t>, </a:t>
            </a:r>
            <a:r>
              <a:rPr lang="cs-CZ" dirty="0" err="1"/>
              <a:t>Zaldiar</a:t>
            </a:r>
            <a:r>
              <a:rPr lang="cs-CZ" dirty="0"/>
              <a:t>, inzulín</a:t>
            </a:r>
          </a:p>
          <a:p>
            <a:endParaRPr lang="cs-CZ" dirty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Kazuistika č.3</a:t>
            </a:r>
            <a:br>
              <a:rPr lang="cs-CZ" dirty="0"/>
            </a:br>
            <a:r>
              <a:rPr lang="cs-CZ" dirty="0"/>
              <a:t>pan D.</a:t>
            </a:r>
            <a:br>
              <a:rPr lang="cs-CZ" dirty="0"/>
            </a:br>
            <a:r>
              <a:rPr lang="cs-CZ" sz="2700" dirty="0"/>
              <a:t>- v KO nalezen  </a:t>
            </a:r>
            <a:r>
              <a:rPr lang="cs-CZ" sz="2700" dirty="0" err="1"/>
              <a:t>plasmocyt</a:t>
            </a:r>
            <a:endParaRPr lang="cs-CZ" sz="27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3960440" cy="26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529918"/>
            <a:ext cx="4320480" cy="2177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437112"/>
            <a:ext cx="5263588" cy="2215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7410"/>
            <a:ext cx="9144000" cy="5135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Kazuistika č.3</a:t>
            </a:r>
            <a:br>
              <a:rPr lang="cs-CZ" dirty="0"/>
            </a:br>
            <a:r>
              <a:rPr lang="cs-CZ" dirty="0"/>
              <a:t>pan D.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Provedena aspirace KD</a:t>
            </a:r>
          </a:p>
          <a:p>
            <a:r>
              <a:rPr lang="cs-CZ" dirty="0"/>
              <a:t>Dg: mnohočetný myelom </a:t>
            </a:r>
            <a:r>
              <a:rPr lang="cs-CZ" dirty="0" err="1"/>
              <a:t>IgG</a:t>
            </a:r>
            <a:r>
              <a:rPr lang="cs-CZ" dirty="0"/>
              <a:t> kappa řetězce</a:t>
            </a:r>
          </a:p>
          <a:p>
            <a:r>
              <a:rPr lang="cs-CZ" dirty="0"/>
              <a:t>3/2022 zahájena chemoterapie + podpůrná léčba – antibiotika, </a:t>
            </a:r>
            <a:r>
              <a:rPr lang="cs-CZ" dirty="0" err="1"/>
              <a:t>antivirotika</a:t>
            </a:r>
            <a:r>
              <a:rPr lang="cs-CZ" dirty="0"/>
              <a:t>, antimykotika</a:t>
            </a:r>
          </a:p>
          <a:p>
            <a:r>
              <a:rPr lang="cs-CZ" dirty="0"/>
              <a:t>Provedeno PET-CT – </a:t>
            </a:r>
            <a:r>
              <a:rPr lang="cs-CZ" dirty="0" err="1"/>
              <a:t>osteolytické</a:t>
            </a:r>
            <a:r>
              <a:rPr lang="cs-CZ" dirty="0"/>
              <a:t> ložisko v pravé paži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5/2022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509120"/>
            <a:ext cx="5627378" cy="1908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708920"/>
            <a:ext cx="438150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94118"/>
            <a:ext cx="6264696" cy="253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Srážení krve = </a:t>
            </a:r>
            <a:r>
              <a:rPr lang="cs-CZ" dirty="0" err="1"/>
              <a:t>hemokoagulace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Soubor enzymatických reakcí, jejichž výsledkem je přeměna tekuté krve na nerozpustný gel</a:t>
            </a:r>
          </a:p>
          <a:p>
            <a:r>
              <a:rPr lang="cs-CZ" dirty="0"/>
              <a:t>Tvorba nerozpustné sraženiny – síť z fibrinu, do které se zachytí krevní destičky</a:t>
            </a:r>
          </a:p>
          <a:p>
            <a:r>
              <a:rPr lang="cs-CZ" dirty="0"/>
              <a:t>Koagulační faktory – v plazmě v neaktivní formě 	    jejich aktivace pomocí enzymů </a:t>
            </a:r>
          </a:p>
          <a:p>
            <a:pPr>
              <a:buNone/>
            </a:pPr>
            <a:r>
              <a:rPr lang="cs-CZ" dirty="0"/>
              <a:t>	= koagulační kaskáda	</a:t>
            </a:r>
          </a:p>
        </p:txBody>
      </p:sp>
      <p:sp>
        <p:nvSpPr>
          <p:cNvPr id="4" name="Šipka doprava 3"/>
          <p:cNvSpPr/>
          <p:nvPr/>
        </p:nvSpPr>
        <p:spPr>
          <a:xfrm>
            <a:off x="1979712" y="4437112"/>
            <a:ext cx="43204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Koagulační kaskáda</a:t>
            </a:r>
          </a:p>
        </p:txBody>
      </p:sp>
      <p:pic>
        <p:nvPicPr>
          <p:cNvPr id="737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8780786" cy="4588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Koagulační kaskáda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/>
              <a:t>Vnitřní cesta </a:t>
            </a:r>
            <a:r>
              <a:rPr lang="cs-CZ" dirty="0"/>
              <a:t>– spouštěč: reakce na abnormální cévní stěnu, nebo omezení průtoku krve</a:t>
            </a:r>
          </a:p>
          <a:p>
            <a:r>
              <a:rPr lang="cs-CZ" b="1" u="sng" dirty="0"/>
              <a:t>Zevní cesta </a:t>
            </a:r>
            <a:r>
              <a:rPr lang="cs-CZ" dirty="0"/>
              <a:t>– spouštěč: poškození cévní stěny</a:t>
            </a:r>
          </a:p>
          <a:p>
            <a:r>
              <a:rPr lang="cs-CZ" b="1" u="sng" dirty="0"/>
              <a:t>Společná cesta</a:t>
            </a:r>
          </a:p>
          <a:p>
            <a:pPr>
              <a:buNone/>
            </a:pPr>
            <a:r>
              <a:rPr lang="cs-CZ" dirty="0"/>
              <a:t> </a:t>
            </a:r>
          </a:p>
          <a:p>
            <a:pPr>
              <a:buNone/>
            </a:pPr>
            <a:r>
              <a:rPr lang="cs-CZ" dirty="0"/>
              <a:t>			VZNIK NEROZPUSTNÉ FIBRINOVÉ SÍTĚ</a:t>
            </a:r>
          </a:p>
        </p:txBody>
      </p:sp>
      <p:sp>
        <p:nvSpPr>
          <p:cNvPr id="4" name="Šipka doprava 3"/>
          <p:cNvSpPr/>
          <p:nvPr/>
        </p:nvSpPr>
        <p:spPr>
          <a:xfrm>
            <a:off x="611560" y="4221088"/>
            <a:ext cx="1368152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Srážení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lvl="8"/>
            <a:endParaRPr lang="cs-CZ" dirty="0"/>
          </a:p>
          <a:p>
            <a:pPr>
              <a:buNone/>
            </a:pPr>
            <a:r>
              <a:rPr lang="cs-CZ" dirty="0"/>
              <a:t>							</a:t>
            </a:r>
          </a:p>
          <a:p>
            <a:pPr>
              <a:buNone/>
            </a:pPr>
            <a:r>
              <a:rPr lang="cs-CZ" dirty="0"/>
              <a:t>							</a:t>
            </a:r>
          </a:p>
        </p:txBody>
      </p:sp>
      <p:sp>
        <p:nvSpPr>
          <p:cNvPr id="4" name="Elipsa 3"/>
          <p:cNvSpPr/>
          <p:nvPr/>
        </p:nvSpPr>
        <p:spPr>
          <a:xfrm>
            <a:off x="323528" y="1268760"/>
            <a:ext cx="2592288" cy="2376264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Vnitřní cesta</a:t>
            </a:r>
          </a:p>
          <a:p>
            <a:pPr algn="ctr"/>
            <a:r>
              <a:rPr lang="cs-CZ" sz="1600" dirty="0"/>
              <a:t>- Problém uvnitř cévy</a:t>
            </a:r>
          </a:p>
          <a:p>
            <a:pPr algn="ctr">
              <a:buFontTx/>
              <a:buChar char="-"/>
            </a:pPr>
            <a:r>
              <a:rPr lang="cs-CZ" sz="1600" dirty="0"/>
              <a:t>faktor 8, 9, 11, 12</a:t>
            </a:r>
          </a:p>
          <a:p>
            <a:pPr algn="ctr">
              <a:buFontTx/>
              <a:buChar char="-"/>
            </a:pPr>
            <a:r>
              <a:rPr lang="cs-CZ" sz="2400" dirty="0"/>
              <a:t> </a:t>
            </a:r>
            <a:r>
              <a:rPr lang="cs-CZ" sz="2400" dirty="0" err="1"/>
              <a:t>aPTT</a:t>
            </a:r>
            <a:endParaRPr lang="cs-CZ" sz="2400" dirty="0"/>
          </a:p>
          <a:p>
            <a:pPr algn="ctr">
              <a:buFontTx/>
              <a:buChar char="-"/>
            </a:pPr>
            <a:endParaRPr lang="cs-CZ" sz="2400" dirty="0"/>
          </a:p>
        </p:txBody>
      </p:sp>
      <p:sp>
        <p:nvSpPr>
          <p:cNvPr id="5" name="Elipsa 4"/>
          <p:cNvSpPr/>
          <p:nvPr/>
        </p:nvSpPr>
        <p:spPr>
          <a:xfrm>
            <a:off x="5580112" y="1268760"/>
            <a:ext cx="2808312" cy="259228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Zevní cesta</a:t>
            </a:r>
          </a:p>
          <a:p>
            <a:pPr algn="ctr">
              <a:buFontTx/>
              <a:buChar char="-"/>
            </a:pPr>
            <a:r>
              <a:rPr lang="cs-CZ" sz="1600" dirty="0"/>
              <a:t>Poškození cévy</a:t>
            </a:r>
          </a:p>
          <a:p>
            <a:pPr algn="ctr">
              <a:buFontTx/>
              <a:buChar char="-"/>
            </a:pPr>
            <a:r>
              <a:rPr lang="cs-CZ" sz="1600" dirty="0"/>
              <a:t>- faktor 3 (TF), 7</a:t>
            </a:r>
          </a:p>
          <a:p>
            <a:pPr algn="ctr">
              <a:buFontTx/>
              <a:buChar char="-"/>
            </a:pPr>
            <a:r>
              <a:rPr lang="cs-CZ" sz="2400" dirty="0"/>
              <a:t> </a:t>
            </a:r>
            <a:r>
              <a:rPr lang="cs-CZ" sz="2400" dirty="0" err="1"/>
              <a:t>Quick</a:t>
            </a:r>
            <a:r>
              <a:rPr lang="cs-CZ" sz="2400" dirty="0"/>
              <a:t>, INR</a:t>
            </a:r>
          </a:p>
        </p:txBody>
      </p:sp>
      <p:sp>
        <p:nvSpPr>
          <p:cNvPr id="6" name="Elipsa 5"/>
          <p:cNvSpPr/>
          <p:nvPr/>
        </p:nvSpPr>
        <p:spPr>
          <a:xfrm>
            <a:off x="2555776" y="3717032"/>
            <a:ext cx="3168352" cy="2736304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Společná cesta</a:t>
            </a:r>
          </a:p>
          <a:p>
            <a:pPr algn="ctr">
              <a:buFontTx/>
              <a:buChar char="-"/>
            </a:pPr>
            <a:r>
              <a:rPr lang="cs-CZ" sz="1600" dirty="0"/>
              <a:t>Aktivace trombinu, který štěpí fibrinogen na fibrin</a:t>
            </a:r>
          </a:p>
          <a:p>
            <a:pPr algn="ctr">
              <a:buFontTx/>
              <a:buChar char="-"/>
            </a:pPr>
            <a:r>
              <a:rPr lang="cs-CZ" sz="2400" dirty="0"/>
              <a:t>- trombinový čas</a:t>
            </a:r>
          </a:p>
        </p:txBody>
      </p:sp>
      <p:cxnSp>
        <p:nvCxnSpPr>
          <p:cNvPr id="16" name="Přímá spojovací šipka 15"/>
          <p:cNvCxnSpPr/>
          <p:nvPr/>
        </p:nvCxnSpPr>
        <p:spPr>
          <a:xfrm>
            <a:off x="2699792" y="3284984"/>
            <a:ext cx="504056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flipH="1">
            <a:off x="5364088" y="3284984"/>
            <a:ext cx="360040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Poruchy srážení krve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1)</a:t>
                      </a:r>
                      <a:r>
                        <a:rPr lang="cs-CZ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Porucha primární </a:t>
                      </a:r>
                      <a:r>
                        <a:rPr lang="cs-CZ" b="1" dirty="0" err="1">
                          <a:solidFill>
                            <a:schemeClr val="tx1"/>
                          </a:solidFill>
                        </a:rPr>
                        <a:t>hemostázy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trombocytopenie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Snížen</a:t>
                      </a:r>
                      <a:r>
                        <a:rPr lang="cs-CZ" b="0" baseline="0" dirty="0">
                          <a:solidFill>
                            <a:schemeClr val="tx1"/>
                          </a:solidFill>
                        </a:rPr>
                        <a:t>í krevních destiček – ITP, TTP, poléková</a:t>
                      </a:r>
                      <a:endParaRPr lang="cs-CZ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trombocytopatie</a:t>
                      </a:r>
                      <a:endParaRPr lang="cs-CZ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Vrozené</a:t>
                      </a:r>
                      <a:r>
                        <a:rPr lang="cs-CZ" baseline="0" dirty="0"/>
                        <a:t> – vzácné</a:t>
                      </a:r>
                    </a:p>
                    <a:p>
                      <a:r>
                        <a:rPr lang="cs-CZ" baseline="0" dirty="0"/>
                        <a:t>Získané – </a:t>
                      </a:r>
                      <a:r>
                        <a:rPr lang="cs-CZ" baseline="0" dirty="0" err="1"/>
                        <a:t>myeloprolif</a:t>
                      </a:r>
                      <a:r>
                        <a:rPr lang="cs-CZ" baseline="0" dirty="0"/>
                        <a:t>. ch., </a:t>
                      </a:r>
                      <a:r>
                        <a:rPr lang="cs-CZ" b="0" baseline="0" dirty="0"/>
                        <a:t>léky (ASA), </a:t>
                      </a:r>
                      <a:r>
                        <a:rPr lang="cs-CZ" baseline="0" dirty="0"/>
                        <a:t>nemoc. ledvin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/>
                        <a:t>Vaskulopatie</a:t>
                      </a:r>
                      <a:r>
                        <a:rPr lang="cs-CZ" baseline="0" dirty="0"/>
                        <a:t> – porucha cévní stěny</a:t>
                      </a:r>
                      <a:endParaRPr lang="cs-CZ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Nedostatek vitaminu C - kurděje</a:t>
                      </a:r>
                      <a:r>
                        <a:rPr lang="cs-CZ" baseline="0" dirty="0"/>
                        <a:t>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/>
                        <a:t>2)  Porucha sekundární </a:t>
                      </a:r>
                      <a:r>
                        <a:rPr lang="cs-CZ" b="1" dirty="0" err="1"/>
                        <a:t>hemostázy</a:t>
                      </a:r>
                      <a:endParaRPr lang="cs-CZ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Vrozené poruchy koagulace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Hemofilie, </a:t>
                      </a:r>
                      <a:r>
                        <a:rPr lang="cs-CZ" b="1" dirty="0" err="1"/>
                        <a:t>vonWillebrandova</a:t>
                      </a:r>
                      <a:r>
                        <a:rPr lang="cs-CZ" b="1" dirty="0"/>
                        <a:t> nemoc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Získané poruchy</a:t>
                      </a:r>
                      <a:r>
                        <a:rPr lang="cs-CZ" baseline="0" dirty="0"/>
                        <a:t> koagulace</a:t>
                      </a:r>
                      <a:endParaRPr lang="cs-CZ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DIC (</a:t>
                      </a:r>
                      <a:r>
                        <a:rPr lang="cs-CZ" b="1" dirty="0" err="1"/>
                        <a:t>diseminovaná</a:t>
                      </a:r>
                      <a:r>
                        <a:rPr lang="cs-CZ" b="1" dirty="0"/>
                        <a:t> intravaskulární koagulace)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/>
                        <a:t>3) </a:t>
                      </a:r>
                      <a:r>
                        <a:rPr lang="cs-CZ" b="1" dirty="0" err="1"/>
                        <a:t>Hyper</a:t>
                      </a:r>
                      <a:r>
                        <a:rPr lang="cs-CZ" b="1" baseline="0" dirty="0" err="1"/>
                        <a:t>koagulační</a:t>
                      </a:r>
                      <a:r>
                        <a:rPr lang="cs-CZ" b="1" baseline="0" dirty="0"/>
                        <a:t> stavy</a:t>
                      </a:r>
                      <a:endParaRPr lang="cs-CZ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Vrozené </a:t>
                      </a:r>
                      <a:r>
                        <a:rPr lang="cs-CZ" dirty="0" err="1"/>
                        <a:t>trombofilie</a:t>
                      </a:r>
                      <a:endParaRPr lang="cs-CZ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Leidenská</a:t>
                      </a:r>
                      <a:r>
                        <a:rPr lang="cs-CZ" baseline="0" dirty="0"/>
                        <a:t> m., </a:t>
                      </a:r>
                      <a:r>
                        <a:rPr lang="cs-CZ" baseline="0" dirty="0" err="1"/>
                        <a:t>protrombinová</a:t>
                      </a:r>
                      <a:r>
                        <a:rPr lang="cs-CZ" baseline="0" dirty="0"/>
                        <a:t> m., deficit proteinu C, S, zvýšení f VIII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Získané stavy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Těhotenství, šestinedělí, </a:t>
                      </a:r>
                      <a:r>
                        <a:rPr lang="cs-CZ" dirty="0" err="1"/>
                        <a:t>infekt</a:t>
                      </a:r>
                      <a:r>
                        <a:rPr lang="cs-CZ" dirty="0"/>
                        <a:t>,</a:t>
                      </a:r>
                      <a:r>
                        <a:rPr lang="cs-CZ" baseline="0" dirty="0"/>
                        <a:t> maligní proces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Trombocytopenie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Snížený počet destiček v periferní krvi pod</a:t>
            </a:r>
          </a:p>
          <a:p>
            <a:pPr>
              <a:buNone/>
            </a:pPr>
            <a:r>
              <a:rPr lang="cs-CZ" dirty="0"/>
              <a:t>150 x10 9/l</a:t>
            </a:r>
          </a:p>
          <a:p>
            <a:pPr>
              <a:buNone/>
            </a:pPr>
            <a:r>
              <a:rPr lang="cs-CZ" dirty="0"/>
              <a:t>Nad  50  bez omezení lékařských výkonů</a:t>
            </a:r>
          </a:p>
          <a:p>
            <a:pPr>
              <a:buNone/>
            </a:pPr>
            <a:r>
              <a:rPr lang="cs-CZ" dirty="0"/>
              <a:t>Pod 10 závažné krvácení </a:t>
            </a:r>
          </a:p>
          <a:p>
            <a:r>
              <a:rPr lang="cs-CZ" dirty="0"/>
              <a:t>Příčina: </a:t>
            </a:r>
          </a:p>
          <a:p>
            <a:pPr>
              <a:buNone/>
            </a:pPr>
            <a:r>
              <a:rPr lang="cs-CZ" dirty="0"/>
              <a:t>1) selhání tvorby destiček</a:t>
            </a:r>
          </a:p>
          <a:p>
            <a:pPr>
              <a:buNone/>
            </a:pPr>
            <a:r>
              <a:rPr lang="cs-CZ" dirty="0"/>
              <a:t>2) zvýšený zánik</a:t>
            </a:r>
          </a:p>
          <a:p>
            <a:pPr>
              <a:buNone/>
            </a:pPr>
            <a:r>
              <a:rPr lang="cs-CZ" dirty="0"/>
              <a:t>3) zadržování destiček (= sekvestrace)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hemofilie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Dědičné onemocnění, </a:t>
            </a:r>
            <a:r>
              <a:rPr lang="cs-CZ" dirty="0" err="1"/>
              <a:t>gonozomálně</a:t>
            </a:r>
            <a:r>
              <a:rPr lang="cs-CZ" dirty="0"/>
              <a:t> recesivní</a:t>
            </a:r>
          </a:p>
          <a:p>
            <a:r>
              <a:rPr lang="cs-CZ" dirty="0"/>
              <a:t>Porucha krevní srážlivosti ve smyslu zvýšeném</a:t>
            </a:r>
          </a:p>
          <a:p>
            <a:r>
              <a:rPr lang="cs-CZ" dirty="0"/>
              <a:t>Narušená funkce koagulační kaskády</a:t>
            </a:r>
          </a:p>
          <a:p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284984"/>
            <a:ext cx="3096344" cy="3269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hemofilie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476672"/>
            <a:ext cx="4801109" cy="375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132856"/>
            <a:ext cx="2857500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4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8227640" cy="3846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Von</a:t>
            </a:r>
            <a:r>
              <a:rPr lang="cs-CZ" dirty="0"/>
              <a:t> </a:t>
            </a:r>
            <a:r>
              <a:rPr lang="cs-CZ" dirty="0" err="1"/>
              <a:t>willebrandova</a:t>
            </a:r>
            <a:r>
              <a:rPr lang="cs-CZ" dirty="0"/>
              <a:t> nemoc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Nejčastější, dědičná choroba projevující se zvýšenou krvácivostí </a:t>
            </a:r>
          </a:p>
          <a:p>
            <a:r>
              <a:rPr lang="cs-CZ" dirty="0"/>
              <a:t>Mutace </a:t>
            </a:r>
            <a:r>
              <a:rPr lang="cs-CZ" dirty="0" err="1"/>
              <a:t>von</a:t>
            </a:r>
            <a:r>
              <a:rPr lang="cs-CZ" dirty="0"/>
              <a:t> </a:t>
            </a:r>
            <a:r>
              <a:rPr lang="cs-CZ" dirty="0" err="1"/>
              <a:t>Willebrandův</a:t>
            </a:r>
            <a:r>
              <a:rPr lang="cs-CZ" dirty="0"/>
              <a:t> faktoru (jeden z faktorů koagulační kaskády ) </a:t>
            </a:r>
          </a:p>
          <a:p>
            <a:pPr lvl="1"/>
            <a:r>
              <a:rPr lang="cs-CZ" dirty="0"/>
              <a:t>napomáhá při shlukování krevních destiček</a:t>
            </a:r>
          </a:p>
          <a:p>
            <a:pPr lvl="1"/>
            <a:r>
              <a:rPr lang="cs-CZ" dirty="0"/>
              <a:t>Aktivace srážecích faktorů (je důležitý pro faktor číslo VIII)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Trombofilní</a:t>
            </a:r>
            <a:r>
              <a:rPr lang="cs-CZ" dirty="0"/>
              <a:t> stav </a:t>
            </a:r>
            <a:r>
              <a:rPr lang="cs-CZ" sz="3100" dirty="0"/>
              <a:t>= </a:t>
            </a:r>
            <a:r>
              <a:rPr lang="cs-CZ" sz="3100" dirty="0" err="1"/>
              <a:t>hyperkoagulační</a:t>
            </a:r>
            <a:r>
              <a:rPr lang="cs-CZ" sz="3100" dirty="0"/>
              <a:t> stav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Náchylnost ke zvýšené tvorbě trombů (krevních sraženin)</a:t>
            </a:r>
          </a:p>
          <a:p>
            <a:pPr marL="514350" indent="-514350">
              <a:buAutoNum type="arabicParenR"/>
            </a:pPr>
            <a:r>
              <a:rPr lang="cs-CZ" dirty="0"/>
              <a:t>Vrozený (primární) </a:t>
            </a:r>
            <a:r>
              <a:rPr lang="cs-CZ" dirty="0" err="1"/>
              <a:t>trombofilní</a:t>
            </a:r>
            <a:r>
              <a:rPr lang="cs-CZ" dirty="0"/>
              <a:t> stav – Leidenská mutace, </a:t>
            </a:r>
            <a:r>
              <a:rPr lang="cs-CZ" dirty="0" err="1"/>
              <a:t>protrombinová</a:t>
            </a:r>
            <a:r>
              <a:rPr lang="cs-CZ" dirty="0"/>
              <a:t> mutace, snížení proteinu C, S, </a:t>
            </a:r>
            <a:r>
              <a:rPr lang="cs-CZ" dirty="0" err="1"/>
              <a:t>hyperhomocysteinémie</a:t>
            </a:r>
            <a:endParaRPr lang="cs-CZ" dirty="0"/>
          </a:p>
          <a:p>
            <a:pPr marL="514350" indent="-514350">
              <a:buAutoNum type="arabicParenR"/>
            </a:pPr>
            <a:r>
              <a:rPr lang="cs-CZ" dirty="0"/>
              <a:t>Sekundární </a:t>
            </a:r>
            <a:r>
              <a:rPr lang="cs-CZ" dirty="0" err="1"/>
              <a:t>trombofilní</a:t>
            </a:r>
            <a:r>
              <a:rPr lang="cs-CZ" dirty="0"/>
              <a:t> stav  - o</a:t>
            </a:r>
            <a:r>
              <a:rPr lang="cs-CZ" u="sng" dirty="0"/>
              <a:t>perace, imobilita, těhotenství, šestinedělí, hormonální antikoncepce, maligní proces, </a:t>
            </a:r>
            <a:r>
              <a:rPr lang="cs-CZ" u="sng" dirty="0" err="1"/>
              <a:t>infekt</a:t>
            </a:r>
            <a:endParaRPr lang="cs-CZ" u="sng" dirty="0"/>
          </a:p>
          <a:p>
            <a:r>
              <a:rPr lang="cs-CZ" dirty="0"/>
              <a:t>Sklon k trombóze stoupá s věkem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Diseminovaná</a:t>
            </a:r>
            <a:r>
              <a:rPr lang="cs-CZ" dirty="0"/>
              <a:t> intravaskulární koagulace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Získaný stav – patologicky zvýšená koagulační aktivita = tvorba trombů</a:t>
            </a:r>
          </a:p>
          <a:p>
            <a:pPr>
              <a:buNone/>
            </a:pPr>
            <a:r>
              <a:rPr lang="cs-CZ" dirty="0"/>
              <a:t>		Postupné vyčerpání koagulačních faktorů</a:t>
            </a:r>
          </a:p>
          <a:p>
            <a:pPr>
              <a:buNone/>
            </a:pPr>
            <a:r>
              <a:rPr lang="cs-CZ" dirty="0"/>
              <a:t>		Zvýšená krvácivost, tvorba </a:t>
            </a:r>
            <a:r>
              <a:rPr lang="cs-CZ" dirty="0" err="1"/>
              <a:t>mikrotrombů</a:t>
            </a:r>
            <a:endParaRPr lang="cs-CZ" dirty="0"/>
          </a:p>
          <a:p>
            <a:r>
              <a:rPr lang="cs-CZ" dirty="0"/>
              <a:t>Vzniká sekundárně jako odpověď na tkáňový inzult</a:t>
            </a:r>
          </a:p>
          <a:p>
            <a:r>
              <a:rPr lang="cs-CZ" dirty="0"/>
              <a:t>Příčiny vzniku	: 	- sepse</a:t>
            </a:r>
          </a:p>
          <a:p>
            <a:pPr>
              <a:buNone/>
            </a:pPr>
            <a:r>
              <a:rPr lang="cs-CZ" dirty="0"/>
              <a:t>					- trauma – </a:t>
            </a:r>
            <a:r>
              <a:rPr lang="cs-CZ" dirty="0" err="1"/>
              <a:t>polytraumata</a:t>
            </a:r>
            <a:r>
              <a:rPr lang="cs-CZ" dirty="0"/>
              <a:t>, 							popáleniny</a:t>
            </a:r>
          </a:p>
          <a:p>
            <a:pPr>
              <a:buNone/>
            </a:pPr>
            <a:r>
              <a:rPr lang="cs-CZ" dirty="0"/>
              <a:t>					- </a:t>
            </a:r>
            <a:r>
              <a:rPr lang="cs-CZ" dirty="0" err="1"/>
              <a:t>gynekologicko</a:t>
            </a:r>
            <a:r>
              <a:rPr lang="cs-CZ" dirty="0"/>
              <a:t>- porodnické 						komplikace</a:t>
            </a:r>
          </a:p>
        </p:txBody>
      </p:sp>
      <p:sp>
        <p:nvSpPr>
          <p:cNvPr id="4" name="Šipka doprava 3"/>
          <p:cNvSpPr/>
          <p:nvPr/>
        </p:nvSpPr>
        <p:spPr>
          <a:xfrm>
            <a:off x="611560" y="2636912"/>
            <a:ext cx="43204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 doprava 4"/>
          <p:cNvSpPr/>
          <p:nvPr/>
        </p:nvSpPr>
        <p:spPr>
          <a:xfrm>
            <a:off x="611560" y="3068960"/>
            <a:ext cx="43204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Kazuistika </a:t>
            </a:r>
            <a:br>
              <a:rPr lang="cs-CZ" dirty="0"/>
            </a:br>
            <a:r>
              <a:rPr lang="cs-CZ" dirty="0"/>
              <a:t>paní H.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600" dirty="0"/>
              <a:t>Přichází na </a:t>
            </a:r>
            <a:r>
              <a:rPr lang="cs-CZ" sz="2600" dirty="0" err="1"/>
              <a:t>přijímovou</a:t>
            </a:r>
            <a:r>
              <a:rPr lang="cs-CZ" sz="2600" dirty="0"/>
              <a:t> gynekologickou ambulanci pro krvácení, 26. týden těhotenství</a:t>
            </a:r>
          </a:p>
          <a:p>
            <a:r>
              <a:rPr lang="cs-CZ" sz="2600" dirty="0"/>
              <a:t>OA: Leidenská mutace, úzkostně depresivní </a:t>
            </a:r>
            <a:r>
              <a:rPr lang="cs-CZ" sz="2600" dirty="0" err="1"/>
              <a:t>sy</a:t>
            </a:r>
            <a:endParaRPr lang="cs-CZ" sz="2600" dirty="0"/>
          </a:p>
          <a:p>
            <a:r>
              <a:rPr lang="cs-CZ" sz="2600" dirty="0"/>
              <a:t>FA: </a:t>
            </a:r>
            <a:r>
              <a:rPr lang="cs-CZ" sz="2600" dirty="0" err="1"/>
              <a:t>cipralex</a:t>
            </a:r>
            <a:r>
              <a:rPr lang="cs-CZ" sz="2600" dirty="0"/>
              <a:t> </a:t>
            </a:r>
          </a:p>
          <a:p>
            <a:r>
              <a:rPr lang="cs-CZ" sz="2600" dirty="0"/>
              <a:t> AA: </a:t>
            </a:r>
            <a:r>
              <a:rPr lang="cs-CZ" sz="2600" dirty="0" err="1"/>
              <a:t>amoxicilin</a:t>
            </a:r>
            <a:endParaRPr lang="cs-CZ" sz="2600" dirty="0"/>
          </a:p>
          <a:p>
            <a:endParaRPr lang="cs-CZ" sz="2600" dirty="0"/>
          </a:p>
          <a:p>
            <a:r>
              <a:rPr lang="cs-CZ" sz="2600" dirty="0"/>
              <a:t>Vstupně vyšetřena na ambulanci, kde zjištěno předčasné odlučování placenty, ihned převezena na operační sál, proveden SC, vybaven plod, rozvoj DIC</a:t>
            </a:r>
          </a:p>
          <a:p>
            <a:endParaRPr lang="cs-CZ" sz="2600" dirty="0"/>
          </a:p>
          <a:p>
            <a:pPr>
              <a:buNone/>
            </a:pPr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Kazuistika </a:t>
            </a:r>
            <a:br>
              <a:rPr lang="cs-CZ" dirty="0"/>
            </a:br>
            <a:r>
              <a:rPr lang="cs-CZ" dirty="0"/>
              <a:t>paní H.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Na sále podáno celkem 13 g FBG, 6 x ERD , 2x TU Trombocytů, 1800 j </a:t>
            </a:r>
            <a:r>
              <a:rPr lang="cs-CZ" sz="2400" dirty="0" err="1"/>
              <a:t>Protromplexu</a:t>
            </a:r>
            <a:r>
              <a:rPr lang="cs-CZ" sz="2400" dirty="0"/>
              <a:t>,  Ztráta krve při operaci cca 1300 ml, 145 roušek středně nasáklých. Ponecháno otevřená břišní dutina, v břiše ponechány roušky v malé pánci.  Jako další komplikace cca ve 30 minutě anestezie se rozvíjí mydriáza zornic, která nereaguje na osvit. Kritická oběhová nestabilita překlad na ARO oddělení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8335539" cy="2667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717032"/>
            <a:ext cx="8652166" cy="2275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8593323" cy="229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08920"/>
            <a:ext cx="9202054" cy="2140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Diseminovaná</a:t>
            </a:r>
            <a:r>
              <a:rPr lang="cs-CZ" dirty="0"/>
              <a:t> intravaskulární koagulace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Terapie:</a:t>
            </a:r>
          </a:p>
          <a:p>
            <a:pPr lvl="1"/>
            <a:r>
              <a:rPr lang="cs-CZ" dirty="0"/>
              <a:t>Léčba vyvolávající příčiny</a:t>
            </a:r>
          </a:p>
          <a:p>
            <a:pPr lvl="1"/>
            <a:r>
              <a:rPr lang="cs-CZ" dirty="0"/>
              <a:t>Stabilizace oběhu – TK, tep, zajištění diurézy</a:t>
            </a:r>
          </a:p>
          <a:p>
            <a:pPr lvl="1"/>
            <a:r>
              <a:rPr lang="cs-CZ" dirty="0"/>
              <a:t>Léčba koagulační poruchy</a:t>
            </a:r>
          </a:p>
          <a:p>
            <a:pPr lvl="2"/>
            <a:r>
              <a:rPr lang="cs-CZ" dirty="0"/>
              <a:t>Krevní destičky(</a:t>
            </a:r>
            <a:r>
              <a:rPr lang="cs-CZ" dirty="0" err="1"/>
              <a:t>trombokoncentrát</a:t>
            </a:r>
            <a:r>
              <a:rPr lang="cs-CZ" dirty="0"/>
              <a:t>), čerstvá mražená plazma, fibrinogen, </a:t>
            </a:r>
            <a:r>
              <a:rPr lang="cs-CZ" dirty="0" err="1"/>
              <a:t>rekombinantní</a:t>
            </a:r>
            <a:r>
              <a:rPr lang="cs-CZ" dirty="0"/>
              <a:t> aktivovaný f VII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Trombembolická</a:t>
            </a:r>
            <a:r>
              <a:rPr lang="cs-CZ" dirty="0"/>
              <a:t> nemoc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Hluboká žilní trombóza a její komplikace </a:t>
            </a:r>
          </a:p>
          <a:p>
            <a:r>
              <a:rPr lang="cs-CZ" dirty="0"/>
              <a:t>Trombóza nejčastěji postihuje žíly dolních končetin</a:t>
            </a:r>
          </a:p>
          <a:p>
            <a:r>
              <a:rPr lang="cs-CZ" dirty="0"/>
              <a:t>Komplikace: plicní embolie, </a:t>
            </a:r>
            <a:r>
              <a:rPr lang="cs-CZ" dirty="0" err="1"/>
              <a:t>postflebitický</a:t>
            </a:r>
            <a:r>
              <a:rPr lang="cs-CZ" dirty="0"/>
              <a:t> </a:t>
            </a:r>
            <a:r>
              <a:rPr lang="cs-CZ" dirty="0" err="1"/>
              <a:t>sy</a:t>
            </a:r>
            <a:endParaRPr lang="cs-CZ" dirty="0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Hluboká žilní trombóza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Klin. obraz: bolest, otok, proteplení (nejvíce dolní končetiny)</a:t>
            </a:r>
          </a:p>
          <a:p>
            <a:r>
              <a:rPr lang="cs-CZ" dirty="0"/>
              <a:t>Dg: duplexní ultrasonografie</a:t>
            </a:r>
          </a:p>
          <a:p>
            <a:r>
              <a:rPr lang="cs-CZ" dirty="0"/>
              <a:t>Léčba: antikoagulační preparát</a:t>
            </a:r>
          </a:p>
          <a:p>
            <a:pPr lvl="3"/>
            <a:r>
              <a:rPr lang="cs-CZ" dirty="0"/>
              <a:t>LMWH – s.</a:t>
            </a:r>
            <a:r>
              <a:rPr lang="cs-CZ" dirty="0" err="1"/>
              <a:t>c</a:t>
            </a:r>
            <a:r>
              <a:rPr lang="cs-CZ" dirty="0"/>
              <a:t>.</a:t>
            </a:r>
          </a:p>
          <a:p>
            <a:pPr lvl="3"/>
            <a:r>
              <a:rPr lang="cs-CZ" dirty="0" err="1"/>
              <a:t>Warfarin</a:t>
            </a:r>
            <a:r>
              <a:rPr lang="cs-CZ" dirty="0"/>
              <a:t> – per os,  nutná </a:t>
            </a:r>
            <a:r>
              <a:rPr lang="cs-CZ" dirty="0" err="1"/>
              <a:t>monitorace</a:t>
            </a:r>
            <a:r>
              <a:rPr lang="cs-CZ" dirty="0"/>
              <a:t> hladiny (</a:t>
            </a:r>
            <a:r>
              <a:rPr lang="cs-CZ" dirty="0" err="1"/>
              <a:t>Quick</a:t>
            </a:r>
            <a:r>
              <a:rPr lang="cs-CZ" dirty="0"/>
              <a:t> INR)</a:t>
            </a:r>
          </a:p>
          <a:p>
            <a:pPr lvl="3"/>
            <a:r>
              <a:rPr lang="cs-CZ" dirty="0"/>
              <a:t>DOAK – novější antikoagulační léky – </a:t>
            </a:r>
            <a:r>
              <a:rPr lang="cs-CZ" dirty="0" err="1"/>
              <a:t>Xarelto</a:t>
            </a:r>
            <a:r>
              <a:rPr lang="cs-CZ" dirty="0"/>
              <a:t>, </a:t>
            </a:r>
            <a:r>
              <a:rPr lang="cs-CZ" dirty="0" err="1"/>
              <a:t>Pradaxa</a:t>
            </a:r>
            <a:r>
              <a:rPr lang="cs-CZ" dirty="0"/>
              <a:t>, </a:t>
            </a:r>
            <a:r>
              <a:rPr lang="cs-CZ" dirty="0" err="1"/>
              <a:t>Eliquis</a:t>
            </a:r>
            <a:endParaRPr lang="cs-CZ" dirty="0"/>
          </a:p>
          <a:p>
            <a:pPr lvl="5">
              <a:buNone/>
            </a:pPr>
            <a:r>
              <a:rPr lang="cs-CZ" dirty="0"/>
              <a:t>- Výhoda oproti </a:t>
            </a:r>
            <a:r>
              <a:rPr lang="cs-CZ" dirty="0" err="1"/>
              <a:t>warfarinu</a:t>
            </a:r>
            <a:r>
              <a:rPr lang="cs-CZ" dirty="0"/>
              <a:t> – není nutná </a:t>
            </a:r>
            <a:r>
              <a:rPr lang="cs-CZ" dirty="0" err="1"/>
              <a:t>monitorace</a:t>
            </a:r>
            <a:r>
              <a:rPr lang="cs-CZ" dirty="0"/>
              <a:t> hladiny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Bílé krvinky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Jaderné buňky nepravidelného tvaru</a:t>
            </a:r>
          </a:p>
          <a:p>
            <a:r>
              <a:rPr lang="cs-CZ" dirty="0"/>
              <a:t>Tvoří se v kostní dřeni a vyzrávají v lymfatické tkáni</a:t>
            </a:r>
          </a:p>
          <a:p>
            <a:r>
              <a:rPr lang="cs-CZ" dirty="0"/>
              <a:t>Délka života různá (několik hodin i několik dnů)</a:t>
            </a:r>
          </a:p>
          <a:p>
            <a:r>
              <a:rPr lang="cs-CZ" dirty="0"/>
              <a:t>Nejpočetnějším druhem bílých krvinek jsou </a:t>
            </a:r>
            <a:r>
              <a:rPr lang="cs-CZ" dirty="0" err="1"/>
              <a:t>neutrofily</a:t>
            </a:r>
            <a:r>
              <a:rPr lang="cs-CZ" dirty="0"/>
              <a:t> (přes polovinu celkového počtu) a lymfocyty (zhruba třetina). Zbylé druhy jsou méně početné.</a:t>
            </a:r>
          </a:p>
          <a:p>
            <a:endParaRPr lang="cs-CZ" dirty="0"/>
          </a:p>
          <a:p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Plicní embolie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Klinický obraz: dušnost, bolest na hrudi, kašel, kolapsový stav</a:t>
            </a:r>
          </a:p>
          <a:p>
            <a:r>
              <a:rPr lang="cs-CZ" dirty="0"/>
              <a:t>Dg: CT angiografie, scintigrafie plic (ventilačně-</a:t>
            </a:r>
            <a:r>
              <a:rPr lang="cs-CZ" dirty="0" err="1"/>
              <a:t>perfuzní</a:t>
            </a:r>
            <a:r>
              <a:rPr lang="cs-CZ" dirty="0"/>
              <a:t> </a:t>
            </a:r>
            <a:r>
              <a:rPr lang="cs-CZ" dirty="0" err="1"/>
              <a:t>scan</a:t>
            </a:r>
            <a:r>
              <a:rPr lang="cs-CZ" dirty="0"/>
              <a:t>) </a:t>
            </a:r>
          </a:p>
          <a:p>
            <a:r>
              <a:rPr lang="cs-CZ" dirty="0"/>
              <a:t>Léčba: antikoagulační preparát</a:t>
            </a:r>
          </a:p>
          <a:p>
            <a:pPr lvl="3"/>
            <a:r>
              <a:rPr lang="cs-CZ" dirty="0"/>
              <a:t>LMWH – s.</a:t>
            </a:r>
            <a:r>
              <a:rPr lang="cs-CZ" dirty="0" err="1"/>
              <a:t>c</a:t>
            </a:r>
            <a:r>
              <a:rPr lang="cs-CZ" dirty="0"/>
              <a:t>.</a:t>
            </a:r>
          </a:p>
          <a:p>
            <a:pPr lvl="3"/>
            <a:r>
              <a:rPr lang="cs-CZ" dirty="0" err="1"/>
              <a:t>Warfarin</a:t>
            </a:r>
            <a:r>
              <a:rPr lang="cs-CZ" dirty="0"/>
              <a:t> – per os,  nutná </a:t>
            </a:r>
            <a:r>
              <a:rPr lang="cs-CZ" dirty="0" err="1"/>
              <a:t>monitorace</a:t>
            </a:r>
            <a:r>
              <a:rPr lang="cs-CZ" dirty="0"/>
              <a:t> hladiny (</a:t>
            </a:r>
            <a:r>
              <a:rPr lang="cs-CZ" dirty="0" err="1"/>
              <a:t>Quick</a:t>
            </a:r>
            <a:r>
              <a:rPr lang="cs-CZ" dirty="0"/>
              <a:t> INR)</a:t>
            </a:r>
          </a:p>
          <a:p>
            <a:pPr lvl="3"/>
            <a:r>
              <a:rPr lang="cs-CZ" dirty="0"/>
              <a:t>DOAK – novější antikoagulační léky – </a:t>
            </a:r>
            <a:r>
              <a:rPr lang="cs-CZ" dirty="0" err="1"/>
              <a:t>Xarelto</a:t>
            </a:r>
            <a:r>
              <a:rPr lang="cs-CZ" dirty="0"/>
              <a:t>, </a:t>
            </a:r>
            <a:r>
              <a:rPr lang="cs-CZ" dirty="0" err="1"/>
              <a:t>Pradaxa</a:t>
            </a:r>
            <a:r>
              <a:rPr lang="cs-CZ" dirty="0"/>
              <a:t>, </a:t>
            </a:r>
            <a:r>
              <a:rPr lang="cs-CZ" dirty="0" err="1"/>
              <a:t>Eliquis</a:t>
            </a:r>
            <a:endParaRPr lang="cs-CZ" dirty="0"/>
          </a:p>
          <a:p>
            <a:pPr lvl="5">
              <a:buNone/>
            </a:pPr>
            <a:r>
              <a:rPr lang="cs-CZ" dirty="0"/>
              <a:t>- Výhoda oproti </a:t>
            </a:r>
            <a:r>
              <a:rPr lang="cs-CZ" dirty="0" err="1"/>
              <a:t>warfarinu</a:t>
            </a:r>
            <a:r>
              <a:rPr lang="cs-CZ" dirty="0"/>
              <a:t> – není nutná </a:t>
            </a:r>
            <a:r>
              <a:rPr lang="cs-CZ" dirty="0" err="1"/>
              <a:t>monitorace</a:t>
            </a:r>
            <a:r>
              <a:rPr lang="cs-CZ" dirty="0"/>
              <a:t> hladiny 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			+ podpůrná léčba dle závažnosti stavu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		     DOŠETŘUJEME PŘÍČINU VZNIKU PE, HŽT</a:t>
            </a:r>
          </a:p>
          <a:p>
            <a:pPr>
              <a:buNone/>
            </a:pPr>
            <a:r>
              <a:rPr lang="cs-CZ" dirty="0"/>
              <a:t>		- </a:t>
            </a:r>
            <a:r>
              <a:rPr lang="cs-CZ" dirty="0" err="1"/>
              <a:t>trombofilní</a:t>
            </a:r>
            <a:r>
              <a:rPr lang="cs-CZ" dirty="0"/>
              <a:t> stav? Onkologické onemocnění? Jiné?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sp>
        <p:nvSpPr>
          <p:cNvPr id="4" name="Šipka doprava 3"/>
          <p:cNvSpPr/>
          <p:nvPr/>
        </p:nvSpPr>
        <p:spPr>
          <a:xfrm>
            <a:off x="467544" y="5085184"/>
            <a:ext cx="100811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ANTIKOAGULAČNÍ LÉČBA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Léčba na snížení srážlivosti krve</a:t>
            </a:r>
          </a:p>
          <a:p>
            <a:r>
              <a:rPr lang="cs-CZ" dirty="0"/>
              <a:t>Perorální </a:t>
            </a:r>
            <a:r>
              <a:rPr lang="cs-CZ" dirty="0" err="1"/>
              <a:t>atikoagulancia</a:t>
            </a:r>
            <a:endParaRPr lang="cs-CZ" dirty="0"/>
          </a:p>
          <a:p>
            <a:pPr lvl="1"/>
            <a:r>
              <a:rPr lang="cs-CZ" dirty="0" err="1"/>
              <a:t>Warfarin</a:t>
            </a:r>
            <a:r>
              <a:rPr lang="cs-CZ" dirty="0"/>
              <a:t> – musíme kontrolovat </a:t>
            </a:r>
            <a:r>
              <a:rPr lang="cs-CZ" dirty="0" err="1"/>
              <a:t>Quick</a:t>
            </a:r>
            <a:r>
              <a:rPr lang="cs-CZ" dirty="0"/>
              <a:t> INR</a:t>
            </a:r>
          </a:p>
          <a:p>
            <a:pPr lvl="1"/>
            <a:r>
              <a:rPr lang="cs-CZ" dirty="0"/>
              <a:t>DOAK (NOAK) </a:t>
            </a:r>
          </a:p>
          <a:p>
            <a:pPr lvl="1">
              <a:buNone/>
            </a:pPr>
            <a:r>
              <a:rPr lang="cs-CZ" dirty="0"/>
              <a:t>	– </a:t>
            </a:r>
            <a:r>
              <a:rPr lang="cs-CZ" dirty="0" err="1"/>
              <a:t>Pradaxa</a:t>
            </a:r>
            <a:r>
              <a:rPr lang="cs-CZ" dirty="0"/>
              <a:t>, </a:t>
            </a:r>
            <a:r>
              <a:rPr lang="cs-CZ" dirty="0" err="1"/>
              <a:t>Eliquis</a:t>
            </a:r>
            <a:r>
              <a:rPr lang="cs-CZ" dirty="0"/>
              <a:t>, </a:t>
            </a:r>
            <a:r>
              <a:rPr lang="cs-CZ" dirty="0" err="1"/>
              <a:t>Xarelto</a:t>
            </a:r>
            <a:endParaRPr lang="cs-CZ" dirty="0"/>
          </a:p>
          <a:p>
            <a:pPr lvl="1">
              <a:buNone/>
            </a:pPr>
            <a:r>
              <a:rPr lang="cs-CZ" dirty="0"/>
              <a:t>	- nemusíme kontrolovat koagulaci</a:t>
            </a:r>
          </a:p>
          <a:p>
            <a:pPr lvl="1">
              <a:buNone/>
            </a:pPr>
            <a:endParaRPr lang="cs-CZ" dirty="0"/>
          </a:p>
          <a:p>
            <a:r>
              <a:rPr lang="cs-CZ" dirty="0"/>
              <a:t>Nízkomolekulární heparin (LMWH) – </a:t>
            </a:r>
            <a:r>
              <a:rPr lang="cs-CZ" dirty="0" err="1"/>
              <a:t>Clexane</a:t>
            </a:r>
            <a:r>
              <a:rPr lang="cs-CZ" dirty="0"/>
              <a:t>,  </a:t>
            </a:r>
            <a:r>
              <a:rPr lang="cs-CZ" dirty="0" err="1"/>
              <a:t>Fraxiparine</a:t>
            </a:r>
            <a:r>
              <a:rPr lang="cs-CZ" dirty="0"/>
              <a:t>, </a:t>
            </a:r>
            <a:r>
              <a:rPr lang="cs-CZ" dirty="0" err="1"/>
              <a:t>Zibor</a:t>
            </a:r>
            <a:r>
              <a:rPr lang="cs-CZ" dirty="0"/>
              <a:t> </a:t>
            </a:r>
          </a:p>
          <a:p>
            <a:pPr lvl="2">
              <a:buNone/>
            </a:pPr>
            <a:r>
              <a:rPr lang="cs-CZ" dirty="0"/>
              <a:t>– pokud nemůžeme dát perorální antikoagulancia</a:t>
            </a:r>
          </a:p>
          <a:p>
            <a:pPr lvl="2">
              <a:buNone/>
            </a:pPr>
            <a:r>
              <a:rPr lang="cs-CZ" dirty="0"/>
              <a:t>- </a:t>
            </a:r>
            <a:r>
              <a:rPr lang="cs-CZ" b="1" u="sng" dirty="0"/>
              <a:t>U těhotných žen vždy LMWH</a:t>
            </a:r>
          </a:p>
          <a:p>
            <a:pPr lvl="1">
              <a:buNone/>
            </a:pPr>
            <a:endParaRPr lang="cs-CZ" dirty="0"/>
          </a:p>
          <a:p>
            <a:endParaRPr lang="cs-CZ" dirty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Imunohematologie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Co je to imunohematologie?</a:t>
            </a:r>
          </a:p>
          <a:p>
            <a:pPr>
              <a:buNone/>
            </a:pPr>
            <a:r>
              <a:rPr lang="cs-CZ" dirty="0"/>
              <a:t>= základní kámen transfuzní medicíny a všech lékařských oborů používající transfuzní léčbu</a:t>
            </a:r>
          </a:p>
          <a:p>
            <a:r>
              <a:rPr lang="cs-CZ" dirty="0"/>
              <a:t>Co vyšetřuje imunohematologie?</a:t>
            </a:r>
          </a:p>
          <a:p>
            <a:pPr>
              <a:buNone/>
            </a:pPr>
            <a:r>
              <a:rPr lang="cs-CZ" dirty="0"/>
              <a:t>- Antigeny a protilátky a s nimi související procesy (aktivace komplementu, hemolýza)</a:t>
            </a:r>
          </a:p>
          <a:p>
            <a:r>
              <a:rPr lang="cs-CZ" b="1" u="sng" dirty="0"/>
              <a:t>Proč se tato vyšetření dělají?</a:t>
            </a:r>
          </a:p>
          <a:p>
            <a:pPr>
              <a:buNone/>
            </a:pPr>
            <a:r>
              <a:rPr lang="cs-CZ" b="1" dirty="0"/>
              <a:t> - Aby se zabránilo nežádoucím účinkům transfuze</a:t>
            </a:r>
          </a:p>
          <a:p>
            <a:pPr>
              <a:buNone/>
            </a:pPr>
            <a:r>
              <a:rPr lang="cs-CZ" b="1" dirty="0"/>
              <a:t> - aby se prokázaly protilátkami způsobené patologické stavy (AIHA, HON)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332656"/>
            <a:ext cx="8686800" cy="5747469"/>
          </a:xfrm>
        </p:spPr>
        <p:txBody>
          <a:bodyPr/>
          <a:lstStyle/>
          <a:p>
            <a:r>
              <a:rPr lang="cs-CZ" dirty="0"/>
              <a:t>Protilátka = bílkovina nebo sacharid, která vzniká jako odpověď na nějaký imunitní podnět a reaguje se specifickými antigeny</a:t>
            </a:r>
          </a:p>
          <a:p>
            <a:r>
              <a:rPr lang="cs-CZ" dirty="0"/>
              <a:t>Antigen = cizorodá látka, kterou rozpozná imunitní systém a reaguje na ní </a:t>
            </a:r>
          </a:p>
          <a:p>
            <a:endParaRPr lang="cs-CZ" dirty="0"/>
          </a:p>
          <a:p>
            <a:r>
              <a:rPr lang="cs-CZ" dirty="0"/>
              <a:t>PROTILÁTKA + ANTIGEN = KLÍČ + ZÁMEK</a:t>
            </a:r>
          </a:p>
          <a:p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4077072"/>
            <a:ext cx="2880320" cy="2528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pROTILÁTKY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IMUNOGLOBULINY</a:t>
            </a:r>
          </a:p>
          <a:p>
            <a:pPr>
              <a:buNone/>
            </a:pPr>
            <a:r>
              <a:rPr lang="cs-CZ" dirty="0"/>
              <a:t> 2 lehké řetězce 	kapa</a:t>
            </a:r>
          </a:p>
          <a:p>
            <a:pPr>
              <a:buNone/>
            </a:pPr>
            <a:r>
              <a:rPr lang="cs-CZ" dirty="0"/>
              <a:t>					lambda</a:t>
            </a:r>
          </a:p>
          <a:p>
            <a:pPr>
              <a:buNone/>
            </a:pPr>
            <a:r>
              <a:rPr lang="cs-CZ" dirty="0"/>
              <a:t> </a:t>
            </a:r>
          </a:p>
          <a:p>
            <a:pPr>
              <a:buNone/>
            </a:pPr>
            <a:r>
              <a:rPr lang="cs-CZ" dirty="0"/>
              <a:t>2 těžké řetězce		</a:t>
            </a:r>
            <a:r>
              <a:rPr lang="cs-CZ" dirty="0" err="1"/>
              <a:t>IgA</a:t>
            </a:r>
            <a:endParaRPr lang="cs-CZ" dirty="0"/>
          </a:p>
          <a:p>
            <a:pPr>
              <a:buNone/>
            </a:pPr>
            <a:r>
              <a:rPr lang="cs-CZ" dirty="0"/>
              <a:t>					</a:t>
            </a:r>
            <a:r>
              <a:rPr lang="cs-CZ" dirty="0" err="1"/>
              <a:t>IgG</a:t>
            </a:r>
            <a:endParaRPr lang="cs-CZ" dirty="0"/>
          </a:p>
          <a:p>
            <a:pPr>
              <a:buNone/>
            </a:pPr>
            <a:r>
              <a:rPr lang="cs-CZ" dirty="0"/>
              <a:t>					</a:t>
            </a:r>
            <a:r>
              <a:rPr lang="cs-CZ" dirty="0" err="1"/>
              <a:t>IgM</a:t>
            </a:r>
            <a:endParaRPr lang="cs-CZ" dirty="0"/>
          </a:p>
          <a:p>
            <a:pPr>
              <a:buNone/>
            </a:pPr>
            <a:r>
              <a:rPr lang="cs-CZ" dirty="0"/>
              <a:t>					</a:t>
            </a:r>
            <a:r>
              <a:rPr lang="cs-CZ" dirty="0" err="1"/>
              <a:t>IgE</a:t>
            </a:r>
            <a:endParaRPr lang="cs-CZ" dirty="0"/>
          </a:p>
          <a:p>
            <a:pPr>
              <a:buNone/>
            </a:pPr>
            <a:endParaRPr lang="cs-CZ" dirty="0"/>
          </a:p>
        </p:txBody>
      </p:sp>
      <p:cxnSp>
        <p:nvCxnSpPr>
          <p:cNvPr id="10" name="Přímá spojovací šipka 9"/>
          <p:cNvCxnSpPr/>
          <p:nvPr/>
        </p:nvCxnSpPr>
        <p:spPr>
          <a:xfrm>
            <a:off x="3275856" y="2348880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šipka 11"/>
          <p:cNvCxnSpPr/>
          <p:nvPr/>
        </p:nvCxnSpPr>
        <p:spPr>
          <a:xfrm>
            <a:off x="3275856" y="2348880"/>
            <a:ext cx="576064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>
            <a:off x="3203848" y="3933056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>
            <a:off x="3203848" y="3933056"/>
            <a:ext cx="720080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>
            <a:off x="3203848" y="3933056"/>
            <a:ext cx="720080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>
            <a:off x="3203848" y="3933056"/>
            <a:ext cx="720080" cy="1656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04664"/>
            <a:ext cx="7708520" cy="275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 descr="Izotyp – Wikiped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3356992"/>
            <a:ext cx="4464496" cy="33483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Aglutinace = shlukování krvinek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Reakce typu ANTIGEN – PROTILÁTKY</a:t>
            </a:r>
          </a:p>
          <a:p>
            <a:pPr>
              <a:buFontTx/>
              <a:buChar char="-"/>
            </a:pPr>
            <a:r>
              <a:rPr lang="cs-CZ" dirty="0"/>
              <a:t>Probíhá mezi bílkovinou plasmy a červenou krvinkou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b="1" u="sng" dirty="0"/>
              <a:t>COOMBSŮV TEST</a:t>
            </a:r>
          </a:p>
          <a:p>
            <a:pPr>
              <a:buNone/>
            </a:pPr>
            <a:r>
              <a:rPr lang="cs-CZ" dirty="0"/>
              <a:t>- Určuje přítomnost protilátek proti červeným krvinkám, které mohou způsobit hemolýzu (=rozpad červených krvinek)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COOmbsův</a:t>
            </a:r>
            <a:r>
              <a:rPr lang="cs-CZ" dirty="0"/>
              <a:t> test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755158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1) PŘÍMÝ  (PAT = přímý antiglobulinový test)</a:t>
            </a:r>
          </a:p>
          <a:p>
            <a:pPr>
              <a:buFontTx/>
              <a:buChar char="-"/>
            </a:pPr>
            <a:r>
              <a:rPr lang="cs-CZ" dirty="0"/>
              <a:t>- u pacienta k vyloučení hemolýzy</a:t>
            </a:r>
          </a:p>
          <a:p>
            <a:pPr>
              <a:buFontTx/>
              <a:buChar char="-"/>
            </a:pPr>
            <a:r>
              <a:rPr lang="cs-CZ" dirty="0"/>
              <a:t>- na červených krvinkách jsou navázané protilátky, které - krvinky poškozují</a:t>
            </a:r>
          </a:p>
          <a:p>
            <a:pPr>
              <a:buFontTx/>
              <a:buChar char="-"/>
            </a:pPr>
            <a:r>
              <a:rPr lang="cs-CZ" dirty="0"/>
              <a:t>- autoimunitní onemocnění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2) NEPŘÍMÝ (NAT = nepřímý antiglobulinový test)</a:t>
            </a:r>
          </a:p>
          <a:p>
            <a:pPr>
              <a:buFontTx/>
              <a:buChar char="-"/>
            </a:pPr>
            <a:r>
              <a:rPr lang="cs-CZ" dirty="0"/>
              <a:t>- u transfuzí, u těhotných žen </a:t>
            </a:r>
            <a:r>
              <a:rPr lang="cs-CZ" dirty="0" err="1"/>
              <a:t>Rh</a:t>
            </a:r>
            <a:r>
              <a:rPr lang="cs-CZ" dirty="0"/>
              <a:t>- (hemolytická nemoc novorozence)</a:t>
            </a:r>
          </a:p>
          <a:p>
            <a:pPr>
              <a:buFontTx/>
              <a:buChar char="-"/>
            </a:pPr>
            <a:r>
              <a:rPr lang="cs-CZ" dirty="0"/>
              <a:t>- Určuje přítomnost protilátek v plasmě proti červeným krvinkám vlastním, ale i cizím</a:t>
            </a:r>
          </a:p>
          <a:p>
            <a:pPr>
              <a:buFontTx/>
              <a:buChar char="-"/>
            </a:pPr>
            <a:r>
              <a:rPr lang="cs-CZ" dirty="0"/>
              <a:t>- V plasmě jsou protilátky, které mohou poškodit určitý typ červených krvinek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88640"/>
            <a:ext cx="7344816" cy="6502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ABO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Krevní systém ABO je tvořen 4 krevními skupinami</a:t>
            </a:r>
          </a:p>
          <a:p>
            <a:r>
              <a:rPr lang="cs-CZ" sz="2400" b="1" u="sng" dirty="0"/>
              <a:t>Antigeny krevní skupiny </a:t>
            </a:r>
            <a:r>
              <a:rPr lang="cs-CZ" sz="2400" dirty="0"/>
              <a:t>- proteiny na membráně červených krvinek</a:t>
            </a:r>
          </a:p>
          <a:p>
            <a:r>
              <a:rPr lang="cs-CZ" sz="2400" b="1" u="sng" dirty="0"/>
              <a:t>Protilátky v séru (aglutininy </a:t>
            </a:r>
            <a:r>
              <a:rPr lang="cs-CZ" sz="2400" dirty="0" err="1"/>
              <a:t>IgM</a:t>
            </a:r>
            <a:r>
              <a:rPr lang="cs-CZ" sz="2400" dirty="0"/>
              <a:t>, </a:t>
            </a:r>
            <a:r>
              <a:rPr lang="cs-CZ" sz="2400" dirty="0" err="1"/>
              <a:t>IgG</a:t>
            </a:r>
            <a:r>
              <a:rPr lang="cs-CZ" sz="2400" dirty="0"/>
              <a:t>) -  namířeny vždy proti antigenům AB0 systému, které se nevyskytují v krvi jejich nositele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043608" y="4149080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Bílé krvinky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Funkce:  - uplatňují se při obraně organismu</a:t>
            </a:r>
          </a:p>
          <a:p>
            <a:pPr>
              <a:buNone/>
            </a:pPr>
            <a:r>
              <a:rPr lang="cs-CZ" dirty="0"/>
              <a:t>			- imunitní reakce</a:t>
            </a:r>
          </a:p>
          <a:p>
            <a:r>
              <a:rPr lang="cs-CZ" dirty="0"/>
              <a:t> více druhů: </a:t>
            </a:r>
          </a:p>
          <a:p>
            <a:pPr lvl="1"/>
            <a:r>
              <a:rPr lang="cs-CZ" dirty="0"/>
              <a:t>Lymfocyty </a:t>
            </a:r>
          </a:p>
          <a:p>
            <a:pPr lvl="1"/>
            <a:r>
              <a:rPr lang="cs-CZ" dirty="0"/>
              <a:t>Monocyty</a:t>
            </a:r>
          </a:p>
          <a:p>
            <a:pPr lvl="1"/>
            <a:r>
              <a:rPr lang="cs-CZ" dirty="0"/>
              <a:t>Granulocyty</a:t>
            </a:r>
          </a:p>
          <a:p>
            <a:pPr lvl="2"/>
            <a:r>
              <a:rPr lang="cs-CZ" dirty="0" err="1"/>
              <a:t>Neutrofily</a:t>
            </a:r>
            <a:endParaRPr lang="cs-CZ" dirty="0"/>
          </a:p>
          <a:p>
            <a:pPr lvl="2"/>
            <a:r>
              <a:rPr lang="cs-CZ" dirty="0" err="1"/>
              <a:t>Basofily</a:t>
            </a:r>
            <a:endParaRPr lang="cs-CZ" dirty="0"/>
          </a:p>
          <a:p>
            <a:pPr lvl="2"/>
            <a:r>
              <a:rPr lang="cs-CZ" dirty="0" err="1"/>
              <a:t>Eosinofily</a:t>
            </a:r>
            <a:endParaRPr lang="cs-CZ" dirty="0"/>
          </a:p>
          <a:p>
            <a:pPr lvl="1">
              <a:buNone/>
            </a:pPr>
            <a:r>
              <a:rPr lang="cs-CZ" dirty="0"/>
              <a:t>- Nejpočetnějším druhem bílých krvinek jsou </a:t>
            </a:r>
            <a:r>
              <a:rPr lang="cs-CZ" dirty="0" err="1"/>
              <a:t>neutrofily</a:t>
            </a:r>
            <a:r>
              <a:rPr lang="cs-CZ" dirty="0"/>
              <a:t> (přes polovinu celkového počtu) a lymfocyty (zhruba třetina). Zbylé druhy jsou méně početné</a:t>
            </a:r>
          </a:p>
          <a:p>
            <a:pPr lvl="1">
              <a:buNone/>
            </a:pPr>
            <a:endParaRPr lang="cs-CZ" dirty="0"/>
          </a:p>
          <a:p>
            <a:pPr lvl="1"/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ABO systém – </a:t>
            </a:r>
            <a:br>
              <a:rPr lang="cs-CZ" dirty="0"/>
            </a:br>
            <a:r>
              <a:rPr lang="cs-CZ" sz="1800" dirty="0"/>
              <a:t>poslední cukerný zbytek je odpovědný za to, že molekula je rozpoznána jako jiný antigen</a:t>
            </a:r>
          </a:p>
        </p:txBody>
      </p:sp>
      <p:pic>
        <p:nvPicPr>
          <p:cNvPr id="696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39" y="1412776"/>
            <a:ext cx="9105861" cy="501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Rh</a:t>
            </a:r>
            <a:r>
              <a:rPr lang="cs-CZ" dirty="0"/>
              <a:t>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Krevní systém – D, C, </a:t>
            </a:r>
            <a:r>
              <a:rPr lang="cs-CZ" dirty="0" err="1"/>
              <a:t>c</a:t>
            </a:r>
            <a:r>
              <a:rPr lang="cs-CZ" dirty="0"/>
              <a:t>, E, </a:t>
            </a:r>
            <a:r>
              <a:rPr lang="cs-CZ" dirty="0" err="1"/>
              <a:t>e</a:t>
            </a:r>
            <a:endParaRPr lang="cs-CZ" dirty="0"/>
          </a:p>
          <a:p>
            <a:r>
              <a:rPr lang="cs-CZ" dirty="0"/>
              <a:t>Nejdůležitější antigen D</a:t>
            </a:r>
          </a:p>
          <a:p>
            <a:pPr>
              <a:buNone/>
            </a:pPr>
            <a:r>
              <a:rPr lang="cs-CZ" dirty="0"/>
              <a:t>				D pozitivní  - </a:t>
            </a:r>
            <a:r>
              <a:rPr lang="cs-CZ" dirty="0" err="1"/>
              <a:t>Rh</a:t>
            </a:r>
            <a:r>
              <a:rPr lang="cs-CZ" dirty="0"/>
              <a:t>+</a:t>
            </a:r>
          </a:p>
          <a:p>
            <a:pPr>
              <a:buNone/>
            </a:pPr>
            <a:r>
              <a:rPr lang="cs-CZ" dirty="0"/>
              <a:t>				D negativní – </a:t>
            </a:r>
            <a:r>
              <a:rPr lang="cs-CZ" dirty="0" err="1"/>
              <a:t>Rh</a:t>
            </a:r>
            <a:r>
              <a:rPr lang="cs-CZ" dirty="0"/>
              <a:t>-</a:t>
            </a:r>
          </a:p>
          <a:p>
            <a:r>
              <a:rPr lang="cs-CZ" dirty="0"/>
              <a:t>NAT – </a:t>
            </a:r>
            <a:r>
              <a:rPr lang="cs-CZ" dirty="0" err="1"/>
              <a:t>Rh</a:t>
            </a:r>
            <a:r>
              <a:rPr lang="cs-CZ" dirty="0"/>
              <a:t>- těhotná žena – </a:t>
            </a:r>
            <a:r>
              <a:rPr lang="cs-CZ" dirty="0" err="1"/>
              <a:t>Rh</a:t>
            </a:r>
            <a:r>
              <a:rPr lang="cs-CZ" dirty="0"/>
              <a:t>+ plod</a:t>
            </a:r>
          </a:p>
          <a:p>
            <a:r>
              <a:rPr lang="cs-CZ" dirty="0"/>
              <a:t>matčiny protilátky přejdou přes placentu do těla plodu a poškodí jeho krvinky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332656"/>
            <a:ext cx="6075213" cy="607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Hemolytické onemocnění Plodu (novorozence)  = </a:t>
            </a:r>
            <a:r>
              <a:rPr lang="cs-CZ" sz="3100" dirty="0"/>
              <a:t>fetální </a:t>
            </a:r>
            <a:r>
              <a:rPr lang="cs-CZ" sz="3100" dirty="0" err="1"/>
              <a:t>erythroblastóza</a:t>
            </a:r>
            <a:endParaRPr lang="cs-CZ" sz="31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Nitroděložní poškození plodu mateřskými protilátkami</a:t>
            </a:r>
          </a:p>
          <a:p>
            <a:r>
              <a:rPr lang="cs-CZ" dirty="0" err="1"/>
              <a:t>Rh</a:t>
            </a:r>
            <a:r>
              <a:rPr lang="cs-CZ" dirty="0"/>
              <a:t>- matka a </a:t>
            </a:r>
            <a:r>
              <a:rPr lang="cs-CZ" dirty="0" err="1"/>
              <a:t>Rh</a:t>
            </a:r>
            <a:r>
              <a:rPr lang="cs-CZ" dirty="0"/>
              <a:t>+ otec = </a:t>
            </a:r>
            <a:r>
              <a:rPr lang="cs-CZ" dirty="0" err="1"/>
              <a:t>Rh</a:t>
            </a:r>
            <a:r>
              <a:rPr lang="cs-CZ" dirty="0"/>
              <a:t>+ dítě</a:t>
            </a:r>
          </a:p>
          <a:p>
            <a:r>
              <a:rPr lang="cs-CZ" dirty="0"/>
              <a:t>Jakmile se matčin organismus setká s </a:t>
            </a:r>
            <a:r>
              <a:rPr lang="cs-CZ" dirty="0" err="1"/>
              <a:t>Rh</a:t>
            </a:r>
            <a:r>
              <a:rPr lang="cs-CZ" dirty="0"/>
              <a:t>-pozitivními erytrocyty plodu (tj. nejčastěji při porodu), vytvoří si tzv. </a:t>
            </a:r>
            <a:r>
              <a:rPr lang="cs-CZ" dirty="0" err="1"/>
              <a:t>anti</a:t>
            </a:r>
            <a:r>
              <a:rPr lang="cs-CZ" dirty="0"/>
              <a:t>-D-protilátky, které pak při dalším těhotenství snadno pronikají přes placentu do oběhu plodu, vážou se na erytrocyty plodu a způsobují jejich hemolýzu</a:t>
            </a:r>
          </a:p>
          <a:p>
            <a:pPr>
              <a:buNone/>
            </a:pPr>
            <a:r>
              <a:rPr lang="cs-CZ" dirty="0"/>
              <a:t>		</a:t>
            </a:r>
            <a:r>
              <a:rPr lang="cs-CZ" b="1" u="sng" dirty="0"/>
              <a:t>HEMOLYTICKÉ ONEMOCNĚNÍ NOVOROZENCE</a:t>
            </a:r>
          </a:p>
          <a:p>
            <a:r>
              <a:rPr lang="cs-CZ" dirty="0"/>
              <a:t>Léčba = prevence - profylaktickému podávání </a:t>
            </a:r>
            <a:r>
              <a:rPr lang="cs-CZ" dirty="0" err="1"/>
              <a:t>anti</a:t>
            </a:r>
            <a:r>
              <a:rPr lang="cs-CZ" dirty="0"/>
              <a:t>-D imunoglobulinů </a:t>
            </a:r>
            <a:r>
              <a:rPr lang="cs-CZ" dirty="0" err="1"/>
              <a:t>Rh</a:t>
            </a:r>
            <a:r>
              <a:rPr lang="cs-CZ" dirty="0"/>
              <a:t>-negativním ženám</a:t>
            </a:r>
          </a:p>
        </p:txBody>
      </p:sp>
      <p:sp>
        <p:nvSpPr>
          <p:cNvPr id="4" name="Šipka doprava 3"/>
          <p:cNvSpPr/>
          <p:nvPr/>
        </p:nvSpPr>
        <p:spPr>
          <a:xfrm>
            <a:off x="683568" y="4869160"/>
            <a:ext cx="57606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1114"/>
            <a:ext cx="7128792" cy="6508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HEMOLYTICKÉ ONEMOCNĚNÍ NOVOROZENCE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Předčasný zánik červených krvinek a jejich zvýšená produkce v kostní dřeni</a:t>
            </a:r>
          </a:p>
          <a:p>
            <a:r>
              <a:rPr lang="cs-CZ" b="1" u="sng" dirty="0"/>
              <a:t>Nekonjugovaná </a:t>
            </a:r>
            <a:r>
              <a:rPr lang="cs-CZ" b="1" u="sng" dirty="0" err="1"/>
              <a:t>hyperbilirubinémie</a:t>
            </a:r>
            <a:endParaRPr lang="cs-CZ" b="1" u="sng" dirty="0"/>
          </a:p>
          <a:p>
            <a:pPr>
              <a:buNone/>
            </a:pPr>
            <a:r>
              <a:rPr lang="cs-CZ" dirty="0"/>
              <a:t>			- žloutenka, rozvoj jádrového ikteru</a:t>
            </a:r>
          </a:p>
          <a:p>
            <a:r>
              <a:rPr lang="cs-CZ" b="1" u="sng" dirty="0"/>
              <a:t>Těžká anémie </a:t>
            </a:r>
            <a:r>
              <a:rPr lang="cs-CZ" dirty="0"/>
              <a:t>– v důsledku hemolýzy</a:t>
            </a:r>
          </a:p>
          <a:p>
            <a:r>
              <a:rPr lang="cs-CZ" b="1" u="sng" dirty="0"/>
              <a:t>Hydrops</a:t>
            </a:r>
            <a:r>
              <a:rPr lang="cs-CZ" dirty="0"/>
              <a:t> – nejtěžší forma HNN</a:t>
            </a:r>
          </a:p>
          <a:p>
            <a:pPr>
              <a:buNone/>
            </a:pPr>
            <a:r>
              <a:rPr lang="cs-CZ" dirty="0"/>
              <a:t>			- hypoxie tkání, </a:t>
            </a:r>
            <a:r>
              <a:rPr lang="cs-CZ" dirty="0" err="1"/>
              <a:t>hypoproteinémie</a:t>
            </a:r>
            <a:endParaRPr lang="cs-CZ" dirty="0"/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Krevní transfúze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Druhy: 	autologní – vlastní krev pacienta</a:t>
            </a:r>
          </a:p>
          <a:p>
            <a:pPr>
              <a:buNone/>
            </a:pPr>
            <a:r>
              <a:rPr lang="cs-CZ" dirty="0"/>
              <a:t>			alogenní – cizí krev</a:t>
            </a:r>
          </a:p>
          <a:p>
            <a:pPr>
              <a:buNone/>
            </a:pPr>
            <a:r>
              <a:rPr lang="cs-CZ" dirty="0"/>
              <a:t>Indikace: 	1) anémie – </a:t>
            </a:r>
            <a:r>
              <a:rPr lang="cs-CZ" dirty="0" err="1"/>
              <a:t>Hb</a:t>
            </a:r>
            <a:r>
              <a:rPr lang="cs-CZ" dirty="0"/>
              <a:t> pod 75 g/l nebo 					anemický syndrom</a:t>
            </a:r>
          </a:p>
          <a:p>
            <a:pPr>
              <a:buNone/>
            </a:pPr>
            <a:r>
              <a:rPr lang="cs-CZ" dirty="0"/>
              <a:t>			2) trombocytopenie – krvácení nebo trombocyty pod 5</a:t>
            </a:r>
          </a:p>
          <a:p>
            <a:pPr>
              <a:buNone/>
            </a:pPr>
            <a:r>
              <a:rPr lang="cs-CZ" dirty="0"/>
              <a:t>			3) </a:t>
            </a:r>
            <a:r>
              <a:rPr lang="cs-CZ" dirty="0" err="1"/>
              <a:t>koagulopatie</a:t>
            </a:r>
            <a:r>
              <a:rPr lang="cs-CZ" dirty="0"/>
              <a:t> - hemofilie</a:t>
            </a:r>
          </a:p>
          <a:p>
            <a:pPr>
              <a:buNone/>
            </a:pPr>
            <a:r>
              <a:rPr lang="cs-CZ" dirty="0"/>
              <a:t>			4) některé imunodeficience </a:t>
            </a:r>
          </a:p>
          <a:p>
            <a:pPr lvl="4"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Krevní produkty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Transfuzní přípravky (připravované na místní transfuzní stanici)</a:t>
            </a:r>
          </a:p>
          <a:p>
            <a:r>
              <a:rPr lang="cs-CZ" dirty="0"/>
              <a:t>Krevní deriváty (farmaceutické produkty z zpracovávané plazmy)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304800" y="1556791"/>
          <a:ext cx="7651576" cy="3334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5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5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511">
                <a:tc>
                  <a:txBody>
                    <a:bodyPr/>
                    <a:lstStyle/>
                    <a:p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Transfuzní přípravky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Plná krev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511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Erymasa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511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Plasma</a:t>
                      </a:r>
                      <a:r>
                        <a:rPr lang="cs-CZ" baseline="0" dirty="0"/>
                        <a:t> – čerstvá mražená plasma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511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Krevní destičky - </a:t>
                      </a:r>
                      <a:r>
                        <a:rPr lang="cs-CZ" dirty="0" err="1"/>
                        <a:t>Trombokoncentrát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511">
                <a:tc>
                  <a:txBody>
                    <a:bodyPr/>
                    <a:lstStyle/>
                    <a:p>
                      <a:r>
                        <a:rPr lang="cs-CZ" dirty="0"/>
                        <a:t>Krevní deriváty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albumin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511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kryoprecipitát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511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Koncentráty srážecích faktorů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511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Koncentrát</a:t>
                      </a:r>
                      <a:r>
                        <a:rPr lang="cs-CZ" baseline="0" dirty="0"/>
                        <a:t> fibrinogenu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511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imunoglobuliny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Předtransfúzní</a:t>
            </a:r>
            <a:r>
              <a:rPr lang="cs-CZ" dirty="0"/>
              <a:t> vyšetření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1) v laboratoři</a:t>
            </a:r>
          </a:p>
          <a:p>
            <a:pPr lvl="1"/>
            <a:r>
              <a:rPr lang="cs-CZ" dirty="0"/>
              <a:t>ABO a </a:t>
            </a:r>
            <a:r>
              <a:rPr lang="cs-CZ" dirty="0" err="1"/>
              <a:t>RhD</a:t>
            </a:r>
            <a:r>
              <a:rPr lang="cs-CZ" dirty="0"/>
              <a:t> systémy dárce/příjemce</a:t>
            </a:r>
          </a:p>
          <a:p>
            <a:pPr lvl="1"/>
            <a:r>
              <a:rPr lang="cs-CZ" dirty="0"/>
              <a:t>Přítomnost nepravidelných protilátek příjemce</a:t>
            </a:r>
          </a:p>
          <a:p>
            <a:pPr lvl="1"/>
            <a:r>
              <a:rPr lang="cs-CZ" dirty="0"/>
              <a:t>Velká křížová zkouška </a:t>
            </a:r>
          </a:p>
          <a:p>
            <a:pPr lvl="2"/>
            <a:r>
              <a:rPr lang="cs-CZ" dirty="0"/>
              <a:t> červené krvinky dárce X plasma příjemce</a:t>
            </a:r>
          </a:p>
          <a:p>
            <a:pPr lvl="1"/>
            <a:r>
              <a:rPr lang="cs-CZ" dirty="0" err="1"/>
              <a:t>Skrínig</a:t>
            </a:r>
            <a:r>
              <a:rPr lang="cs-CZ" dirty="0"/>
              <a:t> na infekční onemocnění – HIV, žloutenka A, B, C, malárie, treponema </a:t>
            </a:r>
            <a:r>
              <a:rPr lang="cs-CZ" dirty="0" err="1"/>
              <a:t>palidum</a:t>
            </a:r>
            <a:r>
              <a:rPr lang="cs-CZ" dirty="0"/>
              <a:t>, </a:t>
            </a:r>
            <a:r>
              <a:rPr lang="cs-CZ" dirty="0" err="1"/>
              <a:t>cytomegalovirus</a:t>
            </a:r>
            <a:endParaRPr lang="cs-CZ" dirty="0"/>
          </a:p>
          <a:p>
            <a:pPr>
              <a:buNone/>
            </a:pPr>
            <a:endParaRPr lang="cs-CZ" dirty="0"/>
          </a:p>
          <a:p>
            <a:r>
              <a:rPr lang="cs-CZ" dirty="0"/>
              <a:t>2) u lůžka pacienta</a:t>
            </a:r>
          </a:p>
          <a:p>
            <a:pPr lvl="1"/>
            <a:r>
              <a:rPr lang="cs-CZ" dirty="0"/>
              <a:t>Kontrola krevní skupiny dárce a příjemce</a:t>
            </a:r>
          </a:p>
          <a:p>
            <a:pPr lvl="1"/>
            <a:r>
              <a:rPr lang="cs-CZ" dirty="0"/>
              <a:t>Kontrola dokumentace</a:t>
            </a:r>
          </a:p>
          <a:p>
            <a:pPr lvl="1"/>
            <a:r>
              <a:rPr lang="cs-CZ" dirty="0"/>
              <a:t>Kontrola základních životních funkcí pacienta (příjemce)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8496944" cy="4498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548680"/>
            <a:ext cx="9210657" cy="539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Hemovigilance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Systematické sledování účinnosti a nežádoucích důsledků léčby transfuzními přípravky</a:t>
            </a:r>
          </a:p>
          <a:p>
            <a:r>
              <a:rPr lang="cs-CZ" dirty="0"/>
              <a:t>Sleduje SÚKL</a:t>
            </a:r>
          </a:p>
          <a:p>
            <a:r>
              <a:rPr lang="cs-CZ" dirty="0"/>
              <a:t>Závažné nežádoucí reakce </a:t>
            </a:r>
          </a:p>
          <a:p>
            <a:pPr>
              <a:buNone/>
            </a:pPr>
            <a:r>
              <a:rPr lang="cs-CZ" dirty="0"/>
              <a:t>	1) při odběru krve nebo jejích složek</a:t>
            </a:r>
          </a:p>
          <a:p>
            <a:pPr>
              <a:buNone/>
            </a:pPr>
            <a:r>
              <a:rPr lang="cs-CZ" dirty="0"/>
              <a:t>	2) při podávání transfuzního přípravku</a:t>
            </a:r>
          </a:p>
          <a:p>
            <a:r>
              <a:rPr lang="cs-CZ" dirty="0"/>
              <a:t>Závažné nežádoucí události</a:t>
            </a:r>
          </a:p>
          <a:p>
            <a:pPr>
              <a:buNone/>
            </a:pPr>
            <a:r>
              <a:rPr lang="cs-CZ" dirty="0"/>
              <a:t> - souvisí s odběrem krve nebo jejích složek, s vyšetřením, skladováním, distribucí, výdejem</a:t>
            </a:r>
          </a:p>
          <a:p>
            <a:pPr>
              <a:buNone/>
            </a:pPr>
            <a:r>
              <a:rPr lang="cs-CZ" dirty="0"/>
              <a:t>	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Potransfuzní</a:t>
            </a:r>
            <a:r>
              <a:rPr lang="cs-CZ" dirty="0"/>
              <a:t> reakce </a:t>
            </a:r>
            <a:br>
              <a:rPr lang="cs-CZ" dirty="0"/>
            </a:br>
            <a:r>
              <a:rPr lang="cs-CZ" dirty="0"/>
              <a:t>= </a:t>
            </a:r>
            <a:r>
              <a:rPr lang="cs-CZ" sz="3100" dirty="0"/>
              <a:t>nežádoucí účinky pro transfuzi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cs-CZ" dirty="0"/>
              <a:t>		Lehká</a:t>
            </a:r>
          </a:p>
          <a:p>
            <a:pPr>
              <a:buNone/>
            </a:pPr>
            <a:r>
              <a:rPr lang="cs-CZ" dirty="0"/>
              <a:t>		Středně závažná</a:t>
            </a:r>
          </a:p>
          <a:p>
            <a:pPr>
              <a:buNone/>
            </a:pPr>
            <a:r>
              <a:rPr lang="cs-CZ" dirty="0"/>
              <a:t>		Závažná</a:t>
            </a:r>
          </a:p>
          <a:p>
            <a:r>
              <a:rPr lang="cs-CZ" b="1" u="sng" dirty="0"/>
              <a:t>Typy:</a:t>
            </a:r>
            <a:r>
              <a:rPr lang="cs-CZ" dirty="0"/>
              <a:t> </a:t>
            </a:r>
          </a:p>
          <a:p>
            <a:pPr>
              <a:buFontTx/>
              <a:buChar char="-"/>
            </a:pPr>
            <a:r>
              <a:rPr lang="cs-CZ" dirty="0"/>
              <a:t>Akutní hemolytická reakce</a:t>
            </a:r>
          </a:p>
          <a:p>
            <a:pPr>
              <a:buFontTx/>
              <a:buChar char="-"/>
            </a:pPr>
            <a:r>
              <a:rPr lang="cs-CZ" dirty="0"/>
              <a:t>Febrilní </a:t>
            </a:r>
            <a:r>
              <a:rPr lang="cs-CZ" dirty="0" err="1"/>
              <a:t>nehemolytická</a:t>
            </a:r>
            <a:r>
              <a:rPr lang="cs-CZ" dirty="0"/>
              <a:t> reakce</a:t>
            </a:r>
          </a:p>
          <a:p>
            <a:pPr>
              <a:buFontTx/>
              <a:buChar char="-"/>
            </a:pPr>
            <a:r>
              <a:rPr lang="cs-CZ" dirty="0"/>
              <a:t>Alergická reakce</a:t>
            </a:r>
          </a:p>
          <a:p>
            <a:pPr>
              <a:buFontTx/>
              <a:buChar char="-"/>
            </a:pPr>
            <a:r>
              <a:rPr lang="cs-CZ" dirty="0" err="1"/>
              <a:t>Potransfuzní</a:t>
            </a:r>
            <a:r>
              <a:rPr lang="cs-CZ" dirty="0"/>
              <a:t> reakce z přetížení objemu</a:t>
            </a:r>
          </a:p>
          <a:p>
            <a:pPr>
              <a:buNone/>
            </a:pPr>
            <a:endParaRPr lang="cs-CZ" dirty="0"/>
          </a:p>
        </p:txBody>
      </p:sp>
      <p:cxnSp>
        <p:nvCxnSpPr>
          <p:cNvPr id="7" name="Přímá spojovací šipka 6"/>
          <p:cNvCxnSpPr/>
          <p:nvPr/>
        </p:nvCxnSpPr>
        <p:spPr>
          <a:xfrm>
            <a:off x="467544" y="1772816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šipka 8"/>
          <p:cNvCxnSpPr/>
          <p:nvPr/>
        </p:nvCxnSpPr>
        <p:spPr>
          <a:xfrm>
            <a:off x="467544" y="1772816"/>
            <a:ext cx="648072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>
            <a:off x="467544" y="1772816"/>
            <a:ext cx="648072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Potransfuzní</a:t>
            </a:r>
            <a:r>
              <a:rPr lang="cs-CZ" dirty="0"/>
              <a:t> reakce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u="sng" dirty="0"/>
              <a:t>Akutní hemolytická reakce</a:t>
            </a:r>
          </a:p>
          <a:p>
            <a:pPr>
              <a:buNone/>
            </a:pPr>
            <a:r>
              <a:rPr lang="cs-CZ" dirty="0"/>
              <a:t>	- intravaskulární rozpad erytrocytů</a:t>
            </a:r>
          </a:p>
          <a:p>
            <a:pPr>
              <a:buNone/>
            </a:pPr>
            <a:r>
              <a:rPr lang="cs-CZ" dirty="0"/>
              <a:t>	- do 24 hodin</a:t>
            </a:r>
          </a:p>
          <a:p>
            <a:pPr>
              <a:buNone/>
            </a:pPr>
            <a:r>
              <a:rPr lang="cs-CZ" dirty="0"/>
              <a:t>	- horečka, třesavka, nauzea, zvracení, hypotenze, tachykardie</a:t>
            </a:r>
          </a:p>
          <a:p>
            <a:r>
              <a:rPr lang="cs-CZ" u="sng" dirty="0"/>
              <a:t>Febrilní </a:t>
            </a:r>
            <a:r>
              <a:rPr lang="cs-CZ" u="sng" dirty="0" err="1"/>
              <a:t>nehemolytické</a:t>
            </a:r>
            <a:r>
              <a:rPr lang="cs-CZ" u="sng" dirty="0"/>
              <a:t> reakce </a:t>
            </a:r>
          </a:p>
          <a:p>
            <a:pPr>
              <a:buNone/>
            </a:pPr>
            <a:r>
              <a:rPr lang="cs-CZ" dirty="0"/>
              <a:t>	- do 2 hodin</a:t>
            </a:r>
          </a:p>
          <a:p>
            <a:pPr>
              <a:buNone/>
            </a:pPr>
            <a:r>
              <a:rPr lang="cs-CZ" dirty="0"/>
              <a:t>	– horečka, třesavka, zimnice</a:t>
            </a:r>
          </a:p>
          <a:p>
            <a:r>
              <a:rPr lang="cs-CZ" u="sng" dirty="0"/>
              <a:t>Alergická reakce </a:t>
            </a:r>
            <a:r>
              <a:rPr lang="cs-CZ" dirty="0"/>
              <a:t>– vyrážka, </a:t>
            </a:r>
            <a:r>
              <a:rPr lang="cs-CZ" dirty="0" err="1"/>
              <a:t>laryngospazmus</a:t>
            </a:r>
            <a:r>
              <a:rPr lang="cs-CZ" dirty="0"/>
              <a:t>, šokový stav</a:t>
            </a:r>
          </a:p>
          <a:p>
            <a:r>
              <a:rPr lang="cs-CZ" u="sng" dirty="0" err="1"/>
              <a:t>Potransfuzní</a:t>
            </a:r>
            <a:r>
              <a:rPr lang="cs-CZ" u="sng" dirty="0"/>
              <a:t> reakce z přetížení objemu</a:t>
            </a:r>
          </a:p>
          <a:p>
            <a:pPr>
              <a:buNone/>
            </a:pPr>
            <a:r>
              <a:rPr lang="cs-CZ" dirty="0"/>
              <a:t>	- tíha na hrudi, dušnost, až akutní srdeční selhání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hemaferézy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Léčebné eliminační výkony</a:t>
            </a:r>
          </a:p>
          <a:p>
            <a:r>
              <a:rPr lang="cs-CZ" dirty="0"/>
              <a:t>Cíl: zredukovat obsah patogenních látek (krevních buněk) v krvi</a:t>
            </a:r>
          </a:p>
          <a:p>
            <a:r>
              <a:rPr lang="cs-CZ" dirty="0"/>
              <a:t>Pomocí separátorů krevních složek na </a:t>
            </a:r>
            <a:r>
              <a:rPr lang="cs-CZ" dirty="0" err="1"/>
              <a:t>centrifugačním</a:t>
            </a:r>
            <a:r>
              <a:rPr lang="cs-CZ" dirty="0"/>
              <a:t> principu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hemaferézy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1) </a:t>
            </a:r>
            <a:r>
              <a:rPr lang="cs-CZ" dirty="0" err="1"/>
              <a:t>depleční</a:t>
            </a:r>
            <a:r>
              <a:rPr lang="cs-CZ" dirty="0"/>
              <a:t> výkony</a:t>
            </a:r>
          </a:p>
          <a:p>
            <a:pPr lvl="1"/>
            <a:r>
              <a:rPr lang="cs-CZ" dirty="0"/>
              <a:t>Snížit obsah zmnožených krevních elementů v krevním oběhu nemocného</a:t>
            </a:r>
          </a:p>
          <a:p>
            <a:pPr lvl="1"/>
            <a:r>
              <a:rPr lang="cs-CZ" dirty="0" err="1"/>
              <a:t>Leuko</a:t>
            </a:r>
            <a:r>
              <a:rPr lang="cs-CZ" dirty="0"/>
              <a:t>/</a:t>
            </a:r>
            <a:r>
              <a:rPr lang="cs-CZ" dirty="0" err="1"/>
              <a:t>erytro</a:t>
            </a:r>
            <a:r>
              <a:rPr lang="cs-CZ" dirty="0"/>
              <a:t>/trombo – </a:t>
            </a:r>
            <a:r>
              <a:rPr lang="cs-CZ" dirty="0" err="1"/>
              <a:t>cytaferéza</a:t>
            </a:r>
            <a:endParaRPr lang="cs-CZ" dirty="0"/>
          </a:p>
          <a:p>
            <a:pPr lvl="1"/>
            <a:r>
              <a:rPr lang="cs-CZ" dirty="0"/>
              <a:t>Indikace: leukémie/ </a:t>
            </a:r>
            <a:r>
              <a:rPr lang="cs-CZ" dirty="0" err="1"/>
              <a:t>polycytémie</a:t>
            </a:r>
            <a:r>
              <a:rPr lang="cs-CZ" dirty="0"/>
              <a:t>/ </a:t>
            </a:r>
            <a:r>
              <a:rPr lang="cs-CZ" dirty="0" err="1"/>
              <a:t>trombocytémie</a:t>
            </a:r>
            <a:endParaRPr lang="cs-CZ" dirty="0"/>
          </a:p>
          <a:p>
            <a:r>
              <a:rPr lang="cs-CZ" dirty="0"/>
              <a:t>2) výměnná plasma/</a:t>
            </a:r>
            <a:r>
              <a:rPr lang="cs-CZ" dirty="0" err="1"/>
              <a:t>erytrocytaferéza</a:t>
            </a:r>
            <a:endParaRPr lang="cs-CZ" dirty="0"/>
          </a:p>
          <a:p>
            <a:pPr lvl="1"/>
            <a:r>
              <a:rPr lang="cs-CZ" dirty="0"/>
              <a:t>Odstranění plazmy nebo krevních elementů z krevního oběhu nemocného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Mikroskopické pozorování vzorků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556792"/>
            <a:ext cx="504056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7992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7920880" cy="5690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325" y="515938"/>
            <a:ext cx="8259763" cy="58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674" name="Picture 2" descr="https://upload.wikimedia.org/wikipedia/commons/thumb/6/66/Hematopoeza.png/1280px-Hematopoez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8568298" cy="57099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603648"/>
          </a:xfrm>
        </p:spPr>
        <p:txBody>
          <a:bodyPr>
            <a:normAutofit/>
          </a:bodyPr>
          <a:lstStyle/>
          <a:p>
            <a:r>
              <a:rPr lang="cs-CZ" dirty="0"/>
              <a:t>		</a:t>
            </a:r>
            <a:r>
              <a:rPr lang="cs-CZ" dirty="0" err="1"/>
              <a:t>Neutrofil</a:t>
            </a:r>
            <a:r>
              <a:rPr lang="cs-CZ" dirty="0"/>
              <a:t> </a:t>
            </a:r>
            <a:br>
              <a:rPr lang="cs-CZ" dirty="0"/>
            </a:br>
            <a:r>
              <a:rPr lang="cs-CZ" sz="2200" dirty="0"/>
              <a:t>nezralá forma (tyčka) X zralá forma (segmentované jádro)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562" y="2521563"/>
            <a:ext cx="8421276" cy="259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425" y="568325"/>
            <a:ext cx="8183563" cy="572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913" y="549275"/>
            <a:ext cx="8002587" cy="576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2696"/>
            <a:ext cx="8352928" cy="5929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750" y="496888"/>
            <a:ext cx="8316913" cy="586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Krevní destičky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628800"/>
            <a:ext cx="6521799" cy="4104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620688"/>
            <a:ext cx="600075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3212976"/>
            <a:ext cx="5112568" cy="340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/>
              <a:t>Kontakt - email: </a:t>
            </a:r>
            <a:r>
              <a:rPr lang="cs-CZ" dirty="0" err="1"/>
              <a:t>veronika.luksova</a:t>
            </a:r>
            <a:r>
              <a:rPr lang="cs-CZ" dirty="0"/>
              <a:t>@seznam.</a:t>
            </a:r>
            <a:r>
              <a:rPr lang="cs-CZ" dirty="0" err="1"/>
              <a:t>cz</a:t>
            </a:r>
            <a:endParaRPr lang="cs-CZ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Trombocyty – krevní destičky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Malá zrnitá tělíska bez jádra</a:t>
            </a:r>
          </a:p>
          <a:p>
            <a:r>
              <a:rPr lang="cs-CZ" dirty="0"/>
              <a:t>Vznikají v kostní dřeni odštěpováním od megakaryocytů</a:t>
            </a:r>
          </a:p>
          <a:p>
            <a:r>
              <a:rPr lang="cs-CZ" dirty="0"/>
              <a:t>Funkce: umožňují srážení krve</a:t>
            </a:r>
          </a:p>
          <a:p>
            <a:pPr>
              <a:buNone/>
            </a:pPr>
            <a:r>
              <a:rPr lang="cs-CZ" dirty="0"/>
              <a:t>			uzavření porušené cévy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501008"/>
            <a:ext cx="6696744" cy="287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69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260648"/>
            <a:ext cx="4795218" cy="323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to hematologie?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Lékařský obor, který se zabývá chorobami postihující buněčné složky krve a koagulační a hemostatický systém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Plasma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Tekutá složka krve nažloutlé barvy</a:t>
            </a:r>
          </a:p>
          <a:p>
            <a:r>
              <a:rPr lang="cs-CZ" dirty="0"/>
              <a:t>Složení</a:t>
            </a:r>
          </a:p>
          <a:p>
            <a:pPr>
              <a:buNone/>
            </a:pPr>
            <a:r>
              <a:rPr lang="cs-CZ" sz="2600" dirty="0"/>
              <a:t>		1) voda – 93%</a:t>
            </a:r>
          </a:p>
          <a:p>
            <a:pPr>
              <a:buNone/>
            </a:pPr>
            <a:r>
              <a:rPr lang="cs-CZ" sz="2600" dirty="0"/>
              <a:t>		2) organické látky 6% - bílkoviny</a:t>
            </a:r>
          </a:p>
          <a:p>
            <a:pPr lvl="3"/>
            <a:r>
              <a:rPr lang="cs-CZ" dirty="0"/>
              <a:t>Albumin – transportní funkce</a:t>
            </a:r>
          </a:p>
          <a:p>
            <a:pPr lvl="3"/>
            <a:r>
              <a:rPr lang="cs-CZ" dirty="0"/>
              <a:t>Globulin - protilátky</a:t>
            </a:r>
          </a:p>
          <a:p>
            <a:pPr lvl="3"/>
            <a:r>
              <a:rPr lang="cs-CZ" dirty="0"/>
              <a:t>fibrinogen</a:t>
            </a:r>
          </a:p>
          <a:p>
            <a:pPr>
              <a:buNone/>
            </a:pPr>
            <a:r>
              <a:rPr lang="cs-CZ" sz="2600" dirty="0"/>
              <a:t>		3) anorganické látky – minerály, vitamíny</a:t>
            </a:r>
          </a:p>
          <a:p>
            <a:r>
              <a:rPr lang="cs-CZ" dirty="0"/>
              <a:t>Funkce: </a:t>
            </a:r>
          </a:p>
          <a:p>
            <a:pPr lvl="2"/>
            <a:r>
              <a:rPr lang="cs-CZ" dirty="0"/>
              <a:t>udržuje objem</a:t>
            </a:r>
          </a:p>
          <a:p>
            <a:pPr lvl="2"/>
            <a:r>
              <a:rPr lang="cs-CZ" dirty="0"/>
              <a:t>Transport látek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Laboratorní diagnostika v hematologii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Vyšetření krevního obrazu </a:t>
            </a:r>
          </a:p>
          <a:p>
            <a:pPr lvl="1"/>
            <a:r>
              <a:rPr lang="cs-CZ" dirty="0"/>
              <a:t>Hodnoty v krevním obrazu</a:t>
            </a:r>
          </a:p>
          <a:p>
            <a:pPr lvl="1"/>
            <a:r>
              <a:rPr lang="cs-CZ" dirty="0"/>
              <a:t>diferenciální rozpočet </a:t>
            </a:r>
          </a:p>
          <a:p>
            <a:pPr lvl="1"/>
            <a:r>
              <a:rPr lang="cs-CZ" dirty="0"/>
              <a:t>Mikroskopické vyšetření</a:t>
            </a:r>
          </a:p>
          <a:p>
            <a:r>
              <a:rPr lang="cs-CZ" dirty="0"/>
              <a:t>Koagulační vyšetření</a:t>
            </a:r>
          </a:p>
          <a:p>
            <a:pPr lvl="1"/>
            <a:r>
              <a:rPr lang="cs-CZ" dirty="0"/>
              <a:t>Funkční vyšetření jednotlivých parametrů krevního srážení a </a:t>
            </a:r>
            <a:r>
              <a:rPr lang="cs-CZ" dirty="0" err="1"/>
              <a:t>fibrinolýzy</a:t>
            </a:r>
            <a:r>
              <a:rPr lang="cs-CZ" dirty="0"/>
              <a:t> (proces rozpouštění krevní sraženiny)</a:t>
            </a:r>
          </a:p>
          <a:p>
            <a:r>
              <a:rPr lang="cs-CZ" dirty="0"/>
              <a:t>Sedimentace</a:t>
            </a:r>
          </a:p>
          <a:p>
            <a:r>
              <a:rPr lang="cs-CZ" dirty="0"/>
              <a:t>Aspirační vyšetření kostní dřeně</a:t>
            </a:r>
          </a:p>
          <a:p>
            <a:r>
              <a:rPr lang="cs-CZ" dirty="0" err="1"/>
              <a:t>Trepanobioptické</a:t>
            </a:r>
            <a:r>
              <a:rPr lang="cs-CZ" dirty="0"/>
              <a:t> vyšetření kostní dřeně</a:t>
            </a:r>
          </a:p>
          <a:p>
            <a:r>
              <a:rPr lang="cs-CZ" dirty="0"/>
              <a:t>Imunologické vyšetření (</a:t>
            </a:r>
            <a:r>
              <a:rPr lang="cs-CZ" dirty="0" err="1"/>
              <a:t>imunofenotypizace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Průtoková </a:t>
            </a:r>
            <a:r>
              <a:rPr lang="cs-CZ" dirty="0" err="1"/>
              <a:t>cytometrie</a:t>
            </a:r>
            <a:r>
              <a:rPr lang="cs-CZ" dirty="0"/>
              <a:t> – stanovení povrchových antigenů na leukocytech</a:t>
            </a:r>
          </a:p>
          <a:p>
            <a:r>
              <a:rPr lang="cs-CZ" dirty="0"/>
              <a:t>Molekulárně biologické a cytogenetické metody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Odběr periferní krve</a:t>
            </a:r>
          </a:p>
        </p:txBody>
      </p:sp>
      <p:pic>
        <p:nvPicPr>
          <p:cNvPr id="4" name="Picture 2" descr="Odběr krv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5425" y="1554163"/>
            <a:ext cx="6785550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Hodnoty krevního obrazu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3010" name="Picture 2" descr="Krevni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8511109" cy="41534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819672"/>
          </a:xfrm>
        </p:spPr>
        <p:txBody>
          <a:bodyPr>
            <a:normAutofit/>
          </a:bodyPr>
          <a:lstStyle/>
          <a:p>
            <a:r>
              <a:rPr lang="cs-CZ" sz="2800" dirty="0"/>
              <a:t>Hemoglobin   - červené krevní barvivo</a:t>
            </a:r>
            <a:br>
              <a:rPr lang="cs-CZ" sz="2800" dirty="0"/>
            </a:br>
            <a:r>
              <a:rPr lang="cs-CZ" sz="2800" dirty="0"/>
              <a:t>hematokrit    - poměr erytrocytů na celkovém 				objemu krve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251520" y="2564904"/>
          <a:ext cx="8686800" cy="2275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8862">
                <a:tc>
                  <a:txBody>
                    <a:bodyPr/>
                    <a:lstStyle/>
                    <a:p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Hemoglobin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Žena 125 - 160, muž  135 – 175 g/l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862">
                <a:tc>
                  <a:txBody>
                    <a:bodyPr/>
                    <a:lstStyle/>
                    <a:p>
                      <a:r>
                        <a:rPr lang="cs-CZ" dirty="0"/>
                        <a:t>Hematokrit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Žena</a:t>
                      </a:r>
                      <a:r>
                        <a:rPr lang="cs-CZ" baseline="0" dirty="0"/>
                        <a:t> 0,35- 0,47, muž 0,40 – 0,50</a:t>
                      </a:r>
                      <a:endParaRPr lang="cs-CZ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862">
                <a:tc>
                  <a:txBody>
                    <a:bodyPr/>
                    <a:lstStyle/>
                    <a:p>
                      <a:r>
                        <a:rPr lang="cs-CZ" dirty="0"/>
                        <a:t>Leukocyty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</a:t>
                      </a:r>
                      <a:r>
                        <a:rPr lang="cs-CZ" baseline="0" dirty="0"/>
                        <a:t> – 10 x 1O</a:t>
                      </a:r>
                      <a:r>
                        <a:rPr lang="cs-CZ" baseline="30000" dirty="0"/>
                        <a:t>9</a:t>
                      </a:r>
                      <a:r>
                        <a:rPr lang="cs-CZ" baseline="0" dirty="0"/>
                        <a:t> /l</a:t>
                      </a:r>
                      <a:endParaRPr lang="cs-CZ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862">
                <a:tc>
                  <a:txBody>
                    <a:bodyPr/>
                    <a:lstStyle/>
                    <a:p>
                      <a:r>
                        <a:rPr lang="cs-CZ" dirty="0"/>
                        <a:t>Trombocyty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150 – 400 x 10</a:t>
                      </a:r>
                      <a:r>
                        <a:rPr lang="cs-CZ" baseline="30000" dirty="0"/>
                        <a:t>9</a:t>
                      </a:r>
                      <a:r>
                        <a:rPr lang="cs-CZ" dirty="0"/>
                        <a:t> /l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75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88460"/>
            <a:ext cx="6984776" cy="4793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Diferenciální rozpočet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zastoupení jednotlivých druhů bílých krvinek v procentech i v absolutním množství</a:t>
            </a:r>
            <a:endParaRPr lang="cs-CZ" dirty="0"/>
          </a:p>
          <a:p>
            <a:r>
              <a:rPr lang="cs-CZ" dirty="0"/>
              <a:t>Doplnění a upřesnění krevního obrazu</a:t>
            </a:r>
          </a:p>
          <a:p>
            <a:r>
              <a:rPr lang="cs-CZ" dirty="0"/>
              <a:t>V normálním krevním obraze je nejvíce </a:t>
            </a:r>
          </a:p>
          <a:p>
            <a:pPr>
              <a:buNone/>
            </a:pPr>
            <a:r>
              <a:rPr lang="cs-CZ" dirty="0"/>
              <a:t>		</a:t>
            </a:r>
            <a:r>
              <a:rPr lang="cs-CZ" b="1" u="sng" dirty="0"/>
              <a:t>NEUTROFILŮ</a:t>
            </a:r>
          </a:p>
          <a:p>
            <a:endParaRPr lang="cs-CZ" dirty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712968" cy="6534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KOAGULAČNÍ VYŠETŘENÍ </a:t>
            </a:r>
            <a:r>
              <a:rPr lang="cs-CZ" sz="2200" dirty="0"/>
              <a:t>= </a:t>
            </a:r>
            <a:r>
              <a:rPr lang="cs-CZ" sz="2200" dirty="0" err="1"/>
              <a:t>vyšetření</a:t>
            </a:r>
            <a:r>
              <a:rPr lang="cs-CZ" sz="2200" dirty="0"/>
              <a:t> krevní srážlivosti</a:t>
            </a:r>
          </a:p>
        </p:txBody>
      </p:sp>
      <p:pic>
        <p:nvPicPr>
          <p:cNvPr id="1105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636912"/>
            <a:ext cx="7177108" cy="3481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D-dimery – produkt degradace fibrinu</a:t>
            </a:r>
          </a:p>
          <a:p>
            <a:r>
              <a:rPr lang="cs-CZ" b="1" dirty="0"/>
              <a:t>INR – zevní cesta koagulace</a:t>
            </a:r>
          </a:p>
          <a:p>
            <a:r>
              <a:rPr lang="cs-CZ" dirty="0"/>
              <a:t>Fibrinogen – jeden z koagulačních faktorů</a:t>
            </a:r>
          </a:p>
          <a:p>
            <a:r>
              <a:rPr lang="cs-CZ" dirty="0" err="1"/>
              <a:t>aPTT</a:t>
            </a:r>
            <a:r>
              <a:rPr lang="cs-CZ" dirty="0"/>
              <a:t> – vnitřní cesta koagulace </a:t>
            </a:r>
          </a:p>
          <a:p>
            <a:r>
              <a:rPr lang="cs-CZ" dirty="0"/>
              <a:t>Antitrombin – inhibitor krevního srážení</a:t>
            </a:r>
          </a:p>
          <a:p>
            <a:r>
              <a:rPr lang="cs-CZ" dirty="0"/>
              <a:t>Trombinový čas – poslední fáze koagulace, štěpení fibrinogenu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to krev?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Kapalná, vazká a </a:t>
            </a:r>
            <a:r>
              <a:rPr lang="cs-CZ" dirty="0" err="1"/>
              <a:t>vizkózní</a:t>
            </a:r>
            <a:r>
              <a:rPr lang="cs-CZ" dirty="0"/>
              <a:t> cirkulující tkáň</a:t>
            </a:r>
          </a:p>
          <a:p>
            <a:r>
              <a:rPr lang="cs-CZ" dirty="0"/>
              <a:t>Skládá se z 			</a:t>
            </a:r>
            <a:r>
              <a:rPr lang="cs-CZ" u="sng" dirty="0"/>
              <a:t>plazma</a:t>
            </a:r>
          </a:p>
          <a:p>
            <a:pPr>
              <a:buNone/>
            </a:pPr>
            <a:r>
              <a:rPr lang="cs-CZ" dirty="0"/>
              <a:t>						</a:t>
            </a:r>
          </a:p>
          <a:p>
            <a:pPr>
              <a:buNone/>
            </a:pPr>
            <a:r>
              <a:rPr lang="cs-CZ" dirty="0"/>
              <a:t>						</a:t>
            </a:r>
            <a:r>
              <a:rPr lang="cs-CZ" u="sng" dirty="0"/>
              <a:t>krevní elementy</a:t>
            </a:r>
          </a:p>
          <a:p>
            <a:pPr>
              <a:buNone/>
            </a:pPr>
            <a:r>
              <a:rPr lang="cs-CZ" dirty="0"/>
              <a:t>						- červené krvinky</a:t>
            </a:r>
          </a:p>
          <a:p>
            <a:pPr>
              <a:buNone/>
            </a:pPr>
            <a:r>
              <a:rPr lang="cs-CZ" dirty="0"/>
              <a:t>						- bílé krvinky</a:t>
            </a:r>
          </a:p>
          <a:p>
            <a:pPr>
              <a:buNone/>
            </a:pPr>
            <a:r>
              <a:rPr lang="cs-CZ" dirty="0"/>
              <a:t>						- krevní destičky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cxnSp>
        <p:nvCxnSpPr>
          <p:cNvPr id="5" name="Přímá spojovací šipka 4"/>
          <p:cNvCxnSpPr/>
          <p:nvPr/>
        </p:nvCxnSpPr>
        <p:spPr>
          <a:xfrm>
            <a:off x="2915816" y="2420888"/>
            <a:ext cx="158417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ovací šipka 6"/>
          <p:cNvCxnSpPr/>
          <p:nvPr/>
        </p:nvCxnSpPr>
        <p:spPr>
          <a:xfrm>
            <a:off x="2915816" y="2420888"/>
            <a:ext cx="1656184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Sedimentace červených krvinek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Je stav, kdy erytrocyty klesají (sedimentují) ke dnu</a:t>
            </a:r>
          </a:p>
          <a:p>
            <a:r>
              <a:rPr lang="cs-CZ" dirty="0"/>
              <a:t>Závisí na: </a:t>
            </a:r>
          </a:p>
          <a:p>
            <a:pPr lvl="1"/>
            <a:r>
              <a:rPr lang="cs-CZ" dirty="0"/>
              <a:t>Velikost červené krvinky</a:t>
            </a:r>
          </a:p>
          <a:p>
            <a:pPr lvl="1"/>
            <a:r>
              <a:rPr lang="cs-CZ" dirty="0"/>
              <a:t>Hustota plasmy</a:t>
            </a:r>
          </a:p>
          <a:p>
            <a:r>
              <a:rPr lang="cs-CZ" dirty="0"/>
              <a:t>Zvýšení – zánět, nádor, anémie</a:t>
            </a:r>
          </a:p>
          <a:p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4869160"/>
            <a:ext cx="3312368" cy="159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ASpirační</a:t>
            </a:r>
            <a:r>
              <a:rPr lang="cs-CZ" dirty="0"/>
              <a:t> vyšetření kostní dřeně</a:t>
            </a:r>
            <a:br>
              <a:rPr lang="cs-CZ" dirty="0"/>
            </a:br>
            <a:r>
              <a:rPr lang="cs-CZ" sz="1000" dirty="0"/>
              <a:t>Obrázky vypůjčeny z https://www.collalloc.com/cs/blog/martin-bohmer-na-kolena-zpet</a:t>
            </a:r>
          </a:p>
        </p:txBody>
      </p:sp>
      <p:pic>
        <p:nvPicPr>
          <p:cNvPr id="307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628800"/>
            <a:ext cx="467671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252" y="1628800"/>
            <a:ext cx="3886459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Trepanobiopsie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= odběr krvetvorné tkáně z lopaty kosti kyčelní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492896"/>
            <a:ext cx="496855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420888"/>
            <a:ext cx="3748515" cy="3184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Změny v počtu červených krvinek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Normální hodnota červených krvinek</a:t>
            </a:r>
          </a:p>
          <a:p>
            <a:pPr>
              <a:buNone/>
            </a:pPr>
            <a:r>
              <a:rPr lang="cs-CZ" dirty="0"/>
              <a:t>		3,8 – 5,8 X 10</a:t>
            </a:r>
            <a:r>
              <a:rPr lang="cs-CZ" baseline="30000" dirty="0"/>
              <a:t>12</a:t>
            </a:r>
            <a:r>
              <a:rPr lang="cs-CZ" dirty="0"/>
              <a:t>/l</a:t>
            </a:r>
          </a:p>
          <a:p>
            <a:r>
              <a:rPr lang="cs-CZ" dirty="0"/>
              <a:t>HEMOGLOBIN</a:t>
            </a:r>
          </a:p>
          <a:p>
            <a:pPr>
              <a:buNone/>
            </a:pPr>
            <a:r>
              <a:rPr lang="cs-CZ" dirty="0"/>
              <a:t>		120 – 175 g/l</a:t>
            </a:r>
          </a:p>
          <a:p>
            <a:pPr>
              <a:buNone/>
            </a:pPr>
            <a:r>
              <a:rPr lang="cs-CZ" dirty="0"/>
              <a:t>ANÉMIE			POLYGLOBULIE</a:t>
            </a:r>
          </a:p>
          <a:p>
            <a:pPr>
              <a:buFontTx/>
              <a:buChar char="-"/>
            </a:pPr>
            <a:r>
              <a:rPr lang="cs-CZ" dirty="0"/>
              <a:t>pod 120 g/l 		- nad 175 g/l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24744"/>
            <a:ext cx="6480720" cy="4505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Anémie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Nejčastější hematologické onemocnění a nejčastější onemocnění vůbec</a:t>
            </a:r>
          </a:p>
          <a:p>
            <a:r>
              <a:rPr lang="cs-CZ" dirty="0"/>
              <a:t>Pokles hodnoty hemoglobinu pod </a:t>
            </a:r>
          </a:p>
          <a:p>
            <a:pPr>
              <a:buNone/>
            </a:pPr>
            <a:r>
              <a:rPr lang="cs-CZ" dirty="0"/>
              <a:t>				ženy 120 g/l</a:t>
            </a:r>
          </a:p>
          <a:p>
            <a:pPr>
              <a:buNone/>
            </a:pPr>
            <a:r>
              <a:rPr lang="cs-CZ" dirty="0"/>
              <a:t>				muži 135 g/l</a:t>
            </a:r>
          </a:p>
          <a:p>
            <a:r>
              <a:rPr lang="cs-CZ" dirty="0"/>
              <a:t>1) nedostatečná nebo porušená tvorba červených krvinek</a:t>
            </a:r>
          </a:p>
          <a:p>
            <a:r>
              <a:rPr lang="cs-CZ" dirty="0"/>
              <a:t>2) zvýšený zánik červených krvinek</a:t>
            </a:r>
          </a:p>
          <a:p>
            <a:pPr>
              <a:buNone/>
            </a:pPr>
            <a:endParaRPr lang="cs-CZ" dirty="0"/>
          </a:p>
        </p:txBody>
      </p:sp>
      <p:cxnSp>
        <p:nvCxnSpPr>
          <p:cNvPr id="5" name="Přímá spojovací šipka 4"/>
          <p:cNvCxnSpPr/>
          <p:nvPr/>
        </p:nvCxnSpPr>
        <p:spPr>
          <a:xfrm>
            <a:off x="1475656" y="3573016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ovací šipka 6"/>
          <p:cNvCxnSpPr/>
          <p:nvPr/>
        </p:nvCxnSpPr>
        <p:spPr>
          <a:xfrm>
            <a:off x="1547664" y="3573016"/>
            <a:ext cx="1152128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1) Porucha v krvetvorbě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Porucha krvetvorné buňky </a:t>
            </a:r>
          </a:p>
          <a:p>
            <a:pPr>
              <a:buNone/>
            </a:pPr>
            <a:r>
              <a:rPr lang="cs-CZ" dirty="0"/>
              <a:t>		</a:t>
            </a:r>
            <a:r>
              <a:rPr lang="cs-CZ" sz="2200" dirty="0"/>
              <a:t>- nádorové onemocnění krvetvorby </a:t>
            </a:r>
          </a:p>
          <a:p>
            <a:r>
              <a:rPr lang="cs-CZ" dirty="0"/>
              <a:t>Porucha v červené krvince</a:t>
            </a:r>
          </a:p>
          <a:p>
            <a:pPr>
              <a:buNone/>
            </a:pPr>
            <a:r>
              <a:rPr lang="cs-CZ" dirty="0"/>
              <a:t>		</a:t>
            </a:r>
            <a:r>
              <a:rPr lang="cs-CZ" sz="2200" dirty="0"/>
              <a:t>- srpkovitá anémie, </a:t>
            </a:r>
            <a:r>
              <a:rPr lang="cs-CZ" sz="2200" dirty="0" err="1"/>
              <a:t>thalasémie</a:t>
            </a:r>
            <a:r>
              <a:rPr lang="cs-CZ" sz="2200" dirty="0"/>
              <a:t>, enzym. poruchy</a:t>
            </a:r>
          </a:p>
          <a:p>
            <a:r>
              <a:rPr lang="cs-CZ" dirty="0"/>
              <a:t>Nedostatek látek podílejících se na vzniku červené krvinky</a:t>
            </a:r>
          </a:p>
          <a:p>
            <a:pPr>
              <a:buNone/>
            </a:pPr>
            <a:r>
              <a:rPr lang="cs-CZ" dirty="0"/>
              <a:t>		</a:t>
            </a:r>
            <a:r>
              <a:rPr lang="cs-CZ" sz="2200" dirty="0"/>
              <a:t>- nedostatek železa</a:t>
            </a:r>
          </a:p>
          <a:p>
            <a:pPr>
              <a:buNone/>
            </a:pPr>
            <a:r>
              <a:rPr lang="cs-CZ" sz="2200" dirty="0"/>
              <a:t>		- nedostatek vitamínu B12, kyseliny listové</a:t>
            </a:r>
          </a:p>
          <a:p>
            <a:pPr>
              <a:buNone/>
            </a:pPr>
            <a:r>
              <a:rPr lang="cs-CZ" sz="2200" dirty="0"/>
              <a:t>		- chronické onemocnění</a:t>
            </a:r>
          </a:p>
          <a:p>
            <a:pPr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2) Zvýšený zánik červených krvinek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Krvácení</a:t>
            </a:r>
          </a:p>
          <a:p>
            <a:r>
              <a:rPr lang="cs-CZ" dirty="0"/>
              <a:t>Hemolýza = rozpad červených krvinek</a:t>
            </a:r>
          </a:p>
          <a:p>
            <a:pPr>
              <a:buNone/>
            </a:pPr>
            <a:r>
              <a:rPr lang="cs-CZ" dirty="0"/>
              <a:t>		- defekt v krvince (</a:t>
            </a:r>
            <a:r>
              <a:rPr lang="cs-CZ" dirty="0" err="1"/>
              <a:t>thalasemie</a:t>
            </a:r>
            <a:r>
              <a:rPr lang="cs-CZ" dirty="0"/>
              <a:t>, srpkovitá anémie)</a:t>
            </a:r>
          </a:p>
          <a:p>
            <a:pPr>
              <a:buNone/>
            </a:pPr>
            <a:r>
              <a:rPr lang="cs-CZ" dirty="0"/>
              <a:t>		- autoimunitní</a:t>
            </a:r>
          </a:p>
          <a:p>
            <a:pPr>
              <a:buNone/>
            </a:pPr>
            <a:r>
              <a:rPr lang="cs-CZ" dirty="0"/>
              <a:t>		- poléková</a:t>
            </a:r>
          </a:p>
          <a:p>
            <a:pPr>
              <a:buNone/>
            </a:pPr>
            <a:r>
              <a:rPr lang="cs-CZ" dirty="0"/>
              <a:t>		- infekce</a:t>
            </a:r>
          </a:p>
          <a:p>
            <a:pPr>
              <a:buNone/>
            </a:pPr>
            <a:r>
              <a:rPr lang="cs-CZ" dirty="0"/>
              <a:t>		- mechanické poškození krvinek</a:t>
            </a:r>
          </a:p>
          <a:p>
            <a:endParaRPr lang="cs-CZ" dirty="0"/>
          </a:p>
          <a:p>
            <a:r>
              <a:rPr lang="cs-CZ" dirty="0"/>
              <a:t>V krevním obraze – bilirubin, </a:t>
            </a:r>
            <a:r>
              <a:rPr lang="cs-CZ" dirty="0" err="1"/>
              <a:t>haptoglobin</a:t>
            </a:r>
            <a:r>
              <a:rPr lang="cs-CZ" dirty="0"/>
              <a:t>, retikulocyty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Anémie z nedostatku železa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323528" y="1340768"/>
          <a:ext cx="8686800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286">
                <a:tc>
                  <a:txBody>
                    <a:bodyPr/>
                    <a:lstStyle/>
                    <a:p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A: Nadměrné ztráty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3719">
                <a:tc>
                  <a:txBody>
                    <a:bodyPr/>
                    <a:lstStyle/>
                    <a:p>
                      <a:r>
                        <a:rPr lang="cs-CZ" dirty="0"/>
                        <a:t>GIT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Hemeroidy,</a:t>
                      </a:r>
                      <a:r>
                        <a:rPr lang="cs-CZ" baseline="0" dirty="0"/>
                        <a:t> hiátová hernie, vředy, polypy, nádory, záněty, Crohnova choroba, </a:t>
                      </a:r>
                      <a:r>
                        <a:rPr lang="cs-CZ" baseline="0" dirty="0" err="1"/>
                        <a:t>ulcerozní</a:t>
                      </a:r>
                      <a:r>
                        <a:rPr lang="cs-CZ" baseline="0" dirty="0"/>
                        <a:t> kolitida, </a:t>
                      </a:r>
                      <a:r>
                        <a:rPr lang="cs-CZ" baseline="0" dirty="0" err="1"/>
                        <a:t>celiakie</a:t>
                      </a:r>
                      <a:endParaRPr lang="cs-CZ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286">
                <a:tc>
                  <a:txBody>
                    <a:bodyPr/>
                    <a:lstStyle/>
                    <a:p>
                      <a:r>
                        <a:rPr lang="cs-CZ" dirty="0"/>
                        <a:t>Gynekologické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Extrémně silná menstruace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286">
                <a:tc>
                  <a:txBody>
                    <a:bodyPr/>
                    <a:lstStyle/>
                    <a:p>
                      <a:r>
                        <a:rPr lang="cs-CZ" dirty="0"/>
                        <a:t>Vylučovací</a:t>
                      </a:r>
                      <a:r>
                        <a:rPr lang="cs-CZ" baseline="0" dirty="0"/>
                        <a:t> ústrojí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286">
                <a:tc>
                  <a:txBody>
                    <a:bodyPr/>
                    <a:lstStyle/>
                    <a:p>
                      <a:r>
                        <a:rPr lang="cs-CZ" dirty="0"/>
                        <a:t>Dialýza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286">
                <a:tc>
                  <a:txBody>
                    <a:bodyPr/>
                    <a:lstStyle/>
                    <a:p>
                      <a:r>
                        <a:rPr lang="cs-CZ" dirty="0"/>
                        <a:t>Dárci krve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0286">
                <a:tc>
                  <a:txBody>
                    <a:bodyPr/>
                    <a:lstStyle/>
                    <a:p>
                      <a:r>
                        <a:rPr lang="cs-CZ" dirty="0"/>
                        <a:t>B: Nedostatečný přívod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0286">
                <a:tc>
                  <a:txBody>
                    <a:bodyPr/>
                    <a:lstStyle/>
                    <a:p>
                      <a:r>
                        <a:rPr lang="cs-CZ" dirty="0"/>
                        <a:t>Nedostatek v potravě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4603">
                <a:tc>
                  <a:txBody>
                    <a:bodyPr/>
                    <a:lstStyle/>
                    <a:p>
                      <a:r>
                        <a:rPr lang="cs-CZ" dirty="0"/>
                        <a:t>Porucha vstřebávání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Atrofická gastritida,</a:t>
                      </a:r>
                      <a:r>
                        <a:rPr lang="cs-CZ" baseline="0" dirty="0"/>
                        <a:t> resekce žaludku, parazité</a:t>
                      </a:r>
                      <a:endParaRPr lang="cs-CZ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0286">
                <a:tc>
                  <a:txBody>
                    <a:bodyPr/>
                    <a:lstStyle/>
                    <a:p>
                      <a:r>
                        <a:rPr lang="cs-CZ" dirty="0"/>
                        <a:t>C: Zvýšená</a:t>
                      </a:r>
                      <a:r>
                        <a:rPr lang="cs-CZ" baseline="0" dirty="0"/>
                        <a:t> spotřeba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0286">
                <a:tc>
                  <a:txBody>
                    <a:bodyPr/>
                    <a:lstStyle/>
                    <a:p>
                      <a:r>
                        <a:rPr lang="cs-CZ" dirty="0"/>
                        <a:t>Těhotenství a kojení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0286">
                <a:tc>
                  <a:txBody>
                    <a:bodyPr/>
                    <a:lstStyle/>
                    <a:p>
                      <a:r>
                        <a:rPr lang="cs-CZ" dirty="0"/>
                        <a:t>Růstové období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000" dirty="0"/>
              <a:t>Anémie z nedostatku železa </a:t>
            </a:r>
            <a:r>
              <a:rPr lang="cs-CZ" dirty="0"/>
              <a:t>= </a:t>
            </a:r>
            <a:r>
              <a:rPr lang="cs-CZ" dirty="0" err="1"/>
              <a:t>sideropenická</a:t>
            </a:r>
            <a:r>
              <a:rPr lang="cs-CZ" dirty="0"/>
              <a:t> anémie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Anémie </a:t>
            </a:r>
            <a:r>
              <a:rPr lang="cs-CZ" dirty="0" err="1"/>
              <a:t>mikrocytární</a:t>
            </a:r>
            <a:r>
              <a:rPr lang="cs-CZ" dirty="0"/>
              <a:t> </a:t>
            </a:r>
            <a:r>
              <a:rPr lang="cs-CZ" dirty="0" err="1"/>
              <a:t>hypochromní</a:t>
            </a:r>
            <a:endParaRPr lang="cs-CZ" dirty="0"/>
          </a:p>
          <a:p>
            <a:r>
              <a:rPr lang="cs-CZ" dirty="0"/>
              <a:t>V KO: snížení </a:t>
            </a:r>
            <a:r>
              <a:rPr lang="cs-CZ" dirty="0" err="1"/>
              <a:t>Hb</a:t>
            </a:r>
            <a:r>
              <a:rPr lang="cs-CZ" dirty="0"/>
              <a:t>, snížení MCV, MCHC, </a:t>
            </a:r>
          </a:p>
          <a:p>
            <a:r>
              <a:rPr lang="cs-CZ" dirty="0"/>
              <a:t>Klinický nález:</a:t>
            </a:r>
          </a:p>
          <a:p>
            <a:pPr>
              <a:buNone/>
            </a:pPr>
            <a:r>
              <a:rPr lang="cs-CZ" dirty="0"/>
              <a:t>	- únava, slabost, hučení v uších, dušnost, bolesti hlavy, palpitace</a:t>
            </a:r>
          </a:p>
          <a:p>
            <a:pPr>
              <a:buNone/>
            </a:pPr>
            <a:r>
              <a:rPr lang="cs-CZ" dirty="0"/>
              <a:t>	- bledost kůže a sliznic, pálení jazyka, tvoření „koutků“ (</a:t>
            </a:r>
            <a:r>
              <a:rPr lang="cs-CZ" dirty="0" err="1"/>
              <a:t>angulární</a:t>
            </a:r>
            <a:r>
              <a:rPr lang="cs-CZ" dirty="0"/>
              <a:t> stomatitida)</a:t>
            </a:r>
          </a:p>
          <a:p>
            <a:pPr>
              <a:buNone/>
            </a:pPr>
            <a:r>
              <a:rPr lang="cs-CZ" dirty="0"/>
              <a:t>	- změny v metabolismu železa a v krevním obraze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 čeho se krev skládá?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1268760"/>
            <a:ext cx="8686800" cy="4811365"/>
          </a:xfrm>
        </p:spPr>
        <p:txBody>
          <a:bodyPr>
            <a:normAutofit/>
          </a:bodyPr>
          <a:lstStyle/>
          <a:p>
            <a:r>
              <a:rPr lang="cs-CZ" sz="2400" dirty="0"/>
              <a:t>Z vodné složky a buněčné složky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772816"/>
            <a:ext cx="4032448" cy="492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Léčba: preparát železa</a:t>
            </a:r>
          </a:p>
          <a:p>
            <a:pPr lvl="3"/>
            <a:r>
              <a:rPr lang="cs-CZ" dirty="0"/>
              <a:t>Perorální nebo parenterální </a:t>
            </a:r>
          </a:p>
          <a:p>
            <a:pPr lvl="3"/>
            <a:endParaRPr lang="cs-CZ" dirty="0"/>
          </a:p>
          <a:p>
            <a:pPr>
              <a:buNone/>
            </a:pPr>
            <a:r>
              <a:rPr lang="cs-CZ" dirty="0"/>
              <a:t>+ ZJISTIT PŘÍČINU NEDOSTATKU ŽELEZA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Léčba </a:t>
            </a:r>
            <a:r>
              <a:rPr lang="cs-CZ" dirty="0" err="1"/>
              <a:t>sideropenické</a:t>
            </a:r>
            <a:r>
              <a:rPr lang="cs-CZ" dirty="0"/>
              <a:t> anémie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4000" b="1" u="sng" dirty="0"/>
              <a:t>Zjistit, proč vznikl nedostatek železa</a:t>
            </a:r>
          </a:p>
          <a:p>
            <a:pPr>
              <a:buNone/>
            </a:pPr>
            <a:r>
              <a:rPr lang="cs-CZ" dirty="0"/>
              <a:t> 	- krvácení? Jiná ztráta? Kde?</a:t>
            </a:r>
          </a:p>
          <a:p>
            <a:pPr>
              <a:buNone/>
            </a:pPr>
            <a:r>
              <a:rPr lang="cs-CZ" dirty="0"/>
              <a:t>	- špatné vstřebávání železa? Kde? Proč?</a:t>
            </a:r>
          </a:p>
          <a:p>
            <a:pPr>
              <a:buNone/>
            </a:pPr>
            <a:r>
              <a:rPr lang="cs-CZ" dirty="0"/>
              <a:t>	- zvýšená spotřeba železa?</a:t>
            </a:r>
          </a:p>
          <a:p>
            <a:pPr>
              <a:buNone/>
            </a:pPr>
            <a:r>
              <a:rPr lang="cs-CZ" dirty="0"/>
              <a:t>Základní léčba je došetření pacienta, proč má nedostatek železa</a:t>
            </a:r>
          </a:p>
          <a:p>
            <a:pPr>
              <a:buNone/>
            </a:pPr>
            <a:r>
              <a:rPr lang="cs-CZ" dirty="0"/>
              <a:t>- Došetření GIT (endoskopie), RTG S+P, </a:t>
            </a:r>
            <a:r>
              <a:rPr lang="cs-CZ" dirty="0" err="1"/>
              <a:t>sono</a:t>
            </a:r>
            <a:r>
              <a:rPr lang="cs-CZ" dirty="0"/>
              <a:t> břicha, urologické vyšetření (muži), gynekologické vyšetření + mamograf (ženy), základní </a:t>
            </a:r>
            <a:r>
              <a:rPr lang="cs-CZ" dirty="0" err="1"/>
              <a:t>onkomarkery</a:t>
            </a:r>
            <a:r>
              <a:rPr lang="cs-CZ" dirty="0"/>
              <a:t> </a:t>
            </a:r>
          </a:p>
          <a:p>
            <a:pPr>
              <a:buNone/>
            </a:pPr>
            <a:endParaRPr lang="cs-CZ" b="1" u="sng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Kazuistika č.1</a:t>
            </a:r>
            <a:br>
              <a:rPr lang="cs-CZ" dirty="0"/>
            </a:br>
            <a:r>
              <a:rPr lang="cs-CZ" dirty="0"/>
              <a:t>Pan S., 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Přichází na </a:t>
            </a:r>
            <a:r>
              <a:rPr lang="cs-CZ" dirty="0" err="1"/>
              <a:t>příjímovou</a:t>
            </a:r>
            <a:r>
              <a:rPr lang="cs-CZ" dirty="0"/>
              <a:t> interní ambulanci pro únavu a dušnost</a:t>
            </a:r>
          </a:p>
          <a:p>
            <a:r>
              <a:rPr lang="cs-CZ" dirty="0"/>
              <a:t>u svého obvodního lékaře odebrán KO a telefonicky ho odeslal na </a:t>
            </a:r>
            <a:r>
              <a:rPr lang="cs-CZ" dirty="0" err="1"/>
              <a:t>přijímovou</a:t>
            </a:r>
            <a:r>
              <a:rPr lang="cs-CZ" dirty="0"/>
              <a:t> ambulanci do nemocnice pro nízký hemoglobin</a:t>
            </a:r>
          </a:p>
          <a:p>
            <a:r>
              <a:rPr lang="cs-CZ" dirty="0"/>
              <a:t>OA: ICHS, </a:t>
            </a:r>
            <a:r>
              <a:rPr lang="cs-CZ" dirty="0" err="1"/>
              <a:t>stp</a:t>
            </a:r>
            <a:r>
              <a:rPr lang="cs-CZ" dirty="0"/>
              <a:t>. </a:t>
            </a:r>
            <a:r>
              <a:rPr lang="cs-CZ" dirty="0" err="1"/>
              <a:t>stent</a:t>
            </a:r>
            <a:r>
              <a:rPr lang="cs-CZ" dirty="0"/>
              <a:t> , </a:t>
            </a:r>
            <a:r>
              <a:rPr lang="cs-CZ" dirty="0" err="1"/>
              <a:t>hyperlipidémie</a:t>
            </a:r>
            <a:r>
              <a:rPr lang="cs-CZ" dirty="0"/>
              <a:t>, DM na dietě, </a:t>
            </a:r>
            <a:r>
              <a:rPr lang="cs-CZ" dirty="0" err="1"/>
              <a:t>hepatopatie</a:t>
            </a:r>
            <a:r>
              <a:rPr lang="cs-CZ" dirty="0"/>
              <a:t> v minulosti sledován, nyní ne</a:t>
            </a:r>
          </a:p>
          <a:p>
            <a:r>
              <a:rPr lang="cs-CZ" dirty="0"/>
              <a:t>FA: </a:t>
            </a:r>
            <a:r>
              <a:rPr lang="cs-CZ" dirty="0" err="1"/>
              <a:t>Anopyrin</a:t>
            </a:r>
            <a:r>
              <a:rPr lang="cs-CZ" dirty="0"/>
              <a:t>, </a:t>
            </a:r>
            <a:r>
              <a:rPr lang="cs-CZ" dirty="0" err="1"/>
              <a:t>statin</a:t>
            </a:r>
            <a:r>
              <a:rPr lang="cs-CZ" dirty="0"/>
              <a:t>, antihypertenzivum</a:t>
            </a:r>
          </a:p>
          <a:p>
            <a:r>
              <a:rPr lang="cs-CZ" dirty="0"/>
              <a:t> AA: neguje</a:t>
            </a:r>
          </a:p>
          <a:p>
            <a:r>
              <a:rPr lang="cs-CZ" dirty="0"/>
              <a:t>PSA: v důchodu, předtím pracoval jako OSVČ</a:t>
            </a:r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Kazuistika č. 1 </a:t>
            </a:r>
            <a:br>
              <a:rPr lang="cs-CZ" dirty="0"/>
            </a:br>
            <a:r>
              <a:rPr lang="cs-CZ" dirty="0"/>
              <a:t>pan S. </a:t>
            </a:r>
          </a:p>
        </p:txBody>
      </p:sp>
      <p:pic>
        <p:nvPicPr>
          <p:cNvPr id="1126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784" y="1412776"/>
            <a:ext cx="8894216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36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548680"/>
            <a:ext cx="6533617" cy="400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Kazuistika č.1</a:t>
            </a:r>
            <a:br>
              <a:rPr lang="cs-CZ" dirty="0"/>
            </a:br>
            <a:r>
              <a:rPr lang="cs-CZ" dirty="0"/>
              <a:t>pan S.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Došetření: Proč má pan S. málo železa?</a:t>
            </a:r>
          </a:p>
          <a:p>
            <a:endParaRPr lang="cs-CZ" dirty="0"/>
          </a:p>
          <a:p>
            <a:r>
              <a:rPr lang="cs-CZ" dirty="0"/>
              <a:t>Gastroskopie 2019 – bez průkazu vředu</a:t>
            </a:r>
          </a:p>
          <a:p>
            <a:r>
              <a:rPr lang="cs-CZ" dirty="0" err="1"/>
              <a:t>Kolonoskopie</a:t>
            </a:r>
            <a:r>
              <a:rPr lang="cs-CZ" dirty="0"/>
              <a:t> 2022 – polypy v céku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Kazuistika č.1</a:t>
            </a:r>
            <a:br>
              <a:rPr lang="cs-CZ" dirty="0"/>
            </a:br>
            <a:r>
              <a:rPr lang="cs-CZ" dirty="0"/>
              <a:t>pan S.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Gastroskopie 9/2022:</a:t>
            </a:r>
          </a:p>
          <a:p>
            <a:pPr>
              <a:buNone/>
            </a:pPr>
            <a:r>
              <a:rPr lang="cs-CZ" sz="2800" dirty="0"/>
              <a:t>Vícečetné malé až hraničně velké erodované </a:t>
            </a:r>
            <a:r>
              <a:rPr lang="cs-CZ" sz="2800" b="1" u="sng" dirty="0"/>
              <a:t>hyperplastické polypy sliznice těla žaludku, které se pravděpodobně podílí na </a:t>
            </a:r>
            <a:r>
              <a:rPr lang="cs-CZ" sz="2800" b="1" u="sng" dirty="0" err="1"/>
              <a:t>anemizace</a:t>
            </a:r>
            <a:r>
              <a:rPr lang="cs-CZ" sz="2800" b="1" u="sng" dirty="0"/>
              <a:t> </a:t>
            </a:r>
            <a:r>
              <a:rPr lang="cs-CZ" sz="2800" dirty="0"/>
              <a:t>(nejsou-li přímo výlučným zdrojem). Vzhledem k </a:t>
            </a:r>
            <a:r>
              <a:rPr lang="cs-CZ" sz="2800" dirty="0" err="1"/>
              <a:t>vícečetnosti</a:t>
            </a:r>
            <a:r>
              <a:rPr lang="cs-CZ" sz="2800" dirty="0"/>
              <a:t> polypů je možná i jejich asociace s portální hypertenzí, která dle literatury může stimulovat jejich tvorbu</a:t>
            </a:r>
          </a:p>
          <a:p>
            <a:pPr>
              <a:buNone/>
            </a:pPr>
            <a:r>
              <a:rPr lang="cs-CZ" sz="2800" b="1" u="sng" dirty="0" err="1"/>
              <a:t>Th</a:t>
            </a:r>
            <a:r>
              <a:rPr lang="cs-CZ" sz="2800" b="1" u="sng" dirty="0"/>
              <a:t>: Provedena </a:t>
            </a:r>
            <a:r>
              <a:rPr lang="cs-CZ" sz="2800" b="1" u="sng" dirty="0" err="1"/>
              <a:t>polypektomie</a:t>
            </a:r>
            <a:r>
              <a:rPr lang="cs-CZ" sz="2800" b="1" u="sng" dirty="0"/>
              <a:t> 5 největších polypů</a:t>
            </a:r>
            <a:endParaRPr lang="cs-CZ" b="1" u="sng" dirty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Kazuistika č.1</a:t>
            </a:r>
            <a:br>
              <a:rPr lang="cs-CZ" dirty="0"/>
            </a:br>
            <a:r>
              <a:rPr lang="cs-CZ" dirty="0"/>
              <a:t>pan S.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Léčba: podání preparátu se železem </a:t>
            </a:r>
          </a:p>
          <a:p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161473"/>
            <a:ext cx="6696744" cy="4518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Léčba </a:t>
            </a:r>
            <a:r>
              <a:rPr lang="cs-CZ" dirty="0" err="1"/>
              <a:t>sideropenické</a:t>
            </a:r>
            <a:r>
              <a:rPr lang="cs-CZ" dirty="0"/>
              <a:t> anémie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Doplnění erytrocytů – podání </a:t>
            </a:r>
            <a:r>
              <a:rPr lang="cs-CZ" dirty="0" err="1"/>
              <a:t>erymasy</a:t>
            </a:r>
            <a:endParaRPr lang="cs-CZ" dirty="0"/>
          </a:p>
          <a:p>
            <a:r>
              <a:rPr lang="cs-CZ" dirty="0"/>
              <a:t>Substituce železem – perorální</a:t>
            </a:r>
          </a:p>
          <a:p>
            <a:pPr>
              <a:buNone/>
            </a:pPr>
            <a:r>
              <a:rPr lang="cs-CZ" dirty="0"/>
              <a:t>					 -  intravenózní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Anémie z nedostatku vitaminu B12 a kyseliny listové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35653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203">
                <a:tc>
                  <a:txBody>
                    <a:bodyPr/>
                    <a:lstStyle/>
                    <a:p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Nedostatečný přívod VitB12</a:t>
                      </a:r>
                      <a:r>
                        <a:rPr lang="cs-CZ" b="0" baseline="0" dirty="0">
                          <a:solidFill>
                            <a:schemeClr val="tx1"/>
                          </a:solidFill>
                        </a:rPr>
                        <a:t> a </a:t>
                      </a:r>
                      <a:r>
                        <a:rPr lang="cs-CZ" b="0" baseline="0" dirty="0" err="1">
                          <a:solidFill>
                            <a:schemeClr val="tx1"/>
                          </a:solidFill>
                        </a:rPr>
                        <a:t>kys.listové</a:t>
                      </a:r>
                      <a:endParaRPr lang="cs-CZ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Vegani,</a:t>
                      </a:r>
                      <a:r>
                        <a:rPr lang="cs-CZ" b="0" baseline="0" dirty="0">
                          <a:solidFill>
                            <a:schemeClr val="tx1"/>
                          </a:solidFill>
                        </a:rPr>
                        <a:t> dietní chyby</a:t>
                      </a:r>
                      <a:endParaRPr lang="cs-CZ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203">
                <a:tc>
                  <a:txBody>
                    <a:bodyPr/>
                    <a:lstStyle/>
                    <a:p>
                      <a:r>
                        <a:rPr lang="cs-CZ" dirty="0"/>
                        <a:t>Porucha vstřebávání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Nedostatek</a:t>
                      </a:r>
                      <a:r>
                        <a:rPr lang="cs-CZ" baseline="0" dirty="0"/>
                        <a:t> vnitřního faktoru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203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Protilátky</a:t>
                      </a:r>
                      <a:r>
                        <a:rPr lang="cs-CZ" baseline="0" dirty="0"/>
                        <a:t> proti vnitřnímu faktoru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1064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Celiakie</a:t>
                      </a:r>
                      <a:r>
                        <a:rPr lang="cs-CZ" dirty="0"/>
                        <a:t>, Crohnova nemoc, resekce střeva, divertikly,</a:t>
                      </a:r>
                      <a:r>
                        <a:rPr lang="cs-CZ" baseline="0" dirty="0"/>
                        <a:t> parazité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1064">
                <a:tc>
                  <a:txBody>
                    <a:bodyPr/>
                    <a:lstStyle/>
                    <a:p>
                      <a:r>
                        <a:rPr lang="cs-CZ" dirty="0"/>
                        <a:t>Porucha transportu vitaminu B12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Nedostatek</a:t>
                      </a:r>
                      <a:r>
                        <a:rPr lang="cs-CZ" baseline="0" dirty="0"/>
                        <a:t> </a:t>
                      </a:r>
                      <a:r>
                        <a:rPr lang="cs-CZ" baseline="0" dirty="0" err="1"/>
                        <a:t>transkobalamin</a:t>
                      </a:r>
                      <a:r>
                        <a:rPr lang="cs-CZ" baseline="0" dirty="0"/>
                        <a:t> (přenašeč vitB12)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203">
                <a:tc>
                  <a:txBody>
                    <a:bodyPr/>
                    <a:lstStyle/>
                    <a:p>
                      <a:r>
                        <a:rPr lang="cs-CZ" dirty="0"/>
                        <a:t>Zvýšená spotřeba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gravidita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7203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růst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7203">
                <a:tc>
                  <a:txBody>
                    <a:bodyPr/>
                    <a:lstStyle/>
                    <a:p>
                      <a:r>
                        <a:rPr lang="cs-CZ" dirty="0"/>
                        <a:t>Zvýšené ztráty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Jaterní choroby, dialýza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Funkce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Transportní - dopravit živiny (</a:t>
            </a:r>
            <a:r>
              <a:rPr lang="cs-CZ" dirty="0" err="1"/>
              <a:t>glukozu</a:t>
            </a:r>
            <a:r>
              <a:rPr lang="cs-CZ" dirty="0"/>
              <a:t> a kyslík) do tkání a odvádět z tkání odpadní látky (oxid uhličitý a kyselina mléčná)</a:t>
            </a:r>
          </a:p>
          <a:p>
            <a:r>
              <a:rPr lang="cs-CZ" dirty="0"/>
              <a:t>Imunitní funkce</a:t>
            </a:r>
          </a:p>
          <a:p>
            <a:r>
              <a:rPr lang="cs-CZ" dirty="0"/>
              <a:t>Rozvádět </a:t>
            </a:r>
            <a:r>
              <a:rPr lang="cs-CZ" dirty="0" err="1"/>
              <a:t>působky</a:t>
            </a:r>
            <a:r>
              <a:rPr lang="cs-CZ" dirty="0"/>
              <a:t> (hormony a vitamíny)</a:t>
            </a:r>
          </a:p>
          <a:p>
            <a:r>
              <a:rPr lang="cs-CZ" dirty="0"/>
              <a:t>Udržovat stálost vnitřního prostředí - pH</a:t>
            </a:r>
          </a:p>
          <a:p>
            <a:r>
              <a:rPr lang="cs-CZ" dirty="0"/>
              <a:t>Udržování stálého objemu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Anémie z nedostatku vitaminu B12 a kyseliny listové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Vznik megaloblastu = velká červená krvinka se zkrácenou dobou přežití</a:t>
            </a:r>
          </a:p>
          <a:p>
            <a:pPr>
              <a:buNone/>
            </a:pPr>
            <a:r>
              <a:rPr lang="cs-CZ" dirty="0"/>
              <a:t>  neefektivní hematopoéza – vznik červených krvinek v kostní dřeni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Perniciozní</a:t>
            </a:r>
            <a:r>
              <a:rPr lang="cs-CZ" dirty="0"/>
              <a:t> anémie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Nejčastější typ megaloblastové anémie</a:t>
            </a:r>
          </a:p>
          <a:p>
            <a:r>
              <a:rPr lang="cs-CZ" dirty="0"/>
              <a:t>Autoimunitní onemocnění </a:t>
            </a:r>
          </a:p>
          <a:p>
            <a:r>
              <a:rPr lang="cs-CZ" dirty="0"/>
              <a:t>Tvorba protilátek proti parietálním buňkám v žaludeční sliznici, které produkují VNITŘNÍ FAKTOR</a:t>
            </a:r>
          </a:p>
          <a:p>
            <a:r>
              <a:rPr lang="cs-CZ" dirty="0"/>
              <a:t>Atrofická sliznice žaludku – riziko vzniku karcinomu žaludku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 krevním obraze – anémie, makrocytóza </a:t>
            </a:r>
          </a:p>
          <a:p>
            <a:pPr>
              <a:buNone/>
            </a:pPr>
            <a:r>
              <a:rPr lang="cs-CZ" dirty="0"/>
              <a:t>	</a:t>
            </a:r>
            <a:r>
              <a:rPr lang="cs-CZ" b="1" u="sng" dirty="0"/>
              <a:t>(hemoglobin snížený, MCV zvýšené)</a:t>
            </a:r>
          </a:p>
          <a:p>
            <a:pPr>
              <a:buNone/>
            </a:pPr>
            <a:r>
              <a:rPr lang="cs-CZ" b="1" u="sng" dirty="0"/>
              <a:t>+ snížený vitamin B12 a kyselina listová</a:t>
            </a:r>
          </a:p>
          <a:p>
            <a:r>
              <a:rPr lang="cs-CZ" dirty="0"/>
              <a:t>Klinické projevy: únava, slabost, neurologické poruchy (parestezie, poruchy čití)</a:t>
            </a:r>
          </a:p>
          <a:p>
            <a:r>
              <a:rPr lang="cs-CZ" dirty="0"/>
              <a:t>Diferenciální dg: jaterní choroby, alkoholismus, poruchy štítné žlázy, </a:t>
            </a:r>
            <a:r>
              <a:rPr lang="cs-CZ" dirty="0" err="1"/>
              <a:t>myelodysplastický</a:t>
            </a:r>
            <a:r>
              <a:rPr lang="cs-CZ" dirty="0"/>
              <a:t> </a:t>
            </a:r>
            <a:r>
              <a:rPr lang="cs-CZ" dirty="0" err="1"/>
              <a:t>sy</a:t>
            </a:r>
            <a:endParaRPr lang="cs-CZ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Léčba perniciózní anémie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Substituce vitaminu B12 a kyseliny listové</a:t>
            </a:r>
          </a:p>
          <a:p>
            <a:pPr>
              <a:buNone/>
            </a:pPr>
            <a:r>
              <a:rPr lang="cs-CZ" dirty="0"/>
              <a:t>			vitamin B12 nutno podávat parenterálně (i.m.)</a:t>
            </a:r>
          </a:p>
          <a:p>
            <a:r>
              <a:rPr lang="cs-CZ" dirty="0"/>
              <a:t>7.den podávání vitB12 – ZVÝŠENÍ RETIKULOCYTŮ = nastartování krvetvorby</a:t>
            </a:r>
          </a:p>
          <a:p>
            <a:pPr>
              <a:buNone/>
            </a:pPr>
            <a:r>
              <a:rPr lang="cs-CZ" dirty="0"/>
              <a:t>Proto nutno podávat současně i železo</a:t>
            </a:r>
          </a:p>
          <a:p>
            <a:r>
              <a:rPr lang="cs-CZ" b="1" u="sng" dirty="0"/>
              <a:t>Dlouhodobé podávání vit B12 a </a:t>
            </a:r>
            <a:r>
              <a:rPr lang="cs-CZ" b="1" u="sng" dirty="0" err="1"/>
              <a:t>kys.listové</a:t>
            </a:r>
            <a:endParaRPr lang="cs-CZ" b="1" u="sng" dirty="0"/>
          </a:p>
          <a:p>
            <a:pPr>
              <a:buNone/>
            </a:pPr>
            <a:endParaRPr lang="cs-CZ" dirty="0"/>
          </a:p>
        </p:txBody>
      </p:sp>
      <p:sp>
        <p:nvSpPr>
          <p:cNvPr id="4" name="Šipka doprava 3"/>
          <p:cNvSpPr/>
          <p:nvPr/>
        </p:nvSpPr>
        <p:spPr>
          <a:xfrm>
            <a:off x="827584" y="2348880"/>
            <a:ext cx="93610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Anémie při chronickém onemocnění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Anémie doprovázející chronické infekce</a:t>
            </a:r>
          </a:p>
          <a:p>
            <a:r>
              <a:rPr lang="cs-CZ" dirty="0"/>
              <a:t>Často u starších nemocných pacientů, dominuje jiné onemocnění</a:t>
            </a:r>
          </a:p>
          <a:p>
            <a:r>
              <a:rPr lang="cs-CZ" dirty="0"/>
              <a:t>Zprvu anémie </a:t>
            </a:r>
            <a:r>
              <a:rPr lang="cs-CZ" dirty="0" err="1"/>
              <a:t>normocytární</a:t>
            </a:r>
            <a:r>
              <a:rPr lang="cs-CZ" dirty="0"/>
              <a:t>, </a:t>
            </a:r>
            <a:r>
              <a:rPr lang="cs-CZ" dirty="0" err="1"/>
              <a:t>normochromní</a:t>
            </a:r>
            <a:r>
              <a:rPr lang="cs-CZ" dirty="0"/>
              <a:t>, poté přechází do </a:t>
            </a:r>
            <a:r>
              <a:rPr lang="cs-CZ" dirty="0" err="1"/>
              <a:t>mikrocytární</a:t>
            </a:r>
            <a:r>
              <a:rPr lang="cs-CZ" dirty="0"/>
              <a:t>, </a:t>
            </a:r>
            <a:r>
              <a:rPr lang="cs-CZ" dirty="0" err="1"/>
              <a:t>hypochromní</a:t>
            </a:r>
            <a:r>
              <a:rPr lang="cs-CZ" dirty="0"/>
              <a:t> (= jako anémie při nedostatku železa)</a:t>
            </a:r>
          </a:p>
          <a:p>
            <a:r>
              <a:rPr lang="cs-CZ" b="1" dirty="0"/>
              <a:t>Dg: hladina železa snížená, ale feritin normální (nebo zvýšený)</a:t>
            </a:r>
          </a:p>
          <a:p>
            <a:endParaRPr lang="cs-CZ" dirty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Léčba anémie chronických chorob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Léčba základního onemocnění</a:t>
            </a:r>
          </a:p>
          <a:p>
            <a:pPr>
              <a:buNone/>
            </a:pPr>
            <a:r>
              <a:rPr lang="cs-CZ" dirty="0"/>
              <a:t> + podpůrná léčba anémie </a:t>
            </a:r>
          </a:p>
          <a:p>
            <a:pPr>
              <a:buNone/>
            </a:pPr>
            <a:r>
              <a:rPr lang="cs-CZ" dirty="0"/>
              <a:t>		</a:t>
            </a:r>
            <a:r>
              <a:rPr lang="cs-CZ" sz="2800" dirty="0"/>
              <a:t>- transfuze </a:t>
            </a:r>
            <a:r>
              <a:rPr lang="cs-CZ" sz="2800" dirty="0" err="1"/>
              <a:t>erytrocytární</a:t>
            </a:r>
            <a:r>
              <a:rPr lang="cs-CZ" sz="2800" dirty="0"/>
              <a:t> masy</a:t>
            </a:r>
          </a:p>
          <a:p>
            <a:pPr>
              <a:buNone/>
            </a:pPr>
            <a:r>
              <a:rPr lang="cs-CZ" sz="2800" dirty="0"/>
              <a:t>		- podávání erytropoetinu (při onemocnění ledvin)</a:t>
            </a:r>
          </a:p>
          <a:p>
            <a:pPr>
              <a:buNone/>
            </a:pPr>
            <a:r>
              <a:rPr lang="cs-CZ" sz="2800" dirty="0"/>
              <a:t>Nejčastější choroby spojené s anémií:</a:t>
            </a:r>
          </a:p>
          <a:p>
            <a:pPr>
              <a:buNone/>
            </a:pPr>
            <a:r>
              <a:rPr lang="cs-CZ" sz="2800" dirty="0"/>
              <a:t>	- chronické záněty ledvin a močových cest, plicní záněty, revmatoidní záněty, karcinomy, </a:t>
            </a:r>
            <a:r>
              <a:rPr lang="cs-CZ" sz="2800" dirty="0" err="1"/>
              <a:t>hepatopatie</a:t>
            </a:r>
            <a:r>
              <a:rPr lang="cs-CZ" sz="2800" dirty="0"/>
              <a:t>, chronické onemocnění srdce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Změny počtu bílých krvinek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Normální hodnota bílých krvinek</a:t>
            </a:r>
          </a:p>
          <a:p>
            <a:pPr>
              <a:buNone/>
            </a:pPr>
            <a:r>
              <a:rPr lang="cs-CZ" dirty="0"/>
              <a:t>		4 – 10 x 10</a:t>
            </a:r>
            <a:r>
              <a:rPr lang="cs-CZ" baseline="30000" dirty="0"/>
              <a:t>9</a:t>
            </a:r>
            <a:r>
              <a:rPr lang="cs-CZ" dirty="0"/>
              <a:t>/l</a:t>
            </a:r>
          </a:p>
          <a:p>
            <a:pPr>
              <a:buNone/>
            </a:pPr>
            <a:r>
              <a:rPr lang="cs-CZ" dirty="0"/>
              <a:t>LEUKOPENIE		LEUKOCYTÓZA</a:t>
            </a:r>
          </a:p>
          <a:p>
            <a:pPr>
              <a:buFontTx/>
              <a:buChar char="-"/>
            </a:pPr>
            <a:r>
              <a:rPr lang="cs-CZ" dirty="0"/>
              <a:t>pod 4 x 10</a:t>
            </a:r>
            <a:r>
              <a:rPr lang="cs-CZ" baseline="30000" dirty="0"/>
              <a:t>9</a:t>
            </a:r>
            <a:r>
              <a:rPr lang="cs-CZ" dirty="0"/>
              <a:t>/l 		- nad 10 x 10</a:t>
            </a:r>
            <a:r>
              <a:rPr lang="cs-CZ" baseline="30000" dirty="0"/>
              <a:t>9</a:t>
            </a:r>
            <a:r>
              <a:rPr lang="cs-CZ" dirty="0"/>
              <a:t>/l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8496944" cy="449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 descr="https://upload.wikimedia.org/wikipedia/commons/thumb/6/66/Hematopoeza.png/1280px-Hematopoez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8748191" cy="5829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Neutropenie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Pod 2x 10</a:t>
            </a:r>
            <a:r>
              <a:rPr lang="cs-CZ" baseline="30000" dirty="0"/>
              <a:t>9</a:t>
            </a:r>
            <a:r>
              <a:rPr lang="cs-CZ" dirty="0"/>
              <a:t>/l – lehká klinicky nezávažná</a:t>
            </a:r>
          </a:p>
          <a:p>
            <a:r>
              <a:rPr lang="cs-CZ" dirty="0"/>
              <a:t>Pod 0,5 x10</a:t>
            </a:r>
            <a:r>
              <a:rPr lang="cs-CZ" baseline="30000" dirty="0"/>
              <a:t>9</a:t>
            </a:r>
            <a:r>
              <a:rPr lang="cs-CZ" dirty="0"/>
              <a:t>/l – klinicky závažný stav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Útlum krvetvorby</a:t>
            </a:r>
          </a:p>
          <a:p>
            <a:r>
              <a:rPr lang="cs-CZ" dirty="0"/>
              <a:t>Infiltrace kostní dřeně nádorem</a:t>
            </a:r>
          </a:p>
          <a:p>
            <a:r>
              <a:rPr lang="cs-CZ" dirty="0"/>
              <a:t>Poléková (cytostatika), radioterapie</a:t>
            </a:r>
          </a:p>
          <a:p>
            <a:r>
              <a:rPr lang="cs-CZ" dirty="0"/>
              <a:t>Autoimunitní</a:t>
            </a:r>
          </a:p>
          <a:p>
            <a:endParaRPr lang="cs-CZ" dirty="0"/>
          </a:p>
          <a:p>
            <a:pPr>
              <a:buNone/>
            </a:pPr>
            <a:r>
              <a:rPr lang="cs-CZ" dirty="0" err="1"/>
              <a:t>Th</a:t>
            </a:r>
            <a:r>
              <a:rPr lang="cs-CZ" dirty="0"/>
              <a:t>: vyšetření kostní dřeně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Krvetvorba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Probíhá v kostní dřeni v plochých kostech (kost hrudní, pánevní kosti)</a:t>
            </a:r>
          </a:p>
          <a:p>
            <a:r>
              <a:rPr lang="cs-CZ" dirty="0" err="1"/>
              <a:t>Multipotentní</a:t>
            </a:r>
            <a:r>
              <a:rPr lang="cs-CZ" dirty="0"/>
              <a:t> </a:t>
            </a:r>
            <a:r>
              <a:rPr lang="cs-CZ" dirty="0" err="1"/>
              <a:t>hemopoetická</a:t>
            </a:r>
            <a:r>
              <a:rPr lang="cs-CZ" dirty="0"/>
              <a:t> kmenová buňka</a:t>
            </a:r>
          </a:p>
          <a:p>
            <a:r>
              <a:rPr lang="cs-CZ" dirty="0"/>
              <a:t>Řízení krvetvorby hormony</a:t>
            </a:r>
          </a:p>
          <a:p>
            <a:pPr>
              <a:buNone/>
            </a:pPr>
            <a:r>
              <a:rPr lang="cs-CZ" dirty="0"/>
              <a:t>			</a:t>
            </a:r>
            <a:r>
              <a:rPr lang="cs-CZ" b="1" dirty="0"/>
              <a:t>ERYTROPOETIN (tvořen v ledvinách)</a:t>
            </a:r>
          </a:p>
          <a:p>
            <a:pPr>
              <a:buNone/>
            </a:pPr>
            <a:r>
              <a:rPr lang="cs-CZ" dirty="0"/>
              <a:t>			TROMBOPOETIN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Leukocytóza   </a:t>
            </a:r>
            <a:r>
              <a:rPr lang="cs-CZ" sz="2400" dirty="0"/>
              <a:t>= nad 10x10</a:t>
            </a:r>
            <a:r>
              <a:rPr lang="cs-CZ" sz="2400" baseline="30000" dirty="0"/>
              <a:t>9</a:t>
            </a:r>
            <a:r>
              <a:rPr lang="cs-CZ" sz="2400" dirty="0"/>
              <a:t>/l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cs-CZ" dirty="0"/>
              <a:t>Nejčastější příčina je </a:t>
            </a:r>
            <a:r>
              <a:rPr lang="cs-CZ" b="1" u="sng" dirty="0"/>
              <a:t>ZÁNĚT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None/>
            </a:pPr>
            <a:r>
              <a:rPr lang="cs-CZ" dirty="0"/>
              <a:t>		</a:t>
            </a:r>
            <a:r>
              <a:rPr lang="cs-CZ" b="1" u="sng" dirty="0"/>
              <a:t>NEUTROFILIE</a:t>
            </a:r>
          </a:p>
          <a:p>
            <a:pPr>
              <a:buNone/>
            </a:pPr>
            <a:r>
              <a:rPr lang="cs-CZ" dirty="0"/>
              <a:t>		EOZINOFILIE – při alergických stavů</a:t>
            </a:r>
          </a:p>
          <a:p>
            <a:pPr>
              <a:buNone/>
            </a:pPr>
            <a:r>
              <a:rPr lang="cs-CZ" dirty="0"/>
              <a:t>		</a:t>
            </a:r>
            <a:r>
              <a:rPr lang="cs-CZ" b="1" u="sng" dirty="0"/>
              <a:t>LYMFOCYTÓZA</a:t>
            </a:r>
            <a:r>
              <a:rPr lang="cs-CZ" dirty="0"/>
              <a:t> </a:t>
            </a:r>
          </a:p>
          <a:p>
            <a:pPr>
              <a:buNone/>
            </a:pPr>
            <a:r>
              <a:rPr lang="cs-CZ" dirty="0"/>
              <a:t>		MONOCYTÓZA – při TBC, malárie, nádorové 				onemocnění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- 	Nejčastější je </a:t>
            </a:r>
            <a:r>
              <a:rPr lang="cs-CZ" b="1" dirty="0"/>
              <a:t>NEUTROFILIE</a:t>
            </a:r>
          </a:p>
        </p:txBody>
      </p:sp>
      <p:cxnSp>
        <p:nvCxnSpPr>
          <p:cNvPr id="5" name="Přímá spojovací šipka 4"/>
          <p:cNvCxnSpPr/>
          <p:nvPr/>
        </p:nvCxnSpPr>
        <p:spPr>
          <a:xfrm>
            <a:off x="467544" y="2852936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ovací šipka 6"/>
          <p:cNvCxnSpPr/>
          <p:nvPr/>
        </p:nvCxnSpPr>
        <p:spPr>
          <a:xfrm>
            <a:off x="467544" y="2852936"/>
            <a:ext cx="648072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>
            <a:off x="467544" y="2852936"/>
            <a:ext cx="720080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>
            <a:off x="467544" y="2852936"/>
            <a:ext cx="648072" cy="13681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nEUTROFILIE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3098973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Zvýšení neutrofilních granulocytů</a:t>
            </a:r>
          </a:p>
          <a:p>
            <a:r>
              <a:rPr lang="cs-CZ" dirty="0"/>
              <a:t>Změny v rozpočtu – vyplavení nezralých buněk (myelocytů, tyček)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endParaRPr lang="cs-CZ" dirty="0"/>
          </a:p>
          <a:p>
            <a:pPr>
              <a:buNone/>
            </a:pPr>
            <a:r>
              <a:rPr lang="cs-CZ" dirty="0"/>
              <a:t>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869160"/>
            <a:ext cx="703897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708920"/>
            <a:ext cx="2555329" cy="194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2492896"/>
            <a:ext cx="2304256" cy="2216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304800" y="1052736"/>
            <a:ext cx="8686800" cy="5027389"/>
          </a:xfrm>
        </p:spPr>
        <p:txBody>
          <a:bodyPr/>
          <a:lstStyle/>
          <a:p>
            <a:r>
              <a:rPr lang="cs-CZ" dirty="0"/>
              <a:t>Příčina </a:t>
            </a:r>
            <a:r>
              <a:rPr lang="cs-CZ" dirty="0" err="1"/>
              <a:t>neutrofilie</a:t>
            </a:r>
            <a:r>
              <a:rPr lang="cs-CZ" dirty="0"/>
              <a:t>: 	</a:t>
            </a:r>
          </a:p>
          <a:p>
            <a:pPr>
              <a:buNone/>
            </a:pPr>
            <a:r>
              <a:rPr lang="cs-CZ" dirty="0"/>
              <a:t>			- záněty, septické stavy (bakteriální)</a:t>
            </a:r>
          </a:p>
          <a:p>
            <a:pPr lvl="4">
              <a:buNone/>
            </a:pPr>
            <a:r>
              <a:rPr lang="cs-CZ" sz="3200" dirty="0"/>
              <a:t>- po podávání léků (kortikoidy)</a:t>
            </a:r>
          </a:p>
          <a:p>
            <a:pPr>
              <a:buNone/>
            </a:pPr>
            <a:r>
              <a:rPr lang="cs-CZ" dirty="0"/>
              <a:t>			- nádorové procesy</a:t>
            </a:r>
          </a:p>
          <a:p>
            <a:r>
              <a:rPr lang="cs-CZ" dirty="0"/>
              <a:t>Příčiny </a:t>
            </a:r>
            <a:r>
              <a:rPr lang="cs-CZ" dirty="0" err="1"/>
              <a:t>lymfocytozy</a:t>
            </a:r>
            <a:r>
              <a:rPr lang="cs-CZ" dirty="0"/>
              <a:t>: </a:t>
            </a:r>
          </a:p>
          <a:p>
            <a:pPr lvl="4"/>
            <a:r>
              <a:rPr lang="cs-CZ" sz="3200" dirty="0"/>
              <a:t>- infekční virové onemocnění (EBV, TBC)</a:t>
            </a:r>
          </a:p>
          <a:p>
            <a:pPr lvl="4"/>
            <a:r>
              <a:rPr lang="cs-CZ" sz="3200" dirty="0"/>
              <a:t>nádorové onemocnění krvetvorby</a:t>
            </a:r>
          </a:p>
          <a:p>
            <a:endParaRPr lang="cs-CZ" dirty="0"/>
          </a:p>
          <a:p>
            <a:pPr lvl="4"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Změny v počtu krevních destiček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Normální hodnota krevních destiček</a:t>
            </a:r>
          </a:p>
          <a:p>
            <a:pPr>
              <a:buNone/>
            </a:pPr>
            <a:r>
              <a:rPr lang="cs-CZ" dirty="0"/>
              <a:t>		150 – 400 x 10</a:t>
            </a:r>
            <a:r>
              <a:rPr lang="cs-CZ" baseline="30000" dirty="0"/>
              <a:t>9</a:t>
            </a:r>
            <a:r>
              <a:rPr lang="cs-CZ" dirty="0"/>
              <a:t>/l</a:t>
            </a:r>
          </a:p>
          <a:p>
            <a:pPr>
              <a:buNone/>
            </a:pPr>
            <a:r>
              <a:rPr lang="cs-CZ" dirty="0"/>
              <a:t>TROMBOCYTOPENIE		TROMBOCYTÓZA</a:t>
            </a:r>
          </a:p>
          <a:p>
            <a:pPr>
              <a:buFontTx/>
              <a:buChar char="-"/>
            </a:pPr>
            <a:r>
              <a:rPr lang="cs-CZ" dirty="0"/>
              <a:t>pod 150 x 10</a:t>
            </a:r>
            <a:r>
              <a:rPr lang="cs-CZ" baseline="30000" dirty="0"/>
              <a:t>9</a:t>
            </a:r>
            <a:r>
              <a:rPr lang="cs-CZ" dirty="0"/>
              <a:t>/l 		- nad 400 x 10</a:t>
            </a:r>
            <a:r>
              <a:rPr lang="cs-CZ" baseline="30000" dirty="0"/>
              <a:t>9</a:t>
            </a:r>
            <a:r>
              <a:rPr lang="cs-CZ" dirty="0"/>
              <a:t>/l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Trombocytopenie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Snížený počet destiček v periferní krvi pod</a:t>
            </a:r>
          </a:p>
          <a:p>
            <a:pPr>
              <a:buNone/>
            </a:pPr>
            <a:r>
              <a:rPr lang="cs-CZ" dirty="0"/>
              <a:t>150 x10</a:t>
            </a:r>
            <a:r>
              <a:rPr lang="cs-CZ" baseline="30000" dirty="0"/>
              <a:t>9</a:t>
            </a:r>
            <a:r>
              <a:rPr lang="cs-CZ" dirty="0"/>
              <a:t>/l</a:t>
            </a:r>
          </a:p>
          <a:p>
            <a:pPr>
              <a:buNone/>
            </a:pPr>
            <a:r>
              <a:rPr lang="cs-CZ" dirty="0"/>
              <a:t>Nad  50 x 10</a:t>
            </a:r>
            <a:r>
              <a:rPr lang="cs-CZ" baseline="30000" dirty="0"/>
              <a:t>9</a:t>
            </a:r>
            <a:r>
              <a:rPr lang="cs-CZ" dirty="0"/>
              <a:t>/l  bez omezení lékařských výkonů</a:t>
            </a:r>
          </a:p>
          <a:p>
            <a:pPr>
              <a:buNone/>
            </a:pPr>
            <a:r>
              <a:rPr lang="cs-CZ" dirty="0"/>
              <a:t>Pod 5- 10 x 10</a:t>
            </a:r>
            <a:r>
              <a:rPr lang="cs-CZ" baseline="30000" dirty="0"/>
              <a:t>9</a:t>
            </a:r>
            <a:r>
              <a:rPr lang="cs-CZ" dirty="0"/>
              <a:t> /l závažné krvácení </a:t>
            </a:r>
          </a:p>
          <a:p>
            <a:r>
              <a:rPr lang="cs-CZ" dirty="0"/>
              <a:t>Příčina: </a:t>
            </a:r>
          </a:p>
          <a:p>
            <a:pPr>
              <a:buNone/>
            </a:pPr>
            <a:r>
              <a:rPr lang="cs-CZ" u="sng" dirty="0"/>
              <a:t>1) selhání tvorby destiček</a:t>
            </a:r>
          </a:p>
          <a:p>
            <a:pPr>
              <a:buNone/>
            </a:pPr>
            <a:r>
              <a:rPr lang="cs-CZ" u="sng" dirty="0"/>
              <a:t>2) zvýšený zánik</a:t>
            </a:r>
          </a:p>
          <a:p>
            <a:pPr>
              <a:buNone/>
            </a:pPr>
            <a:r>
              <a:rPr lang="cs-CZ" u="sng" dirty="0"/>
              <a:t>3) zadržování destiček </a:t>
            </a:r>
            <a:r>
              <a:rPr lang="cs-CZ" dirty="0"/>
              <a:t>(= sekvestrace)</a:t>
            </a:r>
          </a:p>
          <a:p>
            <a:pPr lvl="4"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1) Selhání, snížení tvorby krevních destiček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Izolované</a:t>
            </a:r>
          </a:p>
          <a:p>
            <a:r>
              <a:rPr lang="cs-CZ" dirty="0"/>
              <a:t>Při selhání krvetvorby myeloidní řady</a:t>
            </a:r>
          </a:p>
          <a:p>
            <a:pPr>
              <a:buNone/>
            </a:pPr>
            <a:r>
              <a:rPr lang="cs-CZ" dirty="0"/>
              <a:t>	- častěji sekundární</a:t>
            </a:r>
          </a:p>
          <a:p>
            <a:pPr>
              <a:buNone/>
            </a:pPr>
            <a:r>
              <a:rPr lang="cs-CZ" dirty="0"/>
              <a:t>	- po léčbě </a:t>
            </a:r>
            <a:r>
              <a:rPr lang="cs-CZ" dirty="0" err="1"/>
              <a:t>myelotoxickými</a:t>
            </a:r>
            <a:r>
              <a:rPr lang="cs-CZ" dirty="0"/>
              <a:t> látkami a ionizujícím zářením</a:t>
            </a:r>
          </a:p>
          <a:p>
            <a:pPr>
              <a:buNone/>
            </a:pPr>
            <a:r>
              <a:rPr lang="cs-CZ" dirty="0"/>
              <a:t>	- virové infekce</a:t>
            </a:r>
          </a:p>
          <a:p>
            <a:pPr>
              <a:buNone/>
            </a:pPr>
            <a:r>
              <a:rPr lang="cs-CZ" dirty="0"/>
              <a:t>	- infiltrace kostní dřeně nádorem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2) Zvýšený zánik krevních destiček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Většinou imunologický mechanismus vzniku</a:t>
            </a:r>
          </a:p>
          <a:p>
            <a:pPr>
              <a:buFontTx/>
              <a:buChar char="-"/>
            </a:pPr>
            <a:r>
              <a:rPr lang="cs-CZ" dirty="0"/>
              <a:t>na krevní destičce jsou antigeny, které reagují s autoprotilátkou a ta destičku zničí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None/>
            </a:pPr>
            <a:r>
              <a:rPr lang="cs-CZ" dirty="0"/>
              <a:t>IMUNNÍ TROMBOCYTOPENIE</a:t>
            </a:r>
          </a:p>
          <a:p>
            <a:pPr>
              <a:buNone/>
            </a:pPr>
            <a:r>
              <a:rPr lang="cs-CZ" dirty="0"/>
              <a:t>TROMBOTICKÁ TROMBOCYTOPENICKÁ PURPURA</a:t>
            </a:r>
          </a:p>
          <a:p>
            <a:pPr>
              <a:buNone/>
            </a:pPr>
            <a:r>
              <a:rPr lang="cs-CZ" dirty="0"/>
              <a:t>POLÉKOVÉ TROMBOCYTOPENIE</a:t>
            </a:r>
          </a:p>
          <a:p>
            <a:pPr>
              <a:buNone/>
            </a:pPr>
            <a:r>
              <a:rPr lang="cs-CZ" dirty="0"/>
              <a:t>KONZUMPČNÍ TROMBOCYTOPENIE - DIC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IMUNNÍ TROMBOCYTOPENIE  - ITP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Primární – 80%</a:t>
            </a:r>
          </a:p>
          <a:p>
            <a:pPr>
              <a:buNone/>
            </a:pPr>
            <a:r>
              <a:rPr lang="cs-CZ" dirty="0"/>
              <a:t>			</a:t>
            </a:r>
            <a:r>
              <a:rPr lang="cs-CZ" sz="2800" dirty="0"/>
              <a:t>- není přítomno vyvolávající onemocnění</a:t>
            </a:r>
          </a:p>
          <a:p>
            <a:r>
              <a:rPr lang="cs-CZ" dirty="0"/>
              <a:t>Sekundární – 20%</a:t>
            </a:r>
          </a:p>
          <a:p>
            <a:pPr>
              <a:buNone/>
            </a:pPr>
            <a:r>
              <a:rPr lang="cs-CZ" dirty="0"/>
              <a:t>			</a:t>
            </a:r>
            <a:r>
              <a:rPr lang="cs-CZ" sz="2800" dirty="0"/>
              <a:t>- příčina: infekce, systémové onemocnění, 			nádorové choroby</a:t>
            </a:r>
          </a:p>
          <a:p>
            <a:pPr>
              <a:buNone/>
            </a:pPr>
            <a:r>
              <a:rPr lang="cs-CZ" sz="2800" b="1" u="sng" dirty="0"/>
              <a:t>Akutní forma </a:t>
            </a:r>
            <a:r>
              <a:rPr lang="cs-CZ" sz="2800" dirty="0"/>
              <a:t>– dětský věk, prudký průběh a spontánní úpravou</a:t>
            </a:r>
          </a:p>
          <a:p>
            <a:pPr>
              <a:buNone/>
            </a:pPr>
            <a:r>
              <a:rPr lang="cs-CZ" sz="2800" b="1" u="sng" dirty="0"/>
              <a:t>Chronická forma </a:t>
            </a:r>
            <a:r>
              <a:rPr lang="cs-CZ" sz="2800" dirty="0"/>
              <a:t>– dospělí, plíživý počátek, chronický průběh, častěji ženy, krvácivé projevy postupně, krvácení na kůži i sliznicích </a:t>
            </a:r>
          </a:p>
          <a:p>
            <a:pPr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Imunní trombocytopenie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/>
              <a:t>Dg: v KO snížení trombocytů</a:t>
            </a:r>
          </a:p>
          <a:p>
            <a:pPr>
              <a:buNone/>
            </a:pPr>
            <a:r>
              <a:rPr lang="cs-CZ" dirty="0"/>
              <a:t>	- vyloučení trombocytopenie jiné etiologie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Th</a:t>
            </a:r>
            <a:r>
              <a:rPr lang="cs-CZ" dirty="0"/>
              <a:t>: imunosupresivní léčba - kortikoidy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Kazuistika č.2</a:t>
            </a:r>
            <a:br>
              <a:rPr lang="cs-CZ" dirty="0"/>
            </a:br>
            <a:r>
              <a:rPr lang="cs-CZ" dirty="0"/>
              <a:t>paní R.,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Pacientka přichází do hematologické ambulance pro došetření </a:t>
            </a:r>
            <a:r>
              <a:rPr lang="cs-CZ" dirty="0" err="1"/>
              <a:t>trombofilních</a:t>
            </a:r>
            <a:r>
              <a:rPr lang="cs-CZ" dirty="0"/>
              <a:t> stavů – 6/2021 plicní embolie </a:t>
            </a:r>
          </a:p>
          <a:p>
            <a:r>
              <a:rPr lang="cs-CZ" dirty="0"/>
              <a:t>OA: hypertenze, </a:t>
            </a:r>
            <a:r>
              <a:rPr lang="cs-CZ" dirty="0" err="1"/>
              <a:t>hypercholesterolémie</a:t>
            </a:r>
            <a:r>
              <a:rPr lang="cs-CZ" dirty="0"/>
              <a:t>, varixy DKK, 2021 karcinom endometria – CHT, RT, 6/2021 PE s následnou pneumonií</a:t>
            </a:r>
          </a:p>
          <a:p>
            <a:r>
              <a:rPr lang="cs-CZ" dirty="0"/>
              <a:t>FA: </a:t>
            </a:r>
            <a:r>
              <a:rPr lang="cs-CZ" dirty="0" err="1"/>
              <a:t>statin</a:t>
            </a:r>
            <a:r>
              <a:rPr lang="cs-CZ" dirty="0"/>
              <a:t>, antihypertenzivum, </a:t>
            </a:r>
            <a:r>
              <a:rPr lang="cs-CZ" dirty="0" err="1"/>
              <a:t>neurontin</a:t>
            </a:r>
            <a:endParaRPr lang="cs-CZ" dirty="0"/>
          </a:p>
          <a:p>
            <a:r>
              <a:rPr lang="cs-CZ" dirty="0"/>
              <a:t> AA: neguje</a:t>
            </a:r>
          </a:p>
          <a:p>
            <a:r>
              <a:rPr lang="cs-CZ" dirty="0"/>
              <a:t>PSA: v důchodu, předtím pracovala jako ekonomka, žije s manželem</a:t>
            </a:r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20" name="Picture 4" descr="https://upload.wikimedia.org/wikipedia/commons/thumb/6/66/Hematopoeza.png/1280px-Hematopoez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8748191" cy="5829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Kazuistika č.2</a:t>
            </a:r>
            <a:br>
              <a:rPr lang="cs-CZ" dirty="0"/>
            </a:br>
            <a:r>
              <a:rPr lang="cs-CZ" dirty="0"/>
              <a:t>paní R.,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Vyšetřeny </a:t>
            </a:r>
            <a:r>
              <a:rPr lang="cs-CZ" dirty="0" err="1"/>
              <a:t>trombofilní</a:t>
            </a:r>
            <a:r>
              <a:rPr lang="cs-CZ" dirty="0"/>
              <a:t> stavy – zvýšený f VIII – 250% (středně zvýšené)</a:t>
            </a:r>
          </a:p>
          <a:p>
            <a:r>
              <a:rPr lang="cs-CZ" dirty="0"/>
              <a:t>Jako sekundární nález – </a:t>
            </a:r>
            <a:r>
              <a:rPr lang="cs-CZ" dirty="0" err="1"/>
              <a:t>progredující</a:t>
            </a:r>
            <a:r>
              <a:rPr lang="cs-CZ" dirty="0"/>
              <a:t> trombocytopenie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67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89" y="980728"/>
            <a:ext cx="9109411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Kazuistika č.2</a:t>
            </a:r>
            <a:br>
              <a:rPr lang="cs-CZ" dirty="0"/>
            </a:br>
            <a:r>
              <a:rPr lang="cs-CZ" dirty="0"/>
              <a:t>paní R.,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Provedena sternální punkce – zmnožení megakaryocytů, vyloučení ostatních příčiny trombocytopenie</a:t>
            </a:r>
          </a:p>
          <a:p>
            <a:r>
              <a:rPr lang="cs-CZ" dirty="0"/>
              <a:t>Anémie – zhodnocena v rámci – po onkologické léčbě v r. 2021</a:t>
            </a:r>
          </a:p>
          <a:p>
            <a:pPr>
              <a:buNone/>
            </a:pPr>
            <a:r>
              <a:rPr lang="cs-CZ" dirty="0"/>
              <a:t>			IMUNITNÍ TROMBOCYTOPENIE</a:t>
            </a:r>
          </a:p>
          <a:p>
            <a:r>
              <a:rPr lang="cs-CZ" dirty="0"/>
              <a:t>Nasazena léčba – glukokortikoid</a:t>
            </a:r>
          </a:p>
          <a:p>
            <a:pPr>
              <a:buNone/>
            </a:pPr>
            <a:r>
              <a:rPr lang="cs-CZ" dirty="0"/>
              <a:t>	</a:t>
            </a:r>
            <a:r>
              <a:rPr lang="cs-CZ" dirty="0" err="1"/>
              <a:t>Prednison</a:t>
            </a:r>
            <a:r>
              <a:rPr lang="cs-CZ" dirty="0"/>
              <a:t> 1mg/kg/den</a:t>
            </a:r>
          </a:p>
          <a:p>
            <a:endParaRPr lang="cs-CZ" dirty="0"/>
          </a:p>
        </p:txBody>
      </p:sp>
      <p:sp>
        <p:nvSpPr>
          <p:cNvPr id="5" name="Šipka doprava 4"/>
          <p:cNvSpPr/>
          <p:nvPr/>
        </p:nvSpPr>
        <p:spPr>
          <a:xfrm>
            <a:off x="971600" y="4365104"/>
            <a:ext cx="93610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Kazuistika č.2</a:t>
            </a:r>
            <a:br>
              <a:rPr lang="cs-CZ" dirty="0"/>
            </a:br>
            <a:r>
              <a:rPr lang="cs-CZ" dirty="0"/>
              <a:t>paní R., </a:t>
            </a:r>
          </a:p>
        </p:txBody>
      </p:sp>
      <p:pic>
        <p:nvPicPr>
          <p:cNvPr id="1187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8132336" cy="502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92696"/>
            <a:ext cx="3528392" cy="529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3) ZE ZVÝŠENÝCH ZTRÁT A ZADRŽOVÁNÍ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 velkých </a:t>
            </a:r>
            <a:r>
              <a:rPr lang="cs-CZ" dirty="0" err="1"/>
              <a:t>polytraumat</a:t>
            </a:r>
            <a:r>
              <a:rPr lang="cs-CZ" dirty="0"/>
              <a:t>, krvácení</a:t>
            </a:r>
          </a:p>
          <a:p>
            <a:r>
              <a:rPr lang="cs-CZ" dirty="0"/>
              <a:t>Operace s použitím mimotělního oběhu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Zadržování destiček ve slezině při splenomegalii  - nejvíce při portální hypertenzi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Myeloproliferativní</a:t>
            </a:r>
            <a:r>
              <a:rPr lang="cs-CZ" dirty="0"/>
              <a:t> onemocnění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Skupina chorob, u které dochází k transformaci MYELOIDNÍ KMENOVÉ BUŇKY</a:t>
            </a:r>
          </a:p>
          <a:p>
            <a:r>
              <a:rPr lang="cs-CZ" dirty="0"/>
              <a:t>Nekontrolované množení této transformované buňky</a:t>
            </a:r>
          </a:p>
          <a:p>
            <a:r>
              <a:rPr lang="cs-CZ" dirty="0"/>
              <a:t>Patologické buňky často potlačí normální krvetvorbu</a:t>
            </a:r>
          </a:p>
          <a:p>
            <a:r>
              <a:rPr lang="cs-CZ" dirty="0"/>
              <a:t>Rozdělení: </a:t>
            </a:r>
          </a:p>
          <a:p>
            <a:pPr>
              <a:buNone/>
            </a:pPr>
            <a:r>
              <a:rPr lang="cs-CZ" dirty="0"/>
              <a:t> 	- CHRONICKÁ MYELOIDNÍ LEUKÉMIE</a:t>
            </a:r>
          </a:p>
          <a:p>
            <a:pPr>
              <a:buNone/>
            </a:pPr>
            <a:r>
              <a:rPr lang="cs-CZ" dirty="0"/>
              <a:t> 	- POLYCYTÉMIA VERA</a:t>
            </a:r>
          </a:p>
          <a:p>
            <a:pPr>
              <a:buNone/>
            </a:pPr>
            <a:r>
              <a:rPr lang="cs-CZ" dirty="0"/>
              <a:t>	- ESENCIÁLNÍ TROMBOCYTÉMIE</a:t>
            </a:r>
          </a:p>
          <a:p>
            <a:pPr>
              <a:buNone/>
            </a:pPr>
            <a:r>
              <a:rPr lang="cs-CZ" dirty="0"/>
              <a:t>	- PRIMÁRNÍ MYELOFIBRÓZA</a:t>
            </a:r>
          </a:p>
          <a:p>
            <a:pPr>
              <a:buNone/>
            </a:pPr>
            <a:r>
              <a:rPr lang="cs-CZ" dirty="0"/>
              <a:t>	- </a:t>
            </a:r>
            <a:r>
              <a:rPr lang="cs-CZ" dirty="0">
                <a:solidFill>
                  <a:srgbClr val="0070C0"/>
                </a:solidFill>
              </a:rPr>
              <a:t>AKUTNÍ MYELOIDNÍ LEUKÉMIE</a:t>
            </a:r>
          </a:p>
          <a:p>
            <a:pPr>
              <a:buNone/>
            </a:pPr>
            <a:r>
              <a:rPr lang="cs-CZ" dirty="0">
                <a:solidFill>
                  <a:srgbClr val="0070C0"/>
                </a:solidFill>
              </a:rPr>
              <a:t>	- MYELODYSPLASTICKÝ SYNDROM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https://upload.wikimedia.org/wikipedia/commons/thumb/6/66/Hematopoeza.png/1280px-Hematopoeza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5015" cy="60942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CHRONICKÁ MYELOIDNÍ LEUKÉMIE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Klonální </a:t>
            </a:r>
            <a:r>
              <a:rPr lang="cs-CZ" dirty="0" err="1"/>
              <a:t>myeloproliferativní</a:t>
            </a:r>
            <a:r>
              <a:rPr lang="cs-CZ" dirty="0"/>
              <a:t> onemocnění charakterizované přítomností Filadelfského chromozomu </a:t>
            </a:r>
            <a:r>
              <a:rPr lang="cs-CZ" dirty="0" err="1"/>
              <a:t>Ph</a:t>
            </a:r>
            <a:r>
              <a:rPr lang="cs-CZ" dirty="0"/>
              <a:t> t(9,22) – gen BCR-ABL</a:t>
            </a:r>
          </a:p>
          <a:p>
            <a:r>
              <a:rPr lang="cs-CZ" dirty="0"/>
              <a:t>Medián věku – 56 let</a:t>
            </a:r>
          </a:p>
          <a:p>
            <a:r>
              <a:rPr lang="cs-CZ" dirty="0"/>
              <a:t>Fáze: 	1) chronická fáze</a:t>
            </a:r>
          </a:p>
          <a:p>
            <a:pPr>
              <a:buNone/>
            </a:pPr>
            <a:r>
              <a:rPr lang="cs-CZ" dirty="0"/>
              <a:t>			2) akcelerovaná fáze</a:t>
            </a:r>
          </a:p>
          <a:p>
            <a:pPr>
              <a:buNone/>
            </a:pPr>
            <a:r>
              <a:rPr lang="cs-CZ" dirty="0"/>
              <a:t>			3) blastický zvrat = přechod do akutní 					  leukémie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Chronická myeloidní leukémie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Klinický obraz: </a:t>
            </a:r>
          </a:p>
          <a:p>
            <a:pPr>
              <a:buNone/>
            </a:pPr>
            <a:r>
              <a:rPr lang="cs-CZ" dirty="0"/>
              <a:t>	- Nespecifické – teploty, hubnutí, slabost, noční pocení, tvorba modřin, dušnost</a:t>
            </a:r>
          </a:p>
          <a:p>
            <a:pPr>
              <a:buNone/>
            </a:pPr>
            <a:r>
              <a:rPr lang="cs-CZ" dirty="0"/>
              <a:t>	- lymfadenopatie (= zvětšení uzlin)</a:t>
            </a:r>
          </a:p>
          <a:p>
            <a:pPr>
              <a:buNone/>
            </a:pPr>
            <a:r>
              <a:rPr lang="cs-CZ" dirty="0"/>
              <a:t>	- splenomegalie (= zvětšená slezina)</a:t>
            </a:r>
          </a:p>
          <a:p>
            <a:pPr>
              <a:buNone/>
            </a:pPr>
            <a:r>
              <a:rPr lang="cs-CZ" dirty="0"/>
              <a:t>	- 30 % pacientů nemá žádné příznaky</a:t>
            </a:r>
          </a:p>
          <a:p>
            <a:r>
              <a:rPr lang="cs-CZ" dirty="0"/>
              <a:t>V KO: leukocytóza</a:t>
            </a:r>
          </a:p>
          <a:p>
            <a:r>
              <a:rPr lang="cs-CZ" dirty="0"/>
              <a:t>V </a:t>
            </a:r>
            <a:r>
              <a:rPr lang="cs-CZ" dirty="0" err="1"/>
              <a:t>dif</a:t>
            </a:r>
            <a:r>
              <a:rPr lang="cs-CZ" dirty="0"/>
              <a:t>. rozpočtu: zmnožení všech řad granulocytů, </a:t>
            </a:r>
            <a:r>
              <a:rPr lang="cs-CZ" dirty="0" err="1"/>
              <a:t>blasty</a:t>
            </a:r>
            <a:r>
              <a:rPr lang="cs-CZ" dirty="0"/>
              <a:t>, </a:t>
            </a:r>
            <a:r>
              <a:rPr lang="cs-CZ" dirty="0" err="1"/>
              <a:t>promyelocyty</a:t>
            </a:r>
            <a:endParaRPr 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Erytrocyt – červená krvinka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Bezjaderná buňka bikonkávního tvaru</a:t>
            </a:r>
          </a:p>
          <a:p>
            <a:r>
              <a:rPr lang="cs-CZ" sz="2400" dirty="0"/>
              <a:t>Vznikající v kostní dřeni</a:t>
            </a:r>
          </a:p>
          <a:p>
            <a:r>
              <a:rPr lang="cs-CZ" sz="2400" dirty="0"/>
              <a:t>Její vznik (erytropoéza) je stimulovaná hormonem ERYTROPOETINEM, který je tvořen v ledvinách </a:t>
            </a:r>
          </a:p>
          <a:p>
            <a:r>
              <a:rPr lang="cs-CZ" sz="2400" dirty="0"/>
              <a:t>Přežívá v oběhu 120 dní</a:t>
            </a:r>
          </a:p>
          <a:p>
            <a:r>
              <a:rPr lang="cs-CZ" sz="2400" dirty="0"/>
              <a:t>Zaniká ve slezině</a:t>
            </a:r>
          </a:p>
          <a:p>
            <a:endParaRPr lang="cs-CZ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293096"/>
            <a:ext cx="6070580" cy="229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Polycytémia</a:t>
            </a:r>
            <a:r>
              <a:rPr lang="cs-CZ" dirty="0"/>
              <a:t> </a:t>
            </a:r>
            <a:r>
              <a:rPr lang="cs-CZ" dirty="0" err="1"/>
              <a:t>vera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Chronické </a:t>
            </a:r>
            <a:r>
              <a:rPr lang="cs-CZ" dirty="0" err="1"/>
              <a:t>myeloproliferativní</a:t>
            </a:r>
            <a:r>
              <a:rPr lang="cs-CZ" dirty="0"/>
              <a:t> onemocnění s přítomností zmnožených erytrocytů způsobeným jejich neregulovanou produkcí</a:t>
            </a:r>
          </a:p>
          <a:p>
            <a:r>
              <a:rPr lang="cs-CZ" dirty="0"/>
              <a:t>Přítomnost JAK2 V617F mutace</a:t>
            </a:r>
          </a:p>
          <a:p>
            <a:r>
              <a:rPr lang="cs-CZ" dirty="0"/>
              <a:t> zvýšení masy červených krvinek – </a:t>
            </a:r>
            <a:r>
              <a:rPr lang="cs-CZ" b="1" dirty="0"/>
              <a:t>polyglobulie</a:t>
            </a:r>
          </a:p>
          <a:p>
            <a:r>
              <a:rPr lang="cs-CZ" dirty="0"/>
              <a:t>Vyloučení sekundární polyglobulie – plicní vyšetření, kardiologické vyšetření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Polycytémia</a:t>
            </a:r>
            <a:r>
              <a:rPr lang="cs-CZ" dirty="0"/>
              <a:t> </a:t>
            </a:r>
            <a:r>
              <a:rPr lang="cs-CZ" dirty="0" err="1"/>
              <a:t>vera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Klinický obraz: </a:t>
            </a:r>
          </a:p>
          <a:p>
            <a:pPr>
              <a:buNone/>
            </a:pPr>
            <a:r>
              <a:rPr lang="cs-CZ" dirty="0"/>
              <a:t>	- Nespecifické – slabost, únava, bolesti hlavy, </a:t>
            </a:r>
            <a:r>
              <a:rPr lang="cs-CZ" dirty="0" err="1"/>
              <a:t>tinnitus</a:t>
            </a:r>
            <a:endParaRPr lang="cs-CZ" dirty="0"/>
          </a:p>
          <a:p>
            <a:pPr>
              <a:buNone/>
            </a:pPr>
            <a:r>
              <a:rPr lang="cs-CZ" dirty="0"/>
              <a:t>	- trombotické komplikace</a:t>
            </a:r>
          </a:p>
          <a:p>
            <a:pPr>
              <a:buNone/>
            </a:pPr>
            <a:r>
              <a:rPr lang="cs-CZ" dirty="0"/>
              <a:t>	- splenomegalie (= zvětšená slezina)</a:t>
            </a:r>
          </a:p>
          <a:p>
            <a:pPr>
              <a:buNone/>
            </a:pPr>
            <a:r>
              <a:rPr lang="cs-CZ" dirty="0"/>
              <a:t>	- často náhodný nález zvýšeného hematokritu a </a:t>
            </a:r>
            <a:r>
              <a:rPr lang="cs-CZ" dirty="0" err="1"/>
              <a:t>erytrocyů</a:t>
            </a:r>
            <a:endParaRPr lang="cs-CZ" dirty="0"/>
          </a:p>
          <a:p>
            <a:r>
              <a:rPr lang="cs-CZ" dirty="0"/>
              <a:t>V KO: </a:t>
            </a:r>
            <a:r>
              <a:rPr lang="cs-CZ" b="1" dirty="0"/>
              <a:t>polyglobulie</a:t>
            </a:r>
            <a:r>
              <a:rPr lang="cs-CZ" dirty="0"/>
              <a:t> (zvýšené množství červených krvinek), </a:t>
            </a:r>
            <a:r>
              <a:rPr lang="cs-CZ" b="1" dirty="0"/>
              <a:t>vysoký hematokrit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Esenciální </a:t>
            </a:r>
            <a:r>
              <a:rPr lang="cs-CZ" dirty="0" err="1"/>
              <a:t>trombocytémie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Chronické </a:t>
            </a:r>
            <a:r>
              <a:rPr lang="cs-CZ" dirty="0" err="1"/>
              <a:t>myeloproliferativní</a:t>
            </a:r>
            <a:r>
              <a:rPr lang="cs-CZ" dirty="0"/>
              <a:t> onemocnění charakterizováno izolovanou </a:t>
            </a:r>
            <a:r>
              <a:rPr lang="cs-CZ" dirty="0" err="1"/>
              <a:t>trombocytozou</a:t>
            </a:r>
            <a:endParaRPr lang="cs-CZ" dirty="0"/>
          </a:p>
          <a:p>
            <a:r>
              <a:rPr lang="cs-CZ" dirty="0"/>
              <a:t>Přítomnost JAK2 V617F mutace v 50% případů nebo přítomnost MPL mutace</a:t>
            </a:r>
          </a:p>
          <a:p>
            <a:r>
              <a:rPr lang="cs-CZ" dirty="0"/>
              <a:t>Často náhodný záchyt asymptomatického onemocnění</a:t>
            </a:r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Esenciální </a:t>
            </a:r>
            <a:r>
              <a:rPr lang="cs-CZ" dirty="0" err="1"/>
              <a:t>trombocytémie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Klinický obraz: </a:t>
            </a:r>
          </a:p>
          <a:p>
            <a:pPr>
              <a:buNone/>
            </a:pPr>
            <a:r>
              <a:rPr lang="cs-CZ" dirty="0"/>
              <a:t>	- arteriální a žilní trombózy u 20% pacientů</a:t>
            </a:r>
          </a:p>
          <a:p>
            <a:pPr>
              <a:buNone/>
            </a:pPr>
            <a:r>
              <a:rPr lang="cs-CZ" dirty="0"/>
              <a:t>	- </a:t>
            </a:r>
            <a:r>
              <a:rPr lang="cs-CZ" dirty="0" err="1"/>
              <a:t>mikrovaskulární</a:t>
            </a:r>
            <a:r>
              <a:rPr lang="cs-CZ" dirty="0"/>
              <a:t> symptomy – bolesti hlavy, poruchy zraku, atypické bolesti na hrudi, brnění končetin </a:t>
            </a:r>
          </a:p>
          <a:p>
            <a:pPr>
              <a:buNone/>
            </a:pPr>
            <a:r>
              <a:rPr lang="cs-CZ" dirty="0"/>
              <a:t>	- 30 % pacientů nemá žádné příznaky</a:t>
            </a:r>
          </a:p>
          <a:p>
            <a:r>
              <a:rPr lang="cs-CZ" dirty="0"/>
              <a:t>V KO: izolovaná </a:t>
            </a:r>
            <a:r>
              <a:rPr lang="cs-CZ" dirty="0" err="1"/>
              <a:t>trombocytóza</a:t>
            </a:r>
            <a:endParaRPr lang="cs-CZ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Primární myelofibróza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Chronické </a:t>
            </a:r>
            <a:r>
              <a:rPr lang="cs-CZ" dirty="0" err="1"/>
              <a:t>myeloproliferativní</a:t>
            </a:r>
            <a:r>
              <a:rPr lang="cs-CZ" dirty="0"/>
              <a:t> onemocnění charakterizované </a:t>
            </a:r>
            <a:r>
              <a:rPr lang="cs-CZ" b="1" u="sng" dirty="0"/>
              <a:t>postupnou </a:t>
            </a:r>
            <a:r>
              <a:rPr lang="cs-CZ" b="1" u="sng" dirty="0" err="1"/>
              <a:t>fibrotizací</a:t>
            </a:r>
            <a:r>
              <a:rPr lang="cs-CZ" b="1" u="sng" dirty="0"/>
              <a:t> kostní dřeně</a:t>
            </a:r>
            <a:r>
              <a:rPr lang="cs-CZ" dirty="0"/>
              <a:t> s útlumem dřeňové krvetvorby a rozvojem krvetvorby mimo kostní dřeň </a:t>
            </a:r>
          </a:p>
          <a:p>
            <a:r>
              <a:rPr lang="cs-CZ" dirty="0"/>
              <a:t>Přítomnost JAK2 V617F mutace v 50% případů nebo přítomnost CALR mutace v 35% případů</a:t>
            </a:r>
          </a:p>
          <a:p>
            <a:r>
              <a:rPr lang="cs-CZ" dirty="0"/>
              <a:t>Stadium:  - </a:t>
            </a:r>
            <a:r>
              <a:rPr lang="cs-CZ" dirty="0" err="1"/>
              <a:t>Prefibrotické</a:t>
            </a:r>
            <a:r>
              <a:rPr lang="cs-CZ" dirty="0"/>
              <a:t> – spíše </a:t>
            </a:r>
            <a:r>
              <a:rPr lang="cs-CZ" dirty="0" err="1"/>
              <a:t>myeloproliferativní</a:t>
            </a:r>
            <a:r>
              <a:rPr lang="cs-CZ" dirty="0"/>
              <a:t> </a:t>
            </a:r>
          </a:p>
          <a:p>
            <a:pPr>
              <a:buNone/>
            </a:pPr>
            <a:r>
              <a:rPr lang="cs-CZ" dirty="0"/>
              <a:t>			 - </a:t>
            </a:r>
            <a:r>
              <a:rPr lang="cs-CZ" dirty="0" err="1"/>
              <a:t>Fibrotické</a:t>
            </a:r>
            <a:r>
              <a:rPr lang="cs-CZ" dirty="0"/>
              <a:t> – fibróza dřeně, rozvoj krvetvorby mimo kostní dřeň (slezina, játra)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Primární myelofibróza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Klinický obraz –</a:t>
            </a:r>
          </a:p>
          <a:p>
            <a:r>
              <a:rPr lang="cs-CZ" b="1" dirty="0"/>
              <a:t>1) </a:t>
            </a:r>
            <a:r>
              <a:rPr lang="cs-CZ" b="1" dirty="0" err="1"/>
              <a:t>prefibrotické</a:t>
            </a:r>
            <a:r>
              <a:rPr lang="cs-CZ" b="1" dirty="0"/>
              <a:t> stádium: </a:t>
            </a:r>
          </a:p>
          <a:p>
            <a:pPr>
              <a:buNone/>
            </a:pPr>
            <a:r>
              <a:rPr lang="cs-CZ" dirty="0"/>
              <a:t>	- arteriální a žilní trombózy u 20% pacientů</a:t>
            </a:r>
          </a:p>
          <a:p>
            <a:pPr>
              <a:buNone/>
            </a:pPr>
            <a:r>
              <a:rPr lang="cs-CZ" dirty="0"/>
              <a:t>	- </a:t>
            </a:r>
            <a:r>
              <a:rPr lang="cs-CZ" dirty="0" err="1"/>
              <a:t>mikrovaskulární</a:t>
            </a:r>
            <a:r>
              <a:rPr lang="cs-CZ" dirty="0"/>
              <a:t> symptomy – bolesti hlavy, poruchy zraku, atypické bolesti na hrudi, brnění končetin </a:t>
            </a:r>
          </a:p>
          <a:p>
            <a:pPr>
              <a:buNone/>
            </a:pPr>
            <a:r>
              <a:rPr lang="cs-CZ" dirty="0"/>
              <a:t>	- mírná splenomegalie dle ultrazvuku</a:t>
            </a:r>
          </a:p>
          <a:p>
            <a:pPr>
              <a:buNone/>
            </a:pPr>
            <a:r>
              <a:rPr lang="cs-CZ" dirty="0"/>
              <a:t>	</a:t>
            </a:r>
            <a:r>
              <a:rPr lang="cs-CZ" b="1" dirty="0"/>
              <a:t>2) </a:t>
            </a:r>
            <a:r>
              <a:rPr lang="cs-CZ" b="1" dirty="0" err="1"/>
              <a:t>fibrotické</a:t>
            </a:r>
            <a:r>
              <a:rPr lang="cs-CZ" b="1" dirty="0"/>
              <a:t> stádium </a:t>
            </a:r>
            <a:r>
              <a:rPr lang="cs-CZ" dirty="0"/>
              <a:t>–krvácení, anemický syndrom, rozvoj </a:t>
            </a:r>
            <a:r>
              <a:rPr lang="cs-CZ" dirty="0" err="1"/>
              <a:t>infektů</a:t>
            </a:r>
            <a:r>
              <a:rPr lang="cs-CZ" dirty="0"/>
              <a:t>, </a:t>
            </a:r>
            <a:r>
              <a:rPr lang="cs-CZ" dirty="0" err="1"/>
              <a:t>kachektizace</a:t>
            </a:r>
            <a:r>
              <a:rPr lang="cs-CZ" dirty="0"/>
              <a:t>, </a:t>
            </a:r>
            <a:r>
              <a:rPr lang="cs-CZ" dirty="0" err="1"/>
              <a:t>hepatosplenomegalie</a:t>
            </a:r>
            <a:endParaRPr lang="cs-CZ" dirty="0"/>
          </a:p>
          <a:p>
            <a:r>
              <a:rPr lang="cs-CZ" dirty="0"/>
              <a:t>V KO: </a:t>
            </a:r>
            <a:r>
              <a:rPr lang="cs-CZ" dirty="0" err="1"/>
              <a:t>prefibrotické</a:t>
            </a:r>
            <a:r>
              <a:rPr lang="cs-CZ" dirty="0"/>
              <a:t> stadium – jako ET – </a:t>
            </a:r>
            <a:r>
              <a:rPr lang="cs-CZ" dirty="0" err="1"/>
              <a:t>tz</a:t>
            </a:r>
            <a:r>
              <a:rPr lang="cs-CZ" dirty="0"/>
              <a:t>. zmnožení trombocytů - izolovaná </a:t>
            </a:r>
            <a:r>
              <a:rPr lang="cs-CZ" dirty="0" err="1"/>
              <a:t>trombocytóza</a:t>
            </a:r>
            <a:endParaRPr lang="cs-CZ" dirty="0"/>
          </a:p>
          <a:p>
            <a:r>
              <a:rPr lang="cs-CZ" dirty="0" err="1"/>
              <a:t>Fibrotické</a:t>
            </a:r>
            <a:r>
              <a:rPr lang="cs-CZ" dirty="0"/>
              <a:t> stádium: </a:t>
            </a:r>
            <a:r>
              <a:rPr lang="cs-CZ" dirty="0" err="1"/>
              <a:t>cytopenie</a:t>
            </a:r>
            <a:r>
              <a:rPr lang="cs-CZ" dirty="0"/>
              <a:t> – anémie, leukopenie, trombocytopenie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Akutní myeloidní leukémie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Nádorové onemocnění krvetvorby charakterizované akumulací nezralých elementů – BLASTŮ - myeloidní linie v kostní dřeni</a:t>
            </a:r>
          </a:p>
          <a:p>
            <a:r>
              <a:rPr lang="cs-CZ" dirty="0"/>
              <a:t>Transformace hematopoetické buňky spojená s abnormální krvetvorbou</a:t>
            </a:r>
          </a:p>
          <a:p>
            <a:r>
              <a:rPr lang="cs-CZ" dirty="0"/>
              <a:t>Útlum normální krvetvorby</a:t>
            </a:r>
          </a:p>
          <a:p>
            <a:r>
              <a:rPr lang="cs-CZ" dirty="0"/>
              <a:t>Rozdělení: 	1) de novo vznikající</a:t>
            </a:r>
          </a:p>
          <a:p>
            <a:pPr>
              <a:buNone/>
            </a:pPr>
            <a:r>
              <a:rPr lang="cs-CZ" dirty="0"/>
              <a:t>				2) sekundární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Akutní myeloidní leukémie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Klinický obraz –infekce, anemický syndrom, krvácivé projevy, slabost, únava, hubnutí</a:t>
            </a:r>
          </a:p>
          <a:p>
            <a:pPr>
              <a:buNone/>
            </a:pPr>
            <a:r>
              <a:rPr lang="cs-CZ" dirty="0"/>
              <a:t>	</a:t>
            </a:r>
          </a:p>
          <a:p>
            <a:r>
              <a:rPr lang="cs-CZ" dirty="0"/>
              <a:t>V KO: leukocytóza, </a:t>
            </a:r>
            <a:r>
              <a:rPr lang="cs-CZ" dirty="0" err="1"/>
              <a:t>blasty</a:t>
            </a:r>
            <a:r>
              <a:rPr lang="cs-CZ" dirty="0"/>
              <a:t>, anémie, trombocytopenie, </a:t>
            </a:r>
            <a:r>
              <a:rPr lang="cs-CZ" dirty="0" err="1"/>
              <a:t>neutropenie</a:t>
            </a:r>
            <a:endParaRPr lang="cs-CZ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Myelodysplastický</a:t>
            </a:r>
            <a:r>
              <a:rPr lang="cs-CZ" dirty="0"/>
              <a:t> syndrom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Skupina onemocnění hematopoetické kmenové buňky spojených s abnormální neefektivní krvetvorbou a </a:t>
            </a:r>
            <a:r>
              <a:rPr lang="cs-CZ" dirty="0" err="1"/>
              <a:t>cytopenií</a:t>
            </a:r>
            <a:r>
              <a:rPr lang="cs-CZ" dirty="0"/>
              <a:t> v periferní krvi</a:t>
            </a:r>
          </a:p>
          <a:p>
            <a:r>
              <a:rPr lang="cs-CZ" dirty="0"/>
              <a:t>Neefektivní krvetvorba – akumulace nezralých </a:t>
            </a:r>
            <a:r>
              <a:rPr lang="cs-CZ" dirty="0" err="1"/>
              <a:t>buňek</a:t>
            </a:r>
            <a:r>
              <a:rPr lang="cs-CZ" dirty="0"/>
              <a:t> (</a:t>
            </a:r>
            <a:r>
              <a:rPr lang="cs-CZ" dirty="0" err="1"/>
              <a:t>blastů</a:t>
            </a:r>
            <a:r>
              <a:rPr lang="cs-CZ" dirty="0"/>
              <a:t>) v periferní krvi</a:t>
            </a:r>
          </a:p>
          <a:p>
            <a:r>
              <a:rPr lang="cs-CZ" dirty="0"/>
              <a:t>Možná progrese do akutní myeloidní leukémie</a:t>
            </a:r>
          </a:p>
          <a:p>
            <a:pPr>
              <a:buNone/>
            </a:pPr>
            <a:r>
              <a:rPr lang="cs-CZ" dirty="0"/>
              <a:t> 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Myelodysplastický</a:t>
            </a:r>
            <a:r>
              <a:rPr lang="cs-CZ" dirty="0"/>
              <a:t> syndrom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Klinický obraz –infekce, anemický syndrom, krvácivé projevy, slabost, únava, hubnutí</a:t>
            </a:r>
          </a:p>
          <a:p>
            <a:pPr>
              <a:buNone/>
            </a:pPr>
            <a:r>
              <a:rPr lang="cs-CZ" dirty="0"/>
              <a:t>	</a:t>
            </a:r>
          </a:p>
          <a:p>
            <a:r>
              <a:rPr lang="cs-CZ" dirty="0"/>
              <a:t>V KO: leukocytóza, </a:t>
            </a:r>
            <a:r>
              <a:rPr lang="cs-CZ" dirty="0" err="1"/>
              <a:t>blasty</a:t>
            </a:r>
            <a:r>
              <a:rPr lang="cs-CZ" dirty="0"/>
              <a:t>, anémie </a:t>
            </a:r>
            <a:r>
              <a:rPr lang="cs-CZ" dirty="0" err="1"/>
              <a:t>makrocytární</a:t>
            </a:r>
            <a:r>
              <a:rPr lang="cs-CZ" dirty="0"/>
              <a:t>, trombocytopenie, </a:t>
            </a:r>
            <a:r>
              <a:rPr lang="cs-CZ" dirty="0" err="1"/>
              <a:t>neutropenie</a:t>
            </a:r>
            <a:r>
              <a:rPr lang="cs-CZ" dirty="0"/>
              <a:t>, abnormální segmentace </a:t>
            </a:r>
            <a:r>
              <a:rPr lang="cs-CZ" dirty="0" err="1"/>
              <a:t>neutrofilů</a:t>
            </a:r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26" name="AutoShape 2" descr="fblt.cz/wp-content/uploads/2013/12/erytrocyt-01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32656"/>
            <a:ext cx="5424680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Terapie – obecný přehled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Individuální, zvážit možnosti pacienta</a:t>
            </a:r>
          </a:p>
          <a:p>
            <a:pPr>
              <a:buNone/>
            </a:pPr>
            <a:r>
              <a:rPr lang="cs-CZ" dirty="0"/>
              <a:t>		</a:t>
            </a:r>
            <a:r>
              <a:rPr lang="cs-CZ" sz="2800" dirty="0"/>
              <a:t>- věk, celková kondice, přidružené choroby</a:t>
            </a:r>
          </a:p>
          <a:p>
            <a:pPr>
              <a:buNone/>
            </a:pPr>
            <a:r>
              <a:rPr lang="cs-CZ" sz="2800" dirty="0"/>
              <a:t>		- správná diagnosa + zařazení diagnosy do 	</a:t>
            </a:r>
            <a:r>
              <a:rPr lang="cs-CZ" sz="2800" dirty="0" err="1"/>
              <a:t>skórovacích</a:t>
            </a:r>
            <a:r>
              <a:rPr lang="cs-CZ" sz="2800" dirty="0"/>
              <a:t> systémů jednotlivých chorob</a:t>
            </a:r>
          </a:p>
          <a:p>
            <a:pPr marL="514350" indent="-514350">
              <a:buAutoNum type="arabicParenR"/>
            </a:pPr>
            <a:r>
              <a:rPr lang="cs-CZ" dirty="0"/>
              <a:t>Podpůrná léčba</a:t>
            </a:r>
          </a:p>
          <a:p>
            <a:pPr marL="514350" indent="-514350">
              <a:buAutoNum type="arabicParenR"/>
            </a:pPr>
            <a:r>
              <a:rPr lang="cs-CZ" dirty="0"/>
              <a:t>Specifická léčba 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Terapie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Léčba </a:t>
            </a:r>
            <a:r>
              <a:rPr lang="cs-CZ" dirty="0" err="1"/>
              <a:t>cytopenie</a:t>
            </a:r>
            <a:endParaRPr lang="cs-CZ" dirty="0"/>
          </a:p>
          <a:p>
            <a:pPr lvl="1"/>
            <a:r>
              <a:rPr lang="cs-CZ" dirty="0"/>
              <a:t>transfuze erytrocytů, trombocytů</a:t>
            </a:r>
          </a:p>
          <a:p>
            <a:pPr lvl="1">
              <a:buNone/>
            </a:pPr>
            <a:r>
              <a:rPr lang="cs-CZ" dirty="0"/>
              <a:t>- Riziko přetížení železem (</a:t>
            </a:r>
            <a:r>
              <a:rPr lang="cs-CZ" dirty="0" err="1"/>
              <a:t>chelatační</a:t>
            </a:r>
            <a:r>
              <a:rPr lang="cs-CZ" dirty="0"/>
              <a:t> léčba)</a:t>
            </a:r>
          </a:p>
          <a:p>
            <a:pPr lvl="1"/>
            <a:r>
              <a:rPr lang="cs-CZ" dirty="0"/>
              <a:t>Stimulace </a:t>
            </a:r>
            <a:r>
              <a:rPr lang="cs-CZ" dirty="0" err="1"/>
              <a:t>erytropoezy</a:t>
            </a:r>
            <a:r>
              <a:rPr lang="cs-CZ" dirty="0"/>
              <a:t> růstovými faktory – erytropoetin, G-CSF (stimuluje bílé krvinky)</a:t>
            </a:r>
          </a:p>
          <a:p>
            <a:r>
              <a:rPr lang="cs-CZ" dirty="0"/>
              <a:t>Hydratace, korekce parametrů vnitřního prostředí</a:t>
            </a:r>
          </a:p>
          <a:p>
            <a:r>
              <a:rPr lang="cs-CZ" dirty="0"/>
              <a:t>Prevence infekcí</a:t>
            </a:r>
          </a:p>
          <a:p>
            <a:pPr lvl="1"/>
            <a:r>
              <a:rPr lang="cs-CZ" dirty="0"/>
              <a:t>Antibiotika, antimykotika, </a:t>
            </a:r>
            <a:r>
              <a:rPr lang="cs-CZ" dirty="0" err="1"/>
              <a:t>antivirotika</a:t>
            </a:r>
            <a:endParaRPr lang="cs-CZ" dirty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terapie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Antiagregační</a:t>
            </a:r>
            <a:r>
              <a:rPr lang="cs-CZ" dirty="0"/>
              <a:t>, antikoagulační léčba</a:t>
            </a:r>
          </a:p>
          <a:p>
            <a:r>
              <a:rPr lang="cs-CZ" dirty="0" err="1"/>
              <a:t>Cytoredukční</a:t>
            </a:r>
            <a:r>
              <a:rPr lang="cs-CZ" dirty="0"/>
              <a:t> léčba – snížení buněk v periferní krvi (erytrocyty, trombocyty)</a:t>
            </a:r>
          </a:p>
          <a:p>
            <a:r>
              <a:rPr lang="cs-CZ" dirty="0" err="1"/>
              <a:t>Alopurinol</a:t>
            </a:r>
            <a:r>
              <a:rPr lang="cs-CZ" dirty="0"/>
              <a:t> – ke snížení kyseliny močové v krvi při </a:t>
            </a:r>
            <a:r>
              <a:rPr lang="cs-CZ" dirty="0" err="1"/>
              <a:t>protinádorové</a:t>
            </a:r>
            <a:r>
              <a:rPr lang="cs-CZ" dirty="0"/>
              <a:t> léčbě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Terapie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Specifická léčba pro jednotlivé choroby</a:t>
            </a:r>
          </a:p>
          <a:p>
            <a:pPr lvl="1"/>
            <a:r>
              <a:rPr lang="cs-CZ" dirty="0"/>
              <a:t>Inhibitory mutací, </a:t>
            </a:r>
            <a:r>
              <a:rPr lang="cs-CZ" dirty="0" err="1"/>
              <a:t>imunomodulační</a:t>
            </a:r>
            <a:r>
              <a:rPr lang="cs-CZ" dirty="0"/>
              <a:t> léky, interferony</a:t>
            </a:r>
          </a:p>
          <a:p>
            <a:r>
              <a:rPr lang="cs-CZ" dirty="0" err="1"/>
              <a:t>Allogenní</a:t>
            </a:r>
            <a:r>
              <a:rPr lang="cs-CZ" dirty="0"/>
              <a:t> transplantace krvetvorných buněk</a:t>
            </a:r>
          </a:p>
          <a:p>
            <a:pPr lvl="1"/>
            <a:r>
              <a:rPr lang="cs-CZ" dirty="0"/>
              <a:t>Kurativní léčba, ale velmi vysoké riziko mortality a morbidity</a:t>
            </a:r>
          </a:p>
          <a:p>
            <a:pPr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Lymfoproliferativní</a:t>
            </a:r>
            <a:r>
              <a:rPr lang="cs-CZ" dirty="0"/>
              <a:t> onemocnění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Nádory vycházející z lymfocytů, nejčastější skupina hematologických malignit</a:t>
            </a:r>
          </a:p>
          <a:p>
            <a:r>
              <a:rPr lang="cs-CZ" dirty="0"/>
              <a:t>Nádorová buňka vychází buď z :</a:t>
            </a:r>
          </a:p>
          <a:p>
            <a:pPr>
              <a:buNone/>
            </a:pPr>
            <a:r>
              <a:rPr lang="cs-CZ" dirty="0"/>
              <a:t>	- B lymfocytů</a:t>
            </a:r>
          </a:p>
          <a:p>
            <a:pPr>
              <a:buNone/>
            </a:pPr>
            <a:r>
              <a:rPr lang="cs-CZ" dirty="0"/>
              <a:t>	- T lymfocytů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b="1" dirty="0"/>
              <a:t>Non-</a:t>
            </a:r>
            <a:r>
              <a:rPr lang="cs-CZ" b="1" dirty="0" err="1"/>
              <a:t>hodgkinské</a:t>
            </a:r>
            <a:r>
              <a:rPr lang="cs-CZ" b="1" dirty="0"/>
              <a:t> lymfomy – z B lymfocytů</a:t>
            </a:r>
          </a:p>
          <a:p>
            <a:pPr>
              <a:buNone/>
            </a:pPr>
            <a:r>
              <a:rPr lang="cs-CZ" b="1" dirty="0"/>
              <a:t>					     - z </a:t>
            </a:r>
            <a:r>
              <a:rPr lang="cs-CZ" b="1" dirty="0" err="1"/>
              <a:t>Tlymfocytů</a:t>
            </a:r>
            <a:endParaRPr lang="cs-CZ" b="1" dirty="0"/>
          </a:p>
          <a:p>
            <a:pPr>
              <a:buNone/>
            </a:pPr>
            <a:r>
              <a:rPr lang="cs-CZ" b="1" dirty="0" err="1"/>
              <a:t>Hodgkinův</a:t>
            </a:r>
            <a:r>
              <a:rPr lang="cs-CZ" b="1" dirty="0"/>
              <a:t> lymfom</a:t>
            </a:r>
          </a:p>
          <a:p>
            <a:pPr>
              <a:buNone/>
            </a:pPr>
            <a:r>
              <a:rPr lang="cs-CZ" b="1" dirty="0"/>
              <a:t>Mnohočetný myelom</a:t>
            </a:r>
          </a:p>
          <a:p>
            <a:pPr>
              <a:buNone/>
            </a:pPr>
            <a:r>
              <a:rPr lang="cs-CZ" b="1" dirty="0"/>
              <a:t>Chronická </a:t>
            </a:r>
            <a:r>
              <a:rPr lang="cs-CZ" b="1" dirty="0" err="1"/>
              <a:t>lymfocytární</a:t>
            </a:r>
            <a:r>
              <a:rPr lang="cs-CZ" b="1" dirty="0"/>
              <a:t> leukemie</a:t>
            </a:r>
          </a:p>
          <a:p>
            <a:pPr>
              <a:buNone/>
            </a:pPr>
            <a:endParaRPr lang="cs-CZ" b="1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Lymfomy – přehled</a:t>
            </a:r>
            <a:br>
              <a:rPr lang="cs-CZ" dirty="0"/>
            </a:br>
            <a:r>
              <a:rPr lang="cs-CZ" sz="2200" dirty="0"/>
              <a:t>25 nových případů na 100 tisíc obyvatel/rok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Non – </a:t>
            </a:r>
            <a:r>
              <a:rPr lang="cs-CZ" dirty="0" err="1"/>
              <a:t>hodgkinské</a:t>
            </a:r>
            <a:r>
              <a:rPr lang="cs-CZ" dirty="0"/>
              <a:t> Lymfomy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Onemocnění postihující lymfatické uzliny</a:t>
            </a:r>
          </a:p>
          <a:p>
            <a:r>
              <a:rPr lang="cs-CZ" dirty="0"/>
              <a:t>Primárně </a:t>
            </a:r>
            <a:r>
              <a:rPr lang="cs-CZ" dirty="0" err="1"/>
              <a:t>nodulární</a:t>
            </a:r>
            <a:r>
              <a:rPr lang="cs-CZ" dirty="0"/>
              <a:t> – v lymfatické uzlině</a:t>
            </a:r>
          </a:p>
          <a:p>
            <a:r>
              <a:rPr lang="cs-CZ" dirty="0"/>
              <a:t>Primárně </a:t>
            </a:r>
            <a:r>
              <a:rPr lang="cs-CZ" dirty="0" err="1"/>
              <a:t>extranodulární</a:t>
            </a:r>
            <a:r>
              <a:rPr lang="cs-CZ" dirty="0"/>
              <a:t> – mimo lymf. uzlinu</a:t>
            </a:r>
          </a:p>
          <a:p>
            <a:r>
              <a:rPr lang="cs-CZ" dirty="0"/>
              <a:t>Diagnostika:</a:t>
            </a:r>
          </a:p>
          <a:p>
            <a:pPr lvl="1"/>
            <a:r>
              <a:rPr lang="cs-CZ" dirty="0"/>
              <a:t>Náhodné zvětšení lymfatické uzliny</a:t>
            </a:r>
          </a:p>
          <a:p>
            <a:pPr lvl="1"/>
            <a:r>
              <a:rPr lang="cs-CZ" dirty="0"/>
              <a:t>Postižení </a:t>
            </a:r>
            <a:r>
              <a:rPr lang="cs-CZ" dirty="0" err="1"/>
              <a:t>hruních</a:t>
            </a:r>
            <a:r>
              <a:rPr lang="cs-CZ" dirty="0"/>
              <a:t> uzlin (kašel, dušnost), nitrobřišních uzlin (břišní </a:t>
            </a:r>
            <a:r>
              <a:rPr lang="cs-CZ" dirty="0" err="1"/>
              <a:t>dyskomfort</a:t>
            </a:r>
            <a:r>
              <a:rPr lang="cs-CZ" dirty="0"/>
              <a:t>,průjem, zácpa, náhlá příhoda břišní)</a:t>
            </a:r>
          </a:p>
          <a:p>
            <a:pPr lvl="1"/>
            <a:r>
              <a:rPr lang="cs-CZ" dirty="0"/>
              <a:t>Abnormální krevní obraz</a:t>
            </a:r>
          </a:p>
          <a:p>
            <a:pPr lvl="1">
              <a:buNone/>
            </a:pPr>
            <a:r>
              <a:rPr lang="cs-CZ" b="1" dirty="0"/>
              <a:t>Celkové příznaky: </a:t>
            </a:r>
            <a:r>
              <a:rPr lang="cs-CZ" b="1" dirty="0" err="1"/>
              <a:t>febrilie</a:t>
            </a:r>
            <a:r>
              <a:rPr lang="cs-CZ" b="1" dirty="0"/>
              <a:t>, noční pocení, úbytek na váze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Vyšetření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/>
              <a:t>Lymfatické orgány – lymfatické uzliny (biopsie), slezina a játra (sonografické vyšetření)</a:t>
            </a:r>
          </a:p>
          <a:p>
            <a:r>
              <a:rPr lang="cs-CZ" sz="2800" dirty="0" err="1"/>
              <a:t>Trepanobiopsie</a:t>
            </a:r>
            <a:endParaRPr lang="cs-CZ" sz="2800" dirty="0"/>
          </a:p>
          <a:p>
            <a:r>
              <a:rPr lang="cs-CZ" sz="2800" dirty="0"/>
              <a:t>PET/CT</a:t>
            </a:r>
          </a:p>
          <a:p>
            <a:endParaRPr lang="cs-C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100955"/>
            <a:ext cx="2520280" cy="375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léčba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Chemoterapie + imunoterapie</a:t>
            </a:r>
          </a:p>
          <a:p>
            <a:pPr lvl="1"/>
            <a:r>
              <a:rPr lang="cs-CZ" dirty="0"/>
              <a:t>R-CHOP (R –</a:t>
            </a:r>
            <a:r>
              <a:rPr lang="cs-CZ" dirty="0" err="1"/>
              <a:t>rituximab</a:t>
            </a:r>
            <a:r>
              <a:rPr lang="cs-CZ" dirty="0"/>
              <a:t> – antiCD20 protilátka)</a:t>
            </a:r>
          </a:p>
          <a:p>
            <a:pPr lvl="1">
              <a:buNone/>
            </a:pPr>
            <a:r>
              <a:rPr lang="cs-CZ" dirty="0"/>
              <a:t>Jen u B- lymfocytů s antigenem na membráně CD20</a:t>
            </a:r>
          </a:p>
          <a:p>
            <a:r>
              <a:rPr lang="cs-CZ" dirty="0"/>
              <a:t>Podpůrná léčba</a:t>
            </a:r>
          </a:p>
          <a:p>
            <a:pPr lvl="1"/>
            <a:r>
              <a:rPr lang="cs-CZ" dirty="0"/>
              <a:t>G-CSF – růstový faktor granulocytů</a:t>
            </a:r>
          </a:p>
          <a:p>
            <a:pPr lvl="1"/>
            <a:r>
              <a:rPr lang="cs-CZ" dirty="0"/>
              <a:t>EPO – erytropoetin stimuluje tvorbu červených krvinek</a:t>
            </a:r>
          </a:p>
          <a:p>
            <a:pPr lvl="1"/>
            <a:r>
              <a:rPr lang="cs-CZ" dirty="0"/>
              <a:t>Prevence infekcí – ATB, </a:t>
            </a:r>
            <a:r>
              <a:rPr lang="cs-CZ" dirty="0" err="1"/>
              <a:t>antivirotika</a:t>
            </a:r>
            <a:r>
              <a:rPr lang="cs-CZ" dirty="0"/>
              <a:t>, antimykotika</a:t>
            </a:r>
          </a:p>
          <a:p>
            <a:pPr lvl="1"/>
            <a:r>
              <a:rPr lang="cs-CZ" dirty="0"/>
              <a:t>Substituce erytrocytů a trombocytů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Odpověď na léčbu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Kompletní remise</a:t>
            </a:r>
          </a:p>
          <a:p>
            <a:r>
              <a:rPr lang="cs-CZ" dirty="0"/>
              <a:t>Parciální remise – ústup o 50%</a:t>
            </a:r>
          </a:p>
          <a:p>
            <a:r>
              <a:rPr lang="cs-CZ" dirty="0"/>
              <a:t>Stabilní onemocnění</a:t>
            </a:r>
          </a:p>
          <a:p>
            <a:r>
              <a:rPr lang="cs-CZ" dirty="0" err="1"/>
              <a:t>Progredující</a:t>
            </a:r>
            <a:r>
              <a:rPr lang="cs-CZ" dirty="0"/>
              <a:t> onemocnění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	RELAPS 		X 	PROGRESE</a:t>
            </a:r>
          </a:p>
          <a:p>
            <a:pPr>
              <a:buFontTx/>
              <a:buChar char="-"/>
            </a:pPr>
            <a:r>
              <a:rPr lang="cs-CZ" sz="2400" dirty="0"/>
              <a:t>Návrat onemocnění z 	zhoršení stále existujícího </a:t>
            </a:r>
          </a:p>
          <a:p>
            <a:pPr>
              <a:buFontTx/>
              <a:buChar char="-"/>
            </a:pPr>
            <a:r>
              <a:rPr lang="cs-CZ" sz="2400" dirty="0"/>
              <a:t>kompletní remise		onemocnění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7121</TotalTime>
  <Words>5799</Words>
  <Application>Microsoft Office PowerPoint</Application>
  <PresentationFormat>Předvádění na obrazovce (4:3)</PresentationFormat>
  <Paragraphs>912</Paragraphs>
  <Slides>177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177</vt:i4>
      </vt:variant>
    </vt:vector>
  </HeadingPairs>
  <TitlesOfParts>
    <vt:vector size="181" baseType="lpstr">
      <vt:lpstr>Franklin Gothic Book</vt:lpstr>
      <vt:lpstr>Franklin Gothic Medium</vt:lpstr>
      <vt:lpstr>Wingdings 2</vt:lpstr>
      <vt:lpstr>Cesta</vt:lpstr>
      <vt:lpstr>Hematologie</vt:lpstr>
      <vt:lpstr>Co je to hematologie?</vt:lpstr>
      <vt:lpstr>Co je to krev?</vt:lpstr>
      <vt:lpstr>Z čeho se krev skládá?</vt:lpstr>
      <vt:lpstr>Funkce krve</vt:lpstr>
      <vt:lpstr>Krvetvorba </vt:lpstr>
      <vt:lpstr>Prezentace aplikace PowerPoint</vt:lpstr>
      <vt:lpstr>Erytrocyt – červená krvinka </vt:lpstr>
      <vt:lpstr>Prezentace aplikace PowerPoint</vt:lpstr>
      <vt:lpstr>Prezentace aplikace PowerPoint</vt:lpstr>
      <vt:lpstr>Erytrocyt – červená krvinka</vt:lpstr>
      <vt:lpstr>Prezentace aplikace PowerPoint</vt:lpstr>
      <vt:lpstr>Prezentace aplikace PowerPoint</vt:lpstr>
      <vt:lpstr>Bílé krvinky</vt:lpstr>
      <vt:lpstr>Bílé krvinky</vt:lpstr>
      <vt:lpstr>Prezentace aplikace PowerPoint</vt:lpstr>
      <vt:lpstr>Prezentace aplikace PowerPoint</vt:lpstr>
      <vt:lpstr>Trombocyty – krevní destičky</vt:lpstr>
      <vt:lpstr>Prezentace aplikace PowerPoint</vt:lpstr>
      <vt:lpstr>Plasma</vt:lpstr>
      <vt:lpstr>Laboratorní diagnostika v hematologii</vt:lpstr>
      <vt:lpstr>Odběr periferní krve</vt:lpstr>
      <vt:lpstr>Hodnoty krevního obrazu</vt:lpstr>
      <vt:lpstr>Hemoglobin   - červené krevní barvivo hematokrit    - poměr erytrocytů na celkovém     objemu krve</vt:lpstr>
      <vt:lpstr>Prezentace aplikace PowerPoint</vt:lpstr>
      <vt:lpstr>Diferenciální rozpočet</vt:lpstr>
      <vt:lpstr>Prezentace aplikace PowerPoint</vt:lpstr>
      <vt:lpstr>KOAGULAČNÍ VYŠETŘENÍ = vyšetření krevní srážlivosti</vt:lpstr>
      <vt:lpstr>Prezentace aplikace PowerPoint</vt:lpstr>
      <vt:lpstr>Sedimentace červených krvinek</vt:lpstr>
      <vt:lpstr>ASpirační vyšetření kostní dřeně Obrázky vypůjčeny z https://www.collalloc.com/cs/blog/martin-bohmer-na-kolena-zpet</vt:lpstr>
      <vt:lpstr>Trepanobiopsie</vt:lpstr>
      <vt:lpstr>Změny v počtu červených krvinek</vt:lpstr>
      <vt:lpstr>Prezentace aplikace PowerPoint</vt:lpstr>
      <vt:lpstr>Anémie</vt:lpstr>
      <vt:lpstr>1) Porucha v krvetvorbě</vt:lpstr>
      <vt:lpstr>2) Zvýšený zánik červených krvinek</vt:lpstr>
      <vt:lpstr>Anémie z nedostatku železa</vt:lpstr>
      <vt:lpstr>Anémie z nedostatku železa = sideropenická anémie</vt:lpstr>
      <vt:lpstr>Prezentace aplikace PowerPoint</vt:lpstr>
      <vt:lpstr>Léčba sideropenické anémie</vt:lpstr>
      <vt:lpstr>Kazuistika č.1 Pan S.,  </vt:lpstr>
      <vt:lpstr>Kazuistika č. 1  pan S. </vt:lpstr>
      <vt:lpstr>Prezentace aplikace PowerPoint</vt:lpstr>
      <vt:lpstr>Kazuistika č.1 pan S.</vt:lpstr>
      <vt:lpstr>Kazuistika č.1 pan S.</vt:lpstr>
      <vt:lpstr>Kazuistika č.1 pan S.</vt:lpstr>
      <vt:lpstr>Léčba sideropenické anémie</vt:lpstr>
      <vt:lpstr>Anémie z nedostatku vitaminu B12 a kyseliny listové</vt:lpstr>
      <vt:lpstr>Anémie z nedostatku vitaminu B12 a kyseliny listové</vt:lpstr>
      <vt:lpstr>Perniciozní anémie</vt:lpstr>
      <vt:lpstr>Prezentace aplikace PowerPoint</vt:lpstr>
      <vt:lpstr>Léčba perniciózní anémie</vt:lpstr>
      <vt:lpstr>Anémie při chronickém onemocnění</vt:lpstr>
      <vt:lpstr>Léčba anémie chronických chorob</vt:lpstr>
      <vt:lpstr>Změny počtu bílých krvinek</vt:lpstr>
      <vt:lpstr>Prezentace aplikace PowerPoint</vt:lpstr>
      <vt:lpstr>Prezentace aplikace PowerPoint</vt:lpstr>
      <vt:lpstr>Neutropenie</vt:lpstr>
      <vt:lpstr>Leukocytóza   = nad 10x109/l</vt:lpstr>
      <vt:lpstr>nEUTROFILIE</vt:lpstr>
      <vt:lpstr>Prezentace aplikace PowerPoint</vt:lpstr>
      <vt:lpstr>Změny v počtu krevních destiček</vt:lpstr>
      <vt:lpstr>Trombocytopenie</vt:lpstr>
      <vt:lpstr>1) Selhání, snížení tvorby krevních destiček</vt:lpstr>
      <vt:lpstr>2) Zvýšený zánik krevních destiček</vt:lpstr>
      <vt:lpstr>IMUNNÍ TROMBOCYTOPENIE  - ITP</vt:lpstr>
      <vt:lpstr>Imunní trombocytopenie</vt:lpstr>
      <vt:lpstr>Kazuistika č.2 paní R., </vt:lpstr>
      <vt:lpstr>Kazuistika č.2 paní R., </vt:lpstr>
      <vt:lpstr>Prezentace aplikace PowerPoint</vt:lpstr>
      <vt:lpstr>Kazuistika č.2 paní R., </vt:lpstr>
      <vt:lpstr>Kazuistika č.2 paní R., </vt:lpstr>
      <vt:lpstr>Prezentace aplikace PowerPoint</vt:lpstr>
      <vt:lpstr>3) ZE ZVÝŠENÝCH ZTRÁT A ZADRŽOVÁNÍ </vt:lpstr>
      <vt:lpstr>Myeloproliferativní onemocnění</vt:lpstr>
      <vt:lpstr>Prezentace aplikace PowerPoint</vt:lpstr>
      <vt:lpstr>CHRONICKÁ MYELOIDNÍ LEUKÉMIE</vt:lpstr>
      <vt:lpstr>Chronická myeloidní leukémie</vt:lpstr>
      <vt:lpstr>Polycytémia vera</vt:lpstr>
      <vt:lpstr>Polycytémia vera</vt:lpstr>
      <vt:lpstr>Esenciální trombocytémie</vt:lpstr>
      <vt:lpstr>Esenciální trombocytémie</vt:lpstr>
      <vt:lpstr>Primární myelofibróza</vt:lpstr>
      <vt:lpstr>Primární myelofibróza</vt:lpstr>
      <vt:lpstr>Akutní myeloidní leukémie</vt:lpstr>
      <vt:lpstr>Akutní myeloidní leukémie</vt:lpstr>
      <vt:lpstr>Myelodysplastický syndrom</vt:lpstr>
      <vt:lpstr>Myelodysplastický syndrom</vt:lpstr>
      <vt:lpstr>Terapie – obecný přehled</vt:lpstr>
      <vt:lpstr>Terapie </vt:lpstr>
      <vt:lpstr>terapie</vt:lpstr>
      <vt:lpstr>Terapie </vt:lpstr>
      <vt:lpstr>Lymfoproliferativní onemocnění</vt:lpstr>
      <vt:lpstr>Lymfomy – přehled 25 nových případů na 100 tisíc obyvatel/rok</vt:lpstr>
      <vt:lpstr>Non – hodgkinské Lymfomy</vt:lpstr>
      <vt:lpstr>Vyšetření </vt:lpstr>
      <vt:lpstr>léčba</vt:lpstr>
      <vt:lpstr>Odpověď na léčbu</vt:lpstr>
      <vt:lpstr>NHL - přehled </vt:lpstr>
      <vt:lpstr>Non-hogkinské lymfomy</vt:lpstr>
      <vt:lpstr>Hodgkinův lymfom</vt:lpstr>
      <vt:lpstr>Prezentace aplikace PowerPoint</vt:lpstr>
      <vt:lpstr>Hodgkinův lymfom</vt:lpstr>
      <vt:lpstr>Prezentace aplikace PowerPoint</vt:lpstr>
      <vt:lpstr>Hodgkinův lymfom</vt:lpstr>
      <vt:lpstr>Chronická lymfatická leukemie</vt:lpstr>
      <vt:lpstr>Leukémie - přehled</vt:lpstr>
      <vt:lpstr>leukémie</vt:lpstr>
      <vt:lpstr>Leukémie - dělení</vt:lpstr>
      <vt:lpstr>Darování krvetvorných buněk, kostní dřeně</vt:lpstr>
      <vt:lpstr>Transplantace kostní dřeně a krvetvorných buněk</vt:lpstr>
      <vt:lpstr>Komplikace transplantace</vt:lpstr>
      <vt:lpstr>Prezentace aplikace PowerPoint</vt:lpstr>
      <vt:lpstr>Mnohočetný myelom</vt:lpstr>
      <vt:lpstr>Mnohočetný myelom</vt:lpstr>
      <vt:lpstr>Mnohočetný myelom</vt:lpstr>
      <vt:lpstr>Kazuistika č.3 pan D.</vt:lpstr>
      <vt:lpstr>Kazuistika č.3 pan D. - v KO nalezen  plasmocyt</vt:lpstr>
      <vt:lpstr>Kazuistika č.3 pan D.</vt:lpstr>
      <vt:lpstr>5/2022</vt:lpstr>
      <vt:lpstr>Srážení krve = hemokoagulace</vt:lpstr>
      <vt:lpstr>Koagulační kaskáda</vt:lpstr>
      <vt:lpstr>Koagulační kaskáda</vt:lpstr>
      <vt:lpstr>Srážení krve</vt:lpstr>
      <vt:lpstr>Poruchy srážení krve</vt:lpstr>
      <vt:lpstr>Trombocytopenie</vt:lpstr>
      <vt:lpstr>hemofilie</vt:lpstr>
      <vt:lpstr>hemofilie</vt:lpstr>
      <vt:lpstr>Von willebrandova nemoc</vt:lpstr>
      <vt:lpstr>Trombofilní stav = hyperkoagulační stav</vt:lpstr>
      <vt:lpstr>Diseminovaná intravaskulární koagulace</vt:lpstr>
      <vt:lpstr>Kazuistika  paní H.</vt:lpstr>
      <vt:lpstr>Kazuistika  paní H.</vt:lpstr>
      <vt:lpstr>Prezentace aplikace PowerPoint</vt:lpstr>
      <vt:lpstr>Prezentace aplikace PowerPoint</vt:lpstr>
      <vt:lpstr>Diseminovaná intravaskulární koagulace</vt:lpstr>
      <vt:lpstr>Trombembolická nemoc</vt:lpstr>
      <vt:lpstr>Hluboká žilní trombóza</vt:lpstr>
      <vt:lpstr>Plicní embolie</vt:lpstr>
      <vt:lpstr>ANTIKOAGULAČNÍ LÉČBA</vt:lpstr>
      <vt:lpstr>Imunohematologie</vt:lpstr>
      <vt:lpstr>Prezentace aplikace PowerPoint</vt:lpstr>
      <vt:lpstr>pROTILÁTKY</vt:lpstr>
      <vt:lpstr>Prezentace aplikace PowerPoint</vt:lpstr>
      <vt:lpstr>Aglutinace = shlukování krvinek</vt:lpstr>
      <vt:lpstr>COOmbsův test</vt:lpstr>
      <vt:lpstr>Prezentace aplikace PowerPoint</vt:lpstr>
      <vt:lpstr>ABO systém</vt:lpstr>
      <vt:lpstr>ABO systém –  poslední cukerný zbytek je odpovědný za to, že molekula je rozpoznána jako jiný antigen</vt:lpstr>
      <vt:lpstr>Rh systém</vt:lpstr>
      <vt:lpstr>Prezentace aplikace PowerPoint</vt:lpstr>
      <vt:lpstr>Hemolytické onemocnění Plodu (novorozence)  = fetální erythroblastóza</vt:lpstr>
      <vt:lpstr>Prezentace aplikace PowerPoint</vt:lpstr>
      <vt:lpstr>HEMOLYTICKÉ ONEMOCNĚNÍ NOVOROZENCE</vt:lpstr>
      <vt:lpstr>Krevní transfúze</vt:lpstr>
      <vt:lpstr>Krevní produkty</vt:lpstr>
      <vt:lpstr>Prezentace aplikace PowerPoint</vt:lpstr>
      <vt:lpstr>Předtransfúzní vyšetření</vt:lpstr>
      <vt:lpstr>Prezentace aplikace PowerPoint</vt:lpstr>
      <vt:lpstr>Hemovigilance</vt:lpstr>
      <vt:lpstr>Potransfuzní reakce  = nežádoucí účinky pro transfuzi</vt:lpstr>
      <vt:lpstr>Potransfuzní reakce</vt:lpstr>
      <vt:lpstr>hemaferézy</vt:lpstr>
      <vt:lpstr>hemaferézy</vt:lpstr>
      <vt:lpstr>Mikroskopické pozorování vzorků</vt:lpstr>
      <vt:lpstr>Prezentace aplikace PowerPoint</vt:lpstr>
      <vt:lpstr>Prezentace aplikace PowerPoint</vt:lpstr>
      <vt:lpstr>Prezentace aplikace PowerPoint</vt:lpstr>
      <vt:lpstr>  Neutrofil  nezralá forma (tyčka) X zralá forma (segmentované jádro)</vt:lpstr>
      <vt:lpstr>Prezentace aplikace PowerPoint</vt:lpstr>
      <vt:lpstr>Prezentace aplikace PowerPoint</vt:lpstr>
      <vt:lpstr>Prezentace aplikace PowerPoint</vt:lpstr>
      <vt:lpstr>Prezentace aplikace PowerPoint</vt:lpstr>
      <vt:lpstr>Krevní destičky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Hematologie</dc:title>
  <dc:creator>radar</dc:creator>
  <cp:lastModifiedBy>Veronika Slováček Hagenová</cp:lastModifiedBy>
  <cp:revision>299</cp:revision>
  <dcterms:created xsi:type="dcterms:W3CDTF">2022-10-05T20:45:10Z</dcterms:created>
  <dcterms:modified xsi:type="dcterms:W3CDTF">2023-11-13T11:15:43Z</dcterms:modified>
</cp:coreProperties>
</file>