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77" r:id="rId7"/>
    <p:sldId id="278" r:id="rId8"/>
    <p:sldId id="279" r:id="rId9"/>
    <p:sldId id="280" r:id="rId10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22.10.2021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74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87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4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96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Práce s cílem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Proč je vlastně důležitá…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VÝZNAM?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4" y="1052736"/>
            <a:ext cx="10652859" cy="5119464"/>
          </a:xfrm>
        </p:spPr>
        <p:txBody>
          <a:bodyPr rtlCol="0"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Musím vědět čeho chci dosáhnout?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Jaký má být cíl?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Jak vnímáte rozdíl mezi cíli v pedagogice a sociální práci?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Jaká je funkce cíle?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Nejčastější chyby: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cíle, které se ztotožňují s tématem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cíl, který se zaměňuje s popisem činnosti učitele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vymezení výukového cíle je příliš obecné, nejsou stanoveny podmínky, kvalita nebo jiná kritéria žákova výkonu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KOGNITIVNÍ CÍLE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13777" y="1052736"/>
            <a:ext cx="10652859" cy="5119464"/>
          </a:xfrm>
        </p:spPr>
        <p:txBody>
          <a:bodyPr rtlCol="0"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Nižší úroveň cílů:</a:t>
            </a:r>
            <a:br>
              <a:rPr lang="cs-CZ" dirty="0"/>
            </a:br>
            <a:r>
              <a:rPr lang="cs-CZ" dirty="0"/>
              <a:t>	1. Na úrovni </a:t>
            </a:r>
            <a:r>
              <a:rPr lang="cs-CZ" b="1" dirty="0"/>
              <a:t>znalosti</a:t>
            </a:r>
            <a:r>
              <a:rPr lang="cs-CZ" dirty="0"/>
              <a:t> (zapamatování) se vyžaduje od žáka </a:t>
            </a:r>
            <a:r>
              <a:rPr lang="cs-CZ" dirty="0" err="1"/>
              <a:t>znovuvybavení</a:t>
            </a:r>
            <a:r>
              <a:rPr lang="cs-CZ" dirty="0"/>
              <a:t> poznatků a jejich reprodukce. Činnost žáků vyjadřujeme použitím aktivních sloves jako definovat, doplnit, napsat, opakovat, popsat, přiřadit, vybrat, určit. </a:t>
            </a:r>
            <a:br>
              <a:rPr lang="cs-CZ" dirty="0"/>
            </a:br>
            <a:r>
              <a:rPr lang="cs-CZ" dirty="0"/>
              <a:t>	2. U </a:t>
            </a:r>
            <a:r>
              <a:rPr lang="cs-CZ" b="1" dirty="0"/>
              <a:t>porozumění</a:t>
            </a:r>
            <a:r>
              <a:rPr lang="cs-CZ" dirty="0"/>
              <a:t> má žák prokázat pochopení a schopnost užití znalosti. Typická slovesa pro stanovení činností žáka: jinak formulovat, uvést příklad, interpretovat, vysvětlit, objasnit, zkontrolovat apod. </a:t>
            </a:r>
            <a:br>
              <a:rPr lang="cs-CZ" dirty="0"/>
            </a:br>
            <a:r>
              <a:rPr lang="cs-CZ" dirty="0"/>
              <a:t>	3. Při </a:t>
            </a:r>
            <a:r>
              <a:rPr lang="cs-CZ" b="1" dirty="0"/>
              <a:t>aplikaci</a:t>
            </a:r>
            <a:r>
              <a:rPr lang="cs-CZ" dirty="0"/>
              <a:t> již dochází pro jedince k přenosu učení do nových (problémových) situací. Typická slovesa jsou:  aplikovat, diskutovat, interpretovat údaje a vztahy, navrhnout, použít, řešit, vyzkoušet apod.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7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KOGNITIVNÍ CÍLE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13777" y="1052736"/>
            <a:ext cx="10652859" cy="5119464"/>
          </a:xfrm>
        </p:spPr>
        <p:txBody>
          <a:bodyPr rtlCol="0"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Vyšší úroveň cílů:</a:t>
            </a:r>
            <a:br>
              <a:rPr lang="cs-CZ" dirty="0"/>
            </a:br>
            <a:r>
              <a:rPr lang="cs-CZ" dirty="0"/>
              <a:t>	4. U </a:t>
            </a:r>
            <a:r>
              <a:rPr lang="cs-CZ" b="1" dirty="0"/>
              <a:t>analýzy</a:t>
            </a:r>
            <a:r>
              <a:rPr lang="cs-CZ" dirty="0"/>
              <a:t> jde o schopnost rozložit sdělení (objekt) na prvky nebo části tak, aby si žák dokázal objasnit a uspořádat myšlenky, rozlišit fakta od hypotéz či významné údaje od nevýznamných. Typická slovesa: analyzovat, najít princip uspořádání, provést rozbor, rozhodnout, rozlišit, rozdělit aj. </a:t>
            </a:r>
            <a:br>
              <a:rPr lang="cs-CZ" dirty="0"/>
            </a:br>
            <a:r>
              <a:rPr lang="cs-CZ" dirty="0"/>
              <a:t>	5. </a:t>
            </a:r>
            <a:r>
              <a:rPr lang="cs-CZ" b="1" dirty="0"/>
              <a:t>Syntéza</a:t>
            </a:r>
            <a:r>
              <a:rPr lang="cs-CZ" dirty="0"/>
              <a:t> znamená schopnost žáka skládat prvky a části v celek, či prvky </a:t>
            </a:r>
            <a:r>
              <a:rPr lang="cs-CZ" dirty="0" err="1"/>
              <a:t>přestrukturovávat</a:t>
            </a:r>
            <a:r>
              <a:rPr lang="cs-CZ" dirty="0"/>
              <a:t>. Typická slovesa: kombinovat, skládat, modifikovat, napsat zprávu, shrnout, vyvodit obecné závěry apod. </a:t>
            </a:r>
            <a:br>
              <a:rPr lang="cs-CZ" dirty="0"/>
            </a:br>
            <a:r>
              <a:rPr lang="cs-CZ" dirty="0"/>
              <a:t>	6. U </a:t>
            </a:r>
            <a:r>
              <a:rPr lang="cs-CZ" b="1" dirty="0"/>
              <a:t>hodnocení</a:t>
            </a:r>
            <a:r>
              <a:rPr lang="cs-CZ" dirty="0"/>
              <a:t> jde o žákovu schopnost i potřebu posouzení hodnoty myšlenek, dokumentů, výtvorů, metod, způsobů řešení apod. Typická </a:t>
            </a:r>
            <a:r>
              <a:rPr lang="cs-CZ" dirty="0" err="1"/>
              <a:t>slovesa:argumentovat</a:t>
            </a:r>
            <a:r>
              <a:rPr lang="cs-CZ" dirty="0"/>
              <a:t>, obhájit, ocenit, provést kritiku, zdůvodnit aj.</a:t>
            </a:r>
          </a:p>
        </p:txBody>
      </p:sp>
    </p:spTree>
    <p:extLst>
      <p:ext uri="{BB962C8B-B14F-4D97-AF65-F5344CB8AC3E}">
        <p14:creationId xmlns:p14="http://schemas.microsoft.com/office/powerpoint/2010/main" val="34953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AFEKTIVNÍ CÍLE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13777" y="1052736"/>
            <a:ext cx="10652859" cy="5119464"/>
          </a:xfrm>
        </p:spPr>
        <p:txBody>
          <a:bodyPr rtlCol="0"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Přijímání</a:t>
            </a:r>
            <a:r>
              <a:rPr lang="cs-CZ" dirty="0"/>
              <a:t> označuje citlivost jedince k existenci určitých jevů nebo podnětů - subjekt je ochoten je přijímat či vnímat.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Reagování</a:t>
            </a:r>
            <a:r>
              <a:rPr lang="cs-CZ" dirty="0"/>
              <a:t> je charakterizováno zvýšenou aktivitou jedince a vyšším stupněm jeho zainteresovanosti. Jedná se o činnost z vlastní vůle.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Oceňování hodnoty </a:t>
            </a:r>
            <a:r>
              <a:rPr lang="cs-CZ" dirty="0"/>
              <a:t>znamená, že určité skutečnosti nabývají pro jedince vnitřní hodnotu. Tato hodnota začíná motivovat a ovlivňovat jednání člověka. Tato úroveň se člení na - akceptování hodnoty, - preferování hodnoty, -přesvědčení o hodnotě.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Integrování hodnot </a:t>
            </a:r>
            <a:r>
              <a:rPr lang="cs-CZ" dirty="0"/>
              <a:t>- ocitne-li se jedinec v situaci, na kterou se vztahuje více hodnot, je nutné hodnoty integrovat do soustavy, a tak stanovit základní a dominantní </a:t>
            </a:r>
            <a:r>
              <a:rPr lang="cs-CZ"/>
              <a:t>hodnoty.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/>
              <a:t>Internalizace </a:t>
            </a:r>
            <a:r>
              <a:rPr lang="cs-CZ" b="1" dirty="0"/>
              <a:t>hodnot v charakteru </a:t>
            </a:r>
            <a:r>
              <a:rPr lang="cs-CZ" dirty="0"/>
              <a:t>- hodnoty získávají pevné místo v hodnotové hierarchie jedince</a:t>
            </a:r>
          </a:p>
        </p:txBody>
      </p:sp>
    </p:spTree>
    <p:extLst>
      <p:ext uri="{BB962C8B-B14F-4D97-AF65-F5344CB8AC3E}">
        <p14:creationId xmlns:p14="http://schemas.microsoft.com/office/powerpoint/2010/main" val="1896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PSYCHOMOTORICKÉ CÍLE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13777" y="1052736"/>
            <a:ext cx="10652859" cy="5119464"/>
          </a:xfrm>
        </p:spPr>
        <p:txBody>
          <a:bodyPr rtlCol="0"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Imitace</a:t>
            </a:r>
            <a:r>
              <a:rPr lang="cs-CZ" dirty="0"/>
              <a:t> - žák po impulsu pozoruje příslušnou činnost a vědomě ji začíná napodobovat.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Manipulace</a:t>
            </a:r>
            <a:r>
              <a:rPr lang="cs-CZ" dirty="0"/>
              <a:t> - žák je schopen vykonat činnost podle slovního návodu, rozlišit a zvolit vhodnou činnost.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Zpřesňování</a:t>
            </a:r>
            <a:r>
              <a:rPr lang="cs-CZ" dirty="0"/>
              <a:t> - žák již dokáže vykonávat pohybový úkol s větší přesností a účinností.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Koordinace</a:t>
            </a:r>
            <a:r>
              <a:rPr lang="cs-CZ" dirty="0"/>
              <a:t> - žák provádí několik různých činností řazených za sebou v požadovaném sledu.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Automatizace</a:t>
            </a:r>
            <a:r>
              <a:rPr lang="cs-CZ" dirty="0"/>
              <a:t> - zde se projevují automatizované prvky - ty vedou k maximu výkonu při minimálním vynaložení energie. </a:t>
            </a:r>
          </a:p>
        </p:txBody>
      </p:sp>
    </p:spTree>
    <p:extLst>
      <p:ext uri="{BB962C8B-B14F-4D97-AF65-F5344CB8AC3E}">
        <p14:creationId xmlns:p14="http://schemas.microsoft.com/office/powerpoint/2010/main" val="35682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554</Words>
  <Application>Microsoft Office PowerPoint</Application>
  <PresentationFormat>Vlastní</PresentationFormat>
  <Paragraphs>44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Knihy 16:9</vt:lpstr>
      <vt:lpstr>Práce s cílem</vt:lpstr>
      <vt:lpstr>VÝZNAM?</vt:lpstr>
      <vt:lpstr>KOGNITIVNÍ CÍLE</vt:lpstr>
      <vt:lpstr>KOGNITIVNÍ CÍLE</vt:lpstr>
      <vt:lpstr>AFEKTIVNÍ CÍLE</vt:lpstr>
      <vt:lpstr>PSYCHOMOTORICKÉ CÍLE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2021-10-22T08:38:03Z</dcterms:created>
  <dcterms:modified xsi:type="dcterms:W3CDTF">2021-10-22T10:13:58Z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