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06"/>
  </p:notesMasterIdLst>
  <p:handoutMasterIdLst>
    <p:handoutMasterId r:id="rId107"/>
  </p:handoutMasterIdLst>
  <p:sldIdLst>
    <p:sldId id="316" r:id="rId2"/>
    <p:sldId id="256" r:id="rId3"/>
    <p:sldId id="348" r:id="rId4"/>
    <p:sldId id="258" r:id="rId5"/>
    <p:sldId id="341" r:id="rId6"/>
    <p:sldId id="345" r:id="rId7"/>
    <p:sldId id="344" r:id="rId8"/>
    <p:sldId id="257" r:id="rId9"/>
    <p:sldId id="342" r:id="rId10"/>
    <p:sldId id="259" r:id="rId11"/>
    <p:sldId id="343" r:id="rId12"/>
    <p:sldId id="356" r:id="rId13"/>
    <p:sldId id="346" r:id="rId14"/>
    <p:sldId id="260" r:id="rId15"/>
    <p:sldId id="358" r:id="rId16"/>
    <p:sldId id="359" r:id="rId17"/>
    <p:sldId id="261" r:id="rId18"/>
    <p:sldId id="330" r:id="rId19"/>
    <p:sldId id="349" r:id="rId20"/>
    <p:sldId id="360" r:id="rId21"/>
    <p:sldId id="355" r:id="rId22"/>
    <p:sldId id="351" r:id="rId23"/>
    <p:sldId id="352" r:id="rId24"/>
    <p:sldId id="354" r:id="rId25"/>
    <p:sldId id="353" r:id="rId26"/>
    <p:sldId id="262" r:id="rId27"/>
    <p:sldId id="325" r:id="rId28"/>
    <p:sldId id="326" r:id="rId29"/>
    <p:sldId id="327" r:id="rId30"/>
    <p:sldId id="328" r:id="rId31"/>
    <p:sldId id="331" r:id="rId32"/>
    <p:sldId id="329" r:id="rId33"/>
    <p:sldId id="299" r:id="rId34"/>
    <p:sldId id="263" r:id="rId35"/>
    <p:sldId id="322" r:id="rId36"/>
    <p:sldId id="323" r:id="rId37"/>
    <p:sldId id="265" r:id="rId38"/>
    <p:sldId id="266" r:id="rId39"/>
    <p:sldId id="324" r:id="rId40"/>
    <p:sldId id="347" r:id="rId41"/>
    <p:sldId id="333" r:id="rId42"/>
    <p:sldId id="267" r:id="rId43"/>
    <p:sldId id="334" r:id="rId44"/>
    <p:sldId id="335" r:id="rId45"/>
    <p:sldId id="337" r:id="rId46"/>
    <p:sldId id="339" r:id="rId47"/>
    <p:sldId id="340" r:id="rId48"/>
    <p:sldId id="268" r:id="rId49"/>
    <p:sldId id="304" r:id="rId50"/>
    <p:sldId id="269" r:id="rId51"/>
    <p:sldId id="383" r:id="rId52"/>
    <p:sldId id="384" r:id="rId53"/>
    <p:sldId id="386" r:id="rId54"/>
    <p:sldId id="270" r:id="rId55"/>
    <p:sldId id="361" r:id="rId56"/>
    <p:sldId id="271" r:id="rId57"/>
    <p:sldId id="272" r:id="rId58"/>
    <p:sldId id="385" r:id="rId59"/>
    <p:sldId id="302" r:id="rId60"/>
    <p:sldId id="273" r:id="rId61"/>
    <p:sldId id="274" r:id="rId62"/>
    <p:sldId id="275" r:id="rId63"/>
    <p:sldId id="276" r:id="rId64"/>
    <p:sldId id="277" r:id="rId65"/>
    <p:sldId id="278" r:id="rId66"/>
    <p:sldId id="279" r:id="rId67"/>
    <p:sldId id="280" r:id="rId68"/>
    <p:sldId id="281" r:id="rId69"/>
    <p:sldId id="282" r:id="rId70"/>
    <p:sldId id="283" r:id="rId71"/>
    <p:sldId id="303" r:id="rId72"/>
    <p:sldId id="284" r:id="rId73"/>
    <p:sldId id="285" r:id="rId74"/>
    <p:sldId id="378" r:id="rId75"/>
    <p:sldId id="377" r:id="rId76"/>
    <p:sldId id="286" r:id="rId77"/>
    <p:sldId id="287" r:id="rId78"/>
    <p:sldId id="288" r:id="rId79"/>
    <p:sldId id="289" r:id="rId80"/>
    <p:sldId id="290" r:id="rId81"/>
    <p:sldId id="291" r:id="rId82"/>
    <p:sldId id="363" r:id="rId83"/>
    <p:sldId id="364" r:id="rId84"/>
    <p:sldId id="365" r:id="rId85"/>
    <p:sldId id="369" r:id="rId86"/>
    <p:sldId id="370" r:id="rId87"/>
    <p:sldId id="372" r:id="rId88"/>
    <p:sldId id="373" r:id="rId89"/>
    <p:sldId id="371" r:id="rId90"/>
    <p:sldId id="366" r:id="rId91"/>
    <p:sldId id="367" r:id="rId92"/>
    <p:sldId id="374" r:id="rId93"/>
    <p:sldId id="317" r:id="rId94"/>
    <p:sldId id="376" r:id="rId95"/>
    <p:sldId id="379" r:id="rId96"/>
    <p:sldId id="387" r:id="rId97"/>
    <p:sldId id="318" r:id="rId98"/>
    <p:sldId id="380" r:id="rId99"/>
    <p:sldId id="381" r:id="rId100"/>
    <p:sldId id="382" r:id="rId101"/>
    <p:sldId id="321" r:id="rId102"/>
    <p:sldId id="319" r:id="rId103"/>
    <p:sldId id="320" r:id="rId104"/>
    <p:sldId id="301" r:id="rId105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m0001" initials="r" lastIdx="1" clrIdx="0">
    <p:extLst>
      <p:ext uri="{19B8F6BF-5375-455C-9EA6-DF929625EA0E}">
        <p15:presenceInfo xmlns:p15="http://schemas.microsoft.com/office/powerpoint/2012/main" userId="rim0001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14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commentAuthors" Target="commentAuthor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20T10:10:42.377" idx="1">
    <p:pos x="1102" y="3367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2949583" cy="4960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quarter" idx="1"/>
          </p:nvPr>
        </p:nvSpPr>
        <p:spPr>
          <a:xfrm>
            <a:off x="3847738" y="0"/>
            <a:ext cx="2949583" cy="4960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2"/>
          </p:nvPr>
        </p:nvSpPr>
        <p:spPr>
          <a:xfrm>
            <a:off x="1" y="9431814"/>
            <a:ext cx="2949583" cy="4960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3"/>
          </p:nvPr>
        </p:nvSpPr>
        <p:spPr>
          <a:xfrm>
            <a:off x="3847738" y="9431814"/>
            <a:ext cx="2949583" cy="4960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39D2F4-133B-46EC-B3BF-6ADC92B24148}" type="slidenum">
              <a:t>‹#›</a:t>
            </a:fld>
            <a:endParaRPr lang="cs-CZ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224736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>
            <a:spLocks noMove="1" noResize="1"/>
          </p:cNvSpPr>
          <p:nvPr/>
        </p:nvSpPr>
        <p:spPr>
          <a:xfrm>
            <a:off x="0" y="0"/>
            <a:ext cx="6797675" cy="9928225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0" tIns="0" rIns="0" bIns="0" anchor="ctr" anchorCtr="1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Zástupný symbol pro záhlaví 2"/>
          <p:cNvSpPr txBox="1">
            <a:spLocks noGrp="1"/>
          </p:cNvSpPr>
          <p:nvPr>
            <p:ph type="hdr" sz="quarter"/>
          </p:nvPr>
        </p:nvSpPr>
        <p:spPr>
          <a:xfrm>
            <a:off x="-353" y="0"/>
            <a:ext cx="2945659" cy="49679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0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idx="1"/>
          </p:nvPr>
        </p:nvSpPr>
        <p:spPr>
          <a:xfrm>
            <a:off x="3850230" y="0"/>
            <a:ext cx="2945659" cy="49679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t" anchorCtr="0" compatLnSpc="0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Zástupný symbol pro obrázek snímku 4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6" name="Zástupný symbol pro poznámky 5"/>
          <p:cNvSpPr txBox="1"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80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cs-CZ"/>
          </a:p>
        </p:txBody>
      </p:sp>
      <p:sp>
        <p:nvSpPr>
          <p:cNvPr id="7" name="Zástupný symbol pro zápatí 6"/>
          <p:cNvSpPr txBox="1">
            <a:spLocks noGrp="1"/>
          </p:cNvSpPr>
          <p:nvPr>
            <p:ph type="ftr" sz="quarter" idx="4"/>
          </p:nvPr>
        </p:nvSpPr>
        <p:spPr>
          <a:xfrm>
            <a:off x="-353" y="9429857"/>
            <a:ext cx="2945659" cy="49679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0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Zástupný symbol pro číslo snímku 7"/>
          <p:cNvSpPr txBox="1">
            <a:spLocks noGrp="1"/>
          </p:cNvSpPr>
          <p:nvPr>
            <p:ph type="sldNum" sz="quarter" idx="5"/>
          </p:nvPr>
        </p:nvSpPr>
        <p:spPr>
          <a:xfrm>
            <a:off x="3850230" y="9429857"/>
            <a:ext cx="2945659" cy="49679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0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C79B8549-B121-45D3-A462-93989CB6C22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13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450"/>
      </a:spcBef>
      <a:spcAft>
        <a:spcPts val="0"/>
      </a:spcAft>
      <a:buNone/>
      <a:tabLst>
        <a:tab pos="0" algn="l"/>
        <a:tab pos="914400" algn="l"/>
        <a:tab pos="1828800" algn="l"/>
        <a:tab pos="2743200" algn="l"/>
        <a:tab pos="3657600" algn="l"/>
        <a:tab pos="4572000" algn="l"/>
        <a:tab pos="5486400" algn="l"/>
        <a:tab pos="6400800" algn="l"/>
        <a:tab pos="7315200" algn="l"/>
        <a:tab pos="8229600" algn="l"/>
        <a:tab pos="9144000" algn="l"/>
        <a:tab pos="10058400" algn="l"/>
      </a:tabLst>
      <a:defRPr lang="cs-CZ" sz="1200" b="0" i="0" u="none" strike="noStrike" kern="0" cap="none" spc="0" baseline="0">
        <a:solidFill>
          <a:srgbClr val="000000"/>
        </a:solidFill>
        <a:uFillTx/>
        <a:latin typeface="Arial" pitchFamily="18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6308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05518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079439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963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721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595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64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0284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9380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40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0403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99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508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6134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6948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9627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6235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46284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919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30930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73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275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390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14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209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2412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2791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48128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0714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89939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1082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50152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5449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6436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9032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72827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6884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00403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20427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51545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74573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65864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52786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94412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89087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96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5500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3988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49620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6367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2954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13954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8885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13087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93376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6424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5508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52581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8598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47262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2355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3316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8784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2494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5551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3815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8625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1970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44254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7173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2930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92125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9300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0950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59625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67199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44384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74189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866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49362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47108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79059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768848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70538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25544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25890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578770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401003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78893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9223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46185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9071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5360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06241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25156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43704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04965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43926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25251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00878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>
          <a:xfrm>
            <a:off x="679768" y="4715907"/>
            <a:ext cx="5438140" cy="4468485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172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pPr lvl="0"/>
            <a:fld id="{903F80A1-FCCC-48F9-B2E6-978F33B43789}" type="slidenum">
              <a:rPr lang="cs-CZ" smtClean="0"/>
              <a:t>‹#›</a:t>
            </a:fld>
            <a:endParaRPr lang="cs-CZ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653582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682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0215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546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3477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928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968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3B343DA-EDB3-4853-8112-7B5DFB8960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891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6ADA73-0A3E-499D-9F61-08B60CE4E2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49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pPr lvl="0"/>
            <a:fld id="{BFE6CDE7-6A46-4149-9AE8-8DDD596C78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57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pPr lvl="0"/>
            <a:fld id="{66B17F20-25C2-40E6-9A2A-3078C0B337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49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EA61C8-D5B7-4FE3-9635-C3B1C8D3D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870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0A73A5-4373-4F50-AB5D-1E246C9D4E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74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7FFFC52-138E-48BC-8771-BF480CF0832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0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EDDE388-C5FA-4C1F-A542-86BF6B3E08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5277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F489064-54F8-4299-8E08-A4764B52AB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1546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54F5CF5-8CF1-4023-B868-29251AFDA90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202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11000">
              <a:schemeClr val="accent1">
                <a:lumMod val="45000"/>
                <a:lumOff val="55000"/>
              </a:schemeClr>
            </a:gs>
            <a:gs pos="21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lvl="0"/>
            <a:fld id="{771F5D20-3F3B-476C-AD77-CA9C806856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288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habilitace.info/vyziva-a-jidlo/zdrava-stredomorska-dieta-kuchyne-udelejte-neco-pro-sve-zdravi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rehabilitace.info/dieta-a-hubnuti/okinawska-dieta-a-jeji-zdravotni-vyhody-co-jist-a-co-ne/" TargetMode="External"/><Relationship Id="rId4" Type="http://schemas.openxmlformats.org/officeDocument/2006/relationships/hyperlink" Target="https://www.rehabilitace.info/zdravotni/cervene-vino-a-ucinky-na-zdravi-top-10-benefitu-a-vyhod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zip.cz/rejstrikovy-pojem/236" TargetMode="External"/><Relationship Id="rId3" Type="http://schemas.openxmlformats.org/officeDocument/2006/relationships/hyperlink" Target="https://www.nzip.cz/rejstrikovy-pojem/45" TargetMode="External"/><Relationship Id="rId7" Type="http://schemas.openxmlformats.org/officeDocument/2006/relationships/hyperlink" Target="https://www.nzip.cz/rejstrikovy-pojem/225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zip.cz/rejstrikovy-pojem/1459" TargetMode="External"/><Relationship Id="rId5" Type="http://schemas.openxmlformats.org/officeDocument/2006/relationships/hyperlink" Target="https://www.nzip.cz/rejstrikovy-pojem/135" TargetMode="External"/><Relationship Id="rId4" Type="http://schemas.openxmlformats.org/officeDocument/2006/relationships/hyperlink" Target="https://www.nzip.cz/rejstrikovy-pojem/112" TargetMode="External"/><Relationship Id="rId9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zip.cz/rejstrikovy-pojem/141" TargetMode="External"/><Relationship Id="rId13" Type="http://schemas.openxmlformats.org/officeDocument/2006/relationships/hyperlink" Target="https://www.nzip.cz/rejstrikovy-pojem/665" TargetMode="External"/><Relationship Id="rId3" Type="http://schemas.openxmlformats.org/officeDocument/2006/relationships/hyperlink" Target="https://www.nzip.cz/rejstrikovy-pojem/1459" TargetMode="External"/><Relationship Id="rId7" Type="http://schemas.openxmlformats.org/officeDocument/2006/relationships/hyperlink" Target="https://www.nzip.cz/rejstrikovy-pojem/143" TargetMode="External"/><Relationship Id="rId12" Type="http://schemas.openxmlformats.org/officeDocument/2006/relationships/hyperlink" Target="https://www.nzip.cz/rejstrikovy-pojem/669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zip.cz/rejstrikovy-pojem/142" TargetMode="External"/><Relationship Id="rId11" Type="http://schemas.openxmlformats.org/officeDocument/2006/relationships/hyperlink" Target="https://www.nzip.cz/rejstrikovy-pojem/135" TargetMode="External"/><Relationship Id="rId5" Type="http://schemas.openxmlformats.org/officeDocument/2006/relationships/hyperlink" Target="https://www.nzip.cz/rejstrikovy-pojem/140" TargetMode="External"/><Relationship Id="rId10" Type="http://schemas.openxmlformats.org/officeDocument/2006/relationships/hyperlink" Target="https://www.nzip.cz/rejstrikovy-pojem/1690" TargetMode="External"/><Relationship Id="rId4" Type="http://schemas.openxmlformats.org/officeDocument/2006/relationships/hyperlink" Target="https://www.nzip.cz/rejstrikovy-pojem/1691" TargetMode="External"/><Relationship Id="rId9" Type="http://schemas.openxmlformats.org/officeDocument/2006/relationships/hyperlink" Target="https://www.nzip.cz/rejstrikovy-pojem/191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zip.cz/rejstrikovy-pojem/1693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zip.cz/rejstrikovy-pojem/189" TargetMode="External"/><Relationship Id="rId5" Type="http://schemas.openxmlformats.org/officeDocument/2006/relationships/hyperlink" Target="https://www.nzip.cz/rejstrikovy-pojem/665" TargetMode="External"/><Relationship Id="rId4" Type="http://schemas.openxmlformats.org/officeDocument/2006/relationships/hyperlink" Target="https://www.nzip.cz/rejstrikovy-pojem/669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C%C3%A9va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Embolie" TargetMode="External"/><Relationship Id="rId5" Type="http://schemas.openxmlformats.org/officeDocument/2006/relationships/hyperlink" Target="https://cs.wikipedia.org/wiki/Tromb%C3%B3za" TargetMode="External"/><Relationship Id="rId4" Type="http://schemas.openxmlformats.org/officeDocument/2006/relationships/hyperlink" Target="https://cs.wikipedia.org/wiki/Spasmus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Spasmus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Rakovina" TargetMode="External"/><Relationship Id="rId5" Type="http://schemas.openxmlformats.org/officeDocument/2006/relationships/hyperlink" Target="https://cs.wikipedia.org/wiki/Ateroskler%C3%B3za" TargetMode="External"/><Relationship Id="rId4" Type="http://schemas.openxmlformats.org/officeDocument/2006/relationships/hyperlink" Target="https://cs.wikipedia.org/wiki/Trombus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Zdravotn%C3%AD_posti%C5%BEen%C3%AD" TargetMode="External"/><Relationship Id="rId7" Type="http://schemas.openxmlformats.org/officeDocument/2006/relationships/hyperlink" Target="https://cs.wikipedia.org/wiki/Chov%C3%A1n%C3%AD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Emoce" TargetMode="External"/><Relationship Id="rId5" Type="http://schemas.openxmlformats.org/officeDocument/2006/relationships/hyperlink" Target="https://cs.wikipedia.org/wiki/Kognitivn%C3%AD_funkce" TargetMode="External"/><Relationship Id="rId4" Type="http://schemas.openxmlformats.org/officeDocument/2006/relationships/hyperlink" Target="https://cs.wikipedia.org/wiki/Motorika_%C4%8Dlov%C4%9Bka" TargetMode="Externa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755576" y="1792413"/>
            <a:ext cx="8388424" cy="2431435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      </a:t>
            </a:r>
            <a:b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 </a:t>
            </a:r>
            <a:r>
              <a:rPr lang="cs-CZ" sz="2800" b="1" dirty="0">
                <a:solidFill>
                  <a:srgbClr val="14181C"/>
                </a:solidFill>
                <a:latin typeface="Arial" pitchFamily="34"/>
                <a:cs typeface="Arial" pitchFamily="34"/>
              </a:rPr>
              <a:t>ZDRAVÍ A NEMOC </a:t>
            </a:r>
            <a:br>
              <a:rPr lang="cs-CZ" sz="2800" b="1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2800" b="1" dirty="0">
                <a:solidFill>
                  <a:srgbClr val="14181C"/>
                </a:solidFill>
                <a:latin typeface="Arial" pitchFamily="34"/>
                <a:cs typeface="Arial" pitchFamily="34"/>
              </a:rPr>
              <a:t>UVSRP</a:t>
            </a:r>
            <a:br>
              <a:rPr lang="cs-CZ" sz="2800" b="1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18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PhDr. Zdeňka Římovská, Ph.D.</a:t>
            </a:r>
            <a:br>
              <a:rPr lang="cs-CZ" sz="1800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18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Ústav nelékařských zdravotnických studií</a:t>
            </a:r>
            <a:endParaRPr lang="cs-CZ" sz="1800" dirty="0"/>
          </a:p>
        </p:txBody>
      </p:sp>
      <p:pic>
        <p:nvPicPr>
          <p:cNvPr id="4" name="Picture 2" descr="http://www.hokej-krnov-mladez.cz/userfiles/image/Zdrav%C3%A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15816" y="1242554"/>
            <a:ext cx="3960440" cy="1099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449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6966793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Význam zdraví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380396"/>
            <a:ext cx="7848872" cy="2554545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oblast posilování zdraví a rozvoje zdraví je považováno za nejdůležitější komponentu celkového zdravotního rozvoje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důležitý předpoklad sociálního, ekonomického a osobního rozvoje (význam pro kvalitu života)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nástroj pro každodenní život, ne cíl života. Pozitivní koncept zdůrazňující sociální a osobní zdroje jako i fyzické kapacity (WHO)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EDF44B2-1A45-4821-AFA9-D0CD499E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4169708"/>
            <a:ext cx="214312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Hospic Anežky České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846655"/>
            <a:ext cx="8064896" cy="3577903"/>
          </a:xfrm>
        </p:spPr>
        <p:txBody>
          <a:bodyPr wrap="square" lIns="91440" tIns="45720">
            <a:spAutoFit/>
          </a:bodyPr>
          <a:lstStyle/>
          <a:p>
            <a:r>
              <a:rPr lang="cs-CZ" sz="2000" dirty="0"/>
              <a:t>Hospice jsou nestatni zdravotnická zařízení, </a:t>
            </a:r>
          </a:p>
          <a:p>
            <a:r>
              <a:rPr lang="cs-CZ" sz="2000" dirty="0"/>
              <a:t>jejich zřizovatelem bývá Charita ČR nebo vznikají jako neziskové organizace či občanská sdruženi. Služby hospice jsou částečně hrazeny</a:t>
            </a:r>
          </a:p>
          <a:p>
            <a:r>
              <a:rPr lang="cs-CZ" sz="2000" dirty="0"/>
              <a:t>zdravotními pojišťovnami,</a:t>
            </a:r>
          </a:p>
          <a:p>
            <a:r>
              <a:rPr lang="cs-CZ" sz="2000" dirty="0"/>
              <a:t> část služeb je hrazena nemocným, případně rodinnými příslušníky a dalším zdrojem financí jsou sponzorské dary, příspěvky a granty.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4441EE-C7EE-44A1-BDAC-DB70B4142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41" y="1433442"/>
            <a:ext cx="8285182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89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Stádia smutku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043608" y="1636671"/>
            <a:ext cx="8100392" cy="3208571"/>
          </a:xfrm>
        </p:spPr>
        <p:txBody>
          <a:bodyPr wrap="square" lIns="91440" tIns="45720">
            <a:spAutoFit/>
          </a:bodyPr>
          <a:lstStyle/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1) Popírání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- 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dmítání skutečnosti</a:t>
            </a:r>
          </a:p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2) Hněv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zdrav. personál, rodinu, na drobnosti, které by jinak neřešil</a:t>
            </a:r>
          </a:p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3) Vyjednávání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vyjednává, aby předešel ztrátě, může projevovat pocit viny a minulé hříchy</a:t>
            </a:r>
          </a:p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4) Deprese -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smutek nad skutečností, která se nedá změnit</a:t>
            </a:r>
          </a:p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5) Akceptace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 smíření se se ztrátou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0777830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683568" y="-5570"/>
            <a:ext cx="7794377" cy="1200329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Poskytovatelé paliativní/hospicové péče</a:t>
            </a:r>
            <a:endParaRPr lang="cs-CZ" sz="3600" b="1" u="sng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953702"/>
            <a:ext cx="8172400" cy="5516895"/>
          </a:xfrm>
        </p:spPr>
        <p:txBody>
          <a:bodyPr wrap="square" lIns="91440" tIns="45720">
            <a:spAutoFit/>
          </a:bodyPr>
          <a:lstStyle/>
          <a:p>
            <a:pPr lvl="0">
              <a:spcBef>
                <a:spcPts val="422"/>
              </a:spcBef>
              <a:buNone/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Pobytová zařízení</a:t>
            </a:r>
          </a:p>
          <a:p>
            <a:pPr>
              <a:spcBef>
                <a:spcPts val="422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oddělení paliativní péče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respitní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péče)</a:t>
            </a:r>
          </a:p>
          <a:p>
            <a:pPr>
              <a:spcBef>
                <a:spcPts val="422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hospice</a:t>
            </a:r>
          </a:p>
          <a:p>
            <a:pPr lvl="0">
              <a:spcBef>
                <a:spcPts val="422"/>
              </a:spcBef>
              <a:buNone/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Komunitní zařízení</a:t>
            </a:r>
          </a:p>
          <a:p>
            <a:pPr>
              <a:spcBef>
                <a:spcPts val="422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Stacionáře</a:t>
            </a:r>
          </a:p>
          <a:p>
            <a:pPr>
              <a:spcBef>
                <a:spcPts val="422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Mobilní hospicová jednotka</a:t>
            </a:r>
          </a:p>
          <a:p>
            <a:pPr>
              <a:spcBef>
                <a:spcPts val="422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Agentura domácí péče</a:t>
            </a:r>
          </a:p>
          <a:p>
            <a:pPr marL="0" lvl="0" indent="0">
              <a:spcBef>
                <a:spcPts val="422"/>
              </a:spcBef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422"/>
              </a:spcBef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Tým</a:t>
            </a:r>
          </a:p>
          <a:p>
            <a:pPr>
              <a:spcBef>
                <a:spcPts val="422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 týmu pracují sestry, pečovatelky, lékař, psycholog, soc. pracovník, duchovní, fyzioterapeut…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1064728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899592" y="199610"/>
            <a:ext cx="7578353" cy="2308324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 err="1">
                <a:latin typeface="Arial" panose="020B0604020202020204" pitchFamily="34" charset="0"/>
                <a:cs typeface="Arial" panose="020B0604020202020204" pitchFamily="34" charset="0"/>
              </a:rPr>
              <a:t>Thanatologie</a:t>
            </a: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  <a:t> nauka o umírání a smrti</a:t>
            </a:r>
            <a:br>
              <a:rPr lang="cs-CZ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3600" b="1" u="sng" dirty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2211994"/>
            <a:ext cx="8172400" cy="3000309"/>
          </a:xfrm>
        </p:spPr>
        <p:txBody>
          <a:bodyPr wrap="square" lIns="91440" tIns="45720">
            <a:spAutoFit/>
          </a:bodyPr>
          <a:lstStyle/>
          <a:p>
            <a:pPr lvl="0">
              <a:lnSpc>
                <a:spcPct val="90000"/>
              </a:lnSpc>
              <a:spcBef>
                <a:spcPts val="550"/>
              </a:spcBef>
              <a:buNone/>
            </a:pPr>
            <a:endParaRPr lang="cs-CZ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550"/>
              </a:spcBef>
              <a:buNone/>
            </a:pPr>
            <a:r>
              <a:rPr lang="cs-CZ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Smrt</a:t>
            </a:r>
          </a:p>
          <a:p>
            <a:pPr>
              <a:lnSpc>
                <a:spcPct val="90000"/>
              </a:lnSpc>
              <a:spcBef>
                <a:spcPts val="550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Fyzická –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trvalá, biologická smrt</a:t>
            </a:r>
          </a:p>
          <a:p>
            <a:pPr>
              <a:lnSpc>
                <a:spcPct val="90000"/>
              </a:lnSpc>
              <a:spcBef>
                <a:spcPts val="550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Psychická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psychická rezignace (beznaděj)</a:t>
            </a:r>
          </a:p>
          <a:p>
            <a:pPr>
              <a:lnSpc>
                <a:spcPct val="90000"/>
              </a:lnSpc>
              <a:spcBef>
                <a:spcPts val="550"/>
              </a:spcBef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Sociální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neodvratná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vyvázanost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 interpersonálních vztahů</a:t>
            </a:r>
          </a:p>
          <a:p>
            <a:pPr lvl="0">
              <a:lnSpc>
                <a:spcPct val="90000"/>
              </a:lnSpc>
              <a:spcBef>
                <a:spcPts val="550"/>
              </a:spcBef>
              <a:buNone/>
            </a:pPr>
            <a:endParaRPr lang="cs-CZ" sz="2200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7321972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 txBox="1">
            <a:spLocks noGrp="1"/>
          </p:cNvSpPr>
          <p:nvPr>
            <p:ph type="body" idx="4294967295"/>
          </p:nvPr>
        </p:nvSpPr>
        <p:spPr>
          <a:xfrm>
            <a:off x="1259632" y="4954777"/>
            <a:ext cx="6696744" cy="887422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marL="0" lvl="0" indent="0">
              <a:lnSpc>
                <a:spcPct val="8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 algn="ctr">
              <a:lnSpc>
                <a:spcPct val="80000"/>
              </a:lnSpc>
              <a:spcBef>
                <a:spcPts val="8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3200" dirty="0">
                <a:latin typeface="" pitchFamily="16"/>
                <a:ea typeface="Microsoft YaHei" pitchFamily="2"/>
                <a:cs typeface="Mangal" pitchFamily="2"/>
              </a:rPr>
              <a:t>Děkuji za pozornost.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155521" y="46076"/>
            <a:ext cx="304915" cy="30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155521" y="46076"/>
            <a:ext cx="304915" cy="30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39C6E6-2946-4D64-B394-577068F00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015801"/>
            <a:ext cx="6696744" cy="39389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6966793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dirty="0"/>
              <a:t>Holistický koncept zdraví</a:t>
            </a:r>
            <a:endParaRPr lang="cs-CZ" b="1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1628800"/>
            <a:ext cx="8064896" cy="3139321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Původně slovo „zdraví“ znamenalo „celek“ (řecky i latinsky 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salus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“).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Tento význam se můžeme často spatřit i dnes,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to ve směru, který chápe zdraví a péče o zdraví z celkového širšího hlediska.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2933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6966793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dirty="0"/>
              <a:t>Holistický koncept zdraví</a:t>
            </a:r>
            <a:endParaRPr lang="cs-CZ" b="1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1576815"/>
            <a:ext cx="8064896" cy="3293209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Jde o tzv. holismus (od anglického „</a:t>
            </a:r>
            <a:r>
              <a:rPr lang="cs-CZ" dirty="0" err="1"/>
              <a:t>whole</a:t>
            </a:r>
            <a:r>
              <a:rPr lang="cs-CZ" dirty="0"/>
              <a:t>“ – celek).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Ošetřovatelství současnosti se zaměřuje na holistický pohled na zdraví jako na celek,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a ne oddělování jednotlivých různých oblastí zdraví.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Holistický koncept zdraví zahrnuje následující aspekty zdraví</a:t>
            </a: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20357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6966793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dirty="0"/>
              <a:t>Holistický koncept zdraví</a:t>
            </a:r>
            <a:endParaRPr lang="cs-CZ" b="1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715041"/>
            <a:ext cx="8064896" cy="5016758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Holistický koncept zdraví zahrnuje následující aspekty zdraví: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 ➢ fyzické;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➢ mentální;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➢ sociální;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➢ emocionální;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➢ společenské;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➢ duchovní</a:t>
            </a: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9E63B86-9D61-4357-AE01-CD28A3570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2780928"/>
            <a:ext cx="4602088" cy="335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4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70657" y="404664"/>
            <a:ext cx="7937897" cy="646331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sz="3600" b="1" dirty="0"/>
              <a:t>Ukazatele zdravotního stavu populace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44550" y="1421267"/>
            <a:ext cx="8299450" cy="3747180"/>
          </a:xfrm>
        </p:spPr>
        <p:txBody>
          <a:bodyPr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u="sng" dirty="0">
                <a:effectLst>
                  <a:outerShdw dist="17962" dir="2700000">
                    <a:srgbClr val="000000"/>
                  </a:outerShdw>
                </a:effectLst>
                <a:latin typeface="" pitchFamily="16"/>
                <a:ea typeface="Microsoft YaHei" pitchFamily="2"/>
                <a:cs typeface="Mangal" pitchFamily="2"/>
              </a:rPr>
              <a:t>nemocnost, morbidita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(výskyt nemoci)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</a:t>
            </a: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1) incidence 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(počet nově vzniklých onemocnění za rok)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    2) prevalence 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(počet všech případů konkrétní choroby k určitému  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    datu)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u="sng" dirty="0">
                <a:effectLst>
                  <a:outerShdw dist="17962" dir="2700000">
                    <a:srgbClr val="000000"/>
                  </a:outerShdw>
                </a:effectLst>
                <a:latin typeface="" pitchFamily="16"/>
                <a:ea typeface="Microsoft YaHei" pitchFamily="2"/>
                <a:cs typeface="Mangal" pitchFamily="2"/>
              </a:rPr>
              <a:t>střední délka života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(naděje na dožití) – průměrný počet let zbývajících k dožití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u="sng" dirty="0">
                <a:effectLst>
                  <a:outerShdw dist="17962" dir="2700000">
                    <a:srgbClr val="000000"/>
                  </a:outerShdw>
                </a:effectLst>
                <a:latin typeface="" pitchFamily="16"/>
                <a:ea typeface="Microsoft YaHei" pitchFamily="2"/>
                <a:cs typeface="Mangal" pitchFamily="2"/>
              </a:rPr>
              <a:t>úmrtnost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(mortalita) – nepřímý ukazatel, neboť nerozhoduje jen zdraví lidí, ale i dostupnost a úroveň zdravotních služeb.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u="sng" dirty="0">
              <a:effectLst>
                <a:outerShdw dist="17962" dir="2700000">
                  <a:srgbClr val="000000"/>
                </a:outerShdw>
              </a:effectLst>
              <a:latin typeface="" pitchFamily="16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70657" y="404664"/>
            <a:ext cx="7937897" cy="646331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sz="3600" b="1" dirty="0"/>
              <a:t>Ukazatele zdravotního stavu populace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44550" y="2190708"/>
            <a:ext cx="8299450" cy="2208297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u="sng" dirty="0">
                <a:effectLst>
                  <a:outerShdw dist="17962" dir="2700000">
                    <a:srgbClr val="000000"/>
                  </a:outerShdw>
                </a:effectLst>
                <a:latin typeface="" pitchFamily="16"/>
                <a:ea typeface="Microsoft YaHei" pitchFamily="2"/>
                <a:cs typeface="Mangal" pitchFamily="2"/>
              </a:rPr>
              <a:t>nemocnost, morbidita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(výskyt nemoci)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</a:t>
            </a: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1) incidence 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(počet nově vzniklých onemocnění za rok)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    2) prevalence 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(počet všech případů konkrétní choroby k určitému  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    datu)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u="sng" dirty="0">
              <a:effectLst>
                <a:outerShdw dist="17962" dir="2700000">
                  <a:srgbClr val="000000"/>
                </a:outerShdw>
              </a:effectLst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7374AE-CC9A-47EE-BE60-CFE7BA472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446" y="-13414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92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70657" y="404664"/>
            <a:ext cx="7937897" cy="646331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sz="3600" b="1" dirty="0"/>
              <a:t>Ukazatele zdravotního stavu populace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06102" y="1880538"/>
            <a:ext cx="7937898" cy="1169551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u="sng" dirty="0">
                <a:effectLst>
                  <a:outerShdw dist="17962" dir="2700000">
                    <a:srgbClr val="000000"/>
                  </a:outerShdw>
                </a:effectLst>
                <a:latin typeface="" pitchFamily="16"/>
                <a:ea typeface="Microsoft YaHei" pitchFamily="2"/>
                <a:cs typeface="Mangal" pitchFamily="2"/>
              </a:rPr>
              <a:t>úmrtnost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(mortalita) – nepřímý ukazatel, neboť nerozhoduje jen zdraví lidí, ale i dostupnost a úroveň zdravotních služeb.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u="sng" dirty="0">
              <a:effectLst>
                <a:outerShdw dist="17962" dir="2700000">
                  <a:srgbClr val="000000"/>
                </a:outerShdw>
              </a:effectLst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993C1D-E679-43B8-B726-85F652BE4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924944"/>
            <a:ext cx="410445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120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Determinanty zdraví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274020"/>
            <a:ext cx="8330975" cy="4170372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dirty="0">
              <a:latin typeface="Arial" pitchFamily="34"/>
              <a:ea typeface="Microsoft YaHei" pitchFamily="2"/>
              <a:cs typeface="Arial" pitchFamily="34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itchFamily="34"/>
                <a:ea typeface="Microsoft YaHei" pitchFamily="2"/>
                <a:cs typeface="Arial" pitchFamily="34"/>
              </a:rPr>
              <a:t>Faktory působící na potenciál zdraví, mohou jej ovlivnit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(pozitivně, negativně)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itchFamily="34"/>
                <a:ea typeface="Microsoft YaHei" pitchFamily="2"/>
                <a:cs typeface="Arial" pitchFamily="34"/>
              </a:rPr>
              <a:t>Genetická výbava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(10-20%) – genetika, pohlaví, věk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itchFamily="34"/>
                <a:ea typeface="Microsoft YaHei" pitchFamily="2"/>
                <a:cs typeface="Arial" pitchFamily="34"/>
              </a:rPr>
              <a:t>Životní styl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(50%)</a:t>
            </a:r>
            <a:r>
              <a:rPr lang="cs-CZ" sz="2000" b="1" dirty="0"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– způsob života, vzdělání, charakter chování a schopnost zvládat problémy, finanční příjem, společenské postavení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Arial" pitchFamily="34"/>
              <a:ea typeface="Microsoft YaHei" pitchFamily="2"/>
              <a:cs typeface="Arial" pitchFamily="34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Arial" pitchFamily="34"/>
              <a:ea typeface="Microsoft YaHei" pitchFamily="2"/>
              <a:cs typeface="Arial" pitchFamily="34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Arial" pitchFamily="34"/>
              <a:ea typeface="Microsoft YaHei" pitchFamily="2"/>
              <a:cs typeface="Arial" pitchFamily="34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93A2BA-24F5-4921-864F-A1543C268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221088"/>
            <a:ext cx="3028950" cy="17430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E0250C-B11F-412F-A206-5CDE47471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684" y="4221088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Determinanty zdraví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06722" y="2040184"/>
            <a:ext cx="8351837" cy="1772280"/>
          </a:xfrm>
        </p:spPr>
        <p:txBody>
          <a:bodyPr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itchFamily="34"/>
                <a:ea typeface="Microsoft YaHei" pitchFamily="2"/>
                <a:cs typeface="Arial" pitchFamily="34"/>
              </a:rPr>
              <a:t>Životní/pracovní prostředí </a:t>
            </a:r>
            <a:r>
              <a:rPr lang="cs-CZ" sz="2000" b="1" dirty="0">
                <a:latin typeface="Arial" pitchFamily="34"/>
                <a:ea typeface="Microsoft YaHei" pitchFamily="2"/>
                <a:cs typeface="Arial" pitchFamily="34"/>
              </a:rPr>
              <a:t>(20-30%)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– fyzické prostředí – voda, ovzduší, potraviny, úroveň hluku, zaměstnání a pracovní podmínky, sociální podpora a sociální sítě, kultur, zvyky a tradice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itchFamily="34"/>
                <a:ea typeface="Microsoft YaHei" pitchFamily="2"/>
                <a:cs typeface="Arial" pitchFamily="34"/>
              </a:rPr>
              <a:t>Zdravotní péče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(10%)</a:t>
            </a:r>
            <a:r>
              <a:rPr lang="cs-CZ" sz="2000" b="1" dirty="0">
                <a:latin typeface="Arial" pitchFamily="34"/>
                <a:ea typeface="Microsoft YaHei" pitchFamily="2"/>
                <a:cs typeface="Arial" pitchFamily="34"/>
              </a:rPr>
              <a:t> </a:t>
            </a:r>
            <a:r>
              <a:rPr lang="cs-CZ" sz="2000" dirty="0">
                <a:latin typeface="Arial" pitchFamily="34"/>
                <a:ea typeface="Microsoft YaHei" pitchFamily="2"/>
                <a:cs typeface="Arial" pitchFamily="34"/>
              </a:rPr>
              <a:t>– úroveň zdravotnictví, dostupnost preventivních a léčebných služeb</a:t>
            </a:r>
          </a:p>
        </p:txBody>
      </p:sp>
      <p:pic>
        <p:nvPicPr>
          <p:cNvPr id="4" name="Picture 2" descr="https://encrypted-tbn0.gstatic.com/images?q=tbn:ANd9GcSmxkDoEg3dHF9cvgFp3JWq8m_6jPYEvR10NcjfkR0sIxKQmDTfaw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67347" y="4149080"/>
            <a:ext cx="4009305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112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06722" y="81956"/>
            <a:ext cx="8351837" cy="5688737"/>
          </a:xfrm>
        </p:spPr>
        <p:txBody>
          <a:bodyPr>
            <a:spAutoFit/>
          </a:bodyPr>
          <a:lstStyle/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Modré zóny: co je pro člověka SKUTEČNĚ ZDRAVÉ?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Modrá zóna označuje geografickou oblast, kde žije nezvykle vysoký počet obyvatel nad 90 let.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Tyto oblasti jsou velmi přitažlivé pro vědce, kteří se snaží odhalit jejich tajemství.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světě je můžeme najít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Itálii (Sardinie),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Řecku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Ikaria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Japonsku (Okinawa),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Kostarice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Nicoya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 v Kalifornii (Loma Linda).</a:t>
            </a:r>
            <a:endParaRPr lang="cs-CZ" sz="2000" b="1" i="1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35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043608" y="-126686"/>
            <a:ext cx="7776864" cy="6186309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        </a:t>
            </a:r>
            <a:b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 </a:t>
            </a:r>
            <a:b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2800" b="1" dirty="0">
                <a:solidFill>
                  <a:srgbClr val="14181C"/>
                </a:solidFill>
                <a:latin typeface="Arial" pitchFamily="34"/>
                <a:cs typeface="Arial" pitchFamily="34"/>
              </a:rPr>
              <a:t>ZDRAVÍ A NEMOC</a:t>
            </a:r>
            <a:br>
              <a:rPr lang="cs-CZ" dirty="0">
                <a:latin typeface="Arial" pitchFamily="34"/>
                <a:cs typeface="Arial" pitchFamily="34"/>
              </a:rPr>
            </a:br>
            <a:r>
              <a:rPr lang="cs-CZ" sz="2000" b="1" u="sng" dirty="0">
                <a:latin typeface="Arial" pitchFamily="34"/>
                <a:cs typeface="Arial" pitchFamily="34"/>
              </a:rPr>
              <a:t>Obsah </a:t>
            </a:r>
            <a:br>
              <a:rPr lang="cs-CZ" sz="2000" b="1" u="sng" dirty="0">
                <a:latin typeface="Arial" pitchFamily="34"/>
                <a:cs typeface="Arial" pitchFamily="34"/>
              </a:rPr>
            </a:br>
            <a:r>
              <a:rPr lang="cs-CZ" sz="2000" b="1" dirty="0"/>
              <a:t>1. Životní a pracovní prostředí, jejich vliv na zdraví</a:t>
            </a:r>
            <a:br>
              <a:rPr lang="cs-CZ" sz="2000" b="1" dirty="0"/>
            </a:br>
            <a:r>
              <a:rPr lang="cs-CZ" sz="2000" b="1" dirty="0"/>
              <a:t>2. Životní styl a jeho vliv na zdraví</a:t>
            </a:r>
            <a:br>
              <a:rPr lang="cs-CZ" sz="2000" b="1" dirty="0"/>
            </a:br>
            <a:r>
              <a:rPr lang="cs-CZ" sz="2000" b="1" dirty="0"/>
              <a:t>3. Stres, jeho vznik, zvládání, nebezpečí</a:t>
            </a:r>
            <a:br>
              <a:rPr lang="cs-CZ" sz="2000" b="1" dirty="0"/>
            </a:br>
            <a:r>
              <a:rPr lang="cs-CZ" sz="2000" b="1" dirty="0"/>
              <a:t>4. Syndrom vyhoření</a:t>
            </a:r>
            <a:br>
              <a:rPr lang="cs-CZ" sz="2000" b="1" dirty="0"/>
            </a:br>
            <a:r>
              <a:rPr lang="cs-CZ" sz="2000" b="1" dirty="0"/>
              <a:t>5. Psychologie zdraví</a:t>
            </a:r>
            <a:br>
              <a:rPr lang="cs-CZ" sz="2000" b="1" dirty="0"/>
            </a:br>
            <a:r>
              <a:rPr lang="cs-CZ" sz="2000" b="1" dirty="0"/>
              <a:t>6. Primární, sekundární a terciární prevence</a:t>
            </a:r>
            <a:br>
              <a:rPr lang="cs-CZ" sz="2000" b="1" dirty="0"/>
            </a:br>
            <a:r>
              <a:rPr lang="cs-CZ" sz="2000" b="1" dirty="0"/>
              <a:t>7. Psychologie nemoci</a:t>
            </a:r>
            <a:br>
              <a:rPr lang="cs-CZ" sz="2000" b="1" dirty="0"/>
            </a:br>
            <a:r>
              <a:rPr lang="cs-CZ" sz="2000" b="1" dirty="0"/>
              <a:t>8. Definice nemoci, vznik a vývoj nemoci</a:t>
            </a:r>
            <a:br>
              <a:rPr lang="cs-CZ" sz="2000" b="1" dirty="0"/>
            </a:br>
            <a:r>
              <a:rPr lang="cs-CZ" sz="2000" b="1" dirty="0"/>
              <a:t>9. Vybrané nemoci tělesných soustav vedoucích k </a:t>
            </a:r>
            <a:r>
              <a:rPr lang="cs-CZ" sz="2000" b="1" dirty="0" err="1"/>
              <a:t>invalidizaci</a:t>
            </a:r>
            <a:br>
              <a:rPr lang="cs-CZ" sz="2000" b="1" dirty="0"/>
            </a:br>
            <a:r>
              <a:rPr lang="cs-CZ" sz="2000" b="1" dirty="0"/>
              <a:t>10. Základy první pomoci</a:t>
            </a:r>
            <a:br>
              <a:rPr lang="cs-CZ" sz="2000" b="1" dirty="0"/>
            </a:br>
            <a:r>
              <a:rPr lang="cs-CZ" sz="2000" b="1" dirty="0"/>
              <a:t>11. Vybraná psychická onemocnění</a:t>
            </a:r>
            <a:br>
              <a:rPr lang="cs-CZ" sz="2000" b="1" dirty="0"/>
            </a:br>
            <a:r>
              <a:rPr lang="cs-CZ" sz="2000" b="1" dirty="0"/>
              <a:t>12. Hospicová a paliativní péče</a:t>
            </a:r>
            <a:br>
              <a:rPr lang="cs-CZ" sz="2000" b="1" dirty="0"/>
            </a:br>
            <a:endParaRPr lang="cs-CZ" sz="2000" b="1" dirty="0"/>
          </a:p>
        </p:txBody>
      </p:sp>
      <p:pic>
        <p:nvPicPr>
          <p:cNvPr id="4" name="Picture 2" descr="http://www.hokej-krnov-mladez.cz/userfiles/image/Zdrav%C3%A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9832" y="208384"/>
            <a:ext cx="3960440" cy="805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897142"/>
            <a:ext cx="7970935" cy="1808187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 Itálii (Sardinie),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Řecku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Ikaria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Japonsku (Okinawa),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Kostarice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Nicoya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a v Kalifornii (Loma Linda</a:t>
            </a:r>
            <a:r>
              <a:rPr lang="cs-CZ" dirty="0"/>
              <a:t>).</a:t>
            </a:r>
            <a:endParaRPr lang="cs-CZ" sz="2000" b="1" i="1" dirty="0"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1B6AF32-18EC-493E-846E-7B1974811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96952"/>
            <a:ext cx="655272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08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06722" y="143512"/>
            <a:ext cx="8351837" cy="5565626"/>
          </a:xfrm>
        </p:spPr>
        <p:txBody>
          <a:bodyPr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v Itálii (Sardinie)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Řecku (</a:t>
            </a:r>
            <a:r>
              <a:rPr lang="cs-CZ" dirty="0" err="1"/>
              <a:t>Ikaria</a:t>
            </a:r>
            <a:r>
              <a:rPr lang="cs-CZ" dirty="0"/>
              <a:t>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dirty="0"/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 </a:t>
            </a:r>
            <a:endParaRPr lang="cs-CZ" sz="2000" b="1" i="1" dirty="0"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E54A122-4C6A-4032-8328-500B8D0AC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2" y="1700808"/>
            <a:ext cx="7077647" cy="22107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E4E89B-F713-4B6A-A660-6D188A4B0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1" y="4653136"/>
            <a:ext cx="7005638" cy="185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165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1142514"/>
            <a:ext cx="8351837" cy="5139356"/>
          </a:xfrm>
        </p:spPr>
        <p:txBody>
          <a:bodyPr>
            <a:spAutoFit/>
          </a:bodyPr>
          <a:lstStyle/>
          <a:p>
            <a:r>
              <a:rPr lang="cs-CZ" b="1" dirty="0" err="1"/>
              <a:t>Ikaria</a:t>
            </a:r>
            <a:r>
              <a:rPr lang="cs-CZ" b="1" dirty="0"/>
              <a:t> (Řecko):</a:t>
            </a:r>
            <a:r>
              <a:rPr lang="cs-CZ" dirty="0"/>
              <a:t> </a:t>
            </a:r>
            <a:r>
              <a:rPr lang="cs-CZ" dirty="0" err="1"/>
              <a:t>Ikaria</a:t>
            </a:r>
            <a:r>
              <a:rPr lang="cs-CZ" dirty="0"/>
              <a:t> je ostrov v Řecku, kde lidé dodržují </a:t>
            </a:r>
            <a:r>
              <a:rPr lang="cs-CZ" u="sng" dirty="0">
                <a:hlinkClick r:id="rId3"/>
              </a:rPr>
              <a:t>středomořskou stravu</a:t>
            </a:r>
            <a:r>
              <a:rPr lang="cs-CZ" dirty="0"/>
              <a:t> bohatou na olivový olej, červené víno a domácí zeleninu.</a:t>
            </a:r>
          </a:p>
          <a:p>
            <a:r>
              <a:rPr lang="cs-CZ" b="1" dirty="0" err="1"/>
              <a:t>Ogliastra</a:t>
            </a:r>
            <a:r>
              <a:rPr lang="cs-CZ" b="1" dirty="0"/>
              <a:t>, Sardinie (Itálie):</a:t>
            </a:r>
            <a:r>
              <a:rPr lang="cs-CZ" dirty="0"/>
              <a:t> Region </a:t>
            </a:r>
            <a:r>
              <a:rPr lang="cs-CZ" dirty="0" err="1"/>
              <a:t>Ogliastra</a:t>
            </a:r>
            <a:r>
              <a:rPr lang="cs-CZ" dirty="0"/>
              <a:t> na Sardinii je domovem nejstarších mužů na světě. </a:t>
            </a:r>
          </a:p>
          <a:p>
            <a:r>
              <a:rPr lang="cs-CZ" dirty="0"/>
              <a:t>Žijí v horských oblastech,</a:t>
            </a:r>
          </a:p>
          <a:p>
            <a:r>
              <a:rPr lang="cs-CZ" dirty="0"/>
              <a:t> kde obvykle pracují na farmách a pijí hodně </a:t>
            </a:r>
            <a:r>
              <a:rPr lang="cs-CZ" u="sng" dirty="0">
                <a:hlinkClick r:id="rId4"/>
              </a:rPr>
              <a:t>červeného vína</a:t>
            </a:r>
            <a:r>
              <a:rPr lang="cs-CZ" dirty="0"/>
              <a:t>.</a:t>
            </a:r>
          </a:p>
          <a:p>
            <a:r>
              <a:rPr lang="cs-CZ" b="1" u="sng" dirty="0">
                <a:hlinkClick r:id="rId5"/>
              </a:rPr>
              <a:t>Okinawa (Japonsko)</a:t>
            </a:r>
            <a:r>
              <a:rPr lang="cs-CZ" b="1" dirty="0"/>
              <a:t>:</a:t>
            </a:r>
            <a:r>
              <a:rPr lang="cs-CZ" dirty="0"/>
              <a:t> Okinawa je domovem nejstarších žen </a:t>
            </a:r>
          </a:p>
          <a:p>
            <a:r>
              <a:rPr lang="cs-CZ" dirty="0"/>
              <a:t>na světě, které jedí hodně potravin na bázi sóji </a:t>
            </a:r>
          </a:p>
          <a:p>
            <a:r>
              <a:rPr lang="cs-CZ" dirty="0"/>
              <a:t>a praktikují </a:t>
            </a:r>
            <a:r>
              <a:rPr lang="cs-CZ" dirty="0" err="1"/>
              <a:t>tai</a:t>
            </a:r>
            <a:r>
              <a:rPr lang="cs-CZ" dirty="0"/>
              <a:t> </a:t>
            </a:r>
            <a:r>
              <a:rPr lang="cs-CZ" dirty="0" err="1"/>
              <a:t>chi</a:t>
            </a:r>
            <a:r>
              <a:rPr lang="cs-CZ" dirty="0"/>
              <a:t>, meditativní formu cvičení.</a:t>
            </a:r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dirty="0">
              <a:latin typeface="Arial" pitchFamily="34"/>
              <a:ea typeface="Microsoft YaHei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585320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2" y="1108616"/>
            <a:ext cx="7218313" cy="3511218"/>
          </a:xfrm>
        </p:spPr>
        <p:txBody>
          <a:bodyPr wrap="square">
            <a:spAutoFit/>
          </a:bodyPr>
          <a:lstStyle/>
          <a:p>
            <a:r>
              <a:rPr lang="cs-CZ" b="1" dirty="0"/>
              <a:t>Poloostrov </a:t>
            </a:r>
            <a:r>
              <a:rPr lang="cs-CZ" b="1" dirty="0" err="1"/>
              <a:t>Nicoya</a:t>
            </a:r>
            <a:r>
              <a:rPr lang="cs-CZ" b="1" dirty="0"/>
              <a:t> (Kostarika):</a:t>
            </a:r>
            <a:r>
              <a:rPr lang="cs-CZ" dirty="0"/>
              <a:t> </a:t>
            </a:r>
          </a:p>
          <a:p>
            <a:r>
              <a:rPr lang="cs-CZ" dirty="0"/>
              <a:t>Strava místních je založena na fazolích a</a:t>
            </a:r>
          </a:p>
          <a:p>
            <a:r>
              <a:rPr lang="cs-CZ" dirty="0"/>
              <a:t> kukuřičných </a:t>
            </a:r>
            <a:r>
              <a:rPr lang="cs-CZ" dirty="0" err="1"/>
              <a:t>tortilách</a:t>
            </a:r>
            <a:r>
              <a:rPr lang="cs-CZ" dirty="0"/>
              <a:t>. </a:t>
            </a:r>
          </a:p>
          <a:p>
            <a:r>
              <a:rPr lang="cs-CZ" dirty="0"/>
              <a:t>Lidé v této oblasti pravidelně provádějí fyzické práce. </a:t>
            </a:r>
          </a:p>
          <a:p>
            <a:r>
              <a:rPr lang="cs-CZ" dirty="0"/>
              <a:t>jsou také zastánci životního stylu,</a:t>
            </a:r>
          </a:p>
          <a:p>
            <a:r>
              <a:rPr lang="cs-CZ" dirty="0"/>
              <a:t> který je známý jako „plán de vida“ </a:t>
            </a:r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dirty="0">
              <a:latin typeface="Arial" pitchFamily="34"/>
              <a:ea typeface="Microsoft YaHei" pitchFamily="2"/>
              <a:cs typeface="Arial" pitchFamily="34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ECFAB1-655C-49EC-BC3D-28F259A4C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4149080"/>
            <a:ext cx="4824536" cy="24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17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2031991"/>
            <a:ext cx="8351837" cy="3360407"/>
          </a:xfrm>
        </p:spPr>
        <p:txBody>
          <a:bodyPr>
            <a:spAutoFit/>
          </a:bodyPr>
          <a:lstStyle/>
          <a:p>
            <a:r>
              <a:rPr lang="cs-CZ" dirty="0"/>
              <a:t>to je životní plán, </a:t>
            </a:r>
          </a:p>
          <a:p>
            <a:r>
              <a:rPr lang="cs-CZ" dirty="0"/>
              <a:t>který zahrnuje výčet cílů, jež chce člověk dosáhnout během svého života, a také je sám průvodce, </a:t>
            </a:r>
          </a:p>
          <a:p>
            <a:r>
              <a:rPr lang="cs-CZ" dirty="0"/>
              <a:t>který navrhuje, jak jich dosáhnout. </a:t>
            </a:r>
          </a:p>
          <a:p>
            <a:r>
              <a:rPr lang="cs-CZ" dirty="0"/>
              <a:t>Tento plán může zahrnovat osobní, </a:t>
            </a:r>
          </a:p>
          <a:p>
            <a:r>
              <a:rPr lang="cs-CZ" dirty="0"/>
              <a:t>profesní, ekonomické a duchovní cíle.</a:t>
            </a:r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dirty="0">
              <a:latin typeface="Arial" pitchFamily="34"/>
              <a:ea typeface="Microsoft YaHei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98383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736232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Modré zóny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-753385"/>
            <a:ext cx="8351837" cy="8931163"/>
          </a:xfrm>
        </p:spPr>
        <p:txBody>
          <a:bodyPr>
            <a:spAutoFit/>
          </a:bodyPr>
          <a:lstStyle/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1. Lidé, kteří žijí v modrých zónách, jedí dietu plnou rostlinných potravin</a:t>
            </a:r>
          </a:p>
          <a:p>
            <a:r>
              <a:rPr lang="pt-BR" b="1" dirty="0"/>
              <a:t>2. Dodržují další dietní omezení a pravidla</a:t>
            </a:r>
          </a:p>
          <a:p>
            <a:r>
              <a:rPr lang="cs-CZ" b="1" dirty="0"/>
              <a:t>3. Konzumují alkohol – kvalitní a jen málo</a:t>
            </a:r>
          </a:p>
          <a:p>
            <a:r>
              <a:rPr lang="cs-CZ" b="1" dirty="0"/>
              <a:t>4. Mírné formy cvičení jsou součástí každodenního života</a:t>
            </a:r>
          </a:p>
          <a:p>
            <a:r>
              <a:rPr lang="pl-PL" b="1" dirty="0"/>
              <a:t>5. Dopřejí si dostatek spánku</a:t>
            </a:r>
          </a:p>
          <a:p>
            <a:r>
              <a:rPr lang="cs-CZ" dirty="0"/>
              <a:t>Kromě cvičení, i dostatečný odpočinek a dobrý noční spánek jsou velmi důležité pro dlouhý a kvalitní život. </a:t>
            </a:r>
          </a:p>
          <a:p>
            <a:r>
              <a:rPr lang="cs-CZ" b="1" dirty="0"/>
              <a:t>Lidé v modrých zónách mají dostatek spánku </a:t>
            </a:r>
          </a:p>
          <a:p>
            <a:r>
              <a:rPr lang="cs-CZ" b="1" dirty="0"/>
              <a:t>a také často praktikují denní spánek.</a:t>
            </a:r>
            <a:endParaRPr lang="pl-PL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pPr marL="342717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i="1" dirty="0">
              <a:latin typeface="Arial" pitchFamily="34"/>
              <a:ea typeface="Microsoft YaHei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111472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75656" y="492195"/>
            <a:ext cx="675076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STRES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403648" y="1794679"/>
            <a:ext cx="7614097" cy="2400657"/>
          </a:xfrm>
        </p:spPr>
        <p:txBody>
          <a:bodyPr wrap="square">
            <a:spAutoFit/>
          </a:bodyPr>
          <a:lstStyle/>
          <a:p>
            <a:pPr marL="342717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b="1" i="1" dirty="0">
                <a:ea typeface="Microsoft YaHei" pitchFamily="2"/>
                <a:cs typeface="Mangal" pitchFamily="2"/>
              </a:rPr>
              <a:t>„Stres je extrémní a neobvyklá situace, jejíž hrozba vyvolává významnou změnu chování.“</a:t>
            </a:r>
            <a:r>
              <a:rPr lang="cs-CZ" sz="2000" i="1" dirty="0">
                <a:ea typeface="Microsoft YaHei" pitchFamily="2"/>
                <a:cs typeface="Mangal" pitchFamily="2"/>
              </a:rPr>
              <a:t> </a:t>
            </a:r>
            <a:r>
              <a:rPr lang="cs-CZ" sz="2000" dirty="0">
                <a:ea typeface="Microsoft YaHei" pitchFamily="2"/>
                <a:cs typeface="Mangal" pitchFamily="2"/>
              </a:rPr>
              <a:t>(R. G. Miller)</a:t>
            </a:r>
          </a:p>
          <a:p>
            <a:pPr marL="342717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b="1" i="1" u="sng" dirty="0">
                <a:ea typeface="Microsoft YaHei" pitchFamily="2"/>
                <a:cs typeface="Times New Roman" pitchFamily="18"/>
              </a:rPr>
              <a:t>„Stav organizmu, kdy je jeho integrita ohrožena a organizmus musí zapojit všechny schopnosti na svoji ochranu“</a:t>
            </a:r>
          </a:p>
          <a:p>
            <a:pPr marL="342717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b="1" dirty="0">
                <a:ea typeface="Microsoft YaHei" pitchFamily="2"/>
                <a:cs typeface="Times New Roman" pitchFamily="18"/>
              </a:rPr>
              <a:t> (Cooper  a </a:t>
            </a:r>
            <a:r>
              <a:rPr lang="cs-CZ" sz="2000" b="1" dirty="0" err="1">
                <a:ea typeface="Microsoft YaHei" pitchFamily="2"/>
                <a:cs typeface="Times New Roman" pitchFamily="18"/>
              </a:rPr>
              <a:t>Appley</a:t>
            </a:r>
            <a:r>
              <a:rPr lang="cs-CZ" sz="2000" b="1" dirty="0">
                <a:ea typeface="Microsoft YaHei" pitchFamily="2"/>
                <a:cs typeface="Times New Roman" pitchFamily="18"/>
              </a:rPr>
              <a:t>, 1966)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485711" y="3888122"/>
            <a:ext cx="3470665" cy="2145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CD2133-16DB-4630-A4E6-8494FBB8B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3888121"/>
            <a:ext cx="2139881" cy="214597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75656" y="492195"/>
            <a:ext cx="675076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CO JE STRES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475656" y="2126118"/>
            <a:ext cx="7542089" cy="2400657"/>
          </a:xfrm>
        </p:spPr>
        <p:txBody>
          <a:bodyPr wrap="square">
            <a:spAutoFit/>
          </a:bodyPr>
          <a:lstStyle/>
          <a:p>
            <a:pPr marL="342717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zátěž, napětí, tlak, důsledek nesouladu mezi kladenými požadavky a vlastními možnostmi.</a:t>
            </a:r>
          </a:p>
          <a:p>
            <a:pPr marL="342717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přímý vliv na rozvoj onemocnění je předpokládaný </a:t>
            </a:r>
          </a:p>
          <a:p>
            <a:pPr marL="342717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(např. dlouhodobé působení stresu a poruchy spánku, bolesti hlavy, kardiovaskulární a nádorová onemocnění)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8FE9721-3EC9-4741-949F-32C844A84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4209011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86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619671" y="77105"/>
            <a:ext cx="6480721" cy="1323439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altLang="cs-CZ" b="1" dirty="0">
                <a:ea typeface="Microsoft YaHei" panose="020B0503020204020204" pitchFamily="34" charset="-122"/>
                <a:cs typeface="Mangal" panose="02040503050203030202" pitchFamily="18" charset="0"/>
              </a:rPr>
              <a:t>Druhy stresu</a:t>
            </a:r>
            <a:br>
              <a:rPr lang="cs-CZ" altLang="cs-CZ" b="1" dirty="0">
                <a:ea typeface="Microsoft YaHei" panose="020B0503020204020204" pitchFamily="34" charset="-122"/>
                <a:cs typeface="Mangal" panose="02040503050203030202" pitchFamily="18" charset="0"/>
              </a:rPr>
            </a:br>
            <a:endParaRPr lang="cs-CZ" b="1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331640" y="2276892"/>
            <a:ext cx="7686105" cy="2577629"/>
          </a:xfrm>
        </p:spPr>
        <p:txBody>
          <a:bodyPr wrap="square">
            <a:spAutoFit/>
          </a:bodyPr>
          <a:lstStyle/>
          <a:p>
            <a:pPr marL="342717" indent="-342717">
              <a:spcBef>
                <a:spcPts val="500"/>
              </a:spcBef>
              <a:buFont typeface="Wingdings" panose="05000000000000000000" pitchFamily="2" charset="2"/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b="1" dirty="0">
                <a:latin typeface="Arial" pitchFamily="34"/>
                <a:ea typeface="Microsoft YaHei" pitchFamily="2"/>
                <a:cs typeface="Mangal" pitchFamily="2"/>
              </a:rPr>
              <a:t>a</a:t>
            </a:r>
            <a:r>
              <a:rPr lang="cs-CZ" sz="2000" b="1" dirty="0">
                <a:latin typeface="Arial" pitchFamily="34"/>
                <a:ea typeface="Microsoft YaHei" pitchFamily="2"/>
                <a:cs typeface="Mangal" pitchFamily="2"/>
              </a:rPr>
              <a:t>) </a:t>
            </a:r>
            <a:r>
              <a:rPr lang="cs-CZ" sz="2000" b="1" dirty="0" err="1">
                <a:latin typeface="Arial" pitchFamily="34"/>
                <a:ea typeface="Microsoft YaHei" pitchFamily="2"/>
                <a:cs typeface="Mangal" pitchFamily="2"/>
              </a:rPr>
              <a:t>Eustres</a:t>
            </a:r>
            <a:endParaRPr lang="cs-CZ" sz="2000" b="1" dirty="0">
              <a:latin typeface="Arial" pitchFamily="34"/>
              <a:ea typeface="Microsoft YaHei" pitchFamily="2"/>
              <a:cs typeface="Mangal" pitchFamily="2"/>
            </a:endParaRPr>
          </a:p>
          <a:p>
            <a:pPr marL="0" indent="0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dirty="0">
                <a:latin typeface="Arial" pitchFamily="34"/>
                <a:ea typeface="Microsoft YaHei" pitchFamily="2"/>
                <a:cs typeface="Mangal" pitchFamily="2"/>
              </a:rPr>
              <a:t> příznivá část stresu - mobilizuje, aktivizuje jedince, pomáhá k   vrcholným výkonům vzrušení, výzva</a:t>
            </a:r>
          </a:p>
          <a:p>
            <a:pPr marL="342717" indent="-342717">
              <a:spcBef>
                <a:spcPts val="500"/>
              </a:spcBef>
              <a:buFont typeface="Wingdings" panose="05000000000000000000" pitchFamily="2" charset="2"/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b="1" dirty="0">
                <a:latin typeface="Arial" pitchFamily="34"/>
                <a:ea typeface="Microsoft YaHei" pitchFamily="2"/>
                <a:cs typeface="Mangal" pitchFamily="2"/>
              </a:rPr>
              <a:t>b) </a:t>
            </a:r>
            <a:r>
              <a:rPr lang="cs-CZ" sz="2000" b="1" dirty="0" err="1">
                <a:latin typeface="Arial" pitchFamily="34"/>
                <a:ea typeface="Microsoft YaHei" pitchFamily="2"/>
                <a:cs typeface="Mangal" pitchFamily="2"/>
              </a:rPr>
              <a:t>Distres</a:t>
            </a:r>
            <a:endParaRPr lang="cs-CZ" sz="2000" b="1" dirty="0">
              <a:latin typeface="Arial" pitchFamily="34"/>
              <a:ea typeface="Microsoft YaHei" pitchFamily="2"/>
              <a:cs typeface="Mangal" pitchFamily="2"/>
            </a:endParaRPr>
          </a:p>
          <a:p>
            <a:pPr marL="0" indent="0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  <a:defRPr/>
            </a:pPr>
            <a:r>
              <a:rPr lang="cs-CZ" sz="2000" dirty="0">
                <a:latin typeface="Arial" pitchFamily="34"/>
                <a:ea typeface="Microsoft YaHei" pitchFamily="2"/>
                <a:cs typeface="Mangal" pitchFamily="2"/>
              </a:rPr>
              <a:t> škodlivá část stresu - vyčerpává, přepíná organismus</a:t>
            </a:r>
          </a:p>
          <a:p>
            <a:pPr marL="342717" lvl="0" indent="-342717"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0C77E9-3110-4D1D-A785-FD4C8F929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4782860"/>
            <a:ext cx="3170195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53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75656" y="492195"/>
            <a:ext cx="675076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STRESORY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2" y="1704536"/>
            <a:ext cx="7758113" cy="4362733"/>
          </a:xfrm>
        </p:spPr>
        <p:txBody>
          <a:bodyPr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determinanty zdraví, které působí na organismus jako zátěž</a:t>
            </a:r>
          </a:p>
          <a:p>
            <a:pPr marL="342717" lvl="0" indent="-342717"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342717" lvl="0" indent="-342717"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Faktory, které mohou ovlivnit účinek stresorů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kvalita stresoru 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(chemické, fyzikální, biologické stresory)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kvantita dávky stresoru 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(koncentrace, síla, množství stresoru)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rozložení dávky stresoru v čase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souběh stresorů 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(souběžné působení více stresorů)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stav organismu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(momentální potenciál zdraví)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zkušenost organismu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(návyk na stresor, imunologická připravenost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100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043608" y="1781528"/>
            <a:ext cx="7776864" cy="2369880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        </a:t>
            </a:r>
            <a:b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</a:br>
            <a:r>
              <a:rPr lang="cs-CZ" sz="4400" dirty="0">
                <a:solidFill>
                  <a:srgbClr val="14181C"/>
                </a:solidFill>
                <a:latin typeface="Arial" pitchFamily="34"/>
                <a:cs typeface="Arial" pitchFamily="34"/>
              </a:rPr>
              <a:t> </a:t>
            </a:r>
            <a:r>
              <a:rPr lang="cs-CZ" sz="2800" b="1" dirty="0">
                <a:solidFill>
                  <a:srgbClr val="14181C"/>
                </a:solidFill>
                <a:latin typeface="Arial" pitchFamily="34"/>
                <a:cs typeface="Arial" pitchFamily="34"/>
              </a:rPr>
              <a:t>ZDRAVÍ A NEMOC</a:t>
            </a:r>
            <a:br>
              <a:rPr lang="cs-CZ" dirty="0">
                <a:latin typeface="Arial" pitchFamily="34"/>
                <a:cs typeface="Arial" pitchFamily="34"/>
              </a:rPr>
            </a:br>
            <a:r>
              <a:rPr lang="cs-CZ" sz="2000" dirty="0">
                <a:latin typeface="Arial" pitchFamily="34"/>
                <a:cs typeface="Arial" pitchFamily="34"/>
              </a:rPr>
              <a:t>Požadavky k zápočtu</a:t>
            </a:r>
            <a:br>
              <a:rPr lang="cs-CZ" sz="2000" dirty="0">
                <a:latin typeface="Arial" pitchFamily="34"/>
                <a:cs typeface="Arial" pitchFamily="34"/>
              </a:rPr>
            </a:br>
            <a:r>
              <a:rPr lang="cs-CZ" sz="2000" dirty="0">
                <a:latin typeface="Arial" pitchFamily="34"/>
                <a:cs typeface="Arial" pitchFamily="34"/>
              </a:rPr>
              <a:t>Prezentace na vybrané téma, </a:t>
            </a:r>
            <a:br>
              <a:rPr lang="cs-CZ" sz="2000" dirty="0">
                <a:latin typeface="Arial" pitchFamily="34"/>
                <a:cs typeface="Arial" pitchFamily="34"/>
              </a:rPr>
            </a:br>
            <a:r>
              <a:rPr lang="cs-CZ" sz="2000" dirty="0">
                <a:latin typeface="Arial" pitchFamily="34"/>
                <a:cs typeface="Arial" pitchFamily="34"/>
              </a:rPr>
              <a:t>Požadavky ke zkoušce - test</a:t>
            </a:r>
            <a:endParaRPr lang="cs-CZ" sz="2000" b="1" dirty="0"/>
          </a:p>
        </p:txBody>
      </p:sp>
      <p:pic>
        <p:nvPicPr>
          <p:cNvPr id="4" name="Picture 2" descr="http://www.hokej-krnov-mladez.cz/userfiles/image/Zdrav%C3%A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15816" y="764704"/>
            <a:ext cx="3960440" cy="805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8526195-3423-4187-BC60-57948CE16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4725144"/>
            <a:ext cx="29813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06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75656" y="492195"/>
            <a:ext cx="675076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SYNDROM VYHOŘENÍ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733704"/>
            <a:ext cx="7830121" cy="2985433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Co je syndrom vyhoření?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Syndrom vyhoření je v podstatě stav chronického stresu. Ten vede k fyzickému a emocionálnímu vyčerpání, cynismu a odloučení, dokonce i pocitům méněcennosti a nedostatku úspěchu.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Když se syndrom vyhořené blíží, už nejste schopni účinně fungovat na osobní ani profesní úrovni.</a:t>
            </a: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8361D9-4522-4A14-8E68-DF8EB4AE1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4719138"/>
            <a:ext cx="5616624" cy="189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73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75656" y="492195"/>
            <a:ext cx="675076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SYNDROM VYHOŘENÍ FÁZE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985807"/>
            <a:ext cx="7830121" cy="4481227"/>
          </a:xfr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cs-CZ" b="1" dirty="0"/>
              <a:t>1) Nadšení </a:t>
            </a:r>
            <a:r>
              <a:rPr lang="cs-CZ" dirty="0"/>
              <a:t>(ideály, jasný cíl, motivace, smysluplnost práce)</a:t>
            </a:r>
          </a:p>
          <a:p>
            <a:r>
              <a:rPr lang="cs-CZ" b="1" dirty="0"/>
              <a:t>2) Stagnace </a:t>
            </a:r>
            <a:r>
              <a:rPr lang="cs-CZ" dirty="0"/>
              <a:t>(počáteční nadšení ochabuje, slevování ze svých ideálů)</a:t>
            </a:r>
          </a:p>
          <a:p>
            <a:r>
              <a:rPr lang="cs-CZ" b="1" dirty="0"/>
              <a:t>3) Frustrace </a:t>
            </a:r>
            <a:r>
              <a:rPr lang="cs-CZ" dirty="0"/>
              <a:t>(pochybuje o efektivitě a smysluplnosti své práce)</a:t>
            </a:r>
          </a:p>
          <a:p>
            <a:r>
              <a:rPr lang="cs-CZ" b="1" dirty="0"/>
              <a:t>4) Apatie </a:t>
            </a:r>
            <a:r>
              <a:rPr lang="cs-CZ" dirty="0"/>
              <a:t>(povolání pouze jako zdroj obživy, vykonávání pouze nejnutnější ch prací)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616C798-4826-4996-906C-5782B9E45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798" y="4658746"/>
            <a:ext cx="210502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41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75656" y="492195"/>
            <a:ext cx="675076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SYNDROM VYHOŘENÍ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502873"/>
            <a:ext cx="7830121" cy="3447098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Jaké jsou příznaky vyhoření?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Únava, nespavost, zapomínání, závratě, bolesti hlavy, ale také zlost, podrážděnost, cynismus a psychické i fyzické odloučení od okolí.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Tak vypadá syndrom vyhoření, který může skončit těžkou depresí. Má přitom své obvyklé fáze: Počáteční nadšení, vystřízlivění, frustrace, apatie a rozvinutý syndrom.</a:t>
            </a:r>
            <a:endParaRPr lang="cs-CZ" b="1" dirty="0"/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962E39-FDB5-49ED-AC39-C0D39A344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925" y="4869160"/>
            <a:ext cx="2476500" cy="18478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AFE1169-B7BA-402F-8D4A-64C81397E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75" y="4870938"/>
            <a:ext cx="4734545" cy="189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66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Doporučení pro praxi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249631"/>
            <a:ext cx="7956376" cy="4606389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vysvětl</a:t>
            </a:r>
            <a:r>
              <a:rPr lang="cs-CZ" sz="2000" b="1" dirty="0">
                <a:latin typeface="Times New Roman" pitchFamily="18"/>
                <a:ea typeface="Microsoft YaHei" pitchFamily="2"/>
                <a:cs typeface="Mangal" pitchFamily="2"/>
              </a:rPr>
              <a:t>i</a:t>
            </a: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t principy působení nadměrného stresu a jeho důsledky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Mangal" pitchFamily="2"/>
              </a:rPr>
              <a:t>z</a:t>
            </a: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jistit pacientovy možnosti ovlivnění zátěžových situací. Intenzitu stresu snižuje možnost předvídat stresovou událost </a:t>
            </a:r>
            <a:r>
              <a:rPr lang="cs-CZ" sz="2000" dirty="0">
                <a:latin typeface="Times New Roman" pitchFamily="18"/>
                <a:ea typeface="Microsoft YaHei" pitchFamily="2"/>
                <a:cs typeface="Times New Roman" pitchFamily="18"/>
              </a:rPr>
              <a:t>(zkoušky)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diagnostikovat míru zatížení </a:t>
            </a:r>
            <a:r>
              <a:rPr lang="cs-CZ" sz="2000" dirty="0">
                <a:latin typeface="Times New Roman" pitchFamily="18"/>
                <a:ea typeface="Microsoft YaHei" pitchFamily="2"/>
                <a:cs typeface="Times New Roman" pitchFamily="18"/>
              </a:rPr>
              <a:t>(rozhovor, škály)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navrhnout žádoucí změny životního stylu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doporučit budování kvalitních sociálních vztahů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úprava pracovních podmínek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Mangal" pitchFamily="2"/>
              </a:rPr>
              <a:t>n</a:t>
            </a: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aučit základním relaxačním technikám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pravidelné kontroly efektu realizovaných opatření, pomoc při nezdarech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Times New Roman" pitchFamily="18"/>
                <a:ea typeface="Microsoft YaHei" pitchFamily="2"/>
                <a:cs typeface="Times New Roman" pitchFamily="18"/>
              </a:rPr>
              <a:t>zajištění odborné spolupráce </a:t>
            </a:r>
            <a:r>
              <a:rPr lang="cs-CZ" sz="2000" dirty="0">
                <a:latin typeface="Times New Roman" pitchFamily="18"/>
                <a:ea typeface="Microsoft YaHei" pitchFamily="2"/>
                <a:cs typeface="Times New Roman" pitchFamily="18"/>
              </a:rPr>
              <a:t>(psycholog)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327857"/>
            <a:ext cx="6138887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cs-CZ" b="1" dirty="0"/>
              <a:t>Oblasti ochrany zdraví</a:t>
            </a:r>
            <a:endParaRPr lang="cs-CZ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1617000"/>
            <a:ext cx="8028384" cy="4798750"/>
          </a:xfrm>
        </p:spPr>
        <p:txBody>
          <a:bodyPr wrap="square">
            <a:spAutoFit/>
          </a:bodyPr>
          <a:lstStyle/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Péče o životní a pracovní podmínky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Pitná voda, koupaliště, školská zařízení, zdravotnická zařízení, zařízení sociálních služeb, stravovací provozy, zotavovací akce, ochrana před hlukem, vibracemi, zářením, ochrana při práci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Předcházení vzniku a šíření infekčních chorob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očkování, dezinfekce, dezinsekce a deratizace, identifikace patologických agens, izolace ohniska nákazy, včetně karanténních opatření, specifická opatření při HIV pozitivitě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latin typeface="" pitchFamily="16"/>
                <a:ea typeface="Microsoft YaHei" pitchFamily="2"/>
                <a:cs typeface="Mangal" pitchFamily="2"/>
              </a:rPr>
              <a:t>Státní správa v ochraně veřejného zdraví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Ministerstvo zdravotnictví, Krajské hygienické stanice, Státní zdravotní ústav a jeho krajská pracoviště, Česká zemědělská a potravinářská inspekce, Státní veterinární správa, Státní úřad radiační ochrany</a:t>
            </a:r>
          </a:p>
        </p:txBody>
      </p:sp>
      <p:sp>
        <p:nvSpPr>
          <p:cNvPr id="4" name="Volný tvar 3"/>
          <p:cNvSpPr/>
          <p:nvPr/>
        </p:nvSpPr>
        <p:spPr>
          <a:xfrm>
            <a:off x="6804251" y="203042"/>
            <a:ext cx="1971473" cy="12817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26511" y="327857"/>
            <a:ext cx="1104229" cy="966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327857"/>
            <a:ext cx="6138887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cs-CZ" b="1" dirty="0"/>
              <a:t>ŽIVOTNÍ PROSTŘEDÍ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324938"/>
            <a:ext cx="7956376" cy="5196294"/>
          </a:xfrm>
        </p:spPr>
        <p:txBody>
          <a:bodyPr wrap="square">
            <a:spAutoFit/>
          </a:bodyPr>
          <a:lstStyle/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Životní prostředí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je souhrn biologických, fyzikálních, chemických a sociálních faktorů, které mohou nějakým způsobem ovlivnit zdraví.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 </a:t>
            </a:r>
            <a:r>
              <a:rPr lang="cs-CZ" sz="2000" b="1" dirty="0"/>
              <a:t>Faktory životního prostředí: 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● biologické (velikost populace, infekční agens,…); 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● fyzikální (teplota, tlak, hluk, vibrace, radiace,…); 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● chemické (živiny, kyslík, toxické látky,…);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● sociální (socializace, míra životní spokojenosti, životní úroveň,…).</a:t>
            </a: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sp>
        <p:nvSpPr>
          <p:cNvPr id="4" name="Volný tvar 3"/>
          <p:cNvSpPr/>
          <p:nvPr/>
        </p:nvSpPr>
        <p:spPr>
          <a:xfrm>
            <a:off x="6804251" y="203042"/>
            <a:ext cx="1971473" cy="12817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408130" y="-1764692"/>
            <a:ext cx="1104229" cy="96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Nalezený obrázek pro životní prostředí">
            <a:extLst>
              <a:ext uri="{FF2B5EF4-FFF2-40B4-BE49-F238E27FC236}">
                <a16:creationId xmlns:a16="http://schemas.microsoft.com/office/drawing/2014/main" id="{1A5FDBD1-5683-4F93-B352-1FDA2B062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99" y="203042"/>
            <a:ext cx="206692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811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327857"/>
            <a:ext cx="6138887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cs-CZ" b="1" dirty="0"/>
              <a:t>ŽIVOTNÍ PROSTŘEDÍ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-444502"/>
            <a:ext cx="7956376" cy="6735177"/>
          </a:xfrm>
        </p:spPr>
        <p:txBody>
          <a:bodyPr wrap="square">
            <a:spAutoFit/>
          </a:bodyPr>
          <a:lstStyle/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/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Z hlediska ovlivnitelnosti podmínek prostředí člověka rozlišujeme </a:t>
            </a:r>
          </a:p>
          <a:p>
            <a:pPr marL="0" lvl="0" indent="0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4 základní sféry životního prostředí: </a:t>
            </a:r>
          </a:p>
          <a:p>
            <a:pPr marL="457200" lvl="0" indent="-457200">
              <a:spcBef>
                <a:spcPts val="500"/>
              </a:spcBef>
              <a:buAutoNum type="arabicPeriod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Regionální prostředí – geografické a klimatické podmínky dané oblasti (klimatické pásmo, nadmořská výška, geologické poměry) – neovlivnitelné. </a:t>
            </a:r>
          </a:p>
          <a:p>
            <a:pPr marL="457200" lvl="0" indent="-457200">
              <a:spcBef>
                <a:spcPts val="500"/>
              </a:spcBef>
              <a:buAutoNum type="arabicPeriod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Komunální prostředí – podmínky v lokalitě, kde člověk žije (hustota a charakter zástavby, stav zeleně, stupeň znečištění ovzduší, vody, půdy, kvalita potravin, hluk). </a:t>
            </a:r>
          </a:p>
          <a:p>
            <a:pPr marL="457200" lvl="0" indent="-457200">
              <a:spcBef>
                <a:spcPts val="500"/>
              </a:spcBef>
              <a:buAutoNum type="arabicPeriod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Pracovní prostředí – podmínky na pracovišti (protiúrazová zábrana, ochranné oděvy a pomůcky, osvětlení).</a:t>
            </a:r>
          </a:p>
          <a:p>
            <a:pPr marL="457200" lvl="0" indent="-457200">
              <a:spcBef>
                <a:spcPts val="500"/>
              </a:spcBef>
              <a:buAutoNum type="arabicPeriod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 Intimní prostředí – individuální, rodinné. Tyto sféry nepůsobí na člověka izolovaně, ale jsou vzájemně propojeny</a:t>
            </a: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sp>
        <p:nvSpPr>
          <p:cNvPr id="4" name="Volný tvar 3"/>
          <p:cNvSpPr/>
          <p:nvPr/>
        </p:nvSpPr>
        <p:spPr>
          <a:xfrm>
            <a:off x="6804251" y="203042"/>
            <a:ext cx="1971473" cy="128174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453431" y="-1755167"/>
            <a:ext cx="968441" cy="58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Nalezený obrázek pro životní prostředí">
            <a:extLst>
              <a:ext uri="{FF2B5EF4-FFF2-40B4-BE49-F238E27FC236}">
                <a16:creationId xmlns:a16="http://schemas.microsoft.com/office/drawing/2014/main" id="{0B4C13DE-0FFA-4628-9BB8-E65ACF154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0" y="203042"/>
            <a:ext cx="1971473" cy="164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557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48245" y="4149080"/>
            <a:ext cx="4440244" cy="1965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Volný tvar 3"/>
          <p:cNvSpPr/>
          <p:nvPr/>
        </p:nvSpPr>
        <p:spPr>
          <a:xfrm>
            <a:off x="1403648" y="1556792"/>
            <a:ext cx="7129439" cy="15573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>
              <a:lumMod val="95000"/>
            </a:schemeClr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>
                <a:solidFill>
                  <a:srgbClr val="4D5B6B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Životní styl a jeho vliv na zdraví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1640" y="116632"/>
            <a:ext cx="6966793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Životní styl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2" y="393632"/>
            <a:ext cx="8028384" cy="3939540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charakterizován souhrou dobrovolného chování a životní situace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jedinec si vybírá z alternativ, může zvolit vhodné i ty poškozující zdraví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osvojování životního stylu začíná v dětství.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32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91680" y="4673773"/>
            <a:ext cx="2880320" cy="172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1848B27-8C86-4B28-9654-FE445875F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593" y="2786131"/>
            <a:ext cx="2979415" cy="17430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B090C24-5005-4701-BBF1-8808E3881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968" y="2786132"/>
            <a:ext cx="2979415" cy="17430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8CDFBF4-4F80-4A5B-9278-517FAD8A8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6135" y="4584912"/>
            <a:ext cx="2189195" cy="190591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1640" y="116632"/>
            <a:ext cx="6966793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Životní styl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2058584"/>
            <a:ext cx="8028384" cy="4782335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400" b="1" dirty="0">
                <a:latin typeface="" pitchFamily="16"/>
                <a:ea typeface="Microsoft YaHei" pitchFamily="2"/>
                <a:cs typeface="Mangal" pitchFamily="2"/>
              </a:rPr>
              <a:t>Životní styl současnosti </a:t>
            </a:r>
            <a:r>
              <a:rPr lang="cs-CZ" sz="2400" dirty="0">
                <a:latin typeface="" pitchFamily="16"/>
                <a:ea typeface="Microsoft YaHei" pitchFamily="2"/>
                <a:cs typeface="Mangal" pitchFamily="2"/>
              </a:rPr>
              <a:t>- rizika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kouření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nesprávná výživa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nízká pohybová aktivita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nadměrná psychická zátěž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nadměrná konzumace alkoholu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zneužívání drog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rizikové sexuální chování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E9AF8F-1AA3-4DB8-AF3D-D4E5A93A2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433" y="2492896"/>
            <a:ext cx="2667000" cy="17145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71E7EC-FBB8-4907-902F-B9AC91C4C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058" y="4449751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13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68869" y="350991"/>
            <a:ext cx="711080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Zdraví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41236" y="1431627"/>
            <a:ext cx="7506868" cy="3016210"/>
          </a:xfrm>
        </p:spPr>
        <p:txBody>
          <a:bodyPr wrap="square">
            <a:spAutoFit/>
          </a:bodyPr>
          <a:lstStyle/>
          <a:p>
            <a:pPr marL="0" lvl="0" indent="0" algn="ctr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i="1" dirty="0">
                <a:latin typeface="" pitchFamily="16"/>
                <a:ea typeface="Microsoft YaHei" pitchFamily="2"/>
                <a:cs typeface="Mangal" pitchFamily="2"/>
              </a:rPr>
              <a:t>Říká se, že Zdraví je ten nejcennější dar, který v životě máme a začínáme si ho vážit teprve tehdy………. </a:t>
            </a:r>
          </a:p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155521" y="46076"/>
            <a:ext cx="304915" cy="304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4D5B478-2B79-457B-BF9C-E64E3FA37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564904"/>
            <a:ext cx="4536503" cy="301621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1640" y="116632"/>
            <a:ext cx="6966793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Životní styl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3764948"/>
            <a:ext cx="8028384" cy="1369606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400" dirty="0">
              <a:latin typeface="" pitchFamily="16"/>
              <a:ea typeface="Microsoft YaHei" pitchFamily="2"/>
              <a:cs typeface="Mangal" pitchFamily="2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E1D597C-617D-4403-BF5D-D02A9644EBC3}"/>
              </a:ext>
            </a:extLst>
          </p:cNvPr>
          <p:cNvSpPr/>
          <p:nvPr/>
        </p:nvSpPr>
        <p:spPr>
          <a:xfrm>
            <a:off x="1331640" y="1412776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Dynamický technický pokrok a bydlení ve výškových domech na sídlištích, které jsou typické pro druhou polovinu 20. století, zásadně změnily životní styl obyvatel vyspělých zem</a:t>
            </a:r>
          </a:p>
          <a:p>
            <a:endParaRPr lang="cs-CZ" dirty="0"/>
          </a:p>
          <a:p>
            <a:r>
              <a:rPr lang="cs-CZ" dirty="0"/>
              <a:t>Současný člověk začal vést převážně sedavý způsob života. </a:t>
            </a:r>
          </a:p>
          <a:p>
            <a:r>
              <a:rPr lang="cs-CZ" dirty="0"/>
              <a:t>V pracovní době sedí, do práce a z práce se dopravuje autem nebo jiným dopravním prostředkem, nechodí pěšky po schodech, když je k dispozici výtah či eskalátor.</a:t>
            </a:r>
          </a:p>
          <a:p>
            <a:r>
              <a:rPr lang="cs-CZ" dirty="0"/>
              <a:t> </a:t>
            </a:r>
          </a:p>
          <a:p>
            <a:r>
              <a:rPr lang="cs-CZ" dirty="0"/>
              <a:t>Zhoršují se také mezilidské vztahy. Životní styl mnoha jedinců se orientuje na neustálou honbu za získáním nových věcí, za úspěchem, mocí a penězi. Pracovní vytíženost, která z toho vyplývá, poznamenává život celé rodiny. </a:t>
            </a:r>
          </a:p>
          <a:p>
            <a:r>
              <a:rPr lang="cs-CZ" dirty="0"/>
              <a:t>Neustálý spěch, nedostatek času na sebe, na ostatní členy rodiny a na děti vytvářejí stresové situace a bývají příčinou rozpadu rodiny. </a:t>
            </a:r>
          </a:p>
        </p:txBody>
      </p:sp>
    </p:spTree>
    <p:extLst>
      <p:ext uri="{BB962C8B-B14F-4D97-AF65-F5344CB8AC3E}">
        <p14:creationId xmlns:p14="http://schemas.microsoft.com/office/powerpoint/2010/main" val="1901501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48245" y="4149080"/>
            <a:ext cx="4440244" cy="1965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Volný tvar 3"/>
          <p:cNvSpPr/>
          <p:nvPr/>
        </p:nvSpPr>
        <p:spPr>
          <a:xfrm>
            <a:off x="1403648" y="1556792"/>
            <a:ext cx="7129439" cy="15573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>
              <a:lumMod val="95000"/>
            </a:schemeClr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D5B6B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Primární, sekundární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D5B6B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a terciální prevence</a:t>
            </a:r>
          </a:p>
        </p:txBody>
      </p:sp>
    </p:spTree>
    <p:extLst>
      <p:ext uri="{BB962C8B-B14F-4D97-AF65-F5344CB8AC3E}">
        <p14:creationId xmlns:p14="http://schemas.microsoft.com/office/powerpoint/2010/main" val="1679894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620688"/>
            <a:ext cx="7884368" cy="584775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sz="3200" b="1" dirty="0"/>
              <a:t>Primární prevence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2" y="1265733"/>
            <a:ext cx="7884368" cy="5253746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Primární prevence</a:t>
            </a:r>
            <a:r>
              <a:rPr lang="cs-CZ" dirty="0"/>
              <a:t> je souhrn opatření na </a:t>
            </a:r>
            <a:r>
              <a:rPr lang="cs-CZ" b="1" u="sng" dirty="0">
                <a:hlinkClick r:id="rId3"/>
              </a:rPr>
              <a:t>podporu zdraví</a:t>
            </a:r>
            <a:r>
              <a:rPr lang="cs-CZ" dirty="0"/>
              <a:t> 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a předcházení nemocí. </a:t>
            </a:r>
            <a:r>
              <a:rPr lang="cs-CZ" b="1" u="sng" dirty="0">
                <a:hlinkClick r:id="rId4"/>
              </a:rPr>
              <a:t>Praktický lékař</a:t>
            </a:r>
            <a:r>
              <a:rPr lang="cs-CZ" dirty="0"/>
              <a:t> v primární prevenci poskytuje informace nutné k pochopení smyslu primární prevence, motivuje ke zdravému způsobu života,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Intervence lékaře </a:t>
            </a:r>
            <a:r>
              <a:rPr lang="cs-CZ" dirty="0"/>
              <a:t>jsou zaměřeny na ovlivnění </a:t>
            </a:r>
            <a:r>
              <a:rPr lang="cs-CZ" u="sng" dirty="0">
                <a:hlinkClick r:id="rId5"/>
              </a:rPr>
              <a:t>rizikových faktorů</a:t>
            </a:r>
            <a:r>
              <a:rPr lang="cs-CZ" dirty="0"/>
              <a:t> </a:t>
            </a:r>
            <a:r>
              <a:rPr lang="cs-CZ" u="sng" dirty="0">
                <a:hlinkClick r:id="rId6"/>
              </a:rPr>
              <a:t>nádorových onemocnění</a:t>
            </a:r>
            <a:r>
              <a:rPr lang="cs-CZ" dirty="0"/>
              <a:t> a </a:t>
            </a:r>
            <a:r>
              <a:rPr lang="cs-CZ" u="sng" dirty="0">
                <a:hlinkClick r:id="rId7"/>
              </a:rPr>
              <a:t>srdečně-cévních onemocnění</a:t>
            </a:r>
            <a:r>
              <a:rPr lang="cs-CZ" dirty="0"/>
              <a:t>, zejména kouření, škodlivého pití alkoholu, nedostatku pohybu a nezdravé výživy. 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Součástí primární prevence je očkování proti </a:t>
            </a:r>
            <a:r>
              <a:rPr lang="cs-CZ" u="sng" dirty="0">
                <a:hlinkClick r:id="rId8"/>
              </a:rPr>
              <a:t>infekčním onemocněním</a:t>
            </a:r>
            <a:r>
              <a:rPr lang="cs-CZ" dirty="0"/>
              <a:t>.</a:t>
            </a: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509AB6-91E8-44F3-BEEA-00CF75D7B4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4049" y="5229201"/>
            <a:ext cx="2376264" cy="144016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620688"/>
            <a:ext cx="7884368" cy="584775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sz="3200" b="1" dirty="0"/>
              <a:t>Sekundární prevence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2" y="1621215"/>
            <a:ext cx="7884368" cy="4542782"/>
          </a:xfrm>
        </p:spPr>
        <p:txBody>
          <a:bodyPr wrap="square">
            <a:spAutoFit/>
          </a:bodyPr>
          <a:lstStyle/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Sekundární prevence</a:t>
            </a:r>
            <a:r>
              <a:rPr lang="cs-CZ" dirty="0"/>
              <a:t> znamená včasný záchyt a ovlivňování již vzniklého onemocnění. 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Včasný záchyt např. </a:t>
            </a:r>
            <a:r>
              <a:rPr lang="cs-CZ" u="sng" dirty="0">
                <a:hlinkClick r:id="rId3"/>
              </a:rPr>
              <a:t>nádorových onemocnění</a:t>
            </a:r>
            <a:r>
              <a:rPr lang="cs-CZ" dirty="0"/>
              <a:t> ovlivňuje perspektivu nemocných jak z hlediska dožití, tak </a:t>
            </a:r>
            <a:r>
              <a:rPr lang="cs-CZ" u="sng" dirty="0">
                <a:hlinkClick r:id="rId4"/>
              </a:rPr>
              <a:t>kvality života</a:t>
            </a:r>
            <a:r>
              <a:rPr lang="cs-CZ" dirty="0"/>
              <a:t>. 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Příkladem jsou </a:t>
            </a:r>
            <a:r>
              <a:rPr lang="cs-CZ" u="sng" dirty="0">
                <a:hlinkClick r:id="rId5"/>
              </a:rPr>
              <a:t>screeningové programy</a:t>
            </a:r>
            <a:r>
              <a:rPr lang="cs-CZ" dirty="0"/>
              <a:t>: </a:t>
            </a:r>
            <a:r>
              <a:rPr lang="cs-CZ" u="sng" dirty="0">
                <a:hlinkClick r:id="rId6"/>
              </a:rPr>
              <a:t>rakoviny prsu</a:t>
            </a:r>
            <a:r>
              <a:rPr lang="cs-CZ" dirty="0"/>
              <a:t>, </a:t>
            </a:r>
            <a:r>
              <a:rPr lang="cs-CZ" u="sng" dirty="0">
                <a:hlinkClick r:id="rId7"/>
              </a:rPr>
              <a:t>děložního čípku</a:t>
            </a:r>
            <a:r>
              <a:rPr lang="cs-CZ" dirty="0"/>
              <a:t> nebo </a:t>
            </a:r>
            <a:r>
              <a:rPr lang="cs-CZ" u="sng" dirty="0">
                <a:hlinkClick r:id="rId8"/>
              </a:rPr>
              <a:t>rakoviny tlustého střeva a konečníku</a:t>
            </a:r>
            <a:r>
              <a:rPr lang="cs-CZ" dirty="0"/>
              <a:t>. 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Včasný záchyt </a:t>
            </a:r>
            <a:r>
              <a:rPr lang="cs-CZ" u="sng" dirty="0">
                <a:hlinkClick r:id="rId9"/>
              </a:rPr>
              <a:t>aterosklerotických</a:t>
            </a:r>
            <a:r>
              <a:rPr lang="cs-CZ" dirty="0"/>
              <a:t> změn umožní </a:t>
            </a:r>
            <a:r>
              <a:rPr lang="cs-CZ" dirty="0">
                <a:hlinkClick r:id="rId10"/>
              </a:rPr>
              <a:t>intervence</a:t>
            </a:r>
            <a:r>
              <a:rPr lang="cs-CZ" dirty="0"/>
              <a:t> proti existujícím </a:t>
            </a:r>
            <a:r>
              <a:rPr lang="cs-CZ" u="sng" dirty="0">
                <a:hlinkClick r:id="rId11"/>
              </a:rPr>
              <a:t>rizikovým faktorům</a:t>
            </a:r>
            <a:r>
              <a:rPr lang="cs-CZ" dirty="0"/>
              <a:t> a zabránění rozvoje onemocnění nebo jeho komplikací, jako jsou </a:t>
            </a:r>
            <a:r>
              <a:rPr lang="cs-CZ" u="sng" dirty="0">
                <a:hlinkClick r:id="rId12"/>
              </a:rPr>
              <a:t>infarkt myokardu</a:t>
            </a:r>
            <a:r>
              <a:rPr lang="cs-CZ" dirty="0"/>
              <a:t> či </a:t>
            </a:r>
            <a:r>
              <a:rPr lang="cs-CZ" u="sng" dirty="0">
                <a:hlinkClick r:id="rId13"/>
              </a:rPr>
              <a:t>cévní mozková příhoda</a:t>
            </a:r>
            <a:r>
              <a:rPr lang="cs-CZ" dirty="0"/>
              <a:t>.</a:t>
            </a: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64571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620688"/>
            <a:ext cx="7884368" cy="584775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sz="3200" b="1" dirty="0"/>
              <a:t>Terciální prevence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630323"/>
            <a:ext cx="7884368" cy="2880789"/>
          </a:xfrm>
        </p:spPr>
        <p:txBody>
          <a:bodyPr wrap="square">
            <a:spAutoFit/>
          </a:bodyPr>
          <a:lstStyle/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Terciární prevence</a:t>
            </a:r>
            <a:r>
              <a:rPr lang="cs-CZ" dirty="0"/>
              <a:t> zahrnuje opatření po již proběhlé </a:t>
            </a:r>
            <a:r>
              <a:rPr lang="cs-CZ" u="sng" dirty="0">
                <a:hlinkClick r:id="rId3"/>
              </a:rPr>
              <a:t>atace</a:t>
            </a:r>
            <a:r>
              <a:rPr lang="cs-CZ" dirty="0"/>
              <a:t> 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choroby (</a:t>
            </a:r>
            <a:r>
              <a:rPr lang="cs-CZ" u="sng" dirty="0">
                <a:hlinkClick r:id="rId4"/>
              </a:rPr>
              <a:t>infarkt myokardu</a:t>
            </a:r>
            <a:r>
              <a:rPr lang="cs-CZ" dirty="0"/>
              <a:t>, 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u="sng" dirty="0">
                <a:hlinkClick r:id="rId5"/>
              </a:rPr>
              <a:t>cévní mozková příhoda</a:t>
            </a:r>
            <a:r>
              <a:rPr lang="cs-CZ" dirty="0"/>
              <a:t>, komplikace </a:t>
            </a:r>
            <a:r>
              <a:rPr lang="cs-CZ" u="sng" dirty="0">
                <a:hlinkClick r:id="rId6"/>
              </a:rPr>
              <a:t>diabetu</a:t>
            </a:r>
            <a:r>
              <a:rPr lang="cs-CZ" dirty="0"/>
              <a:t>).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 Jedná se například o rehabilitační režim k udržování funkční zdatnosti a soběstačnosti u pacienta po cévní mozkové příhodě nebo komplexní péče o pacienta s diabetickou nohou.</a:t>
            </a: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606D1A-1D93-4377-80DF-0993EC232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9792" y="435613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39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48245" y="4149080"/>
            <a:ext cx="4440244" cy="19652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Volný tvar 3"/>
          <p:cNvSpPr/>
          <p:nvPr/>
        </p:nvSpPr>
        <p:spPr>
          <a:xfrm>
            <a:off x="1403648" y="1556792"/>
            <a:ext cx="7129439" cy="15573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>
              <a:lumMod val="95000"/>
            </a:schemeClr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D5B6B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Psychologie nemoci</a:t>
            </a:r>
          </a:p>
        </p:txBody>
      </p:sp>
    </p:spTree>
    <p:extLst>
      <p:ext uri="{BB962C8B-B14F-4D97-AF65-F5344CB8AC3E}">
        <p14:creationId xmlns:p14="http://schemas.microsoft.com/office/powerpoint/2010/main" val="28795934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559132"/>
            <a:ext cx="7884368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dirty="0"/>
              <a:t>Stadia chování a postoje v nemoci</a:t>
            </a:r>
            <a:endParaRPr lang="cs-CZ" sz="3200" b="1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1404762"/>
            <a:ext cx="7884368" cy="4176528"/>
          </a:xfrm>
        </p:spPr>
        <p:txBody>
          <a:bodyPr wrap="square">
            <a:spAutoFit/>
          </a:bodyPr>
          <a:lstStyle/>
          <a:p>
            <a:pPr lvl="0"/>
            <a:r>
              <a:rPr lang="cs-CZ" b="1" dirty="0"/>
              <a:t>1. stadium </a:t>
            </a:r>
            <a:r>
              <a:rPr lang="cs-CZ" dirty="0"/>
              <a:t>– setkání se s prvními zdravotními potížemi (bolest, nevolnost, nechutenství).</a:t>
            </a:r>
          </a:p>
          <a:p>
            <a:pPr lvl="0"/>
            <a:r>
              <a:rPr lang="cs-CZ" b="1" dirty="0"/>
              <a:t>2. stadium </a:t>
            </a:r>
            <a:r>
              <a:rPr lang="cs-CZ" dirty="0"/>
              <a:t>– stanovení vlastní diagnózy na základě předchozích zkušeností, na základě přejímání zkušeností od okolí.</a:t>
            </a:r>
          </a:p>
          <a:p>
            <a:pPr lvl="0"/>
            <a:r>
              <a:rPr lang="cs-CZ" b="1" dirty="0"/>
              <a:t>3. stadium </a:t>
            </a:r>
            <a:r>
              <a:rPr lang="cs-CZ" dirty="0"/>
              <a:t>– rozhodování se jak dál postupovat (spolehnout se na samoléčbu, využít domácí léčebné prostředky, vyhledat pomoc laickou, profesionální nebo </a:t>
            </a:r>
            <a:r>
              <a:rPr lang="cs-CZ" dirty="0" err="1"/>
              <a:t>paralékařskou</a:t>
            </a:r>
            <a:r>
              <a:rPr lang="cs-CZ" dirty="0"/>
              <a:t>).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86589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51356"/>
            <a:ext cx="7884368" cy="1323439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/>
            <a:r>
              <a:rPr lang="cs-CZ" dirty="0"/>
              <a:t>Postoje nemocných k vlastnímu onemocnění</a:t>
            </a:r>
            <a:endParaRPr lang="cs-CZ" sz="3200" b="1" dirty="0"/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1975092"/>
            <a:ext cx="8028384" cy="5367623"/>
          </a:xfrm>
        </p:spPr>
        <p:txBody>
          <a:bodyPr wrap="square">
            <a:spAutoFit/>
          </a:bodyPr>
          <a:lstStyle/>
          <a:p>
            <a:pPr lvl="0"/>
            <a:r>
              <a:rPr lang="cs-CZ" b="1" dirty="0"/>
              <a:t>Racionalizace</a:t>
            </a:r>
            <a:r>
              <a:rPr lang="cs-CZ" dirty="0"/>
              <a:t> – zdůvodňování si iracionálních motivací k jednání, snaha o falešné zdůvodnění, tzn. „namlouvání si“.</a:t>
            </a:r>
          </a:p>
          <a:p>
            <a:pPr lvl="0"/>
            <a:r>
              <a:rPr lang="cs-CZ" b="1" dirty="0"/>
              <a:t>Simulace</a:t>
            </a:r>
            <a:r>
              <a:rPr lang="cs-CZ" dirty="0"/>
              <a:t> – předstírání nemocí, hledání výhod, touha být středem pozornosti.</a:t>
            </a:r>
          </a:p>
          <a:p>
            <a:pPr lvl="0"/>
            <a:r>
              <a:rPr lang="cs-CZ" b="1" dirty="0"/>
              <a:t>Disimulace</a:t>
            </a:r>
            <a:r>
              <a:rPr lang="cs-CZ" dirty="0"/>
              <a:t> – popírání nemoci, obavy z diagnózy, obava z opuštěnosti.</a:t>
            </a:r>
          </a:p>
          <a:p>
            <a:pPr lvl="0"/>
            <a:r>
              <a:rPr lang="cs-CZ" b="1" dirty="0"/>
              <a:t>Agravace</a:t>
            </a:r>
            <a:r>
              <a:rPr lang="cs-CZ" dirty="0"/>
              <a:t> – zveličování příznaků nemoci, touha po pozornosti, odvádění pozornosti jinam.</a:t>
            </a:r>
          </a:p>
          <a:p>
            <a:pPr lvl="0"/>
            <a:r>
              <a:rPr lang="cs-CZ" b="1" dirty="0"/>
              <a:t>Bagatelizace</a:t>
            </a:r>
            <a:r>
              <a:rPr lang="cs-CZ" dirty="0"/>
              <a:t> – zlehčování příznaků nemoci, obavy z onemocnění, neochota se podrobit léčebnému režimu.</a:t>
            </a:r>
          </a:p>
          <a:p>
            <a:r>
              <a:rPr lang="cs-CZ" dirty="0"/>
              <a:t> </a:t>
            </a:r>
          </a:p>
          <a:p>
            <a:pPr marL="0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66227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332656"/>
            <a:ext cx="7110041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Kolorektální karcinom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484784"/>
            <a:ext cx="7956376" cy="4867999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Nádorové </a:t>
            </a:r>
            <a:r>
              <a:rPr lang="cs-CZ" sz="22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onemocnění tlustého střeva a konečníku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Nejčastější příčina úmrtí v ČR, ČR na 1.-2. místě i celosvětově </a:t>
            </a: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(střídání s Maďarskem)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Rizikové faktory</a:t>
            </a:r>
          </a:p>
          <a:p>
            <a:pPr marL="342717" lvl="0" indent="-342717"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věk – typicky 70–80 let,</a:t>
            </a:r>
          </a:p>
          <a:p>
            <a:pPr marL="342717" lvl="0" indent="-342717"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genetická predispozice</a:t>
            </a:r>
          </a:p>
          <a:p>
            <a:pPr marL="342717" lvl="0" indent="-342717"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anamnéza střevních polypů chronické střevní záněty</a:t>
            </a:r>
          </a:p>
          <a:p>
            <a:pPr marL="342717" lvl="0" indent="-342717"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složení stravy s nízkým obsahem vlákniny, naopak častá konzumace červeného masa</a:t>
            </a:r>
          </a:p>
          <a:p>
            <a:pPr marL="342717" lvl="0" indent="-342717"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obezita</a:t>
            </a:r>
          </a:p>
          <a:p>
            <a:pPr marL="342717" lvl="0" indent="-342717"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kouření      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390017"/>
            <a:ext cx="3692165" cy="5703279"/>
          </a:xfr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lvl="0" algn="l">
              <a:spcBef>
                <a:spcPts val="450"/>
              </a:spcBef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600" b="1" spc="-1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Screening</a:t>
            </a:r>
            <a:br>
              <a:rPr lang="cs-CZ" sz="24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br>
              <a:rPr lang="cs-CZ" sz="24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r>
              <a:rPr lang="cs-CZ" sz="24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•  záchyt časných </a:t>
            </a:r>
            <a:r>
              <a:rPr lang="cs-CZ" sz="24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(kurativních, léčebných) </a:t>
            </a:r>
            <a:r>
              <a:rPr lang="cs-CZ" sz="24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stádií karcinomu </a:t>
            </a:r>
            <a:r>
              <a:rPr lang="cs-CZ" sz="2400" b="1" spc="-1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kolorekta</a:t>
            </a:r>
            <a:r>
              <a:rPr lang="cs-CZ" sz="24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br>
              <a:rPr lang="cs-CZ" sz="24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r>
              <a:rPr lang="cs-CZ" sz="24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(test OK)</a:t>
            </a:r>
            <a:br>
              <a:rPr lang="cs-CZ" sz="24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br>
              <a:rPr lang="cs-CZ" sz="24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br>
              <a:rPr lang="cs-CZ" sz="2400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</a:br>
            <a:endParaRPr lang="cs-CZ" sz="2400" spc="-1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36096" y="402820"/>
            <a:ext cx="3456384" cy="5544616"/>
          </a:xfrm>
          <a:solidFill>
            <a:schemeClr val="bg1">
              <a:lumMod val="9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pPr marL="342717" lvl="0" indent="-342717">
              <a:spcBef>
                <a:spcPts val="4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600" b="1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Prevence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Úprava nadváhy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Úprava stravy - vysoký podíl živočišných tuků v potravě, nízké zastoupení vlákniny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Tělesná aktivita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pc="-1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Úprava zácpy</a:t>
            </a:r>
          </a:p>
        </p:txBody>
      </p:sp>
    </p:spTree>
    <p:extLst>
      <p:ext uri="{BB962C8B-B14F-4D97-AF65-F5344CB8AC3E}">
        <p14:creationId xmlns:p14="http://schemas.microsoft.com/office/powerpoint/2010/main" val="614906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70657" y="404664"/>
            <a:ext cx="7937897" cy="646331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sz="3600" b="1" dirty="0"/>
              <a:t>Nemoc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06102" y="1842067"/>
            <a:ext cx="7937898" cy="1323439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/>
              <a:t>Nemoc </a:t>
            </a:r>
            <a:r>
              <a:rPr lang="cs-CZ" sz="2000" dirty="0"/>
              <a:t>–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 nás omezuje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a začínáme si uvědomovat jaké to je být zdravý………………….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0A6ED2-A447-4F6A-A171-13AAEF21F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3692495"/>
            <a:ext cx="3960440" cy="25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134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374571"/>
            <a:ext cx="7545388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spAutoFit/>
          </a:bodyPr>
          <a:lstStyle/>
          <a:p>
            <a:pPr lvl="0"/>
            <a:r>
              <a:rPr lang="cs-CZ" b="1" dirty="0">
                <a:solidFill>
                  <a:srgbClr val="750B3D"/>
                </a:solidFill>
              </a:rPr>
              <a:t>Ischemická choroba srdeční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3" y="1578485"/>
            <a:ext cx="7545388" cy="1926168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hlavní příčina úmrtnosti u mužů nad 45 let věku a u žen nad 65 let věku v celé Evropě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ČR patří k evropským zemím s nejvyšší úmrtností, přestože se od počátku 80. let výrazně snižuje úmrtnost na srdeční cévní choroby i na CMP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724128" y="4365104"/>
            <a:ext cx="2943052" cy="220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374571"/>
            <a:ext cx="7545388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spAutoFit/>
          </a:bodyPr>
          <a:lstStyle/>
          <a:p>
            <a:pPr lvl="0"/>
            <a:r>
              <a:rPr lang="cs-CZ" b="1" dirty="0">
                <a:solidFill>
                  <a:srgbClr val="750B3D"/>
                </a:solidFill>
              </a:rPr>
              <a:t>Ischemická choroba srdeční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043608" y="1202831"/>
            <a:ext cx="7761413" cy="4829527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Pod pojmem ischemické choroby srdeční (ICHS) si můžeme představit </a:t>
            </a:r>
            <a:r>
              <a:rPr lang="cs-CZ" sz="20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nedokrevnost srdce</a:t>
            </a:r>
            <a:r>
              <a:rPr lang="cs-CZ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podstatě jde o stav, kdy srdce (velmi výkonný orgán, fungující zjednodušeně jako čerpadlo) nemůže přes arteriosklerózou zúžené věnčité tepny dostávat dost krve.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Projevuje se jako </a:t>
            </a:r>
            <a:r>
              <a:rPr lang="cs-CZ" sz="20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tlak, pálení, řezání, těžkost, je cítit často přímo za hrudní kostí a může se šířit do levého ramena a ruky, do krku, zad</a:t>
            </a:r>
            <a:r>
              <a:rPr lang="cs-CZ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Někdy se projevuje jako např. pálení žáhy a může dojít k přehlédnutí onemocnění. Naopak jindy onemocnění trávicího ústrojí a jiných může imitovat ICHS.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b="1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8051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374571"/>
            <a:ext cx="7545388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spAutoFit/>
          </a:bodyPr>
          <a:lstStyle/>
          <a:p>
            <a:pPr lvl="0"/>
            <a:r>
              <a:rPr lang="cs-CZ" b="1" dirty="0">
                <a:solidFill>
                  <a:srgbClr val="750B3D"/>
                </a:solidFill>
              </a:rPr>
              <a:t>Ischemie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2214693"/>
            <a:ext cx="7689405" cy="4148315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Ischemii způsobuje především </a:t>
            </a:r>
            <a:r>
              <a:rPr lang="cs-CZ" sz="1800" b="0" i="0" dirty="0">
                <a:solidFill>
                  <a:srgbClr val="040C2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nedostatek kyslíku (hypoxie), následně pak nedostatek živin, což vede k nahromadění škodlivých látek (odpadních produktů)</a:t>
            </a:r>
            <a:r>
              <a:rPr lang="cs-CZ" sz="1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Ucpání tepny, která do tkáně nebo do orgánu přivádí kyslík a živiny, může probíhat několika druhy: spasmus – dočasné ucpání tepny.</a:t>
            </a:r>
          </a:p>
          <a:p>
            <a:pPr algn="l"/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ucpání </a:t>
            </a:r>
            <a:r>
              <a:rPr lang="cs-CZ" sz="18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Céva"/>
              </a:rPr>
              <a:t>tepny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která do tkáně nebo do orgánu přivádí kyslík a živiny, může probíhat několika druhy: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Spasmus"/>
              </a:rPr>
              <a:t>spasmus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dočasné ucpání tepny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 tooltip="Trombóza"/>
              </a:rPr>
              <a:t>trombóza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vznik krevní sraženiny v místě ucpání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 tooltip="Embolie"/>
              </a:rPr>
              <a:t>embolie</a:t>
            </a:r>
            <a:r>
              <a:rPr lang="cs-CZ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– akutní ucpání tepny materiálem připlaveným krevním řečištěm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b="1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29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374571"/>
            <a:ext cx="7545388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spAutoFit/>
          </a:bodyPr>
          <a:lstStyle/>
          <a:p>
            <a:pPr lvl="0"/>
            <a:r>
              <a:rPr lang="cs-CZ" b="1" dirty="0">
                <a:solidFill>
                  <a:srgbClr val="750B3D"/>
                </a:solidFill>
              </a:rPr>
              <a:t>Ischemie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2" y="1201658"/>
            <a:ext cx="7545389" cy="4344779"/>
          </a:xfrm>
        </p:spPr>
        <p:txBody>
          <a:bodyPr wrap="square">
            <a:spAutoFit/>
          </a:bodyPr>
          <a:lstStyle/>
          <a:p>
            <a:pPr algn="l"/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Velmi častou příčinou </a:t>
            </a:r>
            <a:r>
              <a:rPr lang="cs-CZ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 tooltip="Spasmus"/>
              </a:rPr>
              <a:t>spasmu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 vzniku </a:t>
            </a:r>
            <a:r>
              <a:rPr lang="cs-CZ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Trombus"/>
              </a:rPr>
              <a:t>trombů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je </a:t>
            </a:r>
            <a:r>
              <a:rPr lang="cs-CZ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 tooltip="Ateroskleróza"/>
              </a:rPr>
              <a:t>ateroskleróza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Embolii můžeme podle charakteru vmeteného materiálu dělit </a:t>
            </a:r>
          </a:p>
          <a:p>
            <a:pPr algn="l"/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0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trombembolii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kdy je vmetena krevní sraženina pocházející z jiného místa organismu, </a:t>
            </a:r>
          </a:p>
          <a:p>
            <a:pPr algn="l"/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tukovou embolii, kdy je vmetena násilím poškozená tuková tkáň, </a:t>
            </a:r>
          </a:p>
          <a:p>
            <a:pPr algn="l"/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nebo např. </a:t>
            </a:r>
            <a:r>
              <a:rPr lang="cs-CZ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 tooltip="Rakovina"/>
              </a:rPr>
              <a:t>nádorovou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embolii, kdy je vmetána drť </a:t>
            </a:r>
            <a:r>
              <a:rPr lang="cs-CZ" sz="2000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 tooltip="Rakovina"/>
              </a:rPr>
              <a:t>nádorové tkáně</a:t>
            </a:r>
            <a:r>
              <a:rPr lang="cs-CZ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solidFill>
                <a:srgbClr val="202124"/>
              </a:solidFill>
              <a:latin typeface="Google Sans"/>
            </a:endParaRPr>
          </a:p>
          <a:p>
            <a:pPr marL="342717" lvl="0" indent="-342717"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b="1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8326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03648" y="94113"/>
            <a:ext cx="6440116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b="1" dirty="0">
                <a:solidFill>
                  <a:srgbClr val="3F6D19"/>
                </a:solidFill>
              </a:rPr>
              <a:t>Prevence ICHS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177083"/>
            <a:ext cx="7849245" cy="3431709"/>
          </a:xfr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u="sng" dirty="0">
                <a:latin typeface="" pitchFamily="16"/>
                <a:ea typeface="Microsoft YaHei" pitchFamily="2"/>
                <a:cs typeface="Mangal" pitchFamily="2"/>
              </a:rPr>
              <a:t>nekouřit</a:t>
            </a: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u="sng" dirty="0">
                <a:latin typeface="" pitchFamily="16"/>
                <a:ea typeface="Microsoft YaHei" pitchFamily="2"/>
                <a:cs typeface="Mangal" pitchFamily="2"/>
              </a:rPr>
              <a:t>vhodné složení stravy</a:t>
            </a:r>
          </a:p>
          <a:p>
            <a:pPr marL="285750" lvl="1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71359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r>
              <a:rPr lang="cs-CZ" b="1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dostatek ovoce a zeleniny </a:t>
            </a:r>
            <a:r>
              <a:rPr lang="cs-CZ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(více jako 400 g denně)</a:t>
            </a:r>
          </a:p>
          <a:p>
            <a:pPr marL="285750" lvl="1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71359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r>
              <a:rPr lang="cs-CZ" b="1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dostatek luštěnin, ořechů, semen, ryb </a:t>
            </a:r>
            <a:r>
              <a:rPr lang="cs-CZ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(minimálně 2 porce - 140 g týdně)</a:t>
            </a:r>
          </a:p>
          <a:p>
            <a:pPr marL="285750" lvl="1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71359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r>
              <a:rPr lang="cs-CZ" b="1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omezení příjmu tuků pod 30% celkové energie a tučných pokrmů živočišného původu</a:t>
            </a:r>
          </a:p>
          <a:p>
            <a:pPr marL="285750" lvl="1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71359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r>
              <a:rPr lang="cs-CZ" b="1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u hypertenze omezení příjmu soli pod 5 - 6 g denně</a:t>
            </a:r>
          </a:p>
          <a:p>
            <a:pPr marL="285750" lvl="1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171359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r>
              <a:rPr lang="cs-CZ" b="1" dirty="0">
                <a:solidFill>
                  <a:srgbClr val="0D0D0D"/>
                </a:solidFill>
                <a:latin typeface="" pitchFamily="16"/>
                <a:ea typeface="Microsoft YaHei" pitchFamily="2"/>
                <a:cs typeface="Mangal" pitchFamily="2"/>
              </a:rPr>
              <a:t>alkoholu maximálně 2 drinky u mužů a 1 drink u žen denně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03648" y="94113"/>
            <a:ext cx="6440116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b="1" dirty="0">
                <a:solidFill>
                  <a:srgbClr val="3F6D19"/>
                </a:solidFill>
              </a:rPr>
              <a:t>Prevence ICHS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403648" y="424176"/>
            <a:ext cx="7633221" cy="5216813"/>
          </a:xfr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b="1" u="sng" dirty="0">
              <a:latin typeface="" pitchFamily="16"/>
              <a:ea typeface="Microsoft YaHei" pitchFamily="2"/>
              <a:cs typeface="Mangal" pitchFamily="2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b="1" u="sng" dirty="0">
              <a:latin typeface="" pitchFamily="16"/>
              <a:ea typeface="Microsoft YaHei" pitchFamily="2"/>
              <a:cs typeface="Mangal" pitchFamily="2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u="sng" dirty="0">
                <a:latin typeface="" pitchFamily="16"/>
                <a:ea typeface="Microsoft YaHei" pitchFamily="2"/>
                <a:cs typeface="Mangal" pitchFamily="2"/>
              </a:rPr>
              <a:t>tělesná hmotnost</a:t>
            </a: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:  </a:t>
            </a: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udržení tělesné hmotnosti v normě či váhová redukce u nadváhy a obezity (BMI v dospělosti 20 - 25), zastoupení tělesného tuku (muži do 25%, mladší muži do 20%, ženy do 30%, mladší ženy do 25% celkové hmotnosti)</a:t>
            </a: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dirty="0">
              <a:latin typeface="" pitchFamily="16"/>
              <a:ea typeface="Microsoft YaHei" pitchFamily="2"/>
              <a:cs typeface="Mangal" pitchFamily="2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u="sng" dirty="0">
                <a:latin typeface="" pitchFamily="16"/>
                <a:ea typeface="Microsoft YaHei" pitchFamily="2"/>
                <a:cs typeface="Mangal" pitchFamily="2"/>
              </a:rPr>
              <a:t>pohybová hmotnost:</a:t>
            </a:r>
            <a:r>
              <a:rPr lang="cs-CZ" sz="1800" b="1" u="sng" dirty="0">
                <a:solidFill>
                  <a:srgbClr val="272E37"/>
                </a:solidFill>
                <a:latin typeface="" pitchFamily="16"/>
                <a:ea typeface="Microsoft YaHei" pitchFamily="2"/>
                <a:cs typeface="Mangal" pitchFamily="2"/>
              </a:rPr>
              <a:t> </a:t>
            </a:r>
            <a:r>
              <a:rPr lang="cs-CZ" sz="1800" b="1" dirty="0">
                <a:solidFill>
                  <a:srgbClr val="272E37"/>
                </a:solidFill>
                <a:latin typeface="" pitchFamily="16"/>
                <a:ea typeface="Microsoft YaHei" pitchFamily="2"/>
                <a:cs typeface="Mangal" pitchFamily="2"/>
              </a:rPr>
              <a:t> </a:t>
            </a:r>
          </a:p>
          <a:p>
            <a:pPr marL="109444" indent="0">
              <a:lnSpc>
                <a:spcPct val="90000"/>
              </a:lnSpc>
              <a:spcBef>
                <a:spcPts val="450"/>
              </a:spcBef>
              <a:buNone/>
              <a:tabLst>
                <a:tab pos="571325" algn="l"/>
                <a:tab pos="1485725" algn="l"/>
                <a:tab pos="2400125" algn="l"/>
                <a:tab pos="3314525" algn="l"/>
                <a:tab pos="4228925" algn="l"/>
                <a:tab pos="5143325" algn="l"/>
                <a:tab pos="6057725" algn="l"/>
                <a:tab pos="6972125" algn="l"/>
                <a:tab pos="7886525" algn="l"/>
                <a:tab pos="8800925" algn="l"/>
                <a:tab pos="9715325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   - minimální aerobní fyzická aktivita alespoň 20 - 30 minut 5x týdně</a:t>
            </a:r>
          </a:p>
          <a:p>
            <a:pPr marL="109444" indent="0">
              <a:lnSpc>
                <a:spcPct val="90000"/>
              </a:lnSpc>
              <a:spcBef>
                <a:spcPts val="450"/>
              </a:spcBef>
              <a:buNone/>
              <a:tabLst>
                <a:tab pos="571325" algn="l"/>
                <a:tab pos="1485725" algn="l"/>
                <a:tab pos="2400125" algn="l"/>
                <a:tab pos="3314525" algn="l"/>
                <a:tab pos="4228925" algn="l"/>
                <a:tab pos="5143325" algn="l"/>
                <a:tab pos="6057725" algn="l"/>
                <a:tab pos="6972125" algn="l"/>
                <a:tab pos="7886525" algn="l"/>
                <a:tab pos="8800925" algn="l"/>
                <a:tab pos="9715325" algn="l"/>
              </a:tabLst>
            </a:pPr>
            <a:endParaRPr lang="cs-CZ" sz="1800" dirty="0">
              <a:latin typeface="" pitchFamily="16"/>
              <a:ea typeface="Microsoft YaHei" pitchFamily="2"/>
              <a:cs typeface="Mangal" pitchFamily="2"/>
            </a:endParaRPr>
          </a:p>
          <a:p>
            <a:pPr>
              <a:lnSpc>
                <a:spcPct val="90000"/>
              </a:lnSpc>
              <a:spcBef>
                <a:spcPts val="450"/>
              </a:spcBef>
              <a:buClr>
                <a:srgbClr val="FEB80A"/>
              </a:buClr>
              <a:buSzPct val="100000"/>
              <a:buFont typeface="Arial" panose="020B0604020202020204" pitchFamily="34" charset="0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u="sng" dirty="0">
                <a:latin typeface="" pitchFamily="16"/>
                <a:ea typeface="Microsoft YaHei" pitchFamily="2"/>
                <a:cs typeface="Mangal" pitchFamily="2"/>
              </a:rPr>
              <a:t>psychosociální odolnost: </a:t>
            </a: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 </a:t>
            </a:r>
          </a:p>
          <a:p>
            <a:pPr marL="109444" indent="0">
              <a:lnSpc>
                <a:spcPct val="90000"/>
              </a:lnSpc>
              <a:spcBef>
                <a:spcPts val="420"/>
              </a:spcBef>
              <a:buNone/>
              <a:tabLst>
                <a:tab pos="571325" algn="l"/>
                <a:tab pos="1485725" algn="l"/>
                <a:tab pos="2400125" algn="l"/>
                <a:tab pos="3314525" algn="l"/>
                <a:tab pos="4228925" algn="l"/>
                <a:tab pos="5143325" algn="l"/>
                <a:tab pos="6057725" algn="l"/>
                <a:tab pos="6972125" algn="l"/>
                <a:tab pos="7886525" algn="l"/>
                <a:tab pos="8800925" algn="l"/>
                <a:tab pos="9715325" algn="l"/>
              </a:tabLst>
            </a:pP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    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- emoční „otužilost“ a dostatečná adaptabilita na stresovou zátěž,     </a:t>
            </a:r>
          </a:p>
          <a:p>
            <a:pPr marL="395194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tabLst>
                <a:tab pos="571325" algn="l"/>
                <a:tab pos="1485725" algn="l"/>
                <a:tab pos="2400125" algn="l"/>
                <a:tab pos="3314525" algn="l"/>
                <a:tab pos="4228925" algn="l"/>
                <a:tab pos="5143325" algn="l"/>
                <a:tab pos="6057725" algn="l"/>
                <a:tab pos="6972125" algn="l"/>
                <a:tab pos="7886525" algn="l"/>
                <a:tab pos="8800925" algn="l"/>
                <a:tab pos="9715325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   sociální a zejména pracovní zázemí (pracovní a finanční jistoty), vzdělání</a:t>
            </a:r>
            <a:endParaRPr lang="cs-CZ" sz="1800" b="1" dirty="0">
              <a:latin typeface="" pitchFamily="16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760556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619672" y="85855"/>
            <a:ext cx="7049591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b="1" dirty="0"/>
              <a:t>Obezita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043608" y="1175909"/>
            <a:ext cx="7992888" cy="3431709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nejčastější metabolické onemocnění dnešní doby -  civilizační onemocnění, globální zdravotní problém lidstva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i="1" u="sng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Příčiny obezity</a:t>
            </a:r>
          </a:p>
          <a:p>
            <a:pPr marL="342717" lvl="0" indent="-342717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nadměrné přijímání potravy při nízké pohybové aktivitě</a:t>
            </a:r>
          </a:p>
          <a:p>
            <a:pPr marL="342717" lvl="0" indent="-342717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dědičnost </a:t>
            </a:r>
            <a:r>
              <a:rPr lang="cs-CZ" sz="18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(50%)</a:t>
            </a:r>
          </a:p>
          <a:p>
            <a:pPr marL="342717" lvl="0" indent="-342717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porucha regulace bílkoviny </a:t>
            </a:r>
            <a:r>
              <a:rPr lang="cs-CZ" sz="1800" b="1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leptinu</a:t>
            </a:r>
            <a:r>
              <a:rPr lang="cs-CZ" sz="18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cs-CZ" sz="18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</a:t>
            </a:r>
            <a:r>
              <a:rPr lang="cs-CZ" sz="18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leptin</a:t>
            </a:r>
            <a:r>
              <a:rPr lang="cs-CZ" sz="18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je jeden z regulátorů tělesné hmotnosti tím, že působí na centrum sytosti a vyvolává v něm pocit hladu nebo naopak pocit nasycení)</a:t>
            </a:r>
          </a:p>
          <a:p>
            <a:pPr marL="318961" lvl="0" indent="-318961">
              <a:lnSpc>
                <a:spcPct val="9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i="1" u="sng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Zdravotní komplikace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b="1" dirty="0">
              <a:latin typeface="" pitchFamily="16"/>
              <a:ea typeface="Microsoft YaHei" pitchFamily="2"/>
              <a:cs typeface="Mangal" pitchFamily="2"/>
            </a:endParaRPr>
          </a:p>
        </p:txBody>
      </p:sp>
      <p:sp>
        <p:nvSpPr>
          <p:cNvPr id="4" name="Volný tvar 3"/>
          <p:cNvSpPr/>
          <p:nvPr/>
        </p:nvSpPr>
        <p:spPr>
          <a:xfrm>
            <a:off x="1403648" y="4149080"/>
            <a:ext cx="7913687" cy="257191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1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1. mechanické</a:t>
            </a: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velké zatížení kloubů, šlach, dýchací potíže (dyspnoe)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1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2. metabolické</a:t>
            </a: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diabetes </a:t>
            </a:r>
            <a:r>
              <a:rPr lang="cs-CZ" b="0" i="0" u="none" strike="noStrike" kern="1200" cap="none" spc="0" baseline="0" dirty="0" err="1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mellitus</a:t>
            </a:r>
            <a:r>
              <a:rPr lang="cs-CZ" b="0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 2. typu</a:t>
            </a: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hypertenze</a:t>
            </a: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kardiovaskulární onemocnění</a:t>
            </a: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0" i="0" u="none" strike="noStrike" kern="1200" cap="none" spc="0" baseline="0" dirty="0" err="1">
                <a:solidFill>
                  <a:srgbClr val="0D0D0D"/>
                </a:solidFill>
                <a:uFillTx/>
                <a:latin typeface="Arial" panose="020B0604020202020204" pitchFamily="34" charset="0"/>
                <a:ea typeface="Arial" pitchFamily="2"/>
                <a:cs typeface="Arial" panose="020B0604020202020204" pitchFamily="34" charset="0"/>
              </a:rPr>
              <a:t>Hypercholesterolémie</a:t>
            </a:r>
            <a:endParaRPr lang="cs-CZ" b="0" i="0" u="none" strike="noStrike" kern="1200" cap="none" spc="0" baseline="0" dirty="0">
              <a:solidFill>
                <a:srgbClr val="0D0D0D"/>
              </a:solidFill>
              <a:uFillTx/>
              <a:latin typeface="Arial" panose="020B0604020202020204" pitchFamily="34" charset="0"/>
              <a:ea typeface="Arial" pitchFamily="2"/>
              <a:cs typeface="Arial" panose="020B0604020202020204" pitchFamily="34" charset="0"/>
            </a:endParaRP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1800" b="0" i="0" u="none" strike="noStrike" kern="1200" cap="none" spc="0" baseline="0" dirty="0">
              <a:solidFill>
                <a:srgbClr val="0D0D0D"/>
              </a:solidFill>
              <a:uFillTx/>
              <a:latin typeface="Arial" pitchFamily="18"/>
              <a:ea typeface="Arial" pitchFamily="2"/>
              <a:cs typeface="Arial" pitchFamily="2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4A0A3E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Snížení tělesné hmotnosti o 5% výrazně redukuje zdravotní rizika.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03648" y="250557"/>
            <a:ext cx="7258373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b="1" dirty="0"/>
              <a:t>Osteoporóza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067921" y="1931632"/>
            <a:ext cx="8076079" cy="397032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43608" y="1169595"/>
            <a:ext cx="7618413" cy="15240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olný tvar 4"/>
          <p:cNvSpPr/>
          <p:nvPr/>
        </p:nvSpPr>
        <p:spPr>
          <a:xfrm>
            <a:off x="971600" y="2708920"/>
            <a:ext cx="7848873" cy="309994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0" i="0" dirty="0">
                <a:solidFill>
                  <a:srgbClr val="202124"/>
                </a:solidFill>
                <a:effectLst/>
                <a:latin typeface="Google Sans"/>
              </a:rPr>
              <a:t>Osteoporóza neboli řídnutí kostí je </a:t>
            </a:r>
            <a:r>
              <a:rPr lang="cs-CZ" sz="2400" b="0" i="0" dirty="0">
                <a:solidFill>
                  <a:srgbClr val="040C28"/>
                </a:solidFill>
                <a:effectLst/>
                <a:latin typeface="Google Sans"/>
              </a:rPr>
              <a:t>chronické onemocnění kostry</a:t>
            </a:r>
            <a:r>
              <a:rPr lang="cs-CZ" sz="2400" b="0" i="0" dirty="0">
                <a:solidFill>
                  <a:srgbClr val="202124"/>
                </a:solidFill>
                <a:effectLst/>
                <a:latin typeface="Google Sans"/>
              </a:rPr>
              <a:t>.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0" i="0" dirty="0">
                <a:solidFill>
                  <a:srgbClr val="202124"/>
                </a:solidFill>
                <a:effectLst/>
                <a:latin typeface="Google Sans"/>
              </a:rPr>
              <a:t>Je charakterizované úbytkem kostní hmoty a poruchami stavby kosti s následným zvýšením křehkosti kostí s navazujícím rizikem zlomenin.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0" i="0" dirty="0">
                <a:solidFill>
                  <a:srgbClr val="202124"/>
                </a:solidFill>
                <a:effectLst/>
                <a:latin typeface="Google Sans"/>
              </a:rPr>
              <a:t>Vytváří se stav nerovnováhy mezi novotvorbou kostní hmoty a jejím úbytkem.</a:t>
            </a:r>
            <a:endParaRPr lang="cs-CZ" sz="22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03648" y="250557"/>
            <a:ext cx="7258373" cy="707886"/>
          </a:xfrm>
          <a:solidFill>
            <a:schemeClr val="accent1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b="1" dirty="0"/>
              <a:t>Osteoporóza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067921" y="1931632"/>
            <a:ext cx="8076079" cy="397032"/>
          </a:xfrm>
        </p:spPr>
        <p:txBody>
          <a:bodyPr wrap="square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43608" y="1169595"/>
            <a:ext cx="7618413" cy="15240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Volný tvar 4"/>
          <p:cNvSpPr/>
          <p:nvPr/>
        </p:nvSpPr>
        <p:spPr>
          <a:xfrm>
            <a:off x="1067921" y="2328664"/>
            <a:ext cx="7752552" cy="366343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2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1" i="1" u="sng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Příčiny - složité a multifaktoriální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200" b="1" i="1" u="sng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genetické</a:t>
            </a: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(85%)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2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hormonální</a:t>
            </a: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(nedostatek estrogenu): po 55. roce se vyskytuje u 1/3 žen a 1/5 mužů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2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věk</a:t>
            </a: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(po 35. roce života kostní hmoty ubývá)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2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nedostatečná výživa</a:t>
            </a: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, nedostatek Ca a vitaminu D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2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nedostatečný vývoj vrcholu kostní hmoty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nedostatečná fyzická aktivita, kouření,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2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velká konzumace alkoholu</a:t>
            </a:r>
          </a:p>
        </p:txBody>
      </p:sp>
    </p:spTree>
    <p:extLst>
      <p:ext uri="{BB962C8B-B14F-4D97-AF65-F5344CB8AC3E}">
        <p14:creationId xmlns:p14="http://schemas.microsoft.com/office/powerpoint/2010/main" val="27925272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331640" y="1772816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hangingPunct="0"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dirty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začíná v dětství a trvá celý život</a:t>
            </a:r>
          </a:p>
          <a:p>
            <a:pPr lvl="0" hangingPunct="0">
              <a:buClr>
                <a:srgbClr val="000000"/>
              </a:buClr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dirty="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dirty="0">
                <a:solidFill>
                  <a:srgbClr val="3F6D19"/>
                </a:solidFill>
                <a:latin typeface="Times New Roman" pitchFamily="18"/>
                <a:ea typeface="Arial Unicode MS" pitchFamily="2"/>
                <a:cs typeface="Tahoma" pitchFamily="2"/>
              </a:rPr>
              <a:t>Cíl prevence:</a:t>
            </a:r>
          </a:p>
          <a:p>
            <a:pPr marL="285750" lvl="0" indent="-285750" hangingPunct="0"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dirty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vytvářet maximum kostní hmoty během dětství a dospívání</a:t>
            </a:r>
          </a:p>
          <a:p>
            <a:pPr marL="285750" lvl="0" indent="-285750" hangingPunct="0"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dirty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uchovat co nejvíce kostní hmoty v dalším životě (pohyb, vápník, vit. D, substituční terapie)</a:t>
            </a:r>
          </a:p>
        </p:txBody>
      </p:sp>
      <p:sp>
        <p:nvSpPr>
          <p:cNvPr id="4" name="Obdélník 3"/>
          <p:cNvSpPr/>
          <p:nvPr/>
        </p:nvSpPr>
        <p:spPr>
          <a:xfrm>
            <a:off x="2627784" y="548680"/>
            <a:ext cx="370822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dirty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Prevence</a:t>
            </a:r>
          </a:p>
        </p:txBody>
      </p:sp>
    </p:spTree>
    <p:extLst>
      <p:ext uri="{BB962C8B-B14F-4D97-AF65-F5344CB8AC3E}">
        <p14:creationId xmlns:p14="http://schemas.microsoft.com/office/powerpoint/2010/main" val="2760917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70657" y="404664"/>
            <a:ext cx="7937897" cy="646331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sz="3600" b="1" dirty="0"/>
              <a:t>Nemoc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44550" y="1863696"/>
            <a:ext cx="8299450" cy="2862322"/>
          </a:xfrm>
        </p:spPr>
        <p:txBody>
          <a:bodyPr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/>
              <a:t>Nemoc </a:t>
            </a:r>
            <a:r>
              <a:rPr lang="cs-CZ" sz="2000" dirty="0"/>
              <a:t>– obecněji porucha zdraví, je potenciální vlastností organismu, které omezují jeho možnost vyrovnat se v průběhu života s určitými nároky vnějšího i vnitřního životního prostředí bez porušení životních funkcí.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Nemoc je tedy porucha adaptace člověka, způsobená nedostatečností nebo selháním adaptivních mechanismů na podněty z prostředí.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/>
              <a:t> Při nemoci se mobilizují regulační mechanismy ve snaze uvést vnitřní prostředí organismu do rovnováhy – tzv. homeostáza.</a:t>
            </a:r>
            <a:endParaRPr lang="cs-CZ" sz="2000" b="1" i="1" u="sng" dirty="0">
              <a:effectLst>
                <a:outerShdw dist="17962" dir="2700000">
                  <a:srgbClr val="000000"/>
                </a:outerShdw>
              </a:effectLst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DAB2DB5-FB6D-49B8-ABF7-2632A002B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4941168"/>
            <a:ext cx="28098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267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259632" y="188914"/>
            <a:ext cx="7992888" cy="2664022"/>
            <a:chOff x="444599" y="548950"/>
            <a:chExt cx="8484100" cy="2323287"/>
          </a:xfrm>
        </p:grpSpPr>
        <p:pic>
          <p:nvPicPr>
            <p:cNvPr id="3" name="Rectangle 2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444599" y="548950"/>
              <a:ext cx="8254800" cy="883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673899" y="1988836"/>
              <a:ext cx="8254800" cy="88340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b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1115616" y="1201561"/>
            <a:ext cx="7486650" cy="5133713"/>
          </a:xfrm>
        </p:spPr>
        <p:txBody>
          <a:bodyPr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Arial" pitchFamily="34"/>
              <a:ea typeface="Microsoft YaHei" pitchFamily="2"/>
              <a:cs typeface="Arial" pitchFamily="34"/>
            </a:endParaRP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Arial" pitchFamily="34"/>
              <a:ea typeface="Microsoft YaHei" pitchFamily="2"/>
              <a:cs typeface="Arial" pitchFamily="34"/>
            </a:endParaRP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jakákoliv spotřeba tabáku, kouření cigaret, dýmky, doutníku, žvýkání tabáku nebo jeho šňupání a také pasivní vystavení produktům hoření tabáku.</a:t>
            </a: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endParaRPr lang="cs-CZ" sz="2200" dirty="0">
              <a:latin typeface="" pitchFamily="16"/>
              <a:ea typeface="Microsoft YaHei" pitchFamily="2"/>
              <a:cs typeface="Mangal" pitchFamily="2"/>
            </a:endParaRP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„Lidé kouří nikoli proto, že chtějí kouřit,</a:t>
            </a:r>
          </a:p>
          <a:p>
            <a:pPr marL="447479" lvl="0" indent="-382676" algn="ctr">
              <a:lnSpc>
                <a:spcPct val="90000"/>
              </a:lnSpc>
              <a:spcBef>
                <a:spcPts val="55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ale protože nemohou přestat.„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3563888" y="3491350"/>
            <a:ext cx="2160361" cy="1545116"/>
            <a:chOff x="3454557" y="2984400"/>
            <a:chExt cx="2160361" cy="1545116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3454557" y="2984400"/>
              <a:ext cx="2160361" cy="15447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3454557" y="2984400"/>
              <a:ext cx="2160361" cy="154511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tangl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59632" y="260648"/>
            <a:ext cx="7780382" cy="11969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1444602" y="2048610"/>
            <a:ext cx="7618413" cy="3594317"/>
          </a:xfrm>
        </p:spPr>
        <p:txBody>
          <a:bodyPr>
            <a:spAutoFit/>
          </a:bodyPr>
          <a:lstStyle/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pocit zvládnutí stresu</a:t>
            </a:r>
          </a:p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zvýšení pocitu sebehodnocení</a:t>
            </a:r>
          </a:p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překonání pocitů nejistoty</a:t>
            </a:r>
          </a:p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odstranění pocitů závislosti na druhých lidech</a:t>
            </a:r>
          </a:p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zlepšení pocitů bezmoci a nenacházení naděje a opory</a:t>
            </a:r>
          </a:p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přijetí do (žádoucí) skupiny lidí, kteří kouří</a:t>
            </a:r>
          </a:p>
          <a:p>
            <a:pPr marL="342717" lvl="0" indent="-342717">
              <a:lnSpc>
                <a:spcPct val="8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získání pocitu dospělosti</a:t>
            </a:r>
          </a:p>
          <a:p>
            <a:pPr marL="342717" lvl="0" indent="-342717">
              <a:lnSpc>
                <a:spcPct val="80000"/>
              </a:lnSpc>
              <a:spcBef>
                <a:spcPts val="475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přiblížení se obrazu „ideálního (úspěšného) muže“ či „společensky úspěšné ženy“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539760" y="196618"/>
            <a:ext cx="6929594" cy="1159203"/>
            <a:chOff x="611559" y="267836"/>
            <a:chExt cx="8081723" cy="1159203"/>
          </a:xfrm>
        </p:grpSpPr>
        <p:pic>
          <p:nvPicPr>
            <p:cNvPr id="3" name="Rectangle 2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611559" y="268202"/>
              <a:ext cx="8081723" cy="11588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611559" y="267836"/>
              <a:ext cx="8081723" cy="115920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b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1366951" y="1427986"/>
            <a:ext cx="7624763" cy="1308100"/>
          </a:xfrm>
        </p:spPr>
        <p:txBody>
          <a:bodyPr>
            <a:spAutoFit/>
          </a:bodyPr>
          <a:lstStyle/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nádorové onemocnění plic a následné úmrtí (80 – 90 %)</a:t>
            </a:r>
          </a:p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onemocnění</a:t>
            </a: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 průdušek a rozedma plic (75%)</a:t>
            </a:r>
          </a:p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srdeční infarkt (kouření zodpovědné za 30% úmrtí)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2411760" y="3140968"/>
            <a:ext cx="1501399" cy="1338955"/>
            <a:chOff x="1630439" y="3170160"/>
            <a:chExt cx="1501399" cy="1338955"/>
          </a:xfrm>
        </p:grpSpPr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630439" y="3170160"/>
              <a:ext cx="1501399" cy="13386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1630439" y="3170160"/>
              <a:ext cx="1501399" cy="133895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6070099" y="2962519"/>
            <a:ext cx="2241170" cy="1757303"/>
            <a:chOff x="5940152" y="3039849"/>
            <a:chExt cx="2529202" cy="2014715"/>
          </a:xfrm>
        </p:grpSpPr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940152" y="3039849"/>
              <a:ext cx="2529202" cy="20143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5940152" y="3039849"/>
              <a:ext cx="2529202" cy="201471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12" name="Volný tvar 11"/>
          <p:cNvSpPr/>
          <p:nvPr/>
        </p:nvSpPr>
        <p:spPr>
          <a:xfrm>
            <a:off x="2627784" y="5150644"/>
            <a:ext cx="6048672" cy="159072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Arial Unicode MS" pitchFamily="2"/>
                <a:cs typeface="Arial" pitchFamily="34"/>
              </a:rPr>
              <a:t>Charakteristika kuřáka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Arial Unicode MS" pitchFamily="2"/>
                <a:cs typeface="Arial" pitchFamily="34"/>
              </a:rPr>
              <a:t> kladou menší váhu na hodnotu zdraví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Arial Unicode MS" pitchFamily="2"/>
                <a:cs typeface="Arial" pitchFamily="34"/>
              </a:rPr>
              <a:t> obvykle pijí více kávy než nekuřáci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Arial Unicode MS" pitchFamily="2"/>
                <a:cs typeface="Arial" pitchFamily="34"/>
              </a:rPr>
              <a:t> konzumují obvykle více alkoholu než nekuřáci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Arial Unicode MS" pitchFamily="2"/>
                <a:cs typeface="Arial" pitchFamily="34"/>
              </a:rPr>
              <a:t> jsou méně fyzicky zdatní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tangl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59632" y="260648"/>
            <a:ext cx="7174680" cy="119954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1172033" y="2030591"/>
            <a:ext cx="7781925" cy="3604064"/>
          </a:xfrm>
        </p:spPr>
        <p:txBody>
          <a:bodyPr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pohybuje se v rozmezí od úplné abstinence po pravidelné těžké pití (alkoholismus).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" pitchFamily="16"/>
                <a:ea typeface="Microsoft YaHei" pitchFamily="2"/>
                <a:cs typeface="Mangal" pitchFamily="2"/>
              </a:rPr>
              <a:t>Rizikové pití</a:t>
            </a: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 s pravděpodobnými zdravotními následky je </a:t>
            </a:r>
            <a:r>
              <a:rPr lang="cs-CZ" sz="2200" u="sng" dirty="0">
                <a:latin typeface="" pitchFamily="16"/>
                <a:ea typeface="Microsoft YaHei" pitchFamily="2"/>
                <a:cs typeface="Mangal" pitchFamily="2"/>
              </a:rPr>
              <a:t>u mužů 350 g</a:t>
            </a: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 (35 jednotek) alkoholu týdně, 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u="sng" dirty="0">
                <a:latin typeface="" pitchFamily="16"/>
                <a:ea typeface="Microsoft YaHei" pitchFamily="2"/>
                <a:cs typeface="Mangal" pitchFamily="2"/>
              </a:rPr>
              <a:t>u žen 210 g</a:t>
            </a: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 (21 jednotek) alkoholu týdně.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Při tomto množství alkoholu může dojít k poškození duševního i somatického zdraví.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10 g alkoholu je obsaženo v 1 sklence vína, 0,5 l piva,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" pitchFamily="16"/>
                <a:ea typeface="Microsoft YaHei" pitchFamily="2"/>
                <a:cs typeface="Mangal" pitchFamily="2"/>
              </a:rPr>
              <a:t>1 stopce destilátu.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tangl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13313" y="260648"/>
            <a:ext cx="7721673" cy="140795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1108895" y="1910736"/>
            <a:ext cx="7470402" cy="3293209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Abstinent</a:t>
            </a: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– odmítá z jakéhokoliv důvodu alkohol, žízeň hasí např. minerálkou. Občas nejsou společností správně pochopeni.</a:t>
            </a:r>
          </a:p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Konzument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– většina lidí pijících „příležitostně.“ Pijí pro tekutinu a chuť.</a:t>
            </a:r>
          </a:p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Piják</a:t>
            </a: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– žádá účinky alkoholu – tj. především euforii.</a:t>
            </a:r>
          </a:p>
          <a:p>
            <a:pPr marL="342717" lvl="0" indent="-342717"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Alkoholik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- pije vše co mu přijde pod ruku, pije denně, je to droga. </a:t>
            </a:r>
            <a:r>
              <a:rPr lang="cs-CZ" dirty="0">
                <a:latin typeface="" pitchFamily="16"/>
                <a:ea typeface="Microsoft YaHei" pitchFamily="2"/>
                <a:cs typeface="Mangal" pitchFamily="2"/>
              </a:rPr>
              <a:t> 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60232" y="5233904"/>
            <a:ext cx="2245037" cy="15162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3"/>
          <p:cNvSpPr txBox="1"/>
          <p:nvPr/>
        </p:nvSpPr>
        <p:spPr>
          <a:xfrm>
            <a:off x="899595" y="2020220"/>
            <a:ext cx="7799804" cy="44839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6798" rIns="90004" bIns="46798" anchor="b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899595" y="1772816"/>
            <a:ext cx="8244405" cy="3578416"/>
          </a:xfrm>
        </p:spPr>
        <p:txBody>
          <a:bodyPr wrap="square">
            <a:spAutoFit/>
          </a:bodyPr>
          <a:lstStyle/>
          <a:p>
            <a:pPr marL="64803" lvl="0" indent="0">
              <a:lnSpc>
                <a:spcPct val="90000"/>
              </a:lnSpc>
              <a:spcBef>
                <a:spcPts val="550"/>
              </a:spcBef>
              <a:buNone/>
              <a:tabLst>
                <a:tab pos="571325" algn="l"/>
                <a:tab pos="1485725" algn="l"/>
                <a:tab pos="2400125" algn="l"/>
                <a:tab pos="3314525" algn="l"/>
                <a:tab pos="4228925" algn="l"/>
                <a:tab pos="5143325" algn="l"/>
                <a:tab pos="6057725" algn="l"/>
                <a:tab pos="6972125" algn="l"/>
                <a:tab pos="7886525" algn="l"/>
                <a:tab pos="8800925" algn="l"/>
                <a:tab pos="9715325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Pozitiva u mírných až středních konzumentů (10 - 30g alkoholu denně):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snížení mortality na ICHS, okluzivní CMP</a:t>
            </a:r>
          </a:p>
          <a:p>
            <a:pPr marL="342900" lvl="2" indent="-3429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itchFamily="34"/>
              <a:buChar char="•"/>
              <a:tabLst>
                <a:tab pos="685800" algn="l"/>
                <a:tab pos="1600200" algn="l"/>
                <a:tab pos="2514599" algn="l"/>
                <a:tab pos="3428999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snižuje krevní srážlivost</a:t>
            </a:r>
          </a:p>
          <a:p>
            <a:pPr marL="342900" lvl="2" indent="-3429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Font typeface="Arial" pitchFamily="34"/>
              <a:buChar char="•"/>
              <a:tabLst>
                <a:tab pos="685800" algn="l"/>
                <a:tab pos="1600200" algn="l"/>
                <a:tab pos="2514599" algn="l"/>
                <a:tab pos="3428999" algn="l"/>
                <a:tab pos="4343400" algn="l"/>
                <a:tab pos="5257800" algn="l"/>
                <a:tab pos="6172200" algn="l"/>
                <a:tab pos="7086600" algn="l"/>
                <a:tab pos="8001000" algn="l"/>
                <a:tab pos="8915400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zvyšuje HDL cholesterol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antioxidační účinky </a:t>
            </a:r>
            <a:r>
              <a:rPr lang="cs-CZ" sz="2200" dirty="0" err="1">
                <a:latin typeface="Arial" pitchFamily="34"/>
                <a:ea typeface="Microsoft YaHei" pitchFamily="2"/>
                <a:cs typeface="Arial" pitchFamily="34"/>
              </a:rPr>
              <a:t>polyfenolických</a:t>
            </a: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 substancí obsažených ve víně (</a:t>
            </a:r>
            <a:r>
              <a:rPr lang="cs-CZ" sz="2200" dirty="0" err="1">
                <a:latin typeface="Arial" pitchFamily="34"/>
                <a:ea typeface="Microsoft YaHei" pitchFamily="2"/>
                <a:cs typeface="Arial" pitchFamily="34"/>
              </a:rPr>
              <a:t>resveratrol</a:t>
            </a: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)</a:t>
            </a:r>
          </a:p>
          <a:p>
            <a:pPr marL="342717" lvl="0" indent="-342717">
              <a:lnSpc>
                <a:spcPct val="90000"/>
              </a:lnSpc>
              <a:spcBef>
                <a:spcPts val="5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itchFamily="34"/>
                <a:ea typeface="Microsoft YaHei" pitchFamily="2"/>
                <a:cs typeface="Arial" pitchFamily="34"/>
              </a:rPr>
              <a:t>Psychika: euforie, uvolnění, ztráta ostychu a zábran, sociální konverzace</a:t>
            </a:r>
          </a:p>
        </p:txBody>
      </p:sp>
      <p:sp>
        <p:nvSpPr>
          <p:cNvPr id="4" name="TextovéPole 7"/>
          <p:cNvSpPr txBox="1"/>
          <p:nvPr/>
        </p:nvSpPr>
        <p:spPr>
          <a:xfrm>
            <a:off x="1691680" y="404664"/>
            <a:ext cx="7128790" cy="646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0" i="0" u="none" strike="noStrike" kern="1200" cap="none" spc="0" baseline="0" dirty="0">
                <a:solidFill>
                  <a:srgbClr val="333300"/>
                </a:solidFill>
                <a:uFillTx/>
                <a:latin typeface="Arial" pitchFamily="34"/>
                <a:cs typeface="Arial" pitchFamily="34"/>
              </a:rPr>
              <a:t>Pozitiva užívání alkoholu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187623" y="215227"/>
            <a:ext cx="7416826" cy="2368982"/>
            <a:chOff x="444599" y="548950"/>
            <a:chExt cx="8159849" cy="2368982"/>
          </a:xfrm>
        </p:grpSpPr>
        <p:pic>
          <p:nvPicPr>
            <p:cNvPr id="3" name="Rectangle 2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444599" y="548950"/>
              <a:ext cx="8159849" cy="8831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466158" y="2034531"/>
              <a:ext cx="7776866" cy="88340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b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  <p:sp>
        <p:nvSpPr>
          <p:cNvPr id="5" name="Zástupný symbol pro text 4"/>
          <p:cNvSpPr txBox="1">
            <a:spLocks noGrp="1"/>
          </p:cNvSpPr>
          <p:nvPr>
            <p:ph type="body" idx="4294967295"/>
          </p:nvPr>
        </p:nvSpPr>
        <p:spPr>
          <a:xfrm>
            <a:off x="1008728" y="1845349"/>
            <a:ext cx="8135717" cy="4968027"/>
          </a:xfrm>
        </p:spPr>
        <p:txBody>
          <a:bodyPr wrap="square">
            <a:spAutoFit/>
          </a:bodyPr>
          <a:lstStyle/>
          <a:p>
            <a:pPr marL="0" lvl="0" indent="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Gastrointestinální systém</a:t>
            </a:r>
          </a:p>
          <a:p>
            <a:pPr marL="0" lvl="0" indent="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Nervový systém (Korsakova psychóza, fetální alkoholový syndrom)</a:t>
            </a:r>
          </a:p>
          <a:p>
            <a:pPr marL="0" lvl="0" indent="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Reproduktivní systém (nižší schopnost erekce)</a:t>
            </a:r>
          </a:p>
          <a:p>
            <a:pPr marL="0" lvl="0" indent="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Zvýšené riziko Ca</a:t>
            </a:r>
          </a:p>
          <a:p>
            <a:pPr marL="0" lvl="0" indent="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DOPRAVNÍ NEHODY!!!!!!!!!!!!</a:t>
            </a:r>
          </a:p>
          <a:p>
            <a:pPr marL="447479" lvl="0" indent="-382676" algn="ctr">
              <a:lnSpc>
                <a:spcPct val="90000"/>
              </a:lnSpc>
              <a:spcBef>
                <a:spcPts val="50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447479" lvl="0" indent="-382676" algn="ctr">
              <a:lnSpc>
                <a:spcPct val="90000"/>
              </a:lnSpc>
              <a:spcBef>
                <a:spcPts val="50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Další následky</a:t>
            </a:r>
          </a:p>
          <a:p>
            <a:pPr marL="0" lvl="0" indent="0" algn="ctr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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                  - rozvrat rodiny, zneužívání dětí,</a:t>
            </a:r>
          </a:p>
          <a:p>
            <a:pPr marL="447479" lvl="0" indent="-382676" algn="ctr">
              <a:lnSpc>
                <a:spcPct val="90000"/>
              </a:lnSpc>
              <a:spcBef>
                <a:spcPts val="50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                                         problémy spojené s výkonem zaměstnání,</a:t>
            </a:r>
          </a:p>
          <a:p>
            <a:pPr marL="447479" lvl="0" indent="-382676" algn="ctr">
              <a:lnSpc>
                <a:spcPct val="90000"/>
              </a:lnSpc>
              <a:spcBef>
                <a:spcPts val="50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                                    neúmyslné zranění, sebevraždy, násilí,</a:t>
            </a:r>
          </a:p>
          <a:p>
            <a:pPr marL="447479" lvl="0" indent="-382676" algn="ctr">
              <a:lnSpc>
                <a:spcPct val="90000"/>
              </a:lnSpc>
              <a:spcBef>
                <a:spcPts val="500"/>
              </a:spcBef>
              <a:buNone/>
              <a:tabLst>
                <a:tab pos="571316" algn="l"/>
                <a:tab pos="1485716" algn="l"/>
                <a:tab pos="2400116" algn="l"/>
                <a:tab pos="3314516" algn="l"/>
                <a:tab pos="4228916" algn="l"/>
                <a:tab pos="5143316" algn="l"/>
                <a:tab pos="6057716" algn="l"/>
                <a:tab pos="6972116" algn="l"/>
                <a:tab pos="7886516" algn="l"/>
                <a:tab pos="8800916" algn="l"/>
                <a:tab pos="9715316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          závažné trestné činy</a:t>
            </a:r>
          </a:p>
          <a:p>
            <a:pPr marL="0" lvl="0" indent="0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1331640" y="3951765"/>
            <a:ext cx="2160240" cy="2410854"/>
            <a:chOff x="1187622" y="3573018"/>
            <a:chExt cx="1674714" cy="2203557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1187622" y="3573018"/>
              <a:ext cx="1674714" cy="2203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1187622" y="3573018"/>
              <a:ext cx="1674714" cy="220355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1640" y="260648"/>
            <a:ext cx="6480720" cy="646331"/>
          </a:xfr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sz="3600" b="1" dirty="0">
                <a:solidFill>
                  <a:srgbClr val="009900"/>
                </a:solidFill>
                <a:effectLst>
                  <a:outerShdw dist="17962" dir="2700000">
                    <a:srgbClr val="000000"/>
                  </a:outerShdw>
                </a:effectLst>
              </a:rPr>
              <a:t>Nealkoholové návykové látky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01420" y="1628800"/>
            <a:ext cx="8029450" cy="4490973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užívání nelegálních  návykových látek nebo oficiálně předepisovaných léků, které neodpovídá účelům lékařské péče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vznik závislosti je proces 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 postupné navyšování hodnoty návykové látky pro jedince na úkor ostatních hodnot a životních aktivit)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termín „zneužívání“ 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používán hlavně ve vztahu</a:t>
            </a: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k ilegálním drogám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hlavní uživatelé - muži, zvyšuje se nadužívání u žen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průměrný věk uživatelů - 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věková kategorie 25-35 let, snižuje se podíl uživatelů ve věku 15-24 let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věková skupina do 15 let preferuje zneužívání těkavých látek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7823399" y="282119"/>
            <a:ext cx="1007725" cy="982835"/>
            <a:chOff x="6732242" y="5373215"/>
            <a:chExt cx="1799813" cy="13519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6732242" y="5373215"/>
              <a:ext cx="1799813" cy="13516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6732242" y="5373215"/>
              <a:ext cx="1799813" cy="135196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746064" y="308902"/>
            <a:ext cx="8226425" cy="830997"/>
          </a:xfrm>
          <a:solidFill>
            <a:schemeClr val="bg1"/>
          </a:solidFill>
        </p:spPr>
        <p:txBody>
          <a:bodyPr anchor="ctr" anchorCtr="1">
            <a:spAutoFit/>
          </a:bodyPr>
          <a:lstStyle/>
          <a:p>
            <a:pPr lvl="0" algn="ctr"/>
            <a:r>
              <a:rPr lang="cs-CZ" sz="2400" b="1" dirty="0">
                <a:effectLst>
                  <a:outerShdw dist="17962" dir="2700000">
                    <a:srgbClr val="000000"/>
                  </a:outerShdw>
                </a:effectLst>
              </a:rPr>
              <a:t>Užívání drog nemá jedinou příčinu, jde o komplexní interakci mezi osobou, drogou a prostředím</a:t>
            </a:r>
          </a:p>
        </p:txBody>
      </p:sp>
      <p:sp>
        <p:nvSpPr>
          <p:cNvPr id="3" name="AutoShape 4"/>
          <p:cNvSpPr/>
          <p:nvPr/>
        </p:nvSpPr>
        <p:spPr>
          <a:xfrm rot="5399996" flipV="1">
            <a:off x="1780597" y="677691"/>
            <a:ext cx="1726915" cy="3998817"/>
          </a:xfrm>
          <a:custGeom>
            <a:avLst>
              <a:gd name="f0" fmla="val 9186"/>
              <a:gd name="f1" fmla="val 1843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eaVert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i="0" u="none" strike="noStrike" kern="1200" cap="none" spc="0" baseline="0" dirty="0">
                <a:solidFill>
                  <a:srgbClr val="FFFF4A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droga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(schopnost navozovat libé pocity, toleranci, odvykací stav)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AutoShape 5"/>
          <p:cNvSpPr/>
          <p:nvPr/>
        </p:nvSpPr>
        <p:spPr>
          <a:xfrm>
            <a:off x="4859277" y="1773359"/>
            <a:ext cx="3889436" cy="1726917"/>
          </a:xfrm>
          <a:custGeom>
            <a:avLst>
              <a:gd name="f0" fmla="val 5229"/>
              <a:gd name="f1" fmla="val 19059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i="0" u="none" strike="noStrike" kern="1200" cap="none" spc="0" baseline="0" dirty="0">
                <a:solidFill>
                  <a:srgbClr val="FFFF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osobnost postiženého</a:t>
            </a:r>
            <a:r>
              <a:rPr lang="cs-CZ" sz="24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(nevyzrálá, emočně nestabilní, specifická   porucha osobnosti, narušené hodnotové schéma)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AutoShape 6"/>
          <p:cNvSpPr/>
          <p:nvPr/>
        </p:nvSpPr>
        <p:spPr>
          <a:xfrm>
            <a:off x="467541" y="4590937"/>
            <a:ext cx="4104458" cy="1790386"/>
          </a:xfrm>
          <a:custGeom>
            <a:avLst>
              <a:gd name="f0" fmla="val 8875"/>
              <a:gd name="f1" fmla="val 21523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i="0" u="none" strike="noStrike" kern="1200" cap="none" spc="0" baseline="0" dirty="0">
                <a:solidFill>
                  <a:srgbClr val="FFFF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celkové sociální prostředí</a:t>
            </a:r>
            <a:r>
              <a:rPr lang="cs-CZ" sz="24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(nezaměstnanost, kriminalita, nedostatečné zákonné normy, nepříznivá politická situace, negativní vliv médií)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6" name="AutoShape 8"/>
          <p:cNvSpPr/>
          <p:nvPr/>
        </p:nvSpPr>
        <p:spPr>
          <a:xfrm>
            <a:off x="4859277" y="4590937"/>
            <a:ext cx="3889436" cy="1790386"/>
          </a:xfrm>
          <a:custGeom>
            <a:avLst>
              <a:gd name="f0" fmla="val 9651"/>
              <a:gd name="f1" fmla="val 12540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i="0" u="none" strike="noStrike" kern="1200" cap="none" spc="0" baseline="0">
                <a:solidFill>
                  <a:srgbClr val="FFFF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vyvolávající moment</a:t>
            </a:r>
            <a:r>
              <a:rPr lang="cs-CZ" sz="24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 </a:t>
            </a:r>
            <a:r>
              <a:rPr lang="cs-CZ" sz="2000" b="1" i="0" u="none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(„svedení“ v partě toxikomanů, pracovní stres zdravotníků s dostupností návykové látky, deprese)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i="0" u="none" strike="noStrike" kern="1200" cap="none" spc="0" baseline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7" name="Text Box 9"/>
          <p:cNvSpPr/>
          <p:nvPr/>
        </p:nvSpPr>
        <p:spPr>
          <a:xfrm>
            <a:off x="1476362" y="3500277"/>
            <a:ext cx="7272360" cy="457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0" u="none" strike="noStrike" kern="1200" cap="none" spc="0" baseline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8" name="Text Box 10"/>
          <p:cNvSpPr/>
          <p:nvPr/>
        </p:nvSpPr>
        <p:spPr>
          <a:xfrm>
            <a:off x="1835283" y="3644999"/>
            <a:ext cx="5616363" cy="52055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75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sng" strike="noStrike" kern="1200" cap="none" spc="0" baseline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Urbanův interakční tetraedr</a:t>
            </a:r>
          </a:p>
        </p:txBody>
      </p:sp>
      <p:sp>
        <p:nvSpPr>
          <p:cNvPr id="9" name="AutoShape 12"/>
          <p:cNvSpPr/>
          <p:nvPr/>
        </p:nvSpPr>
        <p:spPr>
          <a:xfrm>
            <a:off x="1547640" y="3428277"/>
            <a:ext cx="503816" cy="433443"/>
          </a:xfrm>
          <a:custGeom>
            <a:avLst>
              <a:gd name="f0" fmla="val 12960"/>
              <a:gd name="f1" fmla="val 19440"/>
              <a:gd name="f2" fmla="val 144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*/ 21600 2 1"/>
              <a:gd name="f13" fmla="*/ 21600 21600 1"/>
              <a:gd name="f14" fmla="*/ 21600 2195 1"/>
              <a:gd name="f15" fmla="*/ 21600 14189 1"/>
              <a:gd name="f16" fmla="val -2147483647"/>
              <a:gd name="f17" fmla="val 2147483647"/>
              <a:gd name="f18" fmla="+- 0 0 0"/>
              <a:gd name="f19" fmla="*/ f7 1 21600"/>
              <a:gd name="f20" fmla="*/ f8 1 21600"/>
              <a:gd name="f21" fmla="*/ f14 1 16384"/>
              <a:gd name="f22" fmla="*/ f15 1 16384"/>
              <a:gd name="f23" fmla="min 0 f12"/>
              <a:gd name="f24" fmla="max 0 f12"/>
              <a:gd name="f25" fmla="+- f10 0 f9"/>
              <a:gd name="f26" fmla="pin 0 f1 21600"/>
              <a:gd name="f27" fmla="pin 0 f2 21600"/>
              <a:gd name="f28" fmla="*/ f18 f4 1"/>
              <a:gd name="f29" fmla="val f26"/>
              <a:gd name="f30" fmla="val f27"/>
              <a:gd name="f31" fmla="+- f24 0 f23"/>
              <a:gd name="f32" fmla="*/ f25 1 21600"/>
              <a:gd name="f33" fmla="*/ f26 f20 1"/>
              <a:gd name="f34" fmla="*/ f27 f19 1"/>
              <a:gd name="f35" fmla="*/ f21 f19 1"/>
              <a:gd name="f36" fmla="*/ f22 f19 1"/>
              <a:gd name="f37" fmla="*/ f28 1 f6"/>
              <a:gd name="f38" fmla="*/ f10 f19 1"/>
              <a:gd name="f39" fmla="+- f29 f29 0"/>
              <a:gd name="f40" fmla="+- 21600 0 f30"/>
              <a:gd name="f41" fmla="*/ f31 1 2"/>
              <a:gd name="f42" fmla="*/ 21600 f32 1"/>
              <a:gd name="f43" fmla="*/ 0 f32 1"/>
              <a:gd name="f44" fmla="+- f37 0 f5"/>
              <a:gd name="f45" fmla="*/ f30 f19 1"/>
              <a:gd name="f46" fmla="+- f39 0 21600"/>
              <a:gd name="f47" fmla="*/ f40 1 21600"/>
              <a:gd name="f48" fmla="*/ f40 f40 1"/>
              <a:gd name="f49" fmla="+- f23 f41 0"/>
              <a:gd name="f50" fmla="*/ f42 1 f32"/>
              <a:gd name="f51" fmla="*/ f43 1 f32"/>
              <a:gd name="f52" fmla="+- f46 f29 0"/>
              <a:gd name="f53" fmla="*/ f47 f47 1"/>
              <a:gd name="f54" fmla="+- f46 0 128"/>
              <a:gd name="f55" fmla="+- f13 0 f48"/>
              <a:gd name="f56" fmla="+- f10 0 f49"/>
              <a:gd name="f57" fmla="+- 0 0 f49"/>
              <a:gd name="f58" fmla="+- f30 0 f49"/>
              <a:gd name="f59" fmla="*/ f50 f19 1"/>
              <a:gd name="f60" fmla="*/ f50 f20 1"/>
              <a:gd name="f61" fmla="*/ f51 f19 1"/>
              <a:gd name="f62" fmla="+- 1 0 f53"/>
              <a:gd name="f63" fmla="sqrt f55"/>
              <a:gd name="f64" fmla="+- 0 0 f58"/>
              <a:gd name="f65" fmla="+- 0 0 f56"/>
              <a:gd name="f66" fmla="+- 0 0 f57"/>
              <a:gd name="f67" fmla="sqrt f62"/>
              <a:gd name="f68" fmla="+- f63 21600 0"/>
              <a:gd name="f69" fmla="+- 0 0 f66"/>
              <a:gd name="f70" fmla="+- 0 0 f64"/>
              <a:gd name="f71" fmla="+- 0 0 f65"/>
              <a:gd name="f72" fmla="*/ f13 1 f68"/>
              <a:gd name="f73" fmla="+- f72 64 0"/>
              <a:gd name="f74" fmla="pin f73 f0 f54"/>
              <a:gd name="f75" fmla="val f74"/>
              <a:gd name="f76" fmla="*/ f74 f20 1"/>
              <a:gd name="f77" fmla="+- f75 21600 0"/>
              <a:gd name="f78" fmla="+- f52 0 f75"/>
              <a:gd name="f79" fmla="+- 21600 f75 0"/>
              <a:gd name="f80" fmla="+- f46 0 f75"/>
              <a:gd name="f81" fmla="+- f77 0 f29"/>
              <a:gd name="f82" fmla="*/ f78 1 2"/>
              <a:gd name="f83" fmla="*/ f79 1 2"/>
              <a:gd name="f84" fmla="*/ f80 1 2"/>
              <a:gd name="f85" fmla="min f80 f29"/>
              <a:gd name="f86" fmla="max f80 f29"/>
              <a:gd name="f87" fmla="*/ f81 1 2"/>
              <a:gd name="f88" fmla="min 0 f81"/>
              <a:gd name="f89" fmla="max 0 f81"/>
              <a:gd name="f90" fmla="+- f86 0 f85"/>
              <a:gd name="f91" fmla="*/ f83 f20 1"/>
              <a:gd name="f92" fmla="*/ f84 f20 1"/>
              <a:gd name="f93" fmla="*/ f87 f67 1"/>
              <a:gd name="f94" fmla="+- f87 f82 0"/>
              <a:gd name="f95" fmla="*/ f87 1 2"/>
              <a:gd name="f96" fmla="+- f89 0 f88"/>
              <a:gd name="f97" fmla="*/ f90 1 2"/>
              <a:gd name="f98" fmla="+- f87 f93 0"/>
              <a:gd name="f99" fmla="+- f82 f93 0"/>
              <a:gd name="f100" fmla="*/ f94 1 2"/>
              <a:gd name="f101" fmla="+- f29 0 f95"/>
              <a:gd name="f102" fmla="*/ f96 1 2"/>
              <a:gd name="f103" fmla="+- f85 f97 0"/>
              <a:gd name="f104" fmla="*/ f41 f97 1"/>
              <a:gd name="f105" fmla="*/ f95 f20 1"/>
              <a:gd name="f106" fmla="+- f98 f29 0"/>
              <a:gd name="f107" fmla="+- f100 0 f87"/>
              <a:gd name="f108" fmla="+- f88 f102 0"/>
              <a:gd name="f109" fmla="*/ f41 f102 1"/>
              <a:gd name="f110" fmla="+- f82 0 f103"/>
              <a:gd name="f111" fmla="+- f99 0 f103"/>
              <a:gd name="f112" fmla="+- f100 0 f103"/>
              <a:gd name="f113" fmla="+- f80 0 f103"/>
              <a:gd name="f114" fmla="*/ f101 f20 1"/>
              <a:gd name="f115" fmla="*/ f100 f20 1"/>
              <a:gd name="f116" fmla="+- f106 0 21600"/>
              <a:gd name="f117" fmla="*/ f107 1 f87"/>
              <a:gd name="f118" fmla="+- 0 0 f108"/>
              <a:gd name="f119" fmla="+- f87 0 f108"/>
              <a:gd name="f120" fmla="+- 0 0 f110"/>
              <a:gd name="f121" fmla="+- 0 0 f111"/>
              <a:gd name="f122" fmla="+- f98 0 f108"/>
              <a:gd name="f123" fmla="+- f100 0 f108"/>
              <a:gd name="f124" fmla="+- 0 0 f113"/>
              <a:gd name="f125" fmla="+- f106 0 f75"/>
              <a:gd name="f126" fmla="+- 0 0 f112"/>
              <a:gd name="f127" fmla="*/ f117 f117 1"/>
              <a:gd name="f128" fmla="+- 0 0 f119"/>
              <a:gd name="f129" fmla="+- 0 0 f122"/>
              <a:gd name="f130" fmla="+- 0 0 f123"/>
              <a:gd name="f131" fmla="+- 0 0 f120"/>
              <a:gd name="f132" fmla="+- 0 0 f121"/>
              <a:gd name="f133" fmla="+- 0 0 f124"/>
              <a:gd name="f134" fmla="+- 0 0 f118"/>
              <a:gd name="f135" fmla="+- 0 0 f126"/>
              <a:gd name="f136" fmla="*/ f125 f20 1"/>
              <a:gd name="f137" fmla="*/ f116 f20 1"/>
              <a:gd name="f138" fmla="at2 f69 f131"/>
              <a:gd name="f139" fmla="at2 f70 f132"/>
              <a:gd name="f140" fmla="at2 f71 f133"/>
              <a:gd name="f141" fmla="+- 1 0 f127"/>
              <a:gd name="f142" fmla="+- 0 0 f134"/>
              <a:gd name="f143" fmla="+- 0 0 f128"/>
              <a:gd name="f144" fmla="+- 0 0 f129"/>
              <a:gd name="f145" fmla="+- 0 0 f130"/>
              <a:gd name="f146" fmla="+- f138 f5 0"/>
              <a:gd name="f147" fmla="+- f139 f5 0"/>
              <a:gd name="f148" fmla="+- f140 f5 0"/>
              <a:gd name="f149" fmla="at2 f71 f142"/>
              <a:gd name="f150" fmla="at2 f69 f143"/>
              <a:gd name="f151" fmla="at2 f70 f144"/>
              <a:gd name="f152" fmla="sqrt f141"/>
              <a:gd name="f153" fmla="*/ f146 f11 1"/>
              <a:gd name="f154" fmla="*/ f147 f11 1"/>
              <a:gd name="f155" fmla="*/ f148 f11 1"/>
              <a:gd name="f156" fmla="+- f149 f5 0"/>
              <a:gd name="f157" fmla="+- f150 f5 0"/>
              <a:gd name="f158" fmla="+- f151 f5 0"/>
              <a:gd name="f159" fmla="*/ 21600 f152 1"/>
              <a:gd name="f160" fmla="*/ f153 1 f4"/>
              <a:gd name="f161" fmla="*/ f154 1 f4"/>
              <a:gd name="f162" fmla="*/ f155 1 f4"/>
              <a:gd name="f163" fmla="*/ f156 f11 1"/>
              <a:gd name="f164" fmla="*/ f157 f11 1"/>
              <a:gd name="f165" fmla="*/ f158 f11 1"/>
              <a:gd name="f166" fmla="+- 21600 0 f159"/>
              <a:gd name="f167" fmla="+- 0 0 f160"/>
              <a:gd name="f168" fmla="+- 0 0 f161"/>
              <a:gd name="f169" fmla="+- 0 0 f162"/>
              <a:gd name="f170" fmla="*/ f163 1 f4"/>
              <a:gd name="f171" fmla="*/ f164 1 f4"/>
              <a:gd name="f172" fmla="*/ f165 1 f4"/>
              <a:gd name="f173" fmla="+- f166 0 f49"/>
              <a:gd name="f174" fmla="val f167"/>
              <a:gd name="f175" fmla="val f168"/>
              <a:gd name="f176" fmla="val f169"/>
              <a:gd name="f177" fmla="+- 0 0 f170"/>
              <a:gd name="f178" fmla="+- 0 0 f171"/>
              <a:gd name="f179" fmla="+- 0 0 f172"/>
              <a:gd name="f180" fmla="+- 0 0 f173"/>
              <a:gd name="f181" fmla="+- 0 0 f174"/>
              <a:gd name="f182" fmla="+- 0 0 f175"/>
              <a:gd name="f183" fmla="+- 0 0 f176"/>
              <a:gd name="f184" fmla="val f177"/>
              <a:gd name="f185" fmla="val f178"/>
              <a:gd name="f186" fmla="val f179"/>
              <a:gd name="f187" fmla="+- 0 0 f180"/>
              <a:gd name="f188" fmla="*/ f181 f4 1"/>
              <a:gd name="f189" fmla="*/ f182 f4 1"/>
              <a:gd name="f190" fmla="*/ f183 f4 1"/>
              <a:gd name="f191" fmla="+- 0 0 f184"/>
              <a:gd name="f192" fmla="+- 0 0 f185"/>
              <a:gd name="f193" fmla="+- 0 0 f186"/>
              <a:gd name="f194" fmla="at2 f187 f145"/>
              <a:gd name="f195" fmla="at2 f187 f135"/>
              <a:gd name="f196" fmla="*/ f188 1 f11"/>
              <a:gd name="f197" fmla="*/ f189 1 f11"/>
              <a:gd name="f198" fmla="*/ f190 1 f11"/>
              <a:gd name="f199" fmla="*/ f191 f4 1"/>
              <a:gd name="f200" fmla="*/ f192 f4 1"/>
              <a:gd name="f201" fmla="*/ f193 f4 1"/>
              <a:gd name="f202" fmla="+- f194 f5 0"/>
              <a:gd name="f203" fmla="+- f195 f5 0"/>
              <a:gd name="f204" fmla="+- f196 0 f5"/>
              <a:gd name="f205" fmla="+- f197 0 f5"/>
              <a:gd name="f206" fmla="+- f198 0 f5"/>
              <a:gd name="f207" fmla="*/ f199 1 f11"/>
              <a:gd name="f208" fmla="*/ f200 1 f11"/>
              <a:gd name="f209" fmla="*/ f201 1 f11"/>
              <a:gd name="f210" fmla="*/ f202 f11 1"/>
              <a:gd name="f211" fmla="*/ f203 f11 1"/>
              <a:gd name="f212" fmla="+- f207 0 f5"/>
              <a:gd name="f213" fmla="+- f208 0 f5"/>
              <a:gd name="f214" fmla="+- f209 0 f5"/>
              <a:gd name="f215" fmla="*/ f210 1 f4"/>
              <a:gd name="f216" fmla="*/ f211 1 f4"/>
              <a:gd name="f217" fmla="+- f205 0 f204"/>
              <a:gd name="f218" fmla="+- f204 f5 0"/>
              <a:gd name="f219" fmla="+- 0 0 f215"/>
              <a:gd name="f220" fmla="+- 0 0 f216"/>
              <a:gd name="f221" fmla="+- f213 0 f212"/>
              <a:gd name="f222" fmla="+- f217 0 f3"/>
              <a:gd name="f223" fmla="*/ f218 f11 1"/>
              <a:gd name="f224" fmla="+- f212 f5 0"/>
              <a:gd name="f225" fmla="+- f214 f5 0"/>
              <a:gd name="f226" fmla="+- f213 f5 0"/>
              <a:gd name="f227" fmla="val f219"/>
              <a:gd name="f228" fmla="val f220"/>
              <a:gd name="f229" fmla="+- f221 0 f3"/>
              <a:gd name="f230" fmla="?: f217 f222 f217"/>
              <a:gd name="f231" fmla="*/ f223 1 f4"/>
              <a:gd name="f232" fmla="*/ f224 f11 1"/>
              <a:gd name="f233" fmla="*/ f225 f11 1"/>
              <a:gd name="f234" fmla="*/ f226 f11 1"/>
              <a:gd name="f235" fmla="+- 0 0 f227"/>
              <a:gd name="f236" fmla="+- 0 0 f228"/>
              <a:gd name="f237" fmla="?: f221 f229 f221"/>
              <a:gd name="f238" fmla="+- 0 0 f231"/>
              <a:gd name="f239" fmla="*/ f232 1 f4"/>
              <a:gd name="f240" fmla="*/ f233 1 f4"/>
              <a:gd name="f241" fmla="*/ f234 1 f4"/>
              <a:gd name="f242" fmla="*/ f235 f4 1"/>
              <a:gd name="f243" fmla="*/ f236 f4 1"/>
              <a:gd name="f244" fmla="+- 0 0 f238"/>
              <a:gd name="f245" fmla="+- 0 0 f239"/>
              <a:gd name="f246" fmla="+- 0 0 f240"/>
              <a:gd name="f247" fmla="+- 0 0 f241"/>
              <a:gd name="f248" fmla="*/ f242 1 f11"/>
              <a:gd name="f249" fmla="*/ f243 1 f11"/>
              <a:gd name="f250" fmla="*/ f244 f4 1"/>
              <a:gd name="f251" fmla="+- 0 0 f245"/>
              <a:gd name="f252" fmla="+- 0 0 f246"/>
              <a:gd name="f253" fmla="+- 0 0 f247"/>
              <a:gd name="f254" fmla="+- f248 0 f5"/>
              <a:gd name="f255" fmla="+- f249 0 f5"/>
              <a:gd name="f256" fmla="*/ f250 1 f11"/>
              <a:gd name="f257" fmla="*/ f251 f4 1"/>
              <a:gd name="f258" fmla="*/ f252 f4 1"/>
              <a:gd name="f259" fmla="*/ f253 f4 1"/>
              <a:gd name="f260" fmla="+- f254 0 f214"/>
              <a:gd name="f261" fmla="+- f206 0 f255"/>
              <a:gd name="f262" fmla="+- f254 0 f213"/>
              <a:gd name="f263" fmla="+- f256 0 f5"/>
              <a:gd name="f264" fmla="*/ f257 1 f11"/>
              <a:gd name="f265" fmla="*/ f258 1 f11"/>
              <a:gd name="f266" fmla="*/ f259 1 f11"/>
              <a:gd name="f267" fmla="+- f255 f5 0"/>
              <a:gd name="f268" fmla="cos 1 f263"/>
              <a:gd name="f269" fmla="sin 1 f263"/>
              <a:gd name="f270" fmla="+- f260 f3 0"/>
              <a:gd name="f271" fmla="+- f261 f3 0"/>
              <a:gd name="f272" fmla="+- f262 0 f3"/>
              <a:gd name="f273" fmla="+- f264 0 f5"/>
              <a:gd name="f274" fmla="+- f265 0 f5"/>
              <a:gd name="f275" fmla="+- f266 0 f5"/>
              <a:gd name="f276" fmla="*/ f267 f11 1"/>
              <a:gd name="f277" fmla="+- 0 0 f268"/>
              <a:gd name="f278" fmla="+- 0 0 f269"/>
              <a:gd name="f279" fmla="cos 1 f273"/>
              <a:gd name="f280" fmla="sin 1 f273"/>
              <a:gd name="f281" fmla="cos 1 f274"/>
              <a:gd name="f282" fmla="sin 1 f274"/>
              <a:gd name="f283" fmla="cos 1 f275"/>
              <a:gd name="f284" fmla="sin 1 f275"/>
              <a:gd name="f285" fmla="?: f260 f260 f270"/>
              <a:gd name="f286" fmla="?: f261 f261 f271"/>
              <a:gd name="f287" fmla="?: f262 f272 f262"/>
              <a:gd name="f288" fmla="*/ f276 1 f4"/>
              <a:gd name="f289" fmla="+- 0 0 f277"/>
              <a:gd name="f290" fmla="+- 0 0 f278"/>
              <a:gd name="f291" fmla="+- 0 0 f279"/>
              <a:gd name="f292" fmla="+- 0 0 f280"/>
              <a:gd name="f293" fmla="+- 0 0 f281"/>
              <a:gd name="f294" fmla="+- 0 0 f282"/>
              <a:gd name="f295" fmla="+- 0 0 f283"/>
              <a:gd name="f296" fmla="+- 0 0 f284"/>
              <a:gd name="f297" fmla="+- 0 0 f288"/>
              <a:gd name="f298" fmla="val f289"/>
              <a:gd name="f299" fmla="val f290"/>
              <a:gd name="f300" fmla="+- 0 0 f291"/>
              <a:gd name="f301" fmla="+- 0 0 f292"/>
              <a:gd name="f302" fmla="+- 0 0 f293"/>
              <a:gd name="f303" fmla="+- 0 0 f294"/>
              <a:gd name="f304" fmla="+- 0 0 f295"/>
              <a:gd name="f305" fmla="+- 0 0 f296"/>
              <a:gd name="f306" fmla="+- 0 0 f297"/>
              <a:gd name="f307" fmla="+- 0 0 f298"/>
              <a:gd name="f308" fmla="+- 0 0 f299"/>
              <a:gd name="f309" fmla="val f300"/>
              <a:gd name="f310" fmla="val f301"/>
              <a:gd name="f311" fmla="val f302"/>
              <a:gd name="f312" fmla="val f303"/>
              <a:gd name="f313" fmla="val f304"/>
              <a:gd name="f314" fmla="val f305"/>
              <a:gd name="f315" fmla="*/ f306 f4 1"/>
              <a:gd name="f316" fmla="+- 0 0 f309"/>
              <a:gd name="f317" fmla="+- 0 0 f310"/>
              <a:gd name="f318" fmla="+- 0 0 f311"/>
              <a:gd name="f319" fmla="+- 0 0 f312"/>
              <a:gd name="f320" fmla="+- 0 0 f313"/>
              <a:gd name="f321" fmla="+- 0 0 f314"/>
              <a:gd name="f322" fmla="*/ f97 f307 1"/>
              <a:gd name="f323" fmla="*/ f41 f308 1"/>
              <a:gd name="f324" fmla="*/ f315 1 f11"/>
              <a:gd name="f325" fmla="*/ f102 f316 1"/>
              <a:gd name="f326" fmla="*/ f41 f317 1"/>
              <a:gd name="f327" fmla="*/ f322 f322 1"/>
              <a:gd name="f328" fmla="*/ f323 f323 1"/>
              <a:gd name="f329" fmla="*/ f102 f318 1"/>
              <a:gd name="f330" fmla="*/ f41 f319 1"/>
              <a:gd name="f331" fmla="*/ f102 f320 1"/>
              <a:gd name="f332" fmla="*/ f41 f321 1"/>
              <a:gd name="f333" fmla="+- f324 0 f5"/>
              <a:gd name="f334" fmla="*/ f325 f325 1"/>
              <a:gd name="f335" fmla="*/ f326 f326 1"/>
              <a:gd name="f336" fmla="+- f327 f328 0"/>
              <a:gd name="f337" fmla="*/ f329 f329 1"/>
              <a:gd name="f338" fmla="*/ f330 f330 1"/>
              <a:gd name="f339" fmla="*/ f331 f331 1"/>
              <a:gd name="f340" fmla="*/ f332 f332 1"/>
              <a:gd name="f341" fmla="cos 1 f333"/>
              <a:gd name="f342" fmla="sin 1 f333"/>
              <a:gd name="f343" fmla="+- 0 0 f341"/>
              <a:gd name="f344" fmla="+- 0 0 f342"/>
              <a:gd name="f345" fmla="+- f334 f335 0"/>
              <a:gd name="f346" fmla="sqrt f336"/>
              <a:gd name="f347" fmla="+- f337 f338 0"/>
              <a:gd name="f348" fmla="+- f339 f340 0"/>
              <a:gd name="f349" fmla="+- 0 0 f343"/>
              <a:gd name="f350" fmla="+- 0 0 f344"/>
              <a:gd name="f351" fmla="sqrt f345"/>
              <a:gd name="f352" fmla="*/ f104 1 f346"/>
              <a:gd name="f353" fmla="sqrt f347"/>
              <a:gd name="f354" fmla="sqrt f348"/>
              <a:gd name="f355" fmla="val f349"/>
              <a:gd name="f356" fmla="val f350"/>
              <a:gd name="f357" fmla="*/ f109 1 f351"/>
              <a:gd name="f358" fmla="*/ f307 f352 1"/>
              <a:gd name="f359" fmla="*/ f308 f352 1"/>
              <a:gd name="f360" fmla="*/ f109 1 f353"/>
              <a:gd name="f361" fmla="*/ f109 1 f354"/>
              <a:gd name="f362" fmla="+- 0 0 f355"/>
              <a:gd name="f363" fmla="+- 0 0 f356"/>
              <a:gd name="f364" fmla="*/ f316 f357 1"/>
              <a:gd name="f365" fmla="*/ f317 f357 1"/>
              <a:gd name="f366" fmla="+- f49 0 f358"/>
              <a:gd name="f367" fmla="+- f103 0 f359"/>
              <a:gd name="f368" fmla="*/ f318 f360 1"/>
              <a:gd name="f369" fmla="*/ f319 f360 1"/>
              <a:gd name="f370" fmla="*/ f320 f361 1"/>
              <a:gd name="f371" fmla="*/ f321 f361 1"/>
              <a:gd name="f372" fmla="+- f49 0 f364"/>
              <a:gd name="f373" fmla="+- f108 0 f365"/>
              <a:gd name="f374" fmla="+- f49 0 f368"/>
              <a:gd name="f375" fmla="+- f108 0 f369"/>
              <a:gd name="f376" fmla="*/ f97 f362 1"/>
              <a:gd name="f377" fmla="*/ f41 f363 1"/>
              <a:gd name="f378" fmla="+- f49 0 f370"/>
              <a:gd name="f379" fmla="+- f108 0 f371"/>
              <a:gd name="f380" fmla="*/ f376 f376 1"/>
              <a:gd name="f381" fmla="*/ f377 f377 1"/>
              <a:gd name="f382" fmla="+- f380 f381 0"/>
              <a:gd name="f383" fmla="sqrt f382"/>
              <a:gd name="f384" fmla="*/ f104 1 f383"/>
              <a:gd name="f385" fmla="*/ f362 f384 1"/>
              <a:gd name="f386" fmla="*/ f363 f384 1"/>
              <a:gd name="f387" fmla="+- f49 0 f385"/>
              <a:gd name="f388" fmla="+- f103 0 f386"/>
            </a:gdLst>
            <a:ahLst>
              <a:ahXY gdRefY="f0" minY="f73" maxY="f54">
                <a:pos x="f59" y="f76"/>
              </a:ahXY>
              <a:ahXY gdRefY="f1" minY="f9" maxY="f10">
                <a:pos x="f59" y="f33"/>
              </a:ahXY>
              <a:ahXY gdRefX="f2" minX="f9" maxX="f10">
                <a:pos x="f34" y="f6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4">
                <a:pos x="f61" y="f115"/>
              </a:cxn>
              <a:cxn ang="f44">
                <a:pos x="f45" y="f136"/>
              </a:cxn>
              <a:cxn ang="f44">
                <a:pos x="f38" y="f91"/>
              </a:cxn>
              <a:cxn ang="f44">
                <a:pos x="f45" y="f137"/>
              </a:cxn>
              <a:cxn ang="f44">
                <a:pos x="f38" y="f92"/>
              </a:cxn>
            </a:cxnLst>
            <a:rect l="f35" t="f105" r="f36" b="f114"/>
            <a:pathLst>
              <a:path w="21600" h="21600">
                <a:moveTo>
                  <a:pt x="f372" y="f373"/>
                </a:moveTo>
                <a:arcTo wR="f41" hR="f102" stAng="f212" swAng="f237"/>
                <a:moveTo>
                  <a:pt x="f366" y="f367"/>
                </a:moveTo>
                <a:arcTo wR="f41" hR="f97" stAng="f204" swAng="f230"/>
                <a:lnTo>
                  <a:pt x="f30" y="f125"/>
                </a:lnTo>
                <a:lnTo>
                  <a:pt x="f10" y="f83"/>
                </a:lnTo>
                <a:lnTo>
                  <a:pt x="f30" y="f116"/>
                </a:lnTo>
                <a:lnTo>
                  <a:pt x="f374" y="f375"/>
                </a:lnTo>
                <a:arcTo wR="f41" hR="f102" stAng="f214" swAng="f285"/>
                <a:lnTo>
                  <a:pt x="f387" y="f388"/>
                </a:lnTo>
                <a:arcTo wR="f41" hR="f97" stAng="f255" swAng="f286"/>
                <a:close/>
              </a:path>
              <a:path w="21600" h="21600" fill="none">
                <a:moveTo>
                  <a:pt x="f378" y="f379"/>
                </a:moveTo>
                <a:arcTo wR="f41" hR="f102" stAng="f213" swAng="f287"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0" name="AutoShape 13"/>
          <p:cNvSpPr/>
          <p:nvPr/>
        </p:nvSpPr>
        <p:spPr>
          <a:xfrm rot="10799991">
            <a:off x="1476344" y="4165558"/>
            <a:ext cx="575093" cy="321411"/>
          </a:xfrm>
          <a:custGeom>
            <a:avLst>
              <a:gd name="f0" fmla="val 12960"/>
              <a:gd name="f1" fmla="val 19440"/>
              <a:gd name="f2" fmla="val 72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+- 0 0 21600"/>
              <a:gd name="f13" fmla="*/ 21600 21600 1"/>
              <a:gd name="f14" fmla="*/ 21600 2195 1"/>
              <a:gd name="f15" fmla="*/ 21600 14189 1"/>
              <a:gd name="f16" fmla="val -2147483647"/>
              <a:gd name="f17" fmla="val 2147483647"/>
              <a:gd name="f18" fmla="+- 0 0 0"/>
              <a:gd name="f19" fmla="*/ f7 1 21600"/>
              <a:gd name="f20" fmla="*/ f8 1 21600"/>
              <a:gd name="f21" fmla="val f9"/>
              <a:gd name="f22" fmla="val f10"/>
              <a:gd name="f23" fmla="*/ f14 1 16384"/>
              <a:gd name="f24" fmla="*/ f15 1 16384"/>
              <a:gd name="f25" fmla="min f12 f10"/>
              <a:gd name="f26" fmla="max f12 f10"/>
              <a:gd name="f27" fmla="+- f10 0 f9"/>
              <a:gd name="f28" fmla="pin 0 f1 21600"/>
              <a:gd name="f29" fmla="pin 0 f2 21600"/>
              <a:gd name="f30" fmla="*/ f18 f4 1"/>
              <a:gd name="f31" fmla="+- f22 0 f21"/>
              <a:gd name="f32" fmla="val f28"/>
              <a:gd name="f33" fmla="val f29"/>
              <a:gd name="f34" fmla="+- f26 0 f25"/>
              <a:gd name="f35" fmla="*/ f27 1 21600"/>
              <a:gd name="f36" fmla="*/ f28 f20 1"/>
              <a:gd name="f37" fmla="*/ f29 f19 1"/>
              <a:gd name="f38" fmla="*/ f23 f19 1"/>
              <a:gd name="f39" fmla="*/ f24 f19 1"/>
              <a:gd name="f40" fmla="*/ f30 1 f6"/>
              <a:gd name="f41" fmla="*/ f10 f19 1"/>
              <a:gd name="f42" fmla="*/ f31 1 21600"/>
              <a:gd name="f43" fmla="+- f32 f32 0"/>
              <a:gd name="f44" fmla="*/ f33 1 21600"/>
              <a:gd name="f45" fmla="*/ f33 f33 1"/>
              <a:gd name="f46" fmla="*/ f34 1 2"/>
              <a:gd name="f47" fmla="*/ 21600 f35 1"/>
              <a:gd name="f48" fmla="*/ 0 f35 1"/>
              <a:gd name="f49" fmla="+- f40 0 f5"/>
              <a:gd name="f50" fmla="*/ f33 f19 1"/>
              <a:gd name="f51" fmla="*/ 0 f42 1"/>
              <a:gd name="f52" fmla="+- f43 0 21600"/>
              <a:gd name="f53" fmla="*/ f44 f44 1"/>
              <a:gd name="f54" fmla="+- f13 0 f45"/>
              <a:gd name="f55" fmla="+- f25 f46 0"/>
              <a:gd name="f56" fmla="*/ f47 1 f35"/>
              <a:gd name="f57" fmla="*/ f48 1 f35"/>
              <a:gd name="f58" fmla="+- f52 f32 0"/>
              <a:gd name="f59" fmla="+- 1 0 f53"/>
              <a:gd name="f60" fmla="+- f52 0 128"/>
              <a:gd name="f61" fmla="sqrt f54"/>
              <a:gd name="f62" fmla="+- 0 0 f55"/>
              <a:gd name="f63" fmla="+- f10 0 f55"/>
              <a:gd name="f64" fmla="+- f33 0 f55"/>
              <a:gd name="f65" fmla="*/ f51 1 f42"/>
              <a:gd name="f66" fmla="*/ f56 f20 1"/>
              <a:gd name="f67" fmla="*/ f57 f19 1"/>
              <a:gd name="f68" fmla="sqrt f59"/>
              <a:gd name="f69" fmla="+- f61 21600 0"/>
              <a:gd name="f70" fmla="+- 0 0 f63"/>
              <a:gd name="f71" fmla="+- 0 0 f64"/>
              <a:gd name="f72" fmla="+- 0 0 f62"/>
              <a:gd name="f73" fmla="*/ f65 f19 1"/>
              <a:gd name="f74" fmla="*/ f13 1 f69"/>
              <a:gd name="f75" fmla="+- 0 0 f70"/>
              <a:gd name="f76" fmla="+- 0 0 f71"/>
              <a:gd name="f77" fmla="+- 0 0 f72"/>
              <a:gd name="f78" fmla="+- f74 64 0"/>
              <a:gd name="f79" fmla="pin f78 f0 f60"/>
              <a:gd name="f80" fmla="val f79"/>
              <a:gd name="f81" fmla="*/ f79 f20 1"/>
              <a:gd name="f82" fmla="+- f80 21600 0"/>
              <a:gd name="f83" fmla="+- f58 0 f80"/>
              <a:gd name="f84" fmla="+- 21600 f80 0"/>
              <a:gd name="f85" fmla="+- f52 0 f80"/>
              <a:gd name="f86" fmla="+- f82 0 f32"/>
              <a:gd name="f87" fmla="*/ f83 1 2"/>
              <a:gd name="f88" fmla="*/ f84 1 2"/>
              <a:gd name="f89" fmla="*/ f85 1 2"/>
              <a:gd name="f90" fmla="min f85 f32"/>
              <a:gd name="f91" fmla="max f85 f32"/>
              <a:gd name="f92" fmla="*/ f86 1 2"/>
              <a:gd name="f93" fmla="min 0 f86"/>
              <a:gd name="f94" fmla="max 0 f86"/>
              <a:gd name="f95" fmla="+- f91 0 f90"/>
              <a:gd name="f96" fmla="*/ f89 f20 1"/>
              <a:gd name="f97" fmla="*/ f88 f20 1"/>
              <a:gd name="f98" fmla="*/ f92 f68 1"/>
              <a:gd name="f99" fmla="+- f92 f87 0"/>
              <a:gd name="f100" fmla="*/ f92 1 2"/>
              <a:gd name="f101" fmla="+- f94 0 f93"/>
              <a:gd name="f102" fmla="*/ f95 1 2"/>
              <a:gd name="f103" fmla="+- f92 f98 0"/>
              <a:gd name="f104" fmla="+- f87 f98 0"/>
              <a:gd name="f105" fmla="*/ f99 1 2"/>
              <a:gd name="f106" fmla="+- f32 0 f100"/>
              <a:gd name="f107" fmla="*/ f101 1 2"/>
              <a:gd name="f108" fmla="+- f90 f102 0"/>
              <a:gd name="f109" fmla="*/ f46 f102 1"/>
              <a:gd name="f110" fmla="*/ f100 f20 1"/>
              <a:gd name="f111" fmla="+- f103 f32 0"/>
              <a:gd name="f112" fmla="+- f105 0 f92"/>
              <a:gd name="f113" fmla="+- f93 f107 0"/>
              <a:gd name="f114" fmla="*/ f46 f107 1"/>
              <a:gd name="f115" fmla="+- f87 0 f108"/>
              <a:gd name="f116" fmla="+- f104 0 f108"/>
              <a:gd name="f117" fmla="+- f105 0 f108"/>
              <a:gd name="f118" fmla="+- f85 0 f108"/>
              <a:gd name="f119" fmla="*/ f106 f20 1"/>
              <a:gd name="f120" fmla="*/ f105 f20 1"/>
              <a:gd name="f121" fmla="+- f111 0 21600"/>
              <a:gd name="f122" fmla="*/ f112 1 f92"/>
              <a:gd name="f123" fmla="+- 0 0 f113"/>
              <a:gd name="f124" fmla="+- f92 0 f113"/>
              <a:gd name="f125" fmla="+- 0 0 f115"/>
              <a:gd name="f126" fmla="+- 0 0 f116"/>
              <a:gd name="f127" fmla="+- f103 0 f113"/>
              <a:gd name="f128" fmla="+- f105 0 f113"/>
              <a:gd name="f129" fmla="+- 0 0 f118"/>
              <a:gd name="f130" fmla="+- f111 0 f80"/>
              <a:gd name="f131" fmla="+- 0 0 f117"/>
              <a:gd name="f132" fmla="*/ f122 f122 1"/>
              <a:gd name="f133" fmla="+- 0 0 f124"/>
              <a:gd name="f134" fmla="+- 0 0 f127"/>
              <a:gd name="f135" fmla="+- 0 0 f128"/>
              <a:gd name="f136" fmla="+- 0 0 f125"/>
              <a:gd name="f137" fmla="+- 0 0 f126"/>
              <a:gd name="f138" fmla="+- 0 0 f129"/>
              <a:gd name="f139" fmla="+- 0 0 f123"/>
              <a:gd name="f140" fmla="+- 0 0 f131"/>
              <a:gd name="f141" fmla="*/ f121 f20 1"/>
              <a:gd name="f142" fmla="*/ f130 f20 1"/>
              <a:gd name="f143" fmla="at2 f75 f136"/>
              <a:gd name="f144" fmla="at2 f76 f137"/>
              <a:gd name="f145" fmla="at2 f77 f138"/>
              <a:gd name="f146" fmla="+- 1 0 f132"/>
              <a:gd name="f147" fmla="+- 0 0 f139"/>
              <a:gd name="f148" fmla="+- 0 0 f133"/>
              <a:gd name="f149" fmla="+- 0 0 f134"/>
              <a:gd name="f150" fmla="+- 0 0 f135"/>
              <a:gd name="f151" fmla="+- f143 f5 0"/>
              <a:gd name="f152" fmla="+- f144 f5 0"/>
              <a:gd name="f153" fmla="+- f145 f5 0"/>
              <a:gd name="f154" fmla="at2 f77 f147"/>
              <a:gd name="f155" fmla="at2 f75 f148"/>
              <a:gd name="f156" fmla="at2 f76 f149"/>
              <a:gd name="f157" fmla="sqrt f146"/>
              <a:gd name="f158" fmla="*/ f151 f11 1"/>
              <a:gd name="f159" fmla="*/ f152 f11 1"/>
              <a:gd name="f160" fmla="*/ f153 f11 1"/>
              <a:gd name="f161" fmla="+- f154 f5 0"/>
              <a:gd name="f162" fmla="+- f155 f5 0"/>
              <a:gd name="f163" fmla="+- f156 f5 0"/>
              <a:gd name="f164" fmla="*/ 21600 f157 1"/>
              <a:gd name="f165" fmla="*/ f158 1 f4"/>
              <a:gd name="f166" fmla="*/ f159 1 f4"/>
              <a:gd name="f167" fmla="*/ f160 1 f4"/>
              <a:gd name="f168" fmla="*/ f161 f11 1"/>
              <a:gd name="f169" fmla="*/ f162 f11 1"/>
              <a:gd name="f170" fmla="*/ f163 f11 1"/>
              <a:gd name="f171" fmla="+- f164 0 f55"/>
              <a:gd name="f172" fmla="+- 0 0 f165"/>
              <a:gd name="f173" fmla="+- 0 0 f166"/>
              <a:gd name="f174" fmla="+- 0 0 f167"/>
              <a:gd name="f175" fmla="*/ f168 1 f4"/>
              <a:gd name="f176" fmla="*/ f169 1 f4"/>
              <a:gd name="f177" fmla="*/ f170 1 f4"/>
              <a:gd name="f178" fmla="+- 0 0 f171"/>
              <a:gd name="f179" fmla="val f172"/>
              <a:gd name="f180" fmla="val f173"/>
              <a:gd name="f181" fmla="val f174"/>
              <a:gd name="f182" fmla="+- 0 0 f175"/>
              <a:gd name="f183" fmla="+- 0 0 f176"/>
              <a:gd name="f184" fmla="+- 0 0 f177"/>
              <a:gd name="f185" fmla="+- 0 0 f178"/>
              <a:gd name="f186" fmla="+- 0 0 f179"/>
              <a:gd name="f187" fmla="+- 0 0 f180"/>
              <a:gd name="f188" fmla="+- 0 0 f181"/>
              <a:gd name="f189" fmla="val f182"/>
              <a:gd name="f190" fmla="val f183"/>
              <a:gd name="f191" fmla="val f184"/>
              <a:gd name="f192" fmla="at2 f185 f150"/>
              <a:gd name="f193" fmla="at2 f185 f140"/>
              <a:gd name="f194" fmla="*/ f186 f4 1"/>
              <a:gd name="f195" fmla="*/ f187 f4 1"/>
              <a:gd name="f196" fmla="*/ f188 f4 1"/>
              <a:gd name="f197" fmla="+- 0 0 f189"/>
              <a:gd name="f198" fmla="+- 0 0 f190"/>
              <a:gd name="f199" fmla="+- 0 0 f191"/>
              <a:gd name="f200" fmla="+- f192 f5 0"/>
              <a:gd name="f201" fmla="+- f193 f5 0"/>
              <a:gd name="f202" fmla="*/ f194 1 f11"/>
              <a:gd name="f203" fmla="*/ f195 1 f11"/>
              <a:gd name="f204" fmla="*/ f196 1 f11"/>
              <a:gd name="f205" fmla="*/ f197 f4 1"/>
              <a:gd name="f206" fmla="*/ f198 f4 1"/>
              <a:gd name="f207" fmla="*/ f199 f4 1"/>
              <a:gd name="f208" fmla="*/ f200 f11 1"/>
              <a:gd name="f209" fmla="*/ f201 f11 1"/>
              <a:gd name="f210" fmla="+- f202 0 f5"/>
              <a:gd name="f211" fmla="+- f203 0 f5"/>
              <a:gd name="f212" fmla="+- f204 0 f5"/>
              <a:gd name="f213" fmla="*/ f205 1 f11"/>
              <a:gd name="f214" fmla="*/ f206 1 f11"/>
              <a:gd name="f215" fmla="*/ f207 1 f11"/>
              <a:gd name="f216" fmla="*/ f208 1 f4"/>
              <a:gd name="f217" fmla="*/ f209 1 f4"/>
              <a:gd name="f218" fmla="+- f213 0 f5"/>
              <a:gd name="f219" fmla="+- f214 0 f5"/>
              <a:gd name="f220" fmla="+- f215 0 f5"/>
              <a:gd name="f221" fmla="+- 0 0 f216"/>
              <a:gd name="f222" fmla="+- 0 0 f217"/>
              <a:gd name="f223" fmla="+- f211 0 f210"/>
              <a:gd name="f224" fmla="+- f210 f5 0"/>
              <a:gd name="f225" fmla="val f221"/>
              <a:gd name="f226" fmla="val f222"/>
              <a:gd name="f227" fmla="+- f219 0 f218"/>
              <a:gd name="f228" fmla="+- f223 f3 0"/>
              <a:gd name="f229" fmla="*/ f224 f11 1"/>
              <a:gd name="f230" fmla="+- f218 f5 0"/>
              <a:gd name="f231" fmla="+- f220 f5 0"/>
              <a:gd name="f232" fmla="+- 0 0 f225"/>
              <a:gd name="f233" fmla="+- 0 0 f226"/>
              <a:gd name="f234" fmla="+- f227 f3 0"/>
              <a:gd name="f235" fmla="?: f223 f223 f228"/>
              <a:gd name="f236" fmla="*/ f229 1 f4"/>
              <a:gd name="f237" fmla="*/ f230 f11 1"/>
              <a:gd name="f238" fmla="*/ f231 f11 1"/>
              <a:gd name="f239" fmla="*/ f232 f4 1"/>
              <a:gd name="f240" fmla="*/ f233 f4 1"/>
              <a:gd name="f241" fmla="?: f227 f227 f234"/>
              <a:gd name="f242" fmla="+- 0 0 f236"/>
              <a:gd name="f243" fmla="*/ f237 1 f4"/>
              <a:gd name="f244" fmla="*/ f238 1 f4"/>
              <a:gd name="f245" fmla="*/ f239 1 f11"/>
              <a:gd name="f246" fmla="*/ f240 1 f11"/>
              <a:gd name="f247" fmla="+- 0 0 f242"/>
              <a:gd name="f248" fmla="+- 0 0 f243"/>
              <a:gd name="f249" fmla="+- 0 0 f244"/>
              <a:gd name="f250" fmla="+- f245 0 f5"/>
              <a:gd name="f251" fmla="+- f246 0 f5"/>
              <a:gd name="f252" fmla="*/ f247 f4 1"/>
              <a:gd name="f253" fmla="+- 0 0 f248"/>
              <a:gd name="f254" fmla="+- 0 0 f249"/>
              <a:gd name="f255" fmla="+- f250 0 f220"/>
              <a:gd name="f256" fmla="+- f212 0 f251"/>
              <a:gd name="f257" fmla="+- f251 0 f210"/>
              <a:gd name="f258" fmla="*/ f252 1 f11"/>
              <a:gd name="f259" fmla="*/ f253 f4 1"/>
              <a:gd name="f260" fmla="*/ f254 f4 1"/>
              <a:gd name="f261" fmla="+- f251 f5 0"/>
              <a:gd name="f262" fmla="+- f255 0 f3"/>
              <a:gd name="f263" fmla="+- f256 0 f3"/>
              <a:gd name="f264" fmla="+- f257 0 f3"/>
              <a:gd name="f265" fmla="+- f258 0 f5"/>
              <a:gd name="f266" fmla="*/ f259 1 f11"/>
              <a:gd name="f267" fmla="*/ f260 1 f11"/>
              <a:gd name="f268" fmla="*/ f261 f11 1"/>
              <a:gd name="f269" fmla="cos 1 f265"/>
              <a:gd name="f270" fmla="sin 1 f265"/>
              <a:gd name="f271" fmla="?: f255 f262 f255"/>
              <a:gd name="f272" fmla="?: f256 f263 f256"/>
              <a:gd name="f273" fmla="?: f257 f264 f257"/>
              <a:gd name="f274" fmla="+- f266 0 f5"/>
              <a:gd name="f275" fmla="+- f267 0 f5"/>
              <a:gd name="f276" fmla="*/ f268 1 f4"/>
              <a:gd name="f277" fmla="+- 0 0 f269"/>
              <a:gd name="f278" fmla="+- 0 0 f270"/>
              <a:gd name="f279" fmla="cos 1 f274"/>
              <a:gd name="f280" fmla="sin 1 f274"/>
              <a:gd name="f281" fmla="cos 1 f275"/>
              <a:gd name="f282" fmla="sin 1 f275"/>
              <a:gd name="f283" fmla="+- 0 0 f276"/>
              <a:gd name="f284" fmla="+- 0 0 f277"/>
              <a:gd name="f285" fmla="+- 0 0 f278"/>
              <a:gd name="f286" fmla="+- 0 0 f279"/>
              <a:gd name="f287" fmla="+- 0 0 f280"/>
              <a:gd name="f288" fmla="+- 0 0 f281"/>
              <a:gd name="f289" fmla="+- 0 0 f282"/>
              <a:gd name="f290" fmla="+- 0 0 f283"/>
              <a:gd name="f291" fmla="val f284"/>
              <a:gd name="f292" fmla="val f285"/>
              <a:gd name="f293" fmla="+- 0 0 f286"/>
              <a:gd name="f294" fmla="+- 0 0 f287"/>
              <a:gd name="f295" fmla="+- 0 0 f288"/>
              <a:gd name="f296" fmla="+- 0 0 f289"/>
              <a:gd name="f297" fmla="*/ f290 f4 1"/>
              <a:gd name="f298" fmla="+- 0 0 f291"/>
              <a:gd name="f299" fmla="+- 0 0 f292"/>
              <a:gd name="f300" fmla="val f293"/>
              <a:gd name="f301" fmla="val f294"/>
              <a:gd name="f302" fmla="val f295"/>
              <a:gd name="f303" fmla="val f296"/>
              <a:gd name="f304" fmla="*/ f297 1 f11"/>
              <a:gd name="f305" fmla="+- 0 0 f300"/>
              <a:gd name="f306" fmla="+- 0 0 f301"/>
              <a:gd name="f307" fmla="+- 0 0 f302"/>
              <a:gd name="f308" fmla="+- 0 0 f303"/>
              <a:gd name="f309" fmla="*/ f102 f298 1"/>
              <a:gd name="f310" fmla="*/ f46 f299 1"/>
              <a:gd name="f311" fmla="+- f304 0 f5"/>
              <a:gd name="f312" fmla="*/ f107 f305 1"/>
              <a:gd name="f313" fmla="*/ f46 f306 1"/>
              <a:gd name="f314" fmla="*/ f309 f309 1"/>
              <a:gd name="f315" fmla="*/ f310 f310 1"/>
              <a:gd name="f316" fmla="*/ f107 f307 1"/>
              <a:gd name="f317" fmla="*/ f46 f308 1"/>
              <a:gd name="f318" fmla="cos 1 f311"/>
              <a:gd name="f319" fmla="sin 1 f311"/>
              <a:gd name="f320" fmla="+- 0 0 f318"/>
              <a:gd name="f321" fmla="+- 0 0 f319"/>
              <a:gd name="f322" fmla="*/ f312 f312 1"/>
              <a:gd name="f323" fmla="*/ f313 f313 1"/>
              <a:gd name="f324" fmla="+- f314 f315 0"/>
              <a:gd name="f325" fmla="*/ f316 f316 1"/>
              <a:gd name="f326" fmla="*/ f317 f317 1"/>
              <a:gd name="f327" fmla="+- 0 0 f320"/>
              <a:gd name="f328" fmla="+- 0 0 f321"/>
              <a:gd name="f329" fmla="+- f322 f323 0"/>
              <a:gd name="f330" fmla="sqrt f324"/>
              <a:gd name="f331" fmla="+- f325 f326 0"/>
              <a:gd name="f332" fmla="val f327"/>
              <a:gd name="f333" fmla="val f328"/>
              <a:gd name="f334" fmla="sqrt f329"/>
              <a:gd name="f335" fmla="*/ f109 1 f330"/>
              <a:gd name="f336" fmla="sqrt f331"/>
              <a:gd name="f337" fmla="+- 0 0 f332"/>
              <a:gd name="f338" fmla="+- 0 0 f333"/>
              <a:gd name="f339" fmla="*/ f114 1 f334"/>
              <a:gd name="f340" fmla="*/ f298 f335 1"/>
              <a:gd name="f341" fmla="*/ f299 f335 1"/>
              <a:gd name="f342" fmla="*/ f114 1 f336"/>
              <a:gd name="f343" fmla="*/ f305 f339 1"/>
              <a:gd name="f344" fmla="*/ f306 f339 1"/>
              <a:gd name="f345" fmla="+- f55 0 f340"/>
              <a:gd name="f346" fmla="+- f108 0 f341"/>
              <a:gd name="f347" fmla="*/ f307 f342 1"/>
              <a:gd name="f348" fmla="*/ f308 f342 1"/>
              <a:gd name="f349" fmla="*/ f102 f337 1"/>
              <a:gd name="f350" fmla="*/ f46 f338 1"/>
              <a:gd name="f351" fmla="+- f55 0 f343"/>
              <a:gd name="f352" fmla="+- f113 0 f344"/>
              <a:gd name="f353" fmla="+- f55 0 f347"/>
              <a:gd name="f354" fmla="+- f113 0 f348"/>
              <a:gd name="f355" fmla="*/ f349 f349 1"/>
              <a:gd name="f356" fmla="*/ f350 f350 1"/>
              <a:gd name="f357" fmla="+- f355 f356 0"/>
              <a:gd name="f358" fmla="sqrt f357"/>
              <a:gd name="f359" fmla="*/ f109 1 f358"/>
              <a:gd name="f360" fmla="*/ f337 f359 1"/>
              <a:gd name="f361" fmla="*/ f338 f359 1"/>
              <a:gd name="f362" fmla="+- f55 0 f360"/>
              <a:gd name="f363" fmla="+- f108 0 f361"/>
            </a:gdLst>
            <a:ahLst>
              <a:ahXY gdRefY="f0" minY="f78" maxY="f60">
                <a:pos x="f73" y="f81"/>
              </a:ahXY>
              <a:ahXY gdRefY="f1" minY="f9" maxY="f10">
                <a:pos x="f73" y="f36"/>
              </a:ahXY>
              <a:ahXY gdRefX="f2" minX="f9" maxX="f10">
                <a:pos x="f37" y="f6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7" y="f96"/>
              </a:cxn>
              <a:cxn ang="f49">
                <a:pos x="f50" y="f141"/>
              </a:cxn>
              <a:cxn ang="f49">
                <a:pos x="f67" y="f97"/>
              </a:cxn>
              <a:cxn ang="f49">
                <a:pos x="f50" y="f142"/>
              </a:cxn>
              <a:cxn ang="f49">
                <a:pos x="f41" y="f120"/>
              </a:cxn>
            </a:cxnLst>
            <a:rect l="f38" t="f110" r="f39" b="f119"/>
            <a:pathLst>
              <a:path w="21600" h="21600">
                <a:moveTo>
                  <a:pt x="f351" y="f352"/>
                </a:moveTo>
                <a:arcTo wR="f46" hR="f107" stAng="f218" swAng="f241"/>
                <a:moveTo>
                  <a:pt x="f345" y="f346"/>
                </a:moveTo>
                <a:arcTo wR="f46" hR="f102" stAng="f210" swAng="f235"/>
                <a:lnTo>
                  <a:pt x="f33" y="f130"/>
                </a:lnTo>
                <a:lnTo>
                  <a:pt x="f9" y="f88"/>
                </a:lnTo>
                <a:lnTo>
                  <a:pt x="f33" y="f121"/>
                </a:lnTo>
                <a:lnTo>
                  <a:pt x="f353" y="f354"/>
                </a:lnTo>
                <a:arcTo wR="f46" hR="f107" stAng="f220" swAng="f271"/>
                <a:lnTo>
                  <a:pt x="f362" y="f363"/>
                </a:lnTo>
                <a:arcTo wR="f46" hR="f102" stAng="f251" swAng="f272"/>
                <a:close/>
              </a:path>
              <a:path w="21600" h="21600" fill="none">
                <a:moveTo>
                  <a:pt x="f345" y="f346"/>
                </a:moveTo>
                <a:arcTo wR="f46" hR="f102" stAng="f210" swAng="f273"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1" name="AutoShape 14"/>
          <p:cNvSpPr/>
          <p:nvPr/>
        </p:nvSpPr>
        <p:spPr>
          <a:xfrm>
            <a:off x="1907639" y="4580997"/>
            <a:ext cx="0" cy="0"/>
          </a:xfrm>
          <a:custGeom>
            <a:avLst>
              <a:gd name="f0" fmla="val 12960"/>
              <a:gd name="f1" fmla="val 19440"/>
              <a:gd name="f2" fmla="val 72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+- 0 0 21600"/>
              <a:gd name="f13" fmla="*/ 21600 21600 1"/>
              <a:gd name="f14" fmla="*/ 21600 2195 1"/>
              <a:gd name="f15" fmla="*/ 21600 14189 1"/>
              <a:gd name="f16" fmla="val -2147483647"/>
              <a:gd name="f17" fmla="val 2147483647"/>
              <a:gd name="f18" fmla="+- 0 0 0"/>
              <a:gd name="f19" fmla="*/ f7 1 21600"/>
              <a:gd name="f20" fmla="*/ f8 1 21600"/>
              <a:gd name="f21" fmla="val f9"/>
              <a:gd name="f22" fmla="val f10"/>
              <a:gd name="f23" fmla="*/ f14 1 16384"/>
              <a:gd name="f24" fmla="*/ f15 1 16384"/>
              <a:gd name="f25" fmla="min f12 f10"/>
              <a:gd name="f26" fmla="max f12 f10"/>
              <a:gd name="f27" fmla="+- f10 0 f9"/>
              <a:gd name="f28" fmla="pin 0 f1 21600"/>
              <a:gd name="f29" fmla="pin 0 f2 21600"/>
              <a:gd name="f30" fmla="*/ f18 f4 1"/>
              <a:gd name="f31" fmla="+- f22 0 f21"/>
              <a:gd name="f32" fmla="val f28"/>
              <a:gd name="f33" fmla="val f29"/>
              <a:gd name="f34" fmla="+- f26 0 f25"/>
              <a:gd name="f35" fmla="*/ f27 1 21600"/>
              <a:gd name="f36" fmla="*/ f28 f20 1"/>
              <a:gd name="f37" fmla="*/ f29 f19 1"/>
              <a:gd name="f38" fmla="*/ f23 f19 1"/>
              <a:gd name="f39" fmla="*/ f24 f19 1"/>
              <a:gd name="f40" fmla="*/ f30 1 f6"/>
              <a:gd name="f41" fmla="*/ f10 f19 1"/>
              <a:gd name="f42" fmla="*/ f31 1 21600"/>
              <a:gd name="f43" fmla="+- f32 f32 0"/>
              <a:gd name="f44" fmla="*/ f33 1 21600"/>
              <a:gd name="f45" fmla="*/ f33 f33 1"/>
              <a:gd name="f46" fmla="*/ f34 1 2"/>
              <a:gd name="f47" fmla="*/ 21600 f35 1"/>
              <a:gd name="f48" fmla="*/ 0 f35 1"/>
              <a:gd name="f49" fmla="+- f40 0 f5"/>
              <a:gd name="f50" fmla="*/ f33 f19 1"/>
              <a:gd name="f51" fmla="*/ 0 f42 1"/>
              <a:gd name="f52" fmla="+- f43 0 21600"/>
              <a:gd name="f53" fmla="*/ f44 f44 1"/>
              <a:gd name="f54" fmla="+- f13 0 f45"/>
              <a:gd name="f55" fmla="+- f25 f46 0"/>
              <a:gd name="f56" fmla="*/ f47 1 f35"/>
              <a:gd name="f57" fmla="*/ f48 1 f35"/>
              <a:gd name="f58" fmla="+- f52 f32 0"/>
              <a:gd name="f59" fmla="+- 1 0 f53"/>
              <a:gd name="f60" fmla="+- f52 0 128"/>
              <a:gd name="f61" fmla="sqrt f54"/>
              <a:gd name="f62" fmla="+- 0 0 f55"/>
              <a:gd name="f63" fmla="+- f10 0 f55"/>
              <a:gd name="f64" fmla="+- f33 0 f55"/>
              <a:gd name="f65" fmla="*/ f51 1 f42"/>
              <a:gd name="f66" fmla="*/ f56 f20 1"/>
              <a:gd name="f67" fmla="*/ f57 f19 1"/>
              <a:gd name="f68" fmla="sqrt f59"/>
              <a:gd name="f69" fmla="+- f61 21600 0"/>
              <a:gd name="f70" fmla="+- 0 0 f63"/>
              <a:gd name="f71" fmla="+- 0 0 f64"/>
              <a:gd name="f72" fmla="+- 0 0 f62"/>
              <a:gd name="f73" fmla="*/ f65 f19 1"/>
              <a:gd name="f74" fmla="*/ f13 1 f69"/>
              <a:gd name="f75" fmla="+- 0 0 f70"/>
              <a:gd name="f76" fmla="+- 0 0 f71"/>
              <a:gd name="f77" fmla="+- 0 0 f72"/>
              <a:gd name="f78" fmla="+- f74 64 0"/>
              <a:gd name="f79" fmla="pin f78 f0 f60"/>
              <a:gd name="f80" fmla="val f79"/>
              <a:gd name="f81" fmla="*/ f79 f20 1"/>
              <a:gd name="f82" fmla="+- f80 21600 0"/>
              <a:gd name="f83" fmla="+- f58 0 f80"/>
              <a:gd name="f84" fmla="+- 21600 f80 0"/>
              <a:gd name="f85" fmla="+- f52 0 f80"/>
              <a:gd name="f86" fmla="+- f82 0 f32"/>
              <a:gd name="f87" fmla="*/ f83 1 2"/>
              <a:gd name="f88" fmla="*/ f84 1 2"/>
              <a:gd name="f89" fmla="*/ f85 1 2"/>
              <a:gd name="f90" fmla="min f85 f32"/>
              <a:gd name="f91" fmla="max f85 f32"/>
              <a:gd name="f92" fmla="*/ f86 1 2"/>
              <a:gd name="f93" fmla="min 0 f86"/>
              <a:gd name="f94" fmla="max 0 f86"/>
              <a:gd name="f95" fmla="+- f91 0 f90"/>
              <a:gd name="f96" fmla="*/ f89 f20 1"/>
              <a:gd name="f97" fmla="*/ f88 f20 1"/>
              <a:gd name="f98" fmla="*/ f92 f68 1"/>
              <a:gd name="f99" fmla="+- f92 f87 0"/>
              <a:gd name="f100" fmla="*/ f92 1 2"/>
              <a:gd name="f101" fmla="+- f94 0 f93"/>
              <a:gd name="f102" fmla="*/ f95 1 2"/>
              <a:gd name="f103" fmla="+- f92 f98 0"/>
              <a:gd name="f104" fmla="+- f87 f98 0"/>
              <a:gd name="f105" fmla="*/ f99 1 2"/>
              <a:gd name="f106" fmla="+- f32 0 f100"/>
              <a:gd name="f107" fmla="*/ f101 1 2"/>
              <a:gd name="f108" fmla="+- f90 f102 0"/>
              <a:gd name="f109" fmla="*/ f46 f102 1"/>
              <a:gd name="f110" fmla="*/ f100 f20 1"/>
              <a:gd name="f111" fmla="+- f103 f32 0"/>
              <a:gd name="f112" fmla="+- f105 0 f92"/>
              <a:gd name="f113" fmla="+- f93 f107 0"/>
              <a:gd name="f114" fmla="*/ f46 f107 1"/>
              <a:gd name="f115" fmla="+- f87 0 f108"/>
              <a:gd name="f116" fmla="+- f104 0 f108"/>
              <a:gd name="f117" fmla="+- f105 0 f108"/>
              <a:gd name="f118" fmla="+- f85 0 f108"/>
              <a:gd name="f119" fmla="*/ f106 f20 1"/>
              <a:gd name="f120" fmla="*/ f105 f20 1"/>
              <a:gd name="f121" fmla="+- f111 0 21600"/>
              <a:gd name="f122" fmla="*/ f112 1 f92"/>
              <a:gd name="f123" fmla="+- 0 0 f113"/>
              <a:gd name="f124" fmla="+- f92 0 f113"/>
              <a:gd name="f125" fmla="+- 0 0 f115"/>
              <a:gd name="f126" fmla="+- 0 0 f116"/>
              <a:gd name="f127" fmla="+- f103 0 f113"/>
              <a:gd name="f128" fmla="+- f105 0 f113"/>
              <a:gd name="f129" fmla="+- 0 0 f118"/>
              <a:gd name="f130" fmla="+- f111 0 f80"/>
              <a:gd name="f131" fmla="+- 0 0 f117"/>
              <a:gd name="f132" fmla="*/ f122 f122 1"/>
              <a:gd name="f133" fmla="+- 0 0 f124"/>
              <a:gd name="f134" fmla="+- 0 0 f127"/>
              <a:gd name="f135" fmla="+- 0 0 f128"/>
              <a:gd name="f136" fmla="+- 0 0 f125"/>
              <a:gd name="f137" fmla="+- 0 0 f126"/>
              <a:gd name="f138" fmla="+- 0 0 f129"/>
              <a:gd name="f139" fmla="+- 0 0 f123"/>
              <a:gd name="f140" fmla="+- 0 0 f131"/>
              <a:gd name="f141" fmla="*/ f121 f20 1"/>
              <a:gd name="f142" fmla="*/ f130 f20 1"/>
              <a:gd name="f143" fmla="at2 f75 f136"/>
              <a:gd name="f144" fmla="at2 f76 f137"/>
              <a:gd name="f145" fmla="at2 f77 f138"/>
              <a:gd name="f146" fmla="+- 1 0 f132"/>
              <a:gd name="f147" fmla="+- 0 0 f139"/>
              <a:gd name="f148" fmla="+- 0 0 f133"/>
              <a:gd name="f149" fmla="+- 0 0 f134"/>
              <a:gd name="f150" fmla="+- 0 0 f135"/>
              <a:gd name="f151" fmla="+- f143 f5 0"/>
              <a:gd name="f152" fmla="+- f144 f5 0"/>
              <a:gd name="f153" fmla="+- f145 f5 0"/>
              <a:gd name="f154" fmla="at2 f77 f147"/>
              <a:gd name="f155" fmla="at2 f75 f148"/>
              <a:gd name="f156" fmla="at2 f76 f149"/>
              <a:gd name="f157" fmla="sqrt f146"/>
              <a:gd name="f158" fmla="*/ f151 f11 1"/>
              <a:gd name="f159" fmla="*/ f152 f11 1"/>
              <a:gd name="f160" fmla="*/ f153 f11 1"/>
              <a:gd name="f161" fmla="+- f154 f5 0"/>
              <a:gd name="f162" fmla="+- f155 f5 0"/>
              <a:gd name="f163" fmla="+- f156 f5 0"/>
              <a:gd name="f164" fmla="*/ 21600 f157 1"/>
              <a:gd name="f165" fmla="*/ f158 1 f4"/>
              <a:gd name="f166" fmla="*/ f159 1 f4"/>
              <a:gd name="f167" fmla="*/ f160 1 f4"/>
              <a:gd name="f168" fmla="*/ f161 f11 1"/>
              <a:gd name="f169" fmla="*/ f162 f11 1"/>
              <a:gd name="f170" fmla="*/ f163 f11 1"/>
              <a:gd name="f171" fmla="+- f164 0 f55"/>
              <a:gd name="f172" fmla="+- 0 0 f165"/>
              <a:gd name="f173" fmla="+- 0 0 f166"/>
              <a:gd name="f174" fmla="+- 0 0 f167"/>
              <a:gd name="f175" fmla="*/ f168 1 f4"/>
              <a:gd name="f176" fmla="*/ f169 1 f4"/>
              <a:gd name="f177" fmla="*/ f170 1 f4"/>
              <a:gd name="f178" fmla="+- 0 0 f171"/>
              <a:gd name="f179" fmla="val f172"/>
              <a:gd name="f180" fmla="val f173"/>
              <a:gd name="f181" fmla="val f174"/>
              <a:gd name="f182" fmla="+- 0 0 f175"/>
              <a:gd name="f183" fmla="+- 0 0 f176"/>
              <a:gd name="f184" fmla="+- 0 0 f177"/>
              <a:gd name="f185" fmla="+- 0 0 f178"/>
              <a:gd name="f186" fmla="+- 0 0 f179"/>
              <a:gd name="f187" fmla="+- 0 0 f180"/>
              <a:gd name="f188" fmla="+- 0 0 f181"/>
              <a:gd name="f189" fmla="val f182"/>
              <a:gd name="f190" fmla="val f183"/>
              <a:gd name="f191" fmla="val f184"/>
              <a:gd name="f192" fmla="at2 f185 f150"/>
              <a:gd name="f193" fmla="at2 f185 f140"/>
              <a:gd name="f194" fmla="*/ f186 f4 1"/>
              <a:gd name="f195" fmla="*/ f187 f4 1"/>
              <a:gd name="f196" fmla="*/ f188 f4 1"/>
              <a:gd name="f197" fmla="+- 0 0 f189"/>
              <a:gd name="f198" fmla="+- 0 0 f190"/>
              <a:gd name="f199" fmla="+- 0 0 f191"/>
              <a:gd name="f200" fmla="+- f192 f5 0"/>
              <a:gd name="f201" fmla="+- f193 f5 0"/>
              <a:gd name="f202" fmla="*/ f194 1 f11"/>
              <a:gd name="f203" fmla="*/ f195 1 f11"/>
              <a:gd name="f204" fmla="*/ f196 1 f11"/>
              <a:gd name="f205" fmla="*/ f197 f4 1"/>
              <a:gd name="f206" fmla="*/ f198 f4 1"/>
              <a:gd name="f207" fmla="*/ f199 f4 1"/>
              <a:gd name="f208" fmla="*/ f200 f11 1"/>
              <a:gd name="f209" fmla="*/ f201 f11 1"/>
              <a:gd name="f210" fmla="+- f202 0 f5"/>
              <a:gd name="f211" fmla="+- f203 0 f5"/>
              <a:gd name="f212" fmla="+- f204 0 f5"/>
              <a:gd name="f213" fmla="*/ f205 1 f11"/>
              <a:gd name="f214" fmla="*/ f206 1 f11"/>
              <a:gd name="f215" fmla="*/ f207 1 f11"/>
              <a:gd name="f216" fmla="*/ f208 1 f4"/>
              <a:gd name="f217" fmla="*/ f209 1 f4"/>
              <a:gd name="f218" fmla="+- f213 0 f5"/>
              <a:gd name="f219" fmla="+- f214 0 f5"/>
              <a:gd name="f220" fmla="+- f215 0 f5"/>
              <a:gd name="f221" fmla="+- 0 0 f216"/>
              <a:gd name="f222" fmla="+- 0 0 f217"/>
              <a:gd name="f223" fmla="+- f211 0 f210"/>
              <a:gd name="f224" fmla="+- f210 f5 0"/>
              <a:gd name="f225" fmla="val f221"/>
              <a:gd name="f226" fmla="val f222"/>
              <a:gd name="f227" fmla="+- f219 0 f218"/>
              <a:gd name="f228" fmla="+- f223 f3 0"/>
              <a:gd name="f229" fmla="*/ f224 f11 1"/>
              <a:gd name="f230" fmla="+- f218 f5 0"/>
              <a:gd name="f231" fmla="+- f220 f5 0"/>
              <a:gd name="f232" fmla="+- 0 0 f225"/>
              <a:gd name="f233" fmla="+- 0 0 f226"/>
              <a:gd name="f234" fmla="+- f227 f3 0"/>
              <a:gd name="f235" fmla="?: f223 f223 f228"/>
              <a:gd name="f236" fmla="*/ f229 1 f4"/>
              <a:gd name="f237" fmla="*/ f230 f11 1"/>
              <a:gd name="f238" fmla="*/ f231 f11 1"/>
              <a:gd name="f239" fmla="*/ f232 f4 1"/>
              <a:gd name="f240" fmla="*/ f233 f4 1"/>
              <a:gd name="f241" fmla="?: f227 f227 f234"/>
              <a:gd name="f242" fmla="+- 0 0 f236"/>
              <a:gd name="f243" fmla="*/ f237 1 f4"/>
              <a:gd name="f244" fmla="*/ f238 1 f4"/>
              <a:gd name="f245" fmla="*/ f239 1 f11"/>
              <a:gd name="f246" fmla="*/ f240 1 f11"/>
              <a:gd name="f247" fmla="+- 0 0 f242"/>
              <a:gd name="f248" fmla="+- 0 0 f243"/>
              <a:gd name="f249" fmla="+- 0 0 f244"/>
              <a:gd name="f250" fmla="+- f245 0 f5"/>
              <a:gd name="f251" fmla="+- f246 0 f5"/>
              <a:gd name="f252" fmla="*/ f247 f4 1"/>
              <a:gd name="f253" fmla="+- 0 0 f248"/>
              <a:gd name="f254" fmla="+- 0 0 f249"/>
              <a:gd name="f255" fmla="+- f250 0 f220"/>
              <a:gd name="f256" fmla="+- f212 0 f251"/>
              <a:gd name="f257" fmla="+- f251 0 f210"/>
              <a:gd name="f258" fmla="*/ f252 1 f11"/>
              <a:gd name="f259" fmla="*/ f253 f4 1"/>
              <a:gd name="f260" fmla="*/ f254 f4 1"/>
              <a:gd name="f261" fmla="+- f251 f5 0"/>
              <a:gd name="f262" fmla="+- f255 0 f3"/>
              <a:gd name="f263" fmla="+- f256 0 f3"/>
              <a:gd name="f264" fmla="+- f257 0 f3"/>
              <a:gd name="f265" fmla="+- f258 0 f5"/>
              <a:gd name="f266" fmla="*/ f259 1 f11"/>
              <a:gd name="f267" fmla="*/ f260 1 f11"/>
              <a:gd name="f268" fmla="*/ f261 f11 1"/>
              <a:gd name="f269" fmla="cos 1 f265"/>
              <a:gd name="f270" fmla="sin 1 f265"/>
              <a:gd name="f271" fmla="?: f255 f262 f255"/>
              <a:gd name="f272" fmla="?: f256 f263 f256"/>
              <a:gd name="f273" fmla="?: f257 f264 f257"/>
              <a:gd name="f274" fmla="+- f266 0 f5"/>
              <a:gd name="f275" fmla="+- f267 0 f5"/>
              <a:gd name="f276" fmla="*/ f268 1 f4"/>
              <a:gd name="f277" fmla="+- 0 0 f269"/>
              <a:gd name="f278" fmla="+- 0 0 f270"/>
              <a:gd name="f279" fmla="cos 1 f274"/>
              <a:gd name="f280" fmla="sin 1 f274"/>
              <a:gd name="f281" fmla="cos 1 f275"/>
              <a:gd name="f282" fmla="sin 1 f275"/>
              <a:gd name="f283" fmla="+- 0 0 f276"/>
              <a:gd name="f284" fmla="+- 0 0 f277"/>
              <a:gd name="f285" fmla="+- 0 0 f278"/>
              <a:gd name="f286" fmla="+- 0 0 f279"/>
              <a:gd name="f287" fmla="+- 0 0 f280"/>
              <a:gd name="f288" fmla="+- 0 0 f281"/>
              <a:gd name="f289" fmla="+- 0 0 f282"/>
              <a:gd name="f290" fmla="+- 0 0 f283"/>
              <a:gd name="f291" fmla="val f284"/>
              <a:gd name="f292" fmla="val f285"/>
              <a:gd name="f293" fmla="+- 0 0 f286"/>
              <a:gd name="f294" fmla="+- 0 0 f287"/>
              <a:gd name="f295" fmla="+- 0 0 f288"/>
              <a:gd name="f296" fmla="+- 0 0 f289"/>
              <a:gd name="f297" fmla="*/ f290 f4 1"/>
              <a:gd name="f298" fmla="+- 0 0 f291"/>
              <a:gd name="f299" fmla="+- 0 0 f292"/>
              <a:gd name="f300" fmla="val f293"/>
              <a:gd name="f301" fmla="val f294"/>
              <a:gd name="f302" fmla="val f295"/>
              <a:gd name="f303" fmla="val f296"/>
              <a:gd name="f304" fmla="*/ f297 1 f11"/>
              <a:gd name="f305" fmla="+- 0 0 f300"/>
              <a:gd name="f306" fmla="+- 0 0 f301"/>
              <a:gd name="f307" fmla="+- 0 0 f302"/>
              <a:gd name="f308" fmla="+- 0 0 f303"/>
              <a:gd name="f309" fmla="*/ f102 f298 1"/>
              <a:gd name="f310" fmla="*/ f46 f299 1"/>
              <a:gd name="f311" fmla="+- f304 0 f5"/>
              <a:gd name="f312" fmla="*/ f107 f305 1"/>
              <a:gd name="f313" fmla="*/ f46 f306 1"/>
              <a:gd name="f314" fmla="*/ f309 f309 1"/>
              <a:gd name="f315" fmla="*/ f310 f310 1"/>
              <a:gd name="f316" fmla="*/ f107 f307 1"/>
              <a:gd name="f317" fmla="*/ f46 f308 1"/>
              <a:gd name="f318" fmla="cos 1 f311"/>
              <a:gd name="f319" fmla="sin 1 f311"/>
              <a:gd name="f320" fmla="+- 0 0 f318"/>
              <a:gd name="f321" fmla="+- 0 0 f319"/>
              <a:gd name="f322" fmla="*/ f312 f312 1"/>
              <a:gd name="f323" fmla="*/ f313 f313 1"/>
              <a:gd name="f324" fmla="+- f314 f315 0"/>
              <a:gd name="f325" fmla="*/ f316 f316 1"/>
              <a:gd name="f326" fmla="*/ f317 f317 1"/>
              <a:gd name="f327" fmla="+- 0 0 f320"/>
              <a:gd name="f328" fmla="+- 0 0 f321"/>
              <a:gd name="f329" fmla="+- f322 f323 0"/>
              <a:gd name="f330" fmla="sqrt f324"/>
              <a:gd name="f331" fmla="+- f325 f326 0"/>
              <a:gd name="f332" fmla="val f327"/>
              <a:gd name="f333" fmla="val f328"/>
              <a:gd name="f334" fmla="sqrt f329"/>
              <a:gd name="f335" fmla="*/ f109 1 f330"/>
              <a:gd name="f336" fmla="sqrt f331"/>
              <a:gd name="f337" fmla="+- 0 0 f332"/>
              <a:gd name="f338" fmla="+- 0 0 f333"/>
              <a:gd name="f339" fmla="*/ f114 1 f334"/>
              <a:gd name="f340" fmla="*/ f298 f335 1"/>
              <a:gd name="f341" fmla="*/ f299 f335 1"/>
              <a:gd name="f342" fmla="*/ f114 1 f336"/>
              <a:gd name="f343" fmla="*/ f305 f339 1"/>
              <a:gd name="f344" fmla="*/ f306 f339 1"/>
              <a:gd name="f345" fmla="+- f55 0 f340"/>
              <a:gd name="f346" fmla="+- f108 0 f341"/>
              <a:gd name="f347" fmla="*/ f307 f342 1"/>
              <a:gd name="f348" fmla="*/ f308 f342 1"/>
              <a:gd name="f349" fmla="*/ f102 f337 1"/>
              <a:gd name="f350" fmla="*/ f46 f338 1"/>
              <a:gd name="f351" fmla="+- f55 0 f343"/>
              <a:gd name="f352" fmla="+- f113 0 f344"/>
              <a:gd name="f353" fmla="+- f55 0 f347"/>
              <a:gd name="f354" fmla="+- f113 0 f348"/>
              <a:gd name="f355" fmla="*/ f349 f349 1"/>
              <a:gd name="f356" fmla="*/ f350 f350 1"/>
              <a:gd name="f357" fmla="+- f355 f356 0"/>
              <a:gd name="f358" fmla="sqrt f357"/>
              <a:gd name="f359" fmla="*/ f109 1 f358"/>
              <a:gd name="f360" fmla="*/ f337 f359 1"/>
              <a:gd name="f361" fmla="*/ f338 f359 1"/>
              <a:gd name="f362" fmla="+- f55 0 f360"/>
              <a:gd name="f363" fmla="+- f108 0 f361"/>
            </a:gdLst>
            <a:ahLst>
              <a:ahXY gdRefY="f0" minY="f78" maxY="f60">
                <a:pos x="f73" y="f81"/>
              </a:ahXY>
              <a:ahXY gdRefY="f1" minY="f9" maxY="f10">
                <a:pos x="f73" y="f36"/>
              </a:ahXY>
              <a:ahXY gdRefX="f2" minX="f9" maxX="f10">
                <a:pos x="f37" y="f6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7" y="f96"/>
              </a:cxn>
              <a:cxn ang="f49">
                <a:pos x="f50" y="f141"/>
              </a:cxn>
              <a:cxn ang="f49">
                <a:pos x="f67" y="f97"/>
              </a:cxn>
              <a:cxn ang="f49">
                <a:pos x="f50" y="f142"/>
              </a:cxn>
              <a:cxn ang="f49">
                <a:pos x="f41" y="f120"/>
              </a:cxn>
            </a:cxnLst>
            <a:rect l="f38" t="f110" r="f39" b="f119"/>
            <a:pathLst>
              <a:path w="21600" h="21600">
                <a:moveTo>
                  <a:pt x="f351" y="f352"/>
                </a:moveTo>
                <a:arcTo wR="f46" hR="f107" stAng="f218" swAng="f241"/>
                <a:moveTo>
                  <a:pt x="f345" y="f346"/>
                </a:moveTo>
                <a:arcTo wR="f46" hR="f102" stAng="f210" swAng="f235"/>
                <a:lnTo>
                  <a:pt x="f33" y="f130"/>
                </a:lnTo>
                <a:lnTo>
                  <a:pt x="f9" y="f88"/>
                </a:lnTo>
                <a:lnTo>
                  <a:pt x="f33" y="f121"/>
                </a:lnTo>
                <a:lnTo>
                  <a:pt x="f353" y="f354"/>
                </a:lnTo>
                <a:arcTo wR="f46" hR="f107" stAng="f220" swAng="f271"/>
                <a:lnTo>
                  <a:pt x="f362" y="f363"/>
                </a:lnTo>
                <a:arcTo wR="f46" hR="f102" stAng="f251" swAng="f272"/>
                <a:close/>
              </a:path>
              <a:path w="21600" h="21600" fill="none">
                <a:moveTo>
                  <a:pt x="f345" y="f346"/>
                </a:moveTo>
                <a:arcTo wR="f46" hR="f102" stAng="f210" swAng="f273"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2" name="AutoShape 16"/>
          <p:cNvSpPr/>
          <p:nvPr/>
        </p:nvSpPr>
        <p:spPr>
          <a:xfrm rot="10615796">
            <a:off x="7167807" y="4171447"/>
            <a:ext cx="492450" cy="315129"/>
          </a:xfrm>
          <a:custGeom>
            <a:avLst>
              <a:gd name="f0" fmla="val 12960"/>
              <a:gd name="f1" fmla="val 19440"/>
              <a:gd name="f2" fmla="val 144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*/ 21600 2 1"/>
              <a:gd name="f13" fmla="*/ 21600 21600 1"/>
              <a:gd name="f14" fmla="*/ 21600 2195 1"/>
              <a:gd name="f15" fmla="*/ 21600 14189 1"/>
              <a:gd name="f16" fmla="val -2147483647"/>
              <a:gd name="f17" fmla="val 2147483647"/>
              <a:gd name="f18" fmla="+- 0 0 0"/>
              <a:gd name="f19" fmla="*/ f7 1 21600"/>
              <a:gd name="f20" fmla="*/ f8 1 21600"/>
              <a:gd name="f21" fmla="*/ f14 1 16384"/>
              <a:gd name="f22" fmla="*/ f15 1 16384"/>
              <a:gd name="f23" fmla="min 0 f12"/>
              <a:gd name="f24" fmla="max 0 f12"/>
              <a:gd name="f25" fmla="+- f10 0 f9"/>
              <a:gd name="f26" fmla="pin 0 f1 21600"/>
              <a:gd name="f27" fmla="pin 0 f2 21600"/>
              <a:gd name="f28" fmla="*/ f18 f4 1"/>
              <a:gd name="f29" fmla="val f26"/>
              <a:gd name="f30" fmla="val f27"/>
              <a:gd name="f31" fmla="+- f24 0 f23"/>
              <a:gd name="f32" fmla="*/ f25 1 21600"/>
              <a:gd name="f33" fmla="*/ f26 f20 1"/>
              <a:gd name="f34" fmla="*/ f27 f19 1"/>
              <a:gd name="f35" fmla="*/ f21 f19 1"/>
              <a:gd name="f36" fmla="*/ f22 f19 1"/>
              <a:gd name="f37" fmla="*/ f28 1 f6"/>
              <a:gd name="f38" fmla="*/ f10 f19 1"/>
              <a:gd name="f39" fmla="+- f29 f29 0"/>
              <a:gd name="f40" fmla="+- 21600 0 f30"/>
              <a:gd name="f41" fmla="*/ f31 1 2"/>
              <a:gd name="f42" fmla="*/ 21600 f32 1"/>
              <a:gd name="f43" fmla="*/ 0 f32 1"/>
              <a:gd name="f44" fmla="+- f37 0 f5"/>
              <a:gd name="f45" fmla="*/ f30 f19 1"/>
              <a:gd name="f46" fmla="+- f39 0 21600"/>
              <a:gd name="f47" fmla="*/ f40 1 21600"/>
              <a:gd name="f48" fmla="*/ f40 f40 1"/>
              <a:gd name="f49" fmla="+- f23 f41 0"/>
              <a:gd name="f50" fmla="*/ f42 1 f32"/>
              <a:gd name="f51" fmla="*/ f43 1 f32"/>
              <a:gd name="f52" fmla="+- f46 f29 0"/>
              <a:gd name="f53" fmla="*/ f47 f47 1"/>
              <a:gd name="f54" fmla="+- f46 0 128"/>
              <a:gd name="f55" fmla="+- f13 0 f48"/>
              <a:gd name="f56" fmla="+- f10 0 f49"/>
              <a:gd name="f57" fmla="+- 0 0 f49"/>
              <a:gd name="f58" fmla="+- f30 0 f49"/>
              <a:gd name="f59" fmla="*/ f50 f19 1"/>
              <a:gd name="f60" fmla="*/ f50 f20 1"/>
              <a:gd name="f61" fmla="*/ f51 f19 1"/>
              <a:gd name="f62" fmla="+- 1 0 f53"/>
              <a:gd name="f63" fmla="sqrt f55"/>
              <a:gd name="f64" fmla="+- 0 0 f58"/>
              <a:gd name="f65" fmla="+- 0 0 f56"/>
              <a:gd name="f66" fmla="+- 0 0 f57"/>
              <a:gd name="f67" fmla="sqrt f62"/>
              <a:gd name="f68" fmla="+- f63 21600 0"/>
              <a:gd name="f69" fmla="+- 0 0 f66"/>
              <a:gd name="f70" fmla="+- 0 0 f64"/>
              <a:gd name="f71" fmla="+- 0 0 f65"/>
              <a:gd name="f72" fmla="*/ f13 1 f68"/>
              <a:gd name="f73" fmla="+- f72 64 0"/>
              <a:gd name="f74" fmla="pin f73 f0 f54"/>
              <a:gd name="f75" fmla="val f74"/>
              <a:gd name="f76" fmla="*/ f74 f20 1"/>
              <a:gd name="f77" fmla="+- f75 21600 0"/>
              <a:gd name="f78" fmla="+- f52 0 f75"/>
              <a:gd name="f79" fmla="+- 21600 f75 0"/>
              <a:gd name="f80" fmla="+- f46 0 f75"/>
              <a:gd name="f81" fmla="+- f77 0 f29"/>
              <a:gd name="f82" fmla="*/ f78 1 2"/>
              <a:gd name="f83" fmla="*/ f79 1 2"/>
              <a:gd name="f84" fmla="*/ f80 1 2"/>
              <a:gd name="f85" fmla="min f80 f29"/>
              <a:gd name="f86" fmla="max f80 f29"/>
              <a:gd name="f87" fmla="*/ f81 1 2"/>
              <a:gd name="f88" fmla="min 0 f81"/>
              <a:gd name="f89" fmla="max 0 f81"/>
              <a:gd name="f90" fmla="+- f86 0 f85"/>
              <a:gd name="f91" fmla="*/ f83 f20 1"/>
              <a:gd name="f92" fmla="*/ f84 f20 1"/>
              <a:gd name="f93" fmla="*/ f87 f67 1"/>
              <a:gd name="f94" fmla="+- f87 f82 0"/>
              <a:gd name="f95" fmla="*/ f87 1 2"/>
              <a:gd name="f96" fmla="+- f89 0 f88"/>
              <a:gd name="f97" fmla="*/ f90 1 2"/>
              <a:gd name="f98" fmla="+- f87 f93 0"/>
              <a:gd name="f99" fmla="+- f82 f93 0"/>
              <a:gd name="f100" fmla="*/ f94 1 2"/>
              <a:gd name="f101" fmla="+- f29 0 f95"/>
              <a:gd name="f102" fmla="*/ f96 1 2"/>
              <a:gd name="f103" fmla="+- f85 f97 0"/>
              <a:gd name="f104" fmla="*/ f41 f97 1"/>
              <a:gd name="f105" fmla="*/ f95 f20 1"/>
              <a:gd name="f106" fmla="+- f98 f29 0"/>
              <a:gd name="f107" fmla="+- f100 0 f87"/>
              <a:gd name="f108" fmla="+- f88 f102 0"/>
              <a:gd name="f109" fmla="*/ f41 f102 1"/>
              <a:gd name="f110" fmla="+- f82 0 f103"/>
              <a:gd name="f111" fmla="+- f99 0 f103"/>
              <a:gd name="f112" fmla="+- f100 0 f103"/>
              <a:gd name="f113" fmla="+- f80 0 f103"/>
              <a:gd name="f114" fmla="*/ f101 f20 1"/>
              <a:gd name="f115" fmla="*/ f100 f20 1"/>
              <a:gd name="f116" fmla="+- f106 0 21600"/>
              <a:gd name="f117" fmla="*/ f107 1 f87"/>
              <a:gd name="f118" fmla="+- 0 0 f108"/>
              <a:gd name="f119" fmla="+- f87 0 f108"/>
              <a:gd name="f120" fmla="+- 0 0 f110"/>
              <a:gd name="f121" fmla="+- 0 0 f111"/>
              <a:gd name="f122" fmla="+- f98 0 f108"/>
              <a:gd name="f123" fmla="+- f100 0 f108"/>
              <a:gd name="f124" fmla="+- 0 0 f113"/>
              <a:gd name="f125" fmla="+- f106 0 f75"/>
              <a:gd name="f126" fmla="+- 0 0 f112"/>
              <a:gd name="f127" fmla="*/ f117 f117 1"/>
              <a:gd name="f128" fmla="+- 0 0 f119"/>
              <a:gd name="f129" fmla="+- 0 0 f122"/>
              <a:gd name="f130" fmla="+- 0 0 f123"/>
              <a:gd name="f131" fmla="+- 0 0 f120"/>
              <a:gd name="f132" fmla="+- 0 0 f121"/>
              <a:gd name="f133" fmla="+- 0 0 f124"/>
              <a:gd name="f134" fmla="+- 0 0 f118"/>
              <a:gd name="f135" fmla="+- 0 0 f126"/>
              <a:gd name="f136" fmla="*/ f125 f20 1"/>
              <a:gd name="f137" fmla="*/ f116 f20 1"/>
              <a:gd name="f138" fmla="at2 f69 f131"/>
              <a:gd name="f139" fmla="at2 f70 f132"/>
              <a:gd name="f140" fmla="at2 f71 f133"/>
              <a:gd name="f141" fmla="+- 1 0 f127"/>
              <a:gd name="f142" fmla="+- 0 0 f134"/>
              <a:gd name="f143" fmla="+- 0 0 f128"/>
              <a:gd name="f144" fmla="+- 0 0 f129"/>
              <a:gd name="f145" fmla="+- 0 0 f130"/>
              <a:gd name="f146" fmla="+- f138 f5 0"/>
              <a:gd name="f147" fmla="+- f139 f5 0"/>
              <a:gd name="f148" fmla="+- f140 f5 0"/>
              <a:gd name="f149" fmla="at2 f71 f142"/>
              <a:gd name="f150" fmla="at2 f69 f143"/>
              <a:gd name="f151" fmla="at2 f70 f144"/>
              <a:gd name="f152" fmla="sqrt f141"/>
              <a:gd name="f153" fmla="*/ f146 f11 1"/>
              <a:gd name="f154" fmla="*/ f147 f11 1"/>
              <a:gd name="f155" fmla="*/ f148 f11 1"/>
              <a:gd name="f156" fmla="+- f149 f5 0"/>
              <a:gd name="f157" fmla="+- f150 f5 0"/>
              <a:gd name="f158" fmla="+- f151 f5 0"/>
              <a:gd name="f159" fmla="*/ 21600 f152 1"/>
              <a:gd name="f160" fmla="*/ f153 1 f4"/>
              <a:gd name="f161" fmla="*/ f154 1 f4"/>
              <a:gd name="f162" fmla="*/ f155 1 f4"/>
              <a:gd name="f163" fmla="*/ f156 f11 1"/>
              <a:gd name="f164" fmla="*/ f157 f11 1"/>
              <a:gd name="f165" fmla="*/ f158 f11 1"/>
              <a:gd name="f166" fmla="+- 21600 0 f159"/>
              <a:gd name="f167" fmla="+- 0 0 f160"/>
              <a:gd name="f168" fmla="+- 0 0 f161"/>
              <a:gd name="f169" fmla="+- 0 0 f162"/>
              <a:gd name="f170" fmla="*/ f163 1 f4"/>
              <a:gd name="f171" fmla="*/ f164 1 f4"/>
              <a:gd name="f172" fmla="*/ f165 1 f4"/>
              <a:gd name="f173" fmla="+- f166 0 f49"/>
              <a:gd name="f174" fmla="val f167"/>
              <a:gd name="f175" fmla="val f168"/>
              <a:gd name="f176" fmla="val f169"/>
              <a:gd name="f177" fmla="+- 0 0 f170"/>
              <a:gd name="f178" fmla="+- 0 0 f171"/>
              <a:gd name="f179" fmla="+- 0 0 f172"/>
              <a:gd name="f180" fmla="+- 0 0 f173"/>
              <a:gd name="f181" fmla="+- 0 0 f174"/>
              <a:gd name="f182" fmla="+- 0 0 f175"/>
              <a:gd name="f183" fmla="+- 0 0 f176"/>
              <a:gd name="f184" fmla="val f177"/>
              <a:gd name="f185" fmla="val f178"/>
              <a:gd name="f186" fmla="val f179"/>
              <a:gd name="f187" fmla="+- 0 0 f180"/>
              <a:gd name="f188" fmla="*/ f181 f4 1"/>
              <a:gd name="f189" fmla="*/ f182 f4 1"/>
              <a:gd name="f190" fmla="*/ f183 f4 1"/>
              <a:gd name="f191" fmla="+- 0 0 f184"/>
              <a:gd name="f192" fmla="+- 0 0 f185"/>
              <a:gd name="f193" fmla="+- 0 0 f186"/>
              <a:gd name="f194" fmla="at2 f187 f145"/>
              <a:gd name="f195" fmla="at2 f187 f135"/>
              <a:gd name="f196" fmla="*/ f188 1 f11"/>
              <a:gd name="f197" fmla="*/ f189 1 f11"/>
              <a:gd name="f198" fmla="*/ f190 1 f11"/>
              <a:gd name="f199" fmla="*/ f191 f4 1"/>
              <a:gd name="f200" fmla="*/ f192 f4 1"/>
              <a:gd name="f201" fmla="*/ f193 f4 1"/>
              <a:gd name="f202" fmla="+- f194 f5 0"/>
              <a:gd name="f203" fmla="+- f195 f5 0"/>
              <a:gd name="f204" fmla="+- f196 0 f5"/>
              <a:gd name="f205" fmla="+- f197 0 f5"/>
              <a:gd name="f206" fmla="+- f198 0 f5"/>
              <a:gd name="f207" fmla="*/ f199 1 f11"/>
              <a:gd name="f208" fmla="*/ f200 1 f11"/>
              <a:gd name="f209" fmla="*/ f201 1 f11"/>
              <a:gd name="f210" fmla="*/ f202 f11 1"/>
              <a:gd name="f211" fmla="*/ f203 f11 1"/>
              <a:gd name="f212" fmla="+- f207 0 f5"/>
              <a:gd name="f213" fmla="+- f208 0 f5"/>
              <a:gd name="f214" fmla="+- f209 0 f5"/>
              <a:gd name="f215" fmla="*/ f210 1 f4"/>
              <a:gd name="f216" fmla="*/ f211 1 f4"/>
              <a:gd name="f217" fmla="+- f205 0 f204"/>
              <a:gd name="f218" fmla="+- f204 f5 0"/>
              <a:gd name="f219" fmla="+- 0 0 f215"/>
              <a:gd name="f220" fmla="+- 0 0 f216"/>
              <a:gd name="f221" fmla="+- f213 0 f212"/>
              <a:gd name="f222" fmla="+- f217 0 f3"/>
              <a:gd name="f223" fmla="*/ f218 f11 1"/>
              <a:gd name="f224" fmla="+- f212 f5 0"/>
              <a:gd name="f225" fmla="+- f214 f5 0"/>
              <a:gd name="f226" fmla="+- f213 f5 0"/>
              <a:gd name="f227" fmla="val f219"/>
              <a:gd name="f228" fmla="val f220"/>
              <a:gd name="f229" fmla="+- f221 0 f3"/>
              <a:gd name="f230" fmla="?: f217 f222 f217"/>
              <a:gd name="f231" fmla="*/ f223 1 f4"/>
              <a:gd name="f232" fmla="*/ f224 f11 1"/>
              <a:gd name="f233" fmla="*/ f225 f11 1"/>
              <a:gd name="f234" fmla="*/ f226 f11 1"/>
              <a:gd name="f235" fmla="+- 0 0 f227"/>
              <a:gd name="f236" fmla="+- 0 0 f228"/>
              <a:gd name="f237" fmla="?: f221 f229 f221"/>
              <a:gd name="f238" fmla="+- 0 0 f231"/>
              <a:gd name="f239" fmla="*/ f232 1 f4"/>
              <a:gd name="f240" fmla="*/ f233 1 f4"/>
              <a:gd name="f241" fmla="*/ f234 1 f4"/>
              <a:gd name="f242" fmla="*/ f235 f4 1"/>
              <a:gd name="f243" fmla="*/ f236 f4 1"/>
              <a:gd name="f244" fmla="+- 0 0 f238"/>
              <a:gd name="f245" fmla="+- 0 0 f239"/>
              <a:gd name="f246" fmla="+- 0 0 f240"/>
              <a:gd name="f247" fmla="+- 0 0 f241"/>
              <a:gd name="f248" fmla="*/ f242 1 f11"/>
              <a:gd name="f249" fmla="*/ f243 1 f11"/>
              <a:gd name="f250" fmla="*/ f244 f4 1"/>
              <a:gd name="f251" fmla="+- 0 0 f245"/>
              <a:gd name="f252" fmla="+- 0 0 f246"/>
              <a:gd name="f253" fmla="+- 0 0 f247"/>
              <a:gd name="f254" fmla="+- f248 0 f5"/>
              <a:gd name="f255" fmla="+- f249 0 f5"/>
              <a:gd name="f256" fmla="*/ f250 1 f11"/>
              <a:gd name="f257" fmla="*/ f251 f4 1"/>
              <a:gd name="f258" fmla="*/ f252 f4 1"/>
              <a:gd name="f259" fmla="*/ f253 f4 1"/>
              <a:gd name="f260" fmla="+- f254 0 f214"/>
              <a:gd name="f261" fmla="+- f206 0 f255"/>
              <a:gd name="f262" fmla="+- f254 0 f213"/>
              <a:gd name="f263" fmla="+- f256 0 f5"/>
              <a:gd name="f264" fmla="*/ f257 1 f11"/>
              <a:gd name="f265" fmla="*/ f258 1 f11"/>
              <a:gd name="f266" fmla="*/ f259 1 f11"/>
              <a:gd name="f267" fmla="+- f255 f5 0"/>
              <a:gd name="f268" fmla="cos 1 f263"/>
              <a:gd name="f269" fmla="sin 1 f263"/>
              <a:gd name="f270" fmla="+- f260 f3 0"/>
              <a:gd name="f271" fmla="+- f261 f3 0"/>
              <a:gd name="f272" fmla="+- f262 0 f3"/>
              <a:gd name="f273" fmla="+- f264 0 f5"/>
              <a:gd name="f274" fmla="+- f265 0 f5"/>
              <a:gd name="f275" fmla="+- f266 0 f5"/>
              <a:gd name="f276" fmla="*/ f267 f11 1"/>
              <a:gd name="f277" fmla="+- 0 0 f268"/>
              <a:gd name="f278" fmla="+- 0 0 f269"/>
              <a:gd name="f279" fmla="cos 1 f273"/>
              <a:gd name="f280" fmla="sin 1 f273"/>
              <a:gd name="f281" fmla="cos 1 f274"/>
              <a:gd name="f282" fmla="sin 1 f274"/>
              <a:gd name="f283" fmla="cos 1 f275"/>
              <a:gd name="f284" fmla="sin 1 f275"/>
              <a:gd name="f285" fmla="?: f260 f260 f270"/>
              <a:gd name="f286" fmla="?: f261 f261 f271"/>
              <a:gd name="f287" fmla="?: f262 f272 f262"/>
              <a:gd name="f288" fmla="*/ f276 1 f4"/>
              <a:gd name="f289" fmla="+- 0 0 f277"/>
              <a:gd name="f290" fmla="+- 0 0 f278"/>
              <a:gd name="f291" fmla="+- 0 0 f279"/>
              <a:gd name="f292" fmla="+- 0 0 f280"/>
              <a:gd name="f293" fmla="+- 0 0 f281"/>
              <a:gd name="f294" fmla="+- 0 0 f282"/>
              <a:gd name="f295" fmla="+- 0 0 f283"/>
              <a:gd name="f296" fmla="+- 0 0 f284"/>
              <a:gd name="f297" fmla="+- 0 0 f288"/>
              <a:gd name="f298" fmla="val f289"/>
              <a:gd name="f299" fmla="val f290"/>
              <a:gd name="f300" fmla="+- 0 0 f291"/>
              <a:gd name="f301" fmla="+- 0 0 f292"/>
              <a:gd name="f302" fmla="+- 0 0 f293"/>
              <a:gd name="f303" fmla="+- 0 0 f294"/>
              <a:gd name="f304" fmla="+- 0 0 f295"/>
              <a:gd name="f305" fmla="+- 0 0 f296"/>
              <a:gd name="f306" fmla="+- 0 0 f297"/>
              <a:gd name="f307" fmla="+- 0 0 f298"/>
              <a:gd name="f308" fmla="+- 0 0 f299"/>
              <a:gd name="f309" fmla="val f300"/>
              <a:gd name="f310" fmla="val f301"/>
              <a:gd name="f311" fmla="val f302"/>
              <a:gd name="f312" fmla="val f303"/>
              <a:gd name="f313" fmla="val f304"/>
              <a:gd name="f314" fmla="val f305"/>
              <a:gd name="f315" fmla="*/ f306 f4 1"/>
              <a:gd name="f316" fmla="+- 0 0 f309"/>
              <a:gd name="f317" fmla="+- 0 0 f310"/>
              <a:gd name="f318" fmla="+- 0 0 f311"/>
              <a:gd name="f319" fmla="+- 0 0 f312"/>
              <a:gd name="f320" fmla="+- 0 0 f313"/>
              <a:gd name="f321" fmla="+- 0 0 f314"/>
              <a:gd name="f322" fmla="*/ f97 f307 1"/>
              <a:gd name="f323" fmla="*/ f41 f308 1"/>
              <a:gd name="f324" fmla="*/ f315 1 f11"/>
              <a:gd name="f325" fmla="*/ f102 f316 1"/>
              <a:gd name="f326" fmla="*/ f41 f317 1"/>
              <a:gd name="f327" fmla="*/ f322 f322 1"/>
              <a:gd name="f328" fmla="*/ f323 f323 1"/>
              <a:gd name="f329" fmla="*/ f102 f318 1"/>
              <a:gd name="f330" fmla="*/ f41 f319 1"/>
              <a:gd name="f331" fmla="*/ f102 f320 1"/>
              <a:gd name="f332" fmla="*/ f41 f321 1"/>
              <a:gd name="f333" fmla="+- f324 0 f5"/>
              <a:gd name="f334" fmla="*/ f325 f325 1"/>
              <a:gd name="f335" fmla="*/ f326 f326 1"/>
              <a:gd name="f336" fmla="+- f327 f328 0"/>
              <a:gd name="f337" fmla="*/ f329 f329 1"/>
              <a:gd name="f338" fmla="*/ f330 f330 1"/>
              <a:gd name="f339" fmla="*/ f331 f331 1"/>
              <a:gd name="f340" fmla="*/ f332 f332 1"/>
              <a:gd name="f341" fmla="cos 1 f333"/>
              <a:gd name="f342" fmla="sin 1 f333"/>
              <a:gd name="f343" fmla="+- 0 0 f341"/>
              <a:gd name="f344" fmla="+- 0 0 f342"/>
              <a:gd name="f345" fmla="+- f334 f335 0"/>
              <a:gd name="f346" fmla="sqrt f336"/>
              <a:gd name="f347" fmla="+- f337 f338 0"/>
              <a:gd name="f348" fmla="+- f339 f340 0"/>
              <a:gd name="f349" fmla="+- 0 0 f343"/>
              <a:gd name="f350" fmla="+- 0 0 f344"/>
              <a:gd name="f351" fmla="sqrt f345"/>
              <a:gd name="f352" fmla="*/ f104 1 f346"/>
              <a:gd name="f353" fmla="sqrt f347"/>
              <a:gd name="f354" fmla="sqrt f348"/>
              <a:gd name="f355" fmla="val f349"/>
              <a:gd name="f356" fmla="val f350"/>
              <a:gd name="f357" fmla="*/ f109 1 f351"/>
              <a:gd name="f358" fmla="*/ f307 f352 1"/>
              <a:gd name="f359" fmla="*/ f308 f352 1"/>
              <a:gd name="f360" fmla="*/ f109 1 f353"/>
              <a:gd name="f361" fmla="*/ f109 1 f354"/>
              <a:gd name="f362" fmla="+- 0 0 f355"/>
              <a:gd name="f363" fmla="+- 0 0 f356"/>
              <a:gd name="f364" fmla="*/ f316 f357 1"/>
              <a:gd name="f365" fmla="*/ f317 f357 1"/>
              <a:gd name="f366" fmla="+- f49 0 f358"/>
              <a:gd name="f367" fmla="+- f103 0 f359"/>
              <a:gd name="f368" fmla="*/ f318 f360 1"/>
              <a:gd name="f369" fmla="*/ f319 f360 1"/>
              <a:gd name="f370" fmla="*/ f320 f361 1"/>
              <a:gd name="f371" fmla="*/ f321 f361 1"/>
              <a:gd name="f372" fmla="+- f49 0 f364"/>
              <a:gd name="f373" fmla="+- f108 0 f365"/>
              <a:gd name="f374" fmla="+- f49 0 f368"/>
              <a:gd name="f375" fmla="+- f108 0 f369"/>
              <a:gd name="f376" fmla="*/ f97 f362 1"/>
              <a:gd name="f377" fmla="*/ f41 f363 1"/>
              <a:gd name="f378" fmla="+- f49 0 f370"/>
              <a:gd name="f379" fmla="+- f108 0 f371"/>
              <a:gd name="f380" fmla="*/ f376 f376 1"/>
              <a:gd name="f381" fmla="*/ f377 f377 1"/>
              <a:gd name="f382" fmla="+- f380 f381 0"/>
              <a:gd name="f383" fmla="sqrt f382"/>
              <a:gd name="f384" fmla="*/ f104 1 f383"/>
              <a:gd name="f385" fmla="*/ f362 f384 1"/>
              <a:gd name="f386" fmla="*/ f363 f384 1"/>
              <a:gd name="f387" fmla="+- f49 0 f385"/>
              <a:gd name="f388" fmla="+- f103 0 f386"/>
            </a:gdLst>
            <a:ahLst>
              <a:ahXY gdRefY="f0" minY="f73" maxY="f54">
                <a:pos x="f59" y="f76"/>
              </a:ahXY>
              <a:ahXY gdRefY="f1" minY="f9" maxY="f10">
                <a:pos x="f59" y="f33"/>
              </a:ahXY>
              <a:ahXY gdRefX="f2" minX="f9" maxX="f10">
                <a:pos x="f34" y="f6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4">
                <a:pos x="f61" y="f115"/>
              </a:cxn>
              <a:cxn ang="f44">
                <a:pos x="f45" y="f136"/>
              </a:cxn>
              <a:cxn ang="f44">
                <a:pos x="f38" y="f91"/>
              </a:cxn>
              <a:cxn ang="f44">
                <a:pos x="f45" y="f137"/>
              </a:cxn>
              <a:cxn ang="f44">
                <a:pos x="f38" y="f92"/>
              </a:cxn>
            </a:cxnLst>
            <a:rect l="f35" t="f105" r="f36" b="f114"/>
            <a:pathLst>
              <a:path w="21600" h="21600">
                <a:moveTo>
                  <a:pt x="f372" y="f373"/>
                </a:moveTo>
                <a:arcTo wR="f41" hR="f102" stAng="f212" swAng="f237"/>
                <a:moveTo>
                  <a:pt x="f366" y="f367"/>
                </a:moveTo>
                <a:arcTo wR="f41" hR="f97" stAng="f204" swAng="f230"/>
                <a:lnTo>
                  <a:pt x="f30" y="f125"/>
                </a:lnTo>
                <a:lnTo>
                  <a:pt x="f10" y="f83"/>
                </a:lnTo>
                <a:lnTo>
                  <a:pt x="f30" y="f116"/>
                </a:lnTo>
                <a:lnTo>
                  <a:pt x="f374" y="f375"/>
                </a:lnTo>
                <a:arcTo wR="f41" hR="f102" stAng="f214" swAng="f285"/>
                <a:lnTo>
                  <a:pt x="f387" y="f388"/>
                </a:lnTo>
                <a:arcTo wR="f41" hR="f97" stAng="f255" swAng="f286"/>
                <a:close/>
              </a:path>
              <a:path w="21600" h="21600" fill="none">
                <a:moveTo>
                  <a:pt x="f378" y="f379"/>
                </a:moveTo>
                <a:arcTo wR="f41" hR="f102" stAng="f213" swAng="f287"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7159724" y="3617073"/>
            <a:ext cx="508616" cy="390192"/>
          </a:xfrm>
          <a:custGeom>
            <a:avLst>
              <a:gd name="f0" fmla="val 12960"/>
              <a:gd name="f1" fmla="val 19440"/>
              <a:gd name="f2" fmla="val 7200"/>
            </a:avLst>
            <a:gdLst>
              <a:gd name="f3" fmla="val 21600000"/>
              <a:gd name="f4" fmla="val 10800000"/>
              <a:gd name="f5" fmla="val 5400000"/>
              <a:gd name="f6" fmla="val 180"/>
              <a:gd name="f7" fmla="val w"/>
              <a:gd name="f8" fmla="val h"/>
              <a:gd name="f9" fmla="val 0"/>
              <a:gd name="f10" fmla="val 21600"/>
              <a:gd name="f11" fmla="*/ 5419351 1 1725033"/>
              <a:gd name="f12" fmla="+- 0 0 21600"/>
              <a:gd name="f13" fmla="*/ 21600 21600 1"/>
              <a:gd name="f14" fmla="*/ 21600 2195 1"/>
              <a:gd name="f15" fmla="*/ 21600 14189 1"/>
              <a:gd name="f16" fmla="val -2147483647"/>
              <a:gd name="f17" fmla="val 2147483647"/>
              <a:gd name="f18" fmla="+- 0 0 0"/>
              <a:gd name="f19" fmla="*/ f7 1 21600"/>
              <a:gd name="f20" fmla="*/ f8 1 21600"/>
              <a:gd name="f21" fmla="val f9"/>
              <a:gd name="f22" fmla="val f10"/>
              <a:gd name="f23" fmla="*/ f14 1 16384"/>
              <a:gd name="f24" fmla="*/ f15 1 16384"/>
              <a:gd name="f25" fmla="min f12 f10"/>
              <a:gd name="f26" fmla="max f12 f10"/>
              <a:gd name="f27" fmla="+- f10 0 f9"/>
              <a:gd name="f28" fmla="pin 0 f1 21600"/>
              <a:gd name="f29" fmla="pin 0 f2 21600"/>
              <a:gd name="f30" fmla="*/ f18 f4 1"/>
              <a:gd name="f31" fmla="+- f22 0 f21"/>
              <a:gd name="f32" fmla="val f28"/>
              <a:gd name="f33" fmla="val f29"/>
              <a:gd name="f34" fmla="+- f26 0 f25"/>
              <a:gd name="f35" fmla="*/ f27 1 21600"/>
              <a:gd name="f36" fmla="*/ f28 f20 1"/>
              <a:gd name="f37" fmla="*/ f29 f19 1"/>
              <a:gd name="f38" fmla="*/ f23 f19 1"/>
              <a:gd name="f39" fmla="*/ f24 f19 1"/>
              <a:gd name="f40" fmla="*/ f30 1 f6"/>
              <a:gd name="f41" fmla="*/ f10 f19 1"/>
              <a:gd name="f42" fmla="*/ f31 1 21600"/>
              <a:gd name="f43" fmla="+- f32 f32 0"/>
              <a:gd name="f44" fmla="*/ f33 1 21600"/>
              <a:gd name="f45" fmla="*/ f33 f33 1"/>
              <a:gd name="f46" fmla="*/ f34 1 2"/>
              <a:gd name="f47" fmla="*/ 21600 f35 1"/>
              <a:gd name="f48" fmla="*/ 0 f35 1"/>
              <a:gd name="f49" fmla="+- f40 0 f5"/>
              <a:gd name="f50" fmla="*/ f33 f19 1"/>
              <a:gd name="f51" fmla="*/ 0 f42 1"/>
              <a:gd name="f52" fmla="+- f43 0 21600"/>
              <a:gd name="f53" fmla="*/ f44 f44 1"/>
              <a:gd name="f54" fmla="+- f13 0 f45"/>
              <a:gd name="f55" fmla="+- f25 f46 0"/>
              <a:gd name="f56" fmla="*/ f47 1 f35"/>
              <a:gd name="f57" fmla="*/ f48 1 f35"/>
              <a:gd name="f58" fmla="+- f52 f32 0"/>
              <a:gd name="f59" fmla="+- 1 0 f53"/>
              <a:gd name="f60" fmla="+- f52 0 128"/>
              <a:gd name="f61" fmla="sqrt f54"/>
              <a:gd name="f62" fmla="+- 0 0 f55"/>
              <a:gd name="f63" fmla="+- f10 0 f55"/>
              <a:gd name="f64" fmla="+- f33 0 f55"/>
              <a:gd name="f65" fmla="*/ f51 1 f42"/>
              <a:gd name="f66" fmla="*/ f56 f20 1"/>
              <a:gd name="f67" fmla="*/ f57 f19 1"/>
              <a:gd name="f68" fmla="sqrt f59"/>
              <a:gd name="f69" fmla="+- f61 21600 0"/>
              <a:gd name="f70" fmla="+- 0 0 f63"/>
              <a:gd name="f71" fmla="+- 0 0 f64"/>
              <a:gd name="f72" fmla="+- 0 0 f62"/>
              <a:gd name="f73" fmla="*/ f65 f19 1"/>
              <a:gd name="f74" fmla="*/ f13 1 f69"/>
              <a:gd name="f75" fmla="+- 0 0 f70"/>
              <a:gd name="f76" fmla="+- 0 0 f71"/>
              <a:gd name="f77" fmla="+- 0 0 f72"/>
              <a:gd name="f78" fmla="+- f74 64 0"/>
              <a:gd name="f79" fmla="pin f78 f0 f60"/>
              <a:gd name="f80" fmla="val f79"/>
              <a:gd name="f81" fmla="*/ f79 f20 1"/>
              <a:gd name="f82" fmla="+- f80 21600 0"/>
              <a:gd name="f83" fmla="+- f58 0 f80"/>
              <a:gd name="f84" fmla="+- 21600 f80 0"/>
              <a:gd name="f85" fmla="+- f52 0 f80"/>
              <a:gd name="f86" fmla="+- f82 0 f32"/>
              <a:gd name="f87" fmla="*/ f83 1 2"/>
              <a:gd name="f88" fmla="*/ f84 1 2"/>
              <a:gd name="f89" fmla="*/ f85 1 2"/>
              <a:gd name="f90" fmla="min f85 f32"/>
              <a:gd name="f91" fmla="max f85 f32"/>
              <a:gd name="f92" fmla="*/ f86 1 2"/>
              <a:gd name="f93" fmla="min 0 f86"/>
              <a:gd name="f94" fmla="max 0 f86"/>
              <a:gd name="f95" fmla="+- f91 0 f90"/>
              <a:gd name="f96" fmla="*/ f89 f20 1"/>
              <a:gd name="f97" fmla="*/ f88 f20 1"/>
              <a:gd name="f98" fmla="*/ f92 f68 1"/>
              <a:gd name="f99" fmla="+- f92 f87 0"/>
              <a:gd name="f100" fmla="*/ f92 1 2"/>
              <a:gd name="f101" fmla="+- f94 0 f93"/>
              <a:gd name="f102" fmla="*/ f95 1 2"/>
              <a:gd name="f103" fmla="+- f92 f98 0"/>
              <a:gd name="f104" fmla="+- f87 f98 0"/>
              <a:gd name="f105" fmla="*/ f99 1 2"/>
              <a:gd name="f106" fmla="+- f32 0 f100"/>
              <a:gd name="f107" fmla="*/ f101 1 2"/>
              <a:gd name="f108" fmla="+- f90 f102 0"/>
              <a:gd name="f109" fmla="*/ f46 f102 1"/>
              <a:gd name="f110" fmla="*/ f100 f20 1"/>
              <a:gd name="f111" fmla="+- f103 f32 0"/>
              <a:gd name="f112" fmla="+- f105 0 f92"/>
              <a:gd name="f113" fmla="+- f93 f107 0"/>
              <a:gd name="f114" fmla="*/ f46 f107 1"/>
              <a:gd name="f115" fmla="+- f87 0 f108"/>
              <a:gd name="f116" fmla="+- f104 0 f108"/>
              <a:gd name="f117" fmla="+- f105 0 f108"/>
              <a:gd name="f118" fmla="+- f85 0 f108"/>
              <a:gd name="f119" fmla="*/ f106 f20 1"/>
              <a:gd name="f120" fmla="*/ f105 f20 1"/>
              <a:gd name="f121" fmla="+- f111 0 21600"/>
              <a:gd name="f122" fmla="*/ f112 1 f92"/>
              <a:gd name="f123" fmla="+- 0 0 f113"/>
              <a:gd name="f124" fmla="+- f92 0 f113"/>
              <a:gd name="f125" fmla="+- 0 0 f115"/>
              <a:gd name="f126" fmla="+- 0 0 f116"/>
              <a:gd name="f127" fmla="+- f103 0 f113"/>
              <a:gd name="f128" fmla="+- f105 0 f113"/>
              <a:gd name="f129" fmla="+- 0 0 f118"/>
              <a:gd name="f130" fmla="+- f111 0 f80"/>
              <a:gd name="f131" fmla="+- 0 0 f117"/>
              <a:gd name="f132" fmla="*/ f122 f122 1"/>
              <a:gd name="f133" fmla="+- 0 0 f124"/>
              <a:gd name="f134" fmla="+- 0 0 f127"/>
              <a:gd name="f135" fmla="+- 0 0 f128"/>
              <a:gd name="f136" fmla="+- 0 0 f125"/>
              <a:gd name="f137" fmla="+- 0 0 f126"/>
              <a:gd name="f138" fmla="+- 0 0 f129"/>
              <a:gd name="f139" fmla="+- 0 0 f123"/>
              <a:gd name="f140" fmla="+- 0 0 f131"/>
              <a:gd name="f141" fmla="*/ f121 f20 1"/>
              <a:gd name="f142" fmla="*/ f130 f20 1"/>
              <a:gd name="f143" fmla="at2 f75 f136"/>
              <a:gd name="f144" fmla="at2 f76 f137"/>
              <a:gd name="f145" fmla="at2 f77 f138"/>
              <a:gd name="f146" fmla="+- 1 0 f132"/>
              <a:gd name="f147" fmla="+- 0 0 f139"/>
              <a:gd name="f148" fmla="+- 0 0 f133"/>
              <a:gd name="f149" fmla="+- 0 0 f134"/>
              <a:gd name="f150" fmla="+- 0 0 f135"/>
              <a:gd name="f151" fmla="+- f143 f5 0"/>
              <a:gd name="f152" fmla="+- f144 f5 0"/>
              <a:gd name="f153" fmla="+- f145 f5 0"/>
              <a:gd name="f154" fmla="at2 f77 f147"/>
              <a:gd name="f155" fmla="at2 f75 f148"/>
              <a:gd name="f156" fmla="at2 f76 f149"/>
              <a:gd name="f157" fmla="sqrt f146"/>
              <a:gd name="f158" fmla="*/ f151 f11 1"/>
              <a:gd name="f159" fmla="*/ f152 f11 1"/>
              <a:gd name="f160" fmla="*/ f153 f11 1"/>
              <a:gd name="f161" fmla="+- f154 f5 0"/>
              <a:gd name="f162" fmla="+- f155 f5 0"/>
              <a:gd name="f163" fmla="+- f156 f5 0"/>
              <a:gd name="f164" fmla="*/ 21600 f157 1"/>
              <a:gd name="f165" fmla="*/ f158 1 f4"/>
              <a:gd name="f166" fmla="*/ f159 1 f4"/>
              <a:gd name="f167" fmla="*/ f160 1 f4"/>
              <a:gd name="f168" fmla="*/ f161 f11 1"/>
              <a:gd name="f169" fmla="*/ f162 f11 1"/>
              <a:gd name="f170" fmla="*/ f163 f11 1"/>
              <a:gd name="f171" fmla="+- f164 0 f55"/>
              <a:gd name="f172" fmla="+- 0 0 f165"/>
              <a:gd name="f173" fmla="+- 0 0 f166"/>
              <a:gd name="f174" fmla="+- 0 0 f167"/>
              <a:gd name="f175" fmla="*/ f168 1 f4"/>
              <a:gd name="f176" fmla="*/ f169 1 f4"/>
              <a:gd name="f177" fmla="*/ f170 1 f4"/>
              <a:gd name="f178" fmla="+- 0 0 f171"/>
              <a:gd name="f179" fmla="val f172"/>
              <a:gd name="f180" fmla="val f173"/>
              <a:gd name="f181" fmla="val f174"/>
              <a:gd name="f182" fmla="+- 0 0 f175"/>
              <a:gd name="f183" fmla="+- 0 0 f176"/>
              <a:gd name="f184" fmla="+- 0 0 f177"/>
              <a:gd name="f185" fmla="+- 0 0 f178"/>
              <a:gd name="f186" fmla="+- 0 0 f179"/>
              <a:gd name="f187" fmla="+- 0 0 f180"/>
              <a:gd name="f188" fmla="+- 0 0 f181"/>
              <a:gd name="f189" fmla="val f182"/>
              <a:gd name="f190" fmla="val f183"/>
              <a:gd name="f191" fmla="val f184"/>
              <a:gd name="f192" fmla="at2 f185 f150"/>
              <a:gd name="f193" fmla="at2 f185 f140"/>
              <a:gd name="f194" fmla="*/ f186 f4 1"/>
              <a:gd name="f195" fmla="*/ f187 f4 1"/>
              <a:gd name="f196" fmla="*/ f188 f4 1"/>
              <a:gd name="f197" fmla="+- 0 0 f189"/>
              <a:gd name="f198" fmla="+- 0 0 f190"/>
              <a:gd name="f199" fmla="+- 0 0 f191"/>
              <a:gd name="f200" fmla="+- f192 f5 0"/>
              <a:gd name="f201" fmla="+- f193 f5 0"/>
              <a:gd name="f202" fmla="*/ f194 1 f11"/>
              <a:gd name="f203" fmla="*/ f195 1 f11"/>
              <a:gd name="f204" fmla="*/ f196 1 f11"/>
              <a:gd name="f205" fmla="*/ f197 f4 1"/>
              <a:gd name="f206" fmla="*/ f198 f4 1"/>
              <a:gd name="f207" fmla="*/ f199 f4 1"/>
              <a:gd name="f208" fmla="*/ f200 f11 1"/>
              <a:gd name="f209" fmla="*/ f201 f11 1"/>
              <a:gd name="f210" fmla="+- f202 0 f5"/>
              <a:gd name="f211" fmla="+- f203 0 f5"/>
              <a:gd name="f212" fmla="+- f204 0 f5"/>
              <a:gd name="f213" fmla="*/ f205 1 f11"/>
              <a:gd name="f214" fmla="*/ f206 1 f11"/>
              <a:gd name="f215" fmla="*/ f207 1 f11"/>
              <a:gd name="f216" fmla="*/ f208 1 f4"/>
              <a:gd name="f217" fmla="*/ f209 1 f4"/>
              <a:gd name="f218" fmla="+- f213 0 f5"/>
              <a:gd name="f219" fmla="+- f214 0 f5"/>
              <a:gd name="f220" fmla="+- f215 0 f5"/>
              <a:gd name="f221" fmla="+- 0 0 f216"/>
              <a:gd name="f222" fmla="+- 0 0 f217"/>
              <a:gd name="f223" fmla="+- f211 0 f210"/>
              <a:gd name="f224" fmla="+- f210 f5 0"/>
              <a:gd name="f225" fmla="val f221"/>
              <a:gd name="f226" fmla="val f222"/>
              <a:gd name="f227" fmla="+- f219 0 f218"/>
              <a:gd name="f228" fmla="+- f223 f3 0"/>
              <a:gd name="f229" fmla="*/ f224 f11 1"/>
              <a:gd name="f230" fmla="+- f218 f5 0"/>
              <a:gd name="f231" fmla="+- f220 f5 0"/>
              <a:gd name="f232" fmla="+- 0 0 f225"/>
              <a:gd name="f233" fmla="+- 0 0 f226"/>
              <a:gd name="f234" fmla="+- f227 f3 0"/>
              <a:gd name="f235" fmla="?: f223 f223 f228"/>
              <a:gd name="f236" fmla="*/ f229 1 f4"/>
              <a:gd name="f237" fmla="*/ f230 f11 1"/>
              <a:gd name="f238" fmla="*/ f231 f11 1"/>
              <a:gd name="f239" fmla="*/ f232 f4 1"/>
              <a:gd name="f240" fmla="*/ f233 f4 1"/>
              <a:gd name="f241" fmla="?: f227 f227 f234"/>
              <a:gd name="f242" fmla="+- 0 0 f236"/>
              <a:gd name="f243" fmla="*/ f237 1 f4"/>
              <a:gd name="f244" fmla="*/ f238 1 f4"/>
              <a:gd name="f245" fmla="*/ f239 1 f11"/>
              <a:gd name="f246" fmla="*/ f240 1 f11"/>
              <a:gd name="f247" fmla="+- 0 0 f242"/>
              <a:gd name="f248" fmla="+- 0 0 f243"/>
              <a:gd name="f249" fmla="+- 0 0 f244"/>
              <a:gd name="f250" fmla="+- f245 0 f5"/>
              <a:gd name="f251" fmla="+- f246 0 f5"/>
              <a:gd name="f252" fmla="*/ f247 f4 1"/>
              <a:gd name="f253" fmla="+- 0 0 f248"/>
              <a:gd name="f254" fmla="+- 0 0 f249"/>
              <a:gd name="f255" fmla="+- f250 0 f220"/>
              <a:gd name="f256" fmla="+- f212 0 f251"/>
              <a:gd name="f257" fmla="+- f251 0 f210"/>
              <a:gd name="f258" fmla="*/ f252 1 f11"/>
              <a:gd name="f259" fmla="*/ f253 f4 1"/>
              <a:gd name="f260" fmla="*/ f254 f4 1"/>
              <a:gd name="f261" fmla="+- f251 f5 0"/>
              <a:gd name="f262" fmla="+- f255 0 f3"/>
              <a:gd name="f263" fmla="+- f256 0 f3"/>
              <a:gd name="f264" fmla="+- f257 0 f3"/>
              <a:gd name="f265" fmla="+- f258 0 f5"/>
              <a:gd name="f266" fmla="*/ f259 1 f11"/>
              <a:gd name="f267" fmla="*/ f260 1 f11"/>
              <a:gd name="f268" fmla="*/ f261 f11 1"/>
              <a:gd name="f269" fmla="cos 1 f265"/>
              <a:gd name="f270" fmla="sin 1 f265"/>
              <a:gd name="f271" fmla="?: f255 f262 f255"/>
              <a:gd name="f272" fmla="?: f256 f263 f256"/>
              <a:gd name="f273" fmla="?: f257 f264 f257"/>
              <a:gd name="f274" fmla="+- f266 0 f5"/>
              <a:gd name="f275" fmla="+- f267 0 f5"/>
              <a:gd name="f276" fmla="*/ f268 1 f4"/>
              <a:gd name="f277" fmla="+- 0 0 f269"/>
              <a:gd name="f278" fmla="+- 0 0 f270"/>
              <a:gd name="f279" fmla="cos 1 f274"/>
              <a:gd name="f280" fmla="sin 1 f274"/>
              <a:gd name="f281" fmla="cos 1 f275"/>
              <a:gd name="f282" fmla="sin 1 f275"/>
              <a:gd name="f283" fmla="+- 0 0 f276"/>
              <a:gd name="f284" fmla="+- 0 0 f277"/>
              <a:gd name="f285" fmla="+- 0 0 f278"/>
              <a:gd name="f286" fmla="+- 0 0 f279"/>
              <a:gd name="f287" fmla="+- 0 0 f280"/>
              <a:gd name="f288" fmla="+- 0 0 f281"/>
              <a:gd name="f289" fmla="+- 0 0 f282"/>
              <a:gd name="f290" fmla="+- 0 0 f283"/>
              <a:gd name="f291" fmla="val f284"/>
              <a:gd name="f292" fmla="val f285"/>
              <a:gd name="f293" fmla="+- 0 0 f286"/>
              <a:gd name="f294" fmla="+- 0 0 f287"/>
              <a:gd name="f295" fmla="+- 0 0 f288"/>
              <a:gd name="f296" fmla="+- 0 0 f289"/>
              <a:gd name="f297" fmla="*/ f290 f4 1"/>
              <a:gd name="f298" fmla="+- 0 0 f291"/>
              <a:gd name="f299" fmla="+- 0 0 f292"/>
              <a:gd name="f300" fmla="val f293"/>
              <a:gd name="f301" fmla="val f294"/>
              <a:gd name="f302" fmla="val f295"/>
              <a:gd name="f303" fmla="val f296"/>
              <a:gd name="f304" fmla="*/ f297 1 f11"/>
              <a:gd name="f305" fmla="+- 0 0 f300"/>
              <a:gd name="f306" fmla="+- 0 0 f301"/>
              <a:gd name="f307" fmla="+- 0 0 f302"/>
              <a:gd name="f308" fmla="+- 0 0 f303"/>
              <a:gd name="f309" fmla="*/ f102 f298 1"/>
              <a:gd name="f310" fmla="*/ f46 f299 1"/>
              <a:gd name="f311" fmla="+- f304 0 f5"/>
              <a:gd name="f312" fmla="*/ f107 f305 1"/>
              <a:gd name="f313" fmla="*/ f46 f306 1"/>
              <a:gd name="f314" fmla="*/ f309 f309 1"/>
              <a:gd name="f315" fmla="*/ f310 f310 1"/>
              <a:gd name="f316" fmla="*/ f107 f307 1"/>
              <a:gd name="f317" fmla="*/ f46 f308 1"/>
              <a:gd name="f318" fmla="cos 1 f311"/>
              <a:gd name="f319" fmla="sin 1 f311"/>
              <a:gd name="f320" fmla="+- 0 0 f318"/>
              <a:gd name="f321" fmla="+- 0 0 f319"/>
              <a:gd name="f322" fmla="*/ f312 f312 1"/>
              <a:gd name="f323" fmla="*/ f313 f313 1"/>
              <a:gd name="f324" fmla="+- f314 f315 0"/>
              <a:gd name="f325" fmla="*/ f316 f316 1"/>
              <a:gd name="f326" fmla="*/ f317 f317 1"/>
              <a:gd name="f327" fmla="+- 0 0 f320"/>
              <a:gd name="f328" fmla="+- 0 0 f321"/>
              <a:gd name="f329" fmla="+- f322 f323 0"/>
              <a:gd name="f330" fmla="sqrt f324"/>
              <a:gd name="f331" fmla="+- f325 f326 0"/>
              <a:gd name="f332" fmla="val f327"/>
              <a:gd name="f333" fmla="val f328"/>
              <a:gd name="f334" fmla="sqrt f329"/>
              <a:gd name="f335" fmla="*/ f109 1 f330"/>
              <a:gd name="f336" fmla="sqrt f331"/>
              <a:gd name="f337" fmla="+- 0 0 f332"/>
              <a:gd name="f338" fmla="+- 0 0 f333"/>
              <a:gd name="f339" fmla="*/ f114 1 f334"/>
              <a:gd name="f340" fmla="*/ f298 f335 1"/>
              <a:gd name="f341" fmla="*/ f299 f335 1"/>
              <a:gd name="f342" fmla="*/ f114 1 f336"/>
              <a:gd name="f343" fmla="*/ f305 f339 1"/>
              <a:gd name="f344" fmla="*/ f306 f339 1"/>
              <a:gd name="f345" fmla="+- f55 0 f340"/>
              <a:gd name="f346" fmla="+- f108 0 f341"/>
              <a:gd name="f347" fmla="*/ f307 f342 1"/>
              <a:gd name="f348" fmla="*/ f308 f342 1"/>
              <a:gd name="f349" fmla="*/ f102 f337 1"/>
              <a:gd name="f350" fmla="*/ f46 f338 1"/>
              <a:gd name="f351" fmla="+- f55 0 f343"/>
              <a:gd name="f352" fmla="+- f113 0 f344"/>
              <a:gd name="f353" fmla="+- f55 0 f347"/>
              <a:gd name="f354" fmla="+- f113 0 f348"/>
              <a:gd name="f355" fmla="*/ f349 f349 1"/>
              <a:gd name="f356" fmla="*/ f350 f350 1"/>
              <a:gd name="f357" fmla="+- f355 f356 0"/>
              <a:gd name="f358" fmla="sqrt f357"/>
              <a:gd name="f359" fmla="*/ f109 1 f358"/>
              <a:gd name="f360" fmla="*/ f337 f359 1"/>
              <a:gd name="f361" fmla="*/ f338 f359 1"/>
              <a:gd name="f362" fmla="+- f55 0 f360"/>
              <a:gd name="f363" fmla="+- f108 0 f361"/>
            </a:gdLst>
            <a:ahLst>
              <a:ahXY gdRefY="f0" minY="f78" maxY="f60">
                <a:pos x="f73" y="f81"/>
              </a:ahXY>
              <a:ahXY gdRefY="f1" minY="f9" maxY="f10">
                <a:pos x="f73" y="f36"/>
              </a:ahXY>
              <a:ahXY gdRefX="f2" minX="f9" maxX="f10">
                <a:pos x="f37" y="f66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9">
                <a:pos x="f67" y="f96"/>
              </a:cxn>
              <a:cxn ang="f49">
                <a:pos x="f50" y="f141"/>
              </a:cxn>
              <a:cxn ang="f49">
                <a:pos x="f67" y="f97"/>
              </a:cxn>
              <a:cxn ang="f49">
                <a:pos x="f50" y="f142"/>
              </a:cxn>
              <a:cxn ang="f49">
                <a:pos x="f41" y="f120"/>
              </a:cxn>
            </a:cxnLst>
            <a:rect l="f38" t="f110" r="f39" b="f119"/>
            <a:pathLst>
              <a:path w="21600" h="21600">
                <a:moveTo>
                  <a:pt x="f351" y="f352"/>
                </a:moveTo>
                <a:arcTo wR="f46" hR="f107" stAng="f218" swAng="f241"/>
                <a:moveTo>
                  <a:pt x="f345" y="f346"/>
                </a:moveTo>
                <a:arcTo wR="f46" hR="f102" stAng="f210" swAng="f235"/>
                <a:lnTo>
                  <a:pt x="f33" y="f130"/>
                </a:lnTo>
                <a:lnTo>
                  <a:pt x="f9" y="f88"/>
                </a:lnTo>
                <a:lnTo>
                  <a:pt x="f33" y="f121"/>
                </a:lnTo>
                <a:lnTo>
                  <a:pt x="f353" y="f354"/>
                </a:lnTo>
                <a:arcTo wR="f46" hR="f107" stAng="f220" swAng="f271"/>
                <a:lnTo>
                  <a:pt x="f362" y="f363"/>
                </a:lnTo>
                <a:arcTo wR="f46" hR="f102" stAng="f251" swAng="f272"/>
                <a:close/>
              </a:path>
              <a:path w="21600" h="21600" fill="none">
                <a:moveTo>
                  <a:pt x="f345" y="f346"/>
                </a:moveTo>
                <a:arcTo wR="f46" hR="f102" stAng="f210" swAng="f273"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547663" y="185515"/>
            <a:ext cx="6522903" cy="646331"/>
          </a:xfr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sz="3600" b="1" u="sng" dirty="0">
                <a:solidFill>
                  <a:srgbClr val="009900"/>
                </a:solidFill>
              </a:rPr>
              <a:t>Typy závislosti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89000" y="1006307"/>
            <a:ext cx="8255000" cy="3088025"/>
          </a:xfrm>
        </p:spPr>
        <p:txBody>
          <a:bodyPr lIns="91440" tIns="45720">
            <a:spAutoFit/>
          </a:bodyPr>
          <a:lstStyle/>
          <a:p>
            <a:pPr marL="0" lvl="0" indent="0">
              <a:spcBef>
                <a:spcPts val="6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effectLst>
                  <a:outerShdw dist="17962" dir="2700000">
                    <a:srgbClr val="000000"/>
                  </a:outerShdw>
                </a:effectLst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psychická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užití látky vyvolává příjemné pocity a uspokojení. K dosažení tohoto stavu nebo zabránění nepříjemných pocitů při absenci je nutná opakovaná aplikace</a:t>
            </a:r>
          </a:p>
          <a:p>
            <a:pPr marL="0" lvl="0" indent="0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i="1" dirty="0">
                <a:effectLst>
                  <a:outerShdw dist="17962" dir="2700000">
                    <a:srgbClr val="000000"/>
                  </a:outerShdw>
                </a:effectLst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fyzická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adaptační stav, projevuje se  intenzivními tělesnými obtížemi, pokud je podávání návykové látky omezeno nebo je mu </a:t>
            </a:r>
            <a:r>
              <a:rPr lang="cs-CZ" sz="2000" dirty="0">
                <a:latin typeface="Times New Roman" pitchFamily="18"/>
                <a:ea typeface="Microsoft YaHei" pitchFamily="2"/>
                <a:cs typeface="Times New Roman" pitchFamily="18"/>
              </a:rPr>
              <a:t>zabráněno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b="1" dirty="0">
              <a:effectLst>
                <a:outerShdw dist="17962" dir="2700000">
                  <a:srgbClr val="000000"/>
                </a:outerShdw>
              </a:effectLst>
              <a:latin typeface="" pitchFamily="16"/>
              <a:ea typeface="Microsoft YaHei" pitchFamily="2"/>
              <a:cs typeface="Mangal" pitchFamily="2"/>
            </a:endParaRPr>
          </a:p>
        </p:txBody>
      </p:sp>
      <p:sp>
        <p:nvSpPr>
          <p:cNvPr id="4" name="Volný tvar 3"/>
          <p:cNvSpPr/>
          <p:nvPr/>
        </p:nvSpPr>
        <p:spPr>
          <a:xfrm>
            <a:off x="1331640" y="3585181"/>
            <a:ext cx="7956375" cy="263059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800" b="1" i="0" u="sng" strike="noStrike" kern="1200" cap="none" spc="0" baseline="0" dirty="0">
                <a:solidFill>
                  <a:srgbClr val="0099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Times New Roman" pitchFamily="18"/>
                <a:ea typeface="Arial Unicode MS" pitchFamily="2"/>
                <a:cs typeface="Tahoma" pitchFamily="2"/>
              </a:rPr>
              <a:t>Účinky drog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1" i="1" u="none" strike="noStrike" kern="1200" cap="none" spc="0" baseline="0" dirty="0">
              <a:solidFill>
                <a:srgbClr val="000000"/>
              </a:solidFill>
              <a:effectLst>
                <a:outerShdw dist="17962" dir="2700000">
                  <a:srgbClr val="000000"/>
                </a:outerShdw>
              </a:effectLst>
              <a:uFillTx/>
              <a:latin typeface="Times New Roman" pitchFamily="18"/>
              <a:ea typeface="Arial Unicode MS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psychické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  excitace, veselost, euforie, zrakové a sluchové halucinace, zvýšené sebevědomí, změněné vnímání, deprese, agresivita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none" strike="noStrike" kern="1200" cap="none" spc="0" baseline="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uFillTx/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sociální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„drogové chování“ – zanedbávání povinností doma, v práci, ve škole, násilnosti, trestná činnost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654497" y="200162"/>
            <a:ext cx="832140" cy="1356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68869" y="350991"/>
            <a:ext cx="7110809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Definice zdraví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59633" y="1572354"/>
            <a:ext cx="7884368" cy="2295500"/>
          </a:xfrm>
        </p:spPr>
        <p:txBody>
          <a:bodyPr wrap="square">
            <a:spAutoFit/>
          </a:bodyPr>
          <a:lstStyle/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400" dirty="0">
                <a:latin typeface="" pitchFamily="16"/>
                <a:ea typeface="Microsoft YaHei" pitchFamily="2"/>
                <a:cs typeface="Mangal" pitchFamily="2"/>
              </a:rPr>
              <a:t>„</a:t>
            </a:r>
            <a:r>
              <a:rPr lang="cs-CZ" sz="2000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Zdraví je stav úplné tělesné, duševní a sociální pohody, ne pouze nepřítomnost nemoci nebo jiné vady.“ (WHO, 1948)</a:t>
            </a:r>
          </a:p>
          <a:p>
            <a:pPr marL="0" lvl="0" indent="0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i="1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0" lvl="0" indent="0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„</a:t>
            </a:r>
            <a:r>
              <a:rPr lang="cs-CZ" sz="2000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Zdraví je celkový (tělesný, psychický, sociální, duchovní) stav člověka, který mu umožňuje dosahovat optimální kvality života a není překážkou obdobnému snažení druhých lidí.“ (</a:t>
            </a:r>
            <a:r>
              <a:rPr lang="cs-CZ" sz="2000" i="1" dirty="0">
                <a:latin typeface="" pitchFamily="16"/>
                <a:ea typeface="Microsoft YaHei" pitchFamily="2"/>
                <a:cs typeface="Mangal" pitchFamily="2"/>
              </a:rPr>
              <a:t>Křivohlavý, J.)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155521" y="46076"/>
            <a:ext cx="304915" cy="3049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Volný tvar 5"/>
          <p:cNvSpPr/>
          <p:nvPr/>
        </p:nvSpPr>
        <p:spPr>
          <a:xfrm>
            <a:off x="3042072" y="4221088"/>
            <a:ext cx="3059856" cy="15476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4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27382" y="4297230"/>
            <a:ext cx="2289236" cy="1395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764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80454"/>
            <a:ext cx="6913513" cy="584775"/>
          </a:xfr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lvl="0"/>
            <a:r>
              <a:rPr lang="cs-CZ" sz="3200" b="1" u="sng" dirty="0">
                <a:solidFill>
                  <a:srgbClr val="009900"/>
                </a:solidFill>
              </a:rPr>
              <a:t>Zdravotní následky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1924720"/>
            <a:ext cx="7894433" cy="3954929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předávkování 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(vědomé, nevědomé)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respirační komplikace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kardiovaskulární komplikace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účinek na CNS 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(křeče, optická neuropatie)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vliv na reprodukční orgány, sexuální funkce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psychologický účinek 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(poruchy vnímání, paměti)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psychiatrická onemocnění 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(schizofrenie, deprese, </a:t>
            </a:r>
            <a:r>
              <a:rPr lang="cs-CZ" sz="22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hypo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mánie)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sebevražedné chování</a:t>
            </a:r>
          </a:p>
          <a:p>
            <a:pPr marL="342717" lvl="0" indent="-342717">
              <a:lnSpc>
                <a:spcPct val="80000"/>
              </a:lnSpc>
              <a:spcBef>
                <a:spcPts val="4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přenos infekčních chorob 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(HIV, hepatitidy)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6516216" y="855386"/>
            <a:ext cx="2205801" cy="1800200"/>
            <a:chOff x="6156362" y="549362"/>
            <a:chExt cx="2630518" cy="197207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6156362" y="549362"/>
              <a:ext cx="2630518" cy="1971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6156362" y="549362"/>
              <a:ext cx="2630518" cy="197207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4" tIns="46798" rIns="90004" bIns="46798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cs-CZ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endParaRPr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768563" cy="76767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0000"/>
                </a:solidFill>
                <a:latin typeface="Times New Roman" pitchFamily="18"/>
                <a:ea typeface="Arial Unicode MS" pitchFamily="2"/>
                <a:cs typeface="Tahoma" pitchFamily="2"/>
              </a:rPr>
              <a:t>Cíle prevence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2132" y="1185160"/>
            <a:ext cx="7982356" cy="5667160"/>
          </a:xfrm>
        </p:spPr>
        <p:txBody>
          <a:bodyPr/>
          <a:lstStyle/>
          <a:p>
            <a:pPr lvl="0" defTabSz="914400" hangingPunct="0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snížení individuálního rizika zneužívání</a:t>
            </a:r>
          </a:p>
          <a:p>
            <a:pPr lvl="0" defTabSz="914400" hangingPunct="0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snížení společenských škod spojených s užíváním drog</a:t>
            </a:r>
          </a:p>
          <a:p>
            <a:pPr marL="0" lvl="0" indent="0" defTabSz="914400" hangingPunct="0">
              <a:spcBef>
                <a:spcPts val="0"/>
              </a:spcBef>
              <a:spcAft>
                <a:spcPts val="0"/>
              </a:spcAft>
              <a:buClrTx/>
              <a:buSz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" panose="020B0604020202020204" pitchFamily="34" charset="0"/>
              <a:ea typeface="Arial Unicode MS" pitchFamily="2"/>
              <a:cs typeface="Arial" panose="020B0604020202020204" pitchFamily="34" charset="0"/>
            </a:endParaRPr>
          </a:p>
          <a:p>
            <a:pPr marL="0" lvl="0" indent="0" defTabSz="914400" hangingPunct="0">
              <a:spcBef>
                <a:spcPts val="0"/>
              </a:spcBef>
              <a:spcAft>
                <a:spcPts val="0"/>
              </a:spcAft>
              <a:buClrTx/>
              <a:buSzTx/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sng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Pět strategií pro prevenci:</a:t>
            </a:r>
          </a:p>
          <a:p>
            <a:pPr lvl="0" defTabSz="914400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legislativní opatření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( zákaz nebo omezení zneužívání je dáno legislativou)</a:t>
            </a:r>
          </a:p>
          <a:p>
            <a:pPr lvl="0" defTabSz="914400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výchova a vzdělávání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( výchovné programy na 2.stupni ZŠ, středních školách, media, tisk)</a:t>
            </a:r>
          </a:p>
          <a:p>
            <a:pPr lvl="0" defTabSz="914400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včasné odhalení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(anamnestické údaje, laboratorní testy)</a:t>
            </a:r>
          </a:p>
          <a:p>
            <a:pPr lvl="0" defTabSz="914400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léčba </a:t>
            </a:r>
            <a:r>
              <a:rPr lang="cs-CZ" sz="2000" dirty="0">
                <a:solidFill>
                  <a:srgbClr val="000000"/>
                </a:solidFill>
                <a:effectLst>
                  <a:outerShdw dist="17962" dir="2700000">
                    <a:srgbClr val="000000"/>
                  </a:outerShdw>
                </a:effectLst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( krizová centra, léčebna, terapeutická komunita)</a:t>
            </a:r>
          </a:p>
          <a:p>
            <a:pPr lvl="0" defTabSz="914400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omezování škodlivých následků 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(zabránění přenosu </a:t>
            </a:r>
            <a:r>
              <a:rPr lang="cs-CZ" sz="2000" dirty="0" err="1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inf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ea typeface="Arial Unicode MS" pitchFamily="2"/>
                <a:cs typeface="Arial" panose="020B0604020202020204" pitchFamily="34" charset="0"/>
              </a:rPr>
              <a:t>. onemocnění při aplikaci – výměna jehel)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03850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420873"/>
            <a:ext cx="6480720" cy="646331"/>
          </a:xfrm>
          <a:solidFill>
            <a:srgbClr val="FFFF99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/>
              <a:t>Pohlavní choroby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1909839"/>
            <a:ext cx="8316416" cy="6358151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Přenos převážně nebo výhradně pohlavním stykem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V současnosti známo asi 30 chorob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Nákaza nemusí být hned patrná, riziko dalšího šíření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Léčbu zajišťuje </a:t>
            </a:r>
            <a:r>
              <a:rPr lang="cs-CZ" sz="2000" b="1" dirty="0" err="1">
                <a:latin typeface="" pitchFamily="16"/>
                <a:ea typeface="Microsoft YaHei" pitchFamily="2"/>
                <a:cs typeface="Mangal" pitchFamily="2"/>
              </a:rPr>
              <a:t>dermatovenerolog</a:t>
            </a:r>
            <a:endParaRPr lang="cs-CZ" sz="2000" b="1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P</a:t>
            </a:r>
            <a:r>
              <a:rPr lang="cs-CZ" sz="2000" b="1" dirty="0">
                <a:latin typeface="" pitchFamily="16"/>
                <a:ea typeface="Microsoft YaHei" pitchFamily="2"/>
                <a:cs typeface="Times New Roman" pitchFamily="18"/>
              </a:rPr>
              <a:t>odléhají povinnému hlášení </a:t>
            </a:r>
            <a:r>
              <a:rPr lang="cs-CZ" sz="2000" dirty="0">
                <a:latin typeface="" pitchFamily="16"/>
                <a:ea typeface="Microsoft YaHei" pitchFamily="2"/>
                <a:cs typeface="Times New Roman" pitchFamily="18"/>
              </a:rPr>
              <a:t>(zák.č.258/2000 o ochraně veřejného zdraví</a:t>
            </a: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 – seznam na www.uzis.cz)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Prevence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" pitchFamily="16"/>
                <a:ea typeface="Microsoft YaHei" pitchFamily="2"/>
                <a:cs typeface="Mangal" pitchFamily="2"/>
              </a:rPr>
              <a:t>Používání kondomu, vyhnout se rizikovým stykům s domorodým obyvatelstvem při cestách v rozvojových zemích!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dirty="0">
              <a:latin typeface="" pitchFamily="16"/>
              <a:ea typeface="Microsoft YaHei" pitchFamily="2"/>
              <a:cs typeface="Mangal" pitchFamily="2"/>
            </a:endParaRPr>
          </a:p>
          <a:p>
            <a:pPr marL="742675" lvl="1" indent="-285475">
              <a:lnSpc>
                <a:spcPct val="90000"/>
              </a:lnSpc>
              <a:spcBef>
                <a:spcPts val="500"/>
              </a:spcBef>
              <a:buNone/>
              <a:tabLst>
                <a:tab pos="171358" algn="l"/>
                <a:tab pos="1085757" algn="l"/>
                <a:tab pos="2000157" algn="l"/>
                <a:tab pos="2914557" algn="l"/>
                <a:tab pos="3828957" algn="l"/>
                <a:tab pos="4743357" algn="l"/>
                <a:tab pos="5657757" algn="l"/>
                <a:tab pos="6572157" algn="l"/>
                <a:tab pos="7486557" algn="l"/>
                <a:tab pos="8400957" algn="l"/>
                <a:tab pos="9315357" algn="l"/>
              </a:tabLst>
            </a:pPr>
            <a:r>
              <a:rPr lang="cs-CZ" sz="2000" b="1" dirty="0">
                <a:latin typeface="" pitchFamily="16"/>
                <a:ea typeface="Microsoft YaHei" pitchFamily="2"/>
                <a:cs typeface="Mangal" pitchFamily="2"/>
              </a:rPr>
              <a:t> </a:t>
            </a:r>
          </a:p>
          <a:p>
            <a:pPr marL="0" lvl="1" indent="0">
              <a:lnSpc>
                <a:spcPct val="90000"/>
              </a:lnSpc>
              <a:spcBef>
                <a:spcPts val="500"/>
              </a:spcBef>
              <a:buNone/>
              <a:tabLst>
                <a:tab pos="171358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endParaRPr lang="cs-CZ" sz="2000" b="1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1" indent="0">
              <a:lnSpc>
                <a:spcPct val="90000"/>
              </a:lnSpc>
              <a:spcBef>
                <a:spcPts val="500"/>
              </a:spcBef>
              <a:buNone/>
              <a:tabLst>
                <a:tab pos="171358" algn="l"/>
                <a:tab pos="1085758" algn="l"/>
                <a:tab pos="2000158" algn="l"/>
                <a:tab pos="2914558" algn="l"/>
                <a:tab pos="3828958" algn="l"/>
                <a:tab pos="4743358" algn="l"/>
                <a:tab pos="5657758" algn="l"/>
                <a:tab pos="6572158" algn="l"/>
                <a:tab pos="7486558" algn="l"/>
                <a:tab pos="8400958" algn="l"/>
                <a:tab pos="9315358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40352" y="189324"/>
            <a:ext cx="1234796" cy="1731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332656"/>
            <a:ext cx="7758113" cy="646331"/>
          </a:xfrm>
          <a:solidFill>
            <a:srgbClr val="FFFF99"/>
          </a:solidFill>
        </p:spPr>
        <p:txBody>
          <a:bodyPr>
            <a:spAutoFit/>
          </a:bodyPr>
          <a:lstStyle/>
          <a:p>
            <a:pPr lvl="0"/>
            <a:r>
              <a:rPr lang="cs-CZ" sz="3600" b="1" u="sng" dirty="0"/>
              <a:t>Nejčastější pohlavní choroby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981200" y="1905000"/>
            <a:ext cx="7162800" cy="4419600"/>
          </a:xfrm>
        </p:spPr>
        <p:txBody>
          <a:bodyPr lIns="91440" tIns="45720">
            <a:spAutoFit/>
          </a:bodyPr>
          <a:lstStyle/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AIDS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Syfilis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Kapavka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Papilomový virus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Chlamydiové infekce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Genitální herpes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Bakteriální vaginóza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Vaginální mykóza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>
              <a:latin typeface="" pitchFamily="16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332656"/>
            <a:ext cx="7758113" cy="646331"/>
          </a:xfrm>
          <a:solidFill>
            <a:srgbClr val="FFFF99"/>
          </a:solidFill>
        </p:spPr>
        <p:txBody>
          <a:bodyPr>
            <a:spAutoFit/>
          </a:bodyPr>
          <a:lstStyle/>
          <a:p>
            <a:pPr lvl="0"/>
            <a:r>
              <a:rPr lang="cs-CZ" sz="3600" b="1" u="sng" dirty="0"/>
              <a:t>Nejčastější pohlavní choroby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981200" y="2675944"/>
            <a:ext cx="7162800" cy="2877711"/>
          </a:xfrm>
        </p:spPr>
        <p:txBody>
          <a:bodyPr lIns="91440" tIns="45720">
            <a:spAutoFit/>
          </a:bodyPr>
          <a:lstStyle/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Papilomový virus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Chlamydiové infekce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Genitální herpes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Bakteriální </a:t>
            </a:r>
            <a:r>
              <a:rPr lang="cs-CZ" sz="1800" b="1" dirty="0" err="1">
                <a:latin typeface="" pitchFamily="16"/>
                <a:ea typeface="Microsoft YaHei" pitchFamily="2"/>
                <a:cs typeface="Mangal" pitchFamily="2"/>
              </a:rPr>
              <a:t>vaginóza</a:t>
            </a:r>
            <a:endParaRPr lang="cs-CZ" sz="1800" b="1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dirty="0">
                <a:latin typeface="" pitchFamily="16"/>
                <a:ea typeface="Microsoft YaHei" pitchFamily="2"/>
                <a:cs typeface="Mangal" pitchFamily="2"/>
              </a:rPr>
              <a:t>Vaginální mykóza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40D3F7B-28FB-4B5C-A380-CB654AA65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71703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868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332656"/>
            <a:ext cx="7758113" cy="646331"/>
          </a:xfrm>
          <a:solidFill>
            <a:srgbClr val="FFFF99"/>
          </a:solidFill>
        </p:spPr>
        <p:txBody>
          <a:bodyPr>
            <a:spAutoFit/>
          </a:bodyPr>
          <a:lstStyle/>
          <a:p>
            <a:pPr lvl="0"/>
            <a:r>
              <a:rPr lang="cs-CZ" sz="3600" b="1" u="sng" dirty="0"/>
              <a:t>Nejčastější pohlavní choroby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981200" y="1905000"/>
            <a:ext cx="7162800" cy="4419600"/>
          </a:xfrm>
        </p:spPr>
        <p:txBody>
          <a:bodyPr lIns="91440" tIns="45720">
            <a:spAutoFit/>
          </a:bodyPr>
          <a:lstStyle/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AIDS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Syfilis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Kapavka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Papilomový virus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Chlamydiové infekce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Genitální herpes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Bakteriální vaginóza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>
                <a:latin typeface="" pitchFamily="16"/>
                <a:ea typeface="Microsoft YaHei" pitchFamily="2"/>
                <a:cs typeface="Mangal" pitchFamily="2"/>
              </a:rPr>
              <a:t>Vaginální mykóza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43DAA3-66A2-47B0-907A-A9BAE3E5D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12" y="1844824"/>
            <a:ext cx="2466975" cy="18478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9AA0DA-8D9A-4FF4-AAA1-C79D55B29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299" y="3858344"/>
            <a:ext cx="2667000" cy="173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964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403648" y="116632"/>
            <a:ext cx="7110041" cy="1077218"/>
          </a:xfrm>
          <a:solidFill>
            <a:srgbClr val="FFFF99"/>
          </a:solidFill>
        </p:spPr>
        <p:txBody>
          <a:bodyPr wrap="square">
            <a:spAutoFit/>
          </a:bodyPr>
          <a:lstStyle/>
          <a:p>
            <a:pPr lvl="0"/>
            <a:r>
              <a:rPr lang="cs-CZ" sz="3200" b="1" u="sng" dirty="0">
                <a:cs typeface="Times New Roman" pitchFamily="18"/>
              </a:rPr>
              <a:t>HIV </a:t>
            </a:r>
            <a:r>
              <a:rPr lang="cs-CZ" sz="3200" b="1" u="sng" dirty="0"/>
              <a:t>-</a:t>
            </a:r>
            <a:br>
              <a:rPr lang="cs-CZ" sz="3200" b="1" u="sng" dirty="0">
                <a:cs typeface="Times New Roman" pitchFamily="18"/>
              </a:rPr>
            </a:br>
            <a:r>
              <a:rPr lang="cs-CZ" sz="3200" b="1" u="sng" dirty="0" err="1">
                <a:cs typeface="Times New Roman" pitchFamily="18"/>
              </a:rPr>
              <a:t>Human</a:t>
            </a:r>
            <a:r>
              <a:rPr lang="cs-CZ" sz="3200" b="1" u="sng" dirty="0">
                <a:cs typeface="Times New Roman" pitchFamily="18"/>
              </a:rPr>
              <a:t> </a:t>
            </a:r>
            <a:r>
              <a:rPr lang="cs-CZ" sz="3200" b="1" u="sng" dirty="0" err="1">
                <a:cs typeface="Times New Roman" pitchFamily="18"/>
              </a:rPr>
              <a:t>Immunodeficiency</a:t>
            </a:r>
            <a:r>
              <a:rPr lang="cs-CZ" sz="3200" b="1" u="sng" dirty="0">
                <a:cs typeface="Times New Roman" pitchFamily="18"/>
              </a:rPr>
              <a:t> Virus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1595623"/>
            <a:ext cx="8028384" cy="4962897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virus lidského imunodeficitu, virus z čeledi  </a:t>
            </a:r>
            <a:r>
              <a:rPr lang="cs-CZ" sz="1800" dirty="0" err="1">
                <a:latin typeface="" pitchFamily="16"/>
                <a:ea typeface="Microsoft YaHei" pitchFamily="2"/>
                <a:cs typeface="Times New Roman" pitchFamily="18"/>
              </a:rPr>
              <a:t>Retroviridae</a:t>
            </a:r>
            <a:endParaRPr lang="cs-CZ" sz="1800" dirty="0">
              <a:latin typeface="" pitchFamily="16"/>
              <a:ea typeface="Microsoft YaHei" pitchFamily="2"/>
              <a:cs typeface="Times New Roman" pitchFamily="18"/>
            </a:endParaRP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napadá buňky imunitního systému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(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T lymfocyty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)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, ale také např. Langerhansovy buňky a další</a:t>
            </a:r>
          </a:p>
          <a:p>
            <a:pPr marL="342717" lvl="0" indent="-342717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dva typy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- 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HIV-1 (americk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ý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a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asijsk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ý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kontinent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, 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Evrop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a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)</a:t>
            </a:r>
          </a:p>
          <a:p>
            <a:pPr marL="0" lvl="0" indent="0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           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   </a:t>
            </a:r>
            <a:r>
              <a:rPr lang="cs-CZ" sz="1800" dirty="0">
                <a:latin typeface="" pitchFamily="16"/>
                <a:ea typeface="Microsoft YaHei" pitchFamily="2"/>
                <a:cs typeface="Mangal" pitchFamily="2"/>
              </a:rPr>
              <a:t>       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HIV-2 (zůstává lokalizován hlavně v Africe)</a:t>
            </a:r>
          </a:p>
          <a:p>
            <a:pPr marL="342717" lvl="0" indent="-342717" algn="just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v Evropě a na americkém kontinentu se situace stabilizovala, některé subtypy se ale začaly snadněji šířit </a:t>
            </a:r>
            <a:r>
              <a:rPr lang="cs-CZ" sz="1800" dirty="0" err="1">
                <a:latin typeface="" pitchFamily="16"/>
                <a:ea typeface="Microsoft YaHei" pitchFamily="2"/>
                <a:cs typeface="Times New Roman" pitchFamily="18"/>
              </a:rPr>
              <a:t>heretosexuálním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přenosem, proto hrozí nová vlna epidemie i pro tyto oblasti       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dirty="0">
              <a:latin typeface="" pitchFamily="16"/>
              <a:ea typeface="Microsoft YaHei" pitchFamily="2"/>
              <a:cs typeface="Times New Roman" pitchFamily="18"/>
            </a:endParaRPr>
          </a:p>
          <a:p>
            <a:pPr marL="342717" lvl="0" indent="-342717" algn="just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b="1" u="sng" dirty="0">
                <a:effectLst>
                  <a:outerShdw dist="17962" dir="2700000">
                    <a:srgbClr val="000000"/>
                  </a:outerShdw>
                </a:effectLst>
                <a:latin typeface="" pitchFamily="16"/>
                <a:ea typeface="Microsoft YaHei" pitchFamily="2"/>
                <a:cs typeface="Times New Roman" pitchFamily="18"/>
              </a:rPr>
              <a:t>AIDS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syndrom získaného imunodeficitu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(</a:t>
            </a:r>
            <a:r>
              <a:rPr lang="cs-CZ" sz="1800" dirty="0" err="1">
                <a:latin typeface="" pitchFamily="16"/>
                <a:ea typeface="Microsoft YaHei" pitchFamily="2"/>
                <a:cs typeface="Times New Roman" pitchFamily="18"/>
              </a:rPr>
              <a:t>Acquired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</a:t>
            </a:r>
            <a:r>
              <a:rPr lang="cs-CZ" sz="1800" dirty="0" err="1">
                <a:latin typeface="" pitchFamily="16"/>
                <a:ea typeface="Microsoft YaHei" pitchFamily="2"/>
                <a:cs typeface="Times New Roman" pitchFamily="18"/>
              </a:rPr>
              <a:t>Immunodeficiency</a:t>
            </a:r>
            <a:r>
              <a:rPr lang="cs-CZ" sz="1800" dirty="0">
                <a:latin typeface="" pitchFamily="16"/>
                <a:ea typeface="Microsoft YaHei" pitchFamily="2"/>
                <a:cs typeface="Times New Roman" pitchFamily="18"/>
              </a:rPr>
              <a:t> Syndrome)</a:t>
            </a:r>
          </a:p>
          <a:p>
            <a:pPr marL="0" lvl="0" indent="0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800" dirty="0">
              <a:latin typeface="" pitchFamily="16"/>
              <a:ea typeface="Microsoft YaHei" pitchFamily="2"/>
              <a:cs typeface="Mangal" pitchFamily="2"/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52320" y="4509120"/>
            <a:ext cx="1420969" cy="1065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15616" y="260648"/>
            <a:ext cx="7615238" cy="646331"/>
          </a:xfrm>
          <a:solidFill>
            <a:srgbClr val="FFFF99"/>
          </a:solidFill>
        </p:spPr>
        <p:txBody>
          <a:bodyPr>
            <a:spAutoFit/>
          </a:bodyPr>
          <a:lstStyle/>
          <a:p>
            <a:pPr lvl="0"/>
            <a:r>
              <a:rPr lang="cs-CZ" sz="3600" b="1" u="sng" dirty="0">
                <a:cs typeface="Times New Roman" pitchFamily="18"/>
              </a:rPr>
              <a:t>Klinický obraz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15616" y="1948726"/>
            <a:ext cx="7542213" cy="3506088"/>
          </a:xfrm>
        </p:spPr>
        <p:txBody>
          <a:bodyPr lIns="91440" tIns="45720">
            <a:spAutoFit/>
          </a:bodyPr>
          <a:lstStyle/>
          <a:p>
            <a:pPr marL="342717" lvl="0" indent="-342717" algn="just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pestrý klinický obraz</a:t>
            </a:r>
          </a:p>
          <a:p>
            <a:pPr marL="342717" lvl="0" indent="-342717" algn="just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od infikování do vzniku plně rozvinutého onemocnění AIDS uplyne průměrně 10,5 roku, klinický obraz se mění podle zhoršování imunitních funkcí</a:t>
            </a:r>
          </a:p>
          <a:p>
            <a:pPr marL="342717" lvl="0" indent="-342717" algn="just"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u="sng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Fáze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- příznaků </a:t>
            </a:r>
            <a:r>
              <a:rPr lang="cs-CZ" sz="22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primoinfekce</a:t>
            </a:r>
            <a:endParaRPr lang="cs-CZ" sz="22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342717" lvl="0" indent="-342717" algn="just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             - latence  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             - symptomatická fáze HIV infekce</a:t>
            </a:r>
          </a:p>
          <a:p>
            <a:pPr marL="342717" lvl="0" indent="-342717"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             - AIDS onemocnění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148064" y="5085184"/>
            <a:ext cx="2438284" cy="1619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404664"/>
            <a:ext cx="6141814" cy="646331"/>
          </a:xfrm>
          <a:solidFill>
            <a:srgbClr val="FFFF99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cs typeface="Times New Roman" pitchFamily="18"/>
              </a:rPr>
              <a:t>Cesta přenosu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237254" y="1558268"/>
            <a:ext cx="7799242" cy="4713598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krevní cesta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kontaminovaná krev nebo krevní deriváty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společné užívání jehel, stříkaček, případně roztoku drogy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krvavé sexuální praktiky</a:t>
            </a:r>
          </a:p>
          <a:p>
            <a:pPr marL="342717" lvl="0" indent="-342717">
              <a:lnSpc>
                <a:spcPct val="9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pohlavní styk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sperma, vaginální sekrete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přenos z matky na dítě</a:t>
            </a:r>
          </a:p>
          <a:p>
            <a:pPr marL="342717" lvl="0" indent="-342717">
              <a:lnSpc>
                <a:spcPct val="90000"/>
              </a:lnSpc>
              <a:spcBef>
                <a:spcPts val="45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u="sng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Zdroj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pouze infikovaný člověk, nelze přenést ze zvířete </a:t>
            </a:r>
          </a:p>
          <a:p>
            <a:pPr marL="0" lvl="0" indent="0">
              <a:lnSpc>
                <a:spcPct val="90000"/>
              </a:lnSpc>
              <a:spcBef>
                <a:spcPts val="450"/>
              </a:spcBef>
              <a:buClr>
                <a:srgbClr val="000000"/>
              </a:buClr>
              <a:buSzPct val="100000"/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b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 na člověka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01303" y="260648"/>
            <a:ext cx="1478164" cy="1847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15616" y="404664"/>
            <a:ext cx="7327528" cy="584775"/>
          </a:xfrm>
          <a:solidFill>
            <a:srgbClr val="FFFF99"/>
          </a:solidFill>
        </p:spPr>
        <p:txBody>
          <a:bodyPr wrap="square">
            <a:spAutoFit/>
          </a:bodyPr>
          <a:lstStyle/>
          <a:p>
            <a:pPr lvl="0"/>
            <a:r>
              <a:rPr lang="cs-CZ" sz="3200" b="1" u="sng" dirty="0"/>
              <a:t>Syfilis – lues, příjice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315409" y="1580702"/>
            <a:ext cx="7709914" cy="5871351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Treponema </a:t>
            </a:r>
            <a:r>
              <a:rPr lang="cs-CZ" sz="20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pallidum</a:t>
            </a:r>
            <a:endParaRPr lang="cs-CZ" sz="20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Vstupní brána – pohlavní orgány, ústa, konečník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b="1" u="sng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b="1" u="sng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Stádia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1.stadium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- za 3 týdny v místě vstupu vznikne tzv. tvrdý vřed, který se do tří týdnů zhojí, nebolestivé zduření uzlin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2.stadium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- za další 3-5 týdnů se objeví syfilitická vyrážka, generalizované </a:t>
            </a:r>
            <a:r>
              <a:rPr lang="cs-CZ" sz="20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exantemy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bílé plošky v ústech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i="1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3. stadium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– vzniká po 5-20 letech po primárním nakažení, tvorba </a:t>
            </a:r>
            <a:r>
              <a:rPr lang="cs-CZ" sz="20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gummat</a:t>
            </a: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, postižení nervového, kardiovaskulárního a kostního systému, paralýza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Nakažlivý je  člověk v prvních dvou stádiích</a:t>
            </a:r>
          </a:p>
          <a:p>
            <a:pPr marL="342717" lvl="0" indent="-342717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Při neléčení smrtelná !           </a:t>
            </a:r>
          </a:p>
          <a:p>
            <a:pPr marL="342717" lvl="0" indent="-342717">
              <a:lnSpc>
                <a:spcPct val="90000"/>
              </a:lnSpc>
              <a:spcBef>
                <a:spcPts val="4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6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lnSpc>
                <a:spcPct val="90000"/>
              </a:lnSpc>
              <a:spcBef>
                <a:spcPts val="4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600" dirty="0">
              <a:latin typeface="" pitchFamily="16"/>
              <a:ea typeface="Microsoft YaHei" pitchFamily="2"/>
              <a:cs typeface="Mangal" pitchFamily="2"/>
            </a:endParaRPr>
          </a:p>
          <a:p>
            <a:pPr marL="0" lvl="0" indent="0">
              <a:lnSpc>
                <a:spcPct val="90000"/>
              </a:lnSpc>
              <a:spcBef>
                <a:spcPts val="4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1600" dirty="0">
              <a:latin typeface="" pitchFamily="16"/>
              <a:ea typeface="Microsoft YaHei" pitchFamily="2"/>
              <a:cs typeface="Mangal" pitchFamily="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331640" y="282644"/>
            <a:ext cx="6969398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sz="4000" b="1" dirty="0"/>
              <a:t>Zdraví</a:t>
            </a:r>
          </a:p>
        </p:txBody>
      </p:sp>
      <p:sp>
        <p:nvSpPr>
          <p:cNvPr id="3" name="Volný tvar 2"/>
          <p:cNvSpPr/>
          <p:nvPr/>
        </p:nvSpPr>
        <p:spPr>
          <a:xfrm>
            <a:off x="2843808" y="2564904"/>
            <a:ext cx="4176464" cy="270081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*/ 0 f7 1"/>
              <a:gd name="f15" fmla="*/ f5 f0 1"/>
              <a:gd name="f16" fmla="*/ f9 f0 1"/>
              <a:gd name="f17" fmla="+- f6 0 f5"/>
              <a:gd name="f18" fmla="*/ f11 f0 1"/>
              <a:gd name="f19" fmla="*/ f14 1 f2"/>
              <a:gd name="f20" fmla="*/ f15 1 f2"/>
              <a:gd name="f21" fmla="*/ f16 1 f2"/>
              <a:gd name="f22" fmla="*/ f17 1 21600"/>
              <a:gd name="f23" fmla="*/ f18 1 f2"/>
              <a:gd name="f24" fmla="+- 0 0 f19"/>
              <a:gd name="f25" fmla="+- f20 0 f1"/>
              <a:gd name="f26" fmla="+- f21 0 f1"/>
              <a:gd name="f27" fmla="*/ 3163 f22 1"/>
              <a:gd name="f28" fmla="*/ 18437 f22 1"/>
              <a:gd name="f29" fmla="*/ 10800 f22 1"/>
              <a:gd name="f30" fmla="*/ 0 f22 1"/>
              <a:gd name="f31" fmla="*/ 21600 f22 1"/>
              <a:gd name="f32" fmla="+- f23 0 f1"/>
              <a:gd name="f33" fmla="*/ f24 f0 1"/>
              <a:gd name="f34" fmla="+- f26 0 f25"/>
              <a:gd name="f35" fmla="*/ f29 1 f22"/>
              <a:gd name="f36" fmla="*/ f30 1 f22"/>
              <a:gd name="f37" fmla="*/ f27 1 f22"/>
              <a:gd name="f38" fmla="*/ f28 1 f22"/>
              <a:gd name="f39" fmla="*/ f31 1 f22"/>
              <a:gd name="f40" fmla="*/ f33 1 f7"/>
              <a:gd name="f41" fmla="*/ f37 f12 1"/>
              <a:gd name="f42" fmla="*/ f38 f12 1"/>
              <a:gd name="f43" fmla="*/ f38 f13 1"/>
              <a:gd name="f44" fmla="*/ f37 f13 1"/>
              <a:gd name="f45" fmla="*/ f35 f12 1"/>
              <a:gd name="f46" fmla="*/ f36 f13 1"/>
              <a:gd name="f47" fmla="*/ f36 f12 1"/>
              <a:gd name="f48" fmla="*/ f35 f13 1"/>
              <a:gd name="f49" fmla="*/ f39 f13 1"/>
              <a:gd name="f50" fmla="*/ f39 f12 1"/>
              <a:gd name="f51" fmla="+- f40 0 f1"/>
              <a:gd name="f52" fmla="+- f51 f1 0"/>
              <a:gd name="f53" fmla="*/ f52 f7 1"/>
              <a:gd name="f54" fmla="*/ f53 1 f0"/>
              <a:gd name="f55" fmla="+- 0 0 f54"/>
              <a:gd name="f56" fmla="+- 0 0 f55"/>
              <a:gd name="f57" fmla="*/ f56 f0 1"/>
              <a:gd name="f58" fmla="*/ f57 1 f7"/>
              <a:gd name="f59" fmla="+- f58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+- 0 0 f66"/>
              <a:gd name="f69" fmla="+- 0 0 f67"/>
              <a:gd name="f70" fmla="*/ 10800 f68 1"/>
              <a:gd name="f71" fmla="*/ 10800 f69 1"/>
              <a:gd name="f72" fmla="*/ f70 f70 1"/>
              <a:gd name="f73" fmla="*/ f71 f71 1"/>
              <a:gd name="f74" fmla="+- f72 f73 0"/>
              <a:gd name="f75" fmla="sqrt f74"/>
              <a:gd name="f76" fmla="*/ f8 1 f75"/>
              <a:gd name="f77" fmla="*/ f68 f76 1"/>
              <a:gd name="f78" fmla="*/ f69 f76 1"/>
              <a:gd name="f79" fmla="+- 10800 0 f77"/>
              <a:gd name="f80" fmla="+- 10800 0 f7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45" y="f46"/>
              </a:cxn>
              <a:cxn ang="f32">
                <a:pos x="f41" y="f44"/>
              </a:cxn>
              <a:cxn ang="f32">
                <a:pos x="f47" y="f48"/>
              </a:cxn>
              <a:cxn ang="f32">
                <a:pos x="f41" y="f43"/>
              </a:cxn>
              <a:cxn ang="f32">
                <a:pos x="f45" y="f49"/>
              </a:cxn>
              <a:cxn ang="f32">
                <a:pos x="f42" y="f43"/>
              </a:cxn>
              <a:cxn ang="f32">
                <a:pos x="f50" y="f48"/>
              </a:cxn>
              <a:cxn ang="f32">
                <a:pos x="f42" y="f44"/>
              </a:cxn>
            </a:cxnLst>
            <a:rect l="f41" t="f44" r="f42" b="f43"/>
            <a:pathLst>
              <a:path w="21600" h="21600">
                <a:moveTo>
                  <a:pt x="f79" y="f80"/>
                </a:moveTo>
                <a:arcTo wR="f10" hR="f10" stAng="f25" swAng="f34"/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i="0" u="sng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Co je být zdravý</a:t>
            </a:r>
            <a:r>
              <a:rPr lang="cs-CZ" sz="24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?</a:t>
            </a:r>
          </a:p>
        </p:txBody>
      </p:sp>
      <p:sp>
        <p:nvSpPr>
          <p:cNvPr id="4" name="Volný tvar 3"/>
          <p:cNvSpPr/>
          <p:nvPr/>
        </p:nvSpPr>
        <p:spPr>
          <a:xfrm>
            <a:off x="6016678" y="1809716"/>
            <a:ext cx="2249277" cy="1006562"/>
          </a:xfrm>
          <a:custGeom>
            <a:avLst>
              <a:gd name="f0" fmla="val -2439"/>
              <a:gd name="f1" fmla="val 30254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sng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Lékař</a:t>
            </a:r>
            <a:r>
              <a:rPr lang="cs-CZ" sz="20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– nepřítomnost nemoci</a:t>
            </a:r>
          </a:p>
        </p:txBody>
      </p:sp>
      <p:sp>
        <p:nvSpPr>
          <p:cNvPr id="5" name="Volný tvar 4"/>
          <p:cNvSpPr/>
          <p:nvPr/>
        </p:nvSpPr>
        <p:spPr>
          <a:xfrm>
            <a:off x="804955" y="1940036"/>
            <a:ext cx="2670121" cy="1076038"/>
          </a:xfrm>
          <a:custGeom>
            <a:avLst>
              <a:gd name="f0" fmla="val 20752"/>
              <a:gd name="f1" fmla="val 36669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sng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Sociolog </a:t>
            </a: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– jedinec fungující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v sociálních rolích</a:t>
            </a:r>
          </a:p>
        </p:txBody>
      </p:sp>
      <p:sp>
        <p:nvSpPr>
          <p:cNvPr id="6" name="Volný tvar 5"/>
          <p:cNvSpPr/>
          <p:nvPr/>
        </p:nvSpPr>
        <p:spPr>
          <a:xfrm>
            <a:off x="749158" y="5265718"/>
            <a:ext cx="3000603" cy="950756"/>
          </a:xfrm>
          <a:custGeom>
            <a:avLst>
              <a:gd name="f0" fmla="val 19029"/>
              <a:gd name="f1" fmla="val -14027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sng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Humanista</a:t>
            </a:r>
            <a:r>
              <a:rPr lang="cs-CZ" sz="20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– jedinec schopný vyrovnat se s životními úkoly</a:t>
            </a:r>
          </a:p>
        </p:txBody>
      </p:sp>
      <p:sp>
        <p:nvSpPr>
          <p:cNvPr id="7" name="Volný tvar 6"/>
          <p:cNvSpPr/>
          <p:nvPr/>
        </p:nvSpPr>
        <p:spPr>
          <a:xfrm>
            <a:off x="5742002" y="5322960"/>
            <a:ext cx="2835362" cy="876242"/>
          </a:xfrm>
          <a:custGeom>
            <a:avLst>
              <a:gd name="f0" fmla="val 2745"/>
              <a:gd name="f1" fmla="val -15535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2147483647"/>
              <a:gd name="f11" fmla="val 3590"/>
              <a:gd name="f12" fmla="val 8970"/>
              <a:gd name="f13" fmla="val 12630"/>
              <a:gd name="f14" fmla="val 18010"/>
              <a:gd name="f15" fmla="val -2147483647"/>
              <a:gd name="f16" fmla="*/ f5 1 21600"/>
              <a:gd name="f17" fmla="*/ f6 1 21600"/>
              <a:gd name="f18" fmla="+- 0 0 f11"/>
              <a:gd name="f19" fmla="+- 3590 0 f7"/>
              <a:gd name="f20" fmla="+- 0 0 f3"/>
              <a:gd name="f21" fmla="+- 21600 0 f14"/>
              <a:gd name="f22" fmla="+- 18010 0 f8"/>
              <a:gd name="f23" fmla="+- f8 0 f7"/>
              <a:gd name="f24" fmla="pin -2147483647 f0 2147483647"/>
              <a:gd name="f25" fmla="pin -2147483647 f1 2147483647"/>
              <a:gd name="f26" fmla="val f24"/>
              <a:gd name="f27" fmla="val f25"/>
              <a:gd name="f28" fmla="abs f18"/>
              <a:gd name="f29" fmla="abs f19"/>
              <a:gd name="f30" fmla="?: f18 f20 f3"/>
              <a:gd name="f31" fmla="?: f18 f3 f20"/>
              <a:gd name="f32" fmla="?: f18 f4 f3"/>
              <a:gd name="f33" fmla="?: f18 f3 f4"/>
              <a:gd name="f34" fmla="abs f21"/>
              <a:gd name="f35" fmla="?: f19 f20 f3"/>
              <a:gd name="f36" fmla="?: f19 f3 f20"/>
              <a:gd name="f37" fmla="?: f21 0 f2"/>
              <a:gd name="f38" fmla="?: f21 f2 0"/>
              <a:gd name="f39" fmla="abs f22"/>
              <a:gd name="f40" fmla="?: f21 f20 f3"/>
              <a:gd name="f41" fmla="?: f21 f3 f20"/>
              <a:gd name="f42" fmla="?: f21 f4 f3"/>
              <a:gd name="f43" fmla="?: f21 f3 f4"/>
              <a:gd name="f44" fmla="?: f22 f20 f3"/>
              <a:gd name="f45" fmla="?: f22 f3 f20"/>
              <a:gd name="f46" fmla="?: f18 0 f2"/>
              <a:gd name="f47" fmla="?: f18 f2 0"/>
              <a:gd name="f48" fmla="*/ f23 1 21600"/>
              <a:gd name="f49" fmla="*/ f24 f16 1"/>
              <a:gd name="f50" fmla="*/ f25 f17 1"/>
              <a:gd name="f51" fmla="+- f26 0 10800"/>
              <a:gd name="f52" fmla="+- f27 0 10800"/>
              <a:gd name="f53" fmla="+- f27 0 21600"/>
              <a:gd name="f54" fmla="+- f26 0 21600"/>
              <a:gd name="f55" fmla="?: f18 f33 f32"/>
              <a:gd name="f56" fmla="?: f18 f32 f33"/>
              <a:gd name="f57" fmla="?: f19 f31 f30"/>
              <a:gd name="f58" fmla="?: f19 f38 f37"/>
              <a:gd name="f59" fmla="?: f19 f37 f38"/>
              <a:gd name="f60" fmla="?: f21 f35 f36"/>
              <a:gd name="f61" fmla="?: f21 f43 f42"/>
              <a:gd name="f62" fmla="?: f21 f42 f43"/>
              <a:gd name="f63" fmla="?: f22 f41 f40"/>
              <a:gd name="f64" fmla="?: f22 f47 f46"/>
              <a:gd name="f65" fmla="?: f22 f46 f47"/>
              <a:gd name="f66" fmla="?: f18 f44 f45"/>
              <a:gd name="f67" fmla="*/ 800 f48 1"/>
              <a:gd name="f68" fmla="*/ 20800 f48 1"/>
              <a:gd name="f69" fmla="abs f51"/>
              <a:gd name="f70" fmla="abs f52"/>
              <a:gd name="f71" fmla="?: f19 f56 f55"/>
              <a:gd name="f72" fmla="?: f21 f58 f59"/>
              <a:gd name="f73" fmla="?: f22 f62 f61"/>
              <a:gd name="f74" fmla="?: f18 f64 f65"/>
              <a:gd name="f75" fmla="*/ f67 1 f48"/>
              <a:gd name="f76" fmla="*/ f68 1 f48"/>
              <a:gd name="f77" fmla="+- f69 0 f70"/>
              <a:gd name="f78" fmla="+- f70 0 f69"/>
              <a:gd name="f79" fmla="*/ f75 f16 1"/>
              <a:gd name="f80" fmla="*/ f76 f16 1"/>
              <a:gd name="f81" fmla="*/ f76 f17 1"/>
              <a:gd name="f82" fmla="*/ f75 f17 1"/>
              <a:gd name="f83" fmla="?: f52 f9 f77"/>
              <a:gd name="f84" fmla="?: f52 f77 f9"/>
              <a:gd name="f85" fmla="?: f51 f9 f78"/>
              <a:gd name="f86" fmla="?: f51 f78 f9"/>
              <a:gd name="f87" fmla="?: f26 f9 f83"/>
              <a:gd name="f88" fmla="?: f26 f9 f84"/>
              <a:gd name="f89" fmla="?: f53 f85 f9"/>
              <a:gd name="f90" fmla="?: f53 f86 f9"/>
              <a:gd name="f91" fmla="?: f54 f84 f9"/>
              <a:gd name="f92" fmla="?: f54 f83 f9"/>
              <a:gd name="f93" fmla="?: f27 f9 f86"/>
              <a:gd name="f94" fmla="?: f27 f9 f85"/>
              <a:gd name="f95" fmla="?: f87 f26 0"/>
              <a:gd name="f96" fmla="?: f87 f27 6280"/>
              <a:gd name="f97" fmla="?: f88 f26 0"/>
              <a:gd name="f98" fmla="?: f88 f27 15320"/>
              <a:gd name="f99" fmla="?: f89 f26 6280"/>
              <a:gd name="f100" fmla="?: f89 f27 21600"/>
              <a:gd name="f101" fmla="?: f90 f26 15320"/>
              <a:gd name="f102" fmla="?: f90 f27 21600"/>
              <a:gd name="f103" fmla="?: f91 f26 21600"/>
              <a:gd name="f104" fmla="?: f91 f27 15320"/>
              <a:gd name="f105" fmla="?: f92 f26 21600"/>
              <a:gd name="f106" fmla="?: f92 f27 6280"/>
              <a:gd name="f107" fmla="?: f93 f26 15320"/>
              <a:gd name="f108" fmla="?: f93 f27 0"/>
              <a:gd name="f109" fmla="?: f94 f26 6280"/>
              <a:gd name="f110" fmla="?: f94 f27 0"/>
            </a:gdLst>
            <a:ahLst>
              <a:ahXY gdRefX="f0" minX="f15" maxX="f10" gdRefY="f1" minY="f15" maxY="f10">
                <a:pos x="f49" y="f5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9" t="f82" r="f80" b="f81"/>
            <a:pathLst>
              <a:path w="21600" h="21600">
                <a:moveTo>
                  <a:pt x="f11" y="f7"/>
                </a:moveTo>
                <a:arcTo wR="f28" hR="f29" stAng="f71" swAng="f57"/>
                <a:lnTo>
                  <a:pt x="f95" y="f96"/>
                </a:lnTo>
                <a:lnTo>
                  <a:pt x="f7" y="f12"/>
                </a:lnTo>
                <a:lnTo>
                  <a:pt x="f7" y="f13"/>
                </a:lnTo>
                <a:lnTo>
                  <a:pt x="f97" y="f98"/>
                </a:lnTo>
                <a:lnTo>
                  <a:pt x="f7" y="f14"/>
                </a:lnTo>
                <a:arcTo wR="f29" hR="f34" stAng="f72" swAng="f60"/>
                <a:lnTo>
                  <a:pt x="f99" y="f100"/>
                </a:lnTo>
                <a:lnTo>
                  <a:pt x="f12" y="f8"/>
                </a:lnTo>
                <a:lnTo>
                  <a:pt x="f13" y="f8"/>
                </a:lnTo>
                <a:lnTo>
                  <a:pt x="f101" y="f102"/>
                </a:lnTo>
                <a:lnTo>
                  <a:pt x="f14" y="f8"/>
                </a:lnTo>
                <a:arcTo wR="f34" hR="f39" stAng="f73" swAng="f63"/>
                <a:lnTo>
                  <a:pt x="f103" y="f104"/>
                </a:lnTo>
                <a:lnTo>
                  <a:pt x="f8" y="f13"/>
                </a:lnTo>
                <a:lnTo>
                  <a:pt x="f8" y="f12"/>
                </a:lnTo>
                <a:lnTo>
                  <a:pt x="f105" y="f106"/>
                </a:lnTo>
                <a:lnTo>
                  <a:pt x="f8" y="f11"/>
                </a:lnTo>
                <a:arcTo wR="f39" hR="f28" stAng="f74" swAng="f66"/>
                <a:lnTo>
                  <a:pt x="f107" y="f108"/>
                </a:lnTo>
                <a:lnTo>
                  <a:pt x="f13" y="f7"/>
                </a:lnTo>
                <a:lnTo>
                  <a:pt x="f12" y="f7"/>
                </a:lnTo>
                <a:lnTo>
                  <a:pt x="f109" y="f110"/>
                </a:lnTo>
                <a:close/>
              </a:path>
            </a:pathLst>
          </a:custGeom>
          <a:solidFill>
            <a:srgbClr val="A68500"/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square" lIns="90004" tIns="46798" rIns="90004" bIns="46798" anchor="t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i="1" u="sng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Idealista</a:t>
            </a:r>
            <a:r>
              <a:rPr lang="cs-CZ" sz="2000" b="1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 – jedinec, který se cítí dobře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187624" y="534826"/>
            <a:ext cx="7038801" cy="646331"/>
          </a:xfrm>
          <a:solidFill>
            <a:srgbClr val="FFFF99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 err="1"/>
              <a:t>Gonorrhoea</a:t>
            </a:r>
            <a:r>
              <a:rPr lang="cs-CZ" sz="3600" b="1" u="sng" dirty="0"/>
              <a:t> - kapavka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310723" y="2060848"/>
            <a:ext cx="7848872" cy="3985706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Neisseria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</a:t>
            </a:r>
            <a:r>
              <a:rPr lang="cs-CZ" sz="22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gonorrhoeae</a:t>
            </a:r>
            <a:endParaRPr lang="cs-CZ" sz="22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Postihuje sliznice močového  a pohlavního ústrojí, konečníku, oční spojivku,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První příznaky za 2-4 dny po nakažení, úmrtí jsou vzácná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Vyšetřování novorozeneckých </a:t>
            </a:r>
            <a:r>
              <a:rPr lang="cs-CZ" sz="2200" dirty="0" err="1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konjuktivitid</a:t>
            </a: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– děti vystavené nákaze mohou po porodu oslepnout</a:t>
            </a:r>
          </a:p>
          <a:p>
            <a:pPr marL="0" lvl="0" indent="0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2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  <a:p>
            <a:pPr marL="342717" lvl="0" indent="-342717">
              <a:spcBef>
                <a:spcPts val="500"/>
              </a:spcBef>
              <a:buNone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u="sng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Léčba</a:t>
            </a:r>
          </a:p>
          <a:p>
            <a:pPr marL="0" lvl="0" indent="0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200" dirty="0"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  Antibiotika, dispenzarizace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15200" y="457200"/>
            <a:ext cx="1158837" cy="1447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827584" y="2611778"/>
            <a:ext cx="8088313" cy="1938992"/>
          </a:xfrm>
          <a:solidFill>
            <a:srgbClr val="CCFFFF"/>
          </a:solidFill>
        </p:spPr>
        <p:txBody>
          <a:bodyPr anchorCtr="1">
            <a:spAutoFit/>
          </a:bodyPr>
          <a:lstStyle/>
          <a:p>
            <a:pPr lvl="0" algn="ctr"/>
            <a:b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Vybrané nemoci tělesných soustav</a:t>
            </a:r>
            <a:endParaRPr lang="cs-CZ" dirty="0">
              <a:latin typeface="Arial Unicode MS" pitchFamily="34"/>
              <a:ea typeface="Arial Unicode MS" pitchFamily="34"/>
              <a:cs typeface="Arial Unicode MS" pitchFamily="34"/>
            </a:endParaRPr>
          </a:p>
        </p:txBody>
      </p:sp>
      <p:pic>
        <p:nvPicPr>
          <p:cNvPr id="3" name="Obrázek 3"/>
          <p:cNvPicPr>
            <a:picLocks noChangeAspect="1"/>
          </p:cNvPicPr>
          <p:nvPr/>
        </p:nvPicPr>
        <p:blipFill>
          <a:blip>
            <a:lum/>
            <a:alphaModFix/>
          </a:blip>
          <a:srcRect/>
          <a:stretch>
            <a:fillRect/>
          </a:stretch>
        </p:blipFill>
        <p:spPr>
          <a:xfrm>
            <a:off x="4419715" y="3276715"/>
            <a:ext cx="304559" cy="304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Tělesná postižení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343913"/>
            <a:ext cx="8316416" cy="4896212"/>
          </a:xfrm>
        </p:spPr>
        <p:txBody>
          <a:bodyPr wrap="square" lIns="91440" tIns="45720">
            <a:spAutoFit/>
          </a:bodyPr>
          <a:lstStyle/>
          <a:p>
            <a:r>
              <a:rPr lang="cs-CZ" sz="2000" dirty="0"/>
              <a:t>Rozlišujeme </a:t>
            </a:r>
            <a:r>
              <a:rPr lang="cs-CZ" sz="2000" b="1" dirty="0"/>
              <a:t>tělesná postižení vrozená a získaná</a:t>
            </a:r>
            <a:r>
              <a:rPr lang="cs-CZ" sz="2000" dirty="0"/>
              <a:t>.</a:t>
            </a:r>
          </a:p>
          <a:p>
            <a:r>
              <a:rPr lang="cs-CZ" sz="2000" dirty="0"/>
              <a:t>Mezi </a:t>
            </a:r>
            <a:r>
              <a:rPr lang="cs-CZ" sz="2000" b="1" dirty="0"/>
              <a:t>vrozená tělesná postižení</a:t>
            </a:r>
            <a:r>
              <a:rPr lang="cs-CZ" sz="2000" dirty="0"/>
              <a:t> patří např.:</a:t>
            </a:r>
          </a:p>
          <a:p>
            <a:r>
              <a:rPr lang="cs-CZ" sz="2000" dirty="0"/>
              <a:t>poruchy tvaru a velikosti lebky (např. hydrocefalus, mikrocefalus, makrocefalus);</a:t>
            </a:r>
          </a:p>
          <a:p>
            <a:r>
              <a:rPr lang="cs-CZ" sz="2000" dirty="0"/>
              <a:t>vrozené vady horních končetin (např. </a:t>
            </a:r>
            <a:r>
              <a:rPr lang="cs-CZ" sz="2000" dirty="0" err="1"/>
              <a:t>amélie</a:t>
            </a:r>
            <a:r>
              <a:rPr lang="cs-CZ" sz="2000" dirty="0"/>
              <a:t>, </a:t>
            </a:r>
            <a:r>
              <a:rPr lang="cs-CZ" sz="2000" dirty="0" err="1"/>
              <a:t>dysmélie</a:t>
            </a:r>
            <a:r>
              <a:rPr lang="cs-CZ" sz="2000" dirty="0"/>
              <a:t>, syndaktylie, polydaktylie atp.);</a:t>
            </a:r>
          </a:p>
          <a:p>
            <a:r>
              <a:rPr lang="cs-CZ" sz="2000" dirty="0"/>
              <a:t>vrozené vady dolních končetin (např. pes </a:t>
            </a:r>
            <a:r>
              <a:rPr lang="cs-CZ" sz="2000" dirty="0" err="1"/>
              <a:t>planovalgus</a:t>
            </a:r>
            <a:r>
              <a:rPr lang="cs-CZ" sz="2000" dirty="0"/>
              <a:t> </a:t>
            </a:r>
            <a:r>
              <a:rPr lang="cs-CZ" sz="2000" dirty="0" err="1"/>
              <a:t>congenitus</a:t>
            </a:r>
            <a:r>
              <a:rPr lang="cs-CZ" sz="2000" dirty="0"/>
              <a:t> – vrozená noha hákovitá, pes </a:t>
            </a:r>
            <a:r>
              <a:rPr lang="cs-CZ" sz="2000" dirty="0" err="1"/>
              <a:t>equinovarus</a:t>
            </a:r>
            <a:r>
              <a:rPr lang="cs-CZ" sz="2000" dirty="0"/>
              <a:t> </a:t>
            </a:r>
            <a:r>
              <a:rPr lang="cs-CZ" sz="2000" dirty="0" err="1"/>
              <a:t>congenitus</a:t>
            </a:r>
            <a:r>
              <a:rPr lang="cs-CZ" sz="2000" dirty="0"/>
              <a:t> – vrozená noha kosá, atp.);</a:t>
            </a:r>
          </a:p>
          <a:p>
            <a:r>
              <a:rPr lang="cs-CZ" sz="2000" dirty="0"/>
              <a:t>poruchy růstu (např. achondroplazie, gigantismus, nanismus atp.);</a:t>
            </a:r>
          </a:p>
          <a:p>
            <a:r>
              <a:rPr lang="cs-CZ" sz="2000" dirty="0"/>
              <a:t>rozštěpové vady (např. lebky, rtu, čelisti, patra, páteře);</a:t>
            </a:r>
          </a:p>
          <a:p>
            <a:r>
              <a:rPr lang="cs-CZ" sz="2000" dirty="0"/>
              <a:t>centrální a periferní obrny (např. různé formy DMO).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5670487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Tělesná postižení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742484"/>
            <a:ext cx="8316416" cy="4099071"/>
          </a:xfrm>
        </p:spPr>
        <p:txBody>
          <a:bodyPr wrap="square" lIns="91440" tIns="45720">
            <a:spAutoFit/>
          </a:bodyPr>
          <a:lstStyle/>
          <a:p>
            <a:r>
              <a:rPr lang="cs-CZ" b="1" dirty="0"/>
              <a:t>Získaná tělesná postižení</a:t>
            </a:r>
            <a:r>
              <a:rPr lang="cs-CZ" dirty="0"/>
              <a:t> ještě dělíme na:</a:t>
            </a:r>
          </a:p>
          <a:p>
            <a:r>
              <a:rPr lang="cs-CZ" dirty="0"/>
              <a:t>stavy po úrazech mozku a míchy (otřes mozku, zhmoždění /kontuze/ mozku, zlomeniny obratlů spojené s poškozením míchy);</a:t>
            </a:r>
          </a:p>
          <a:p>
            <a:r>
              <a:rPr lang="cs-CZ" dirty="0"/>
              <a:t>poúrazová poškození periferních nervů;</a:t>
            </a:r>
          </a:p>
          <a:p>
            <a:r>
              <a:rPr lang="cs-CZ" dirty="0"/>
              <a:t>amputace;</a:t>
            </a:r>
          </a:p>
          <a:p>
            <a:r>
              <a:rPr lang="cs-CZ" dirty="0"/>
              <a:t>deformity tvaru těla a jeho jednotlivých částí (skoliózy, kyfózy, </a:t>
            </a:r>
            <a:r>
              <a:rPr lang="cs-CZ" dirty="0" err="1"/>
              <a:t>hyperlordóza</a:t>
            </a:r>
            <a:r>
              <a:rPr lang="cs-CZ" dirty="0"/>
              <a:t>, plochá záda, plochá noha atp.).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9352005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Tělesná postižení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2013327"/>
            <a:ext cx="8316416" cy="3557384"/>
          </a:xfrm>
        </p:spPr>
        <p:txBody>
          <a:bodyPr wrap="square" lIns="91440" tIns="45720">
            <a:spAutoFit/>
          </a:bodyPr>
          <a:lstStyle/>
          <a:p>
            <a:r>
              <a:rPr lang="cs-CZ" sz="2000" dirty="0"/>
              <a:t>Tělesná postižení získaná po nemoci, jejichž příčinou mohou být:</a:t>
            </a:r>
          </a:p>
          <a:p>
            <a:r>
              <a:rPr lang="cs-CZ" sz="2000" dirty="0"/>
              <a:t>revmatická onemocnění (revmatická horečka, vleklý kloubní revmatismus);</a:t>
            </a:r>
          </a:p>
          <a:p>
            <a:r>
              <a:rPr lang="cs-CZ" sz="2000" dirty="0"/>
              <a:t>dětská infekční obrna;</a:t>
            </a:r>
          </a:p>
          <a:p>
            <a:r>
              <a:rPr lang="cs-CZ" sz="2000" dirty="0"/>
              <a:t>myopatie, progresivní svalová dystrofie, neuropatie, neuromuskulární onemocnění (onemocnění vrozené, které se však může projevit až během vývoje);</a:t>
            </a:r>
          </a:p>
          <a:p>
            <a:r>
              <a:rPr lang="cs-CZ" sz="2000" dirty="0"/>
              <a:t>následky léčby závažných onemocnění (operační řešení onkologických diagnóz…);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079060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Pohybové vady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1187624" y="1614943"/>
            <a:ext cx="7956376" cy="2959785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Artróza je degenerativní onemocnění kloubů.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Vzniká na základě opotřebení kloubní chrupavky, ale též například vlivem systémového onemocnění či následkem úrazu.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Nejčastěji postihuje kolenní a kyčelní klouby, páteř, případně rameno, prsty či zápěstí. Co artrózu způsobuje, jak se projevuje, jaká má stádia a jak probíhá její léčba?</a:t>
            </a: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432542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Artróza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2469217"/>
            <a:ext cx="8172400" cy="2538644"/>
          </a:xfrm>
        </p:spPr>
        <p:txBody>
          <a:bodyPr wrap="square" lIns="91440" tIns="45720">
            <a:spAutoFit/>
          </a:bodyPr>
          <a:lstStyle/>
          <a:p>
            <a:r>
              <a:rPr lang="cs-CZ" b="1" dirty="0"/>
              <a:t>1. stupeň</a:t>
            </a:r>
            <a:r>
              <a:rPr lang="cs-CZ" dirty="0"/>
              <a:t> – chrupavka se ztenčuje, důsledkem čehož je zužování kloubní štěrbiny.</a:t>
            </a:r>
          </a:p>
          <a:p>
            <a:r>
              <a:rPr lang="cs-CZ" b="1" dirty="0"/>
              <a:t>2. stupeň</a:t>
            </a:r>
            <a:r>
              <a:rPr lang="cs-CZ" dirty="0"/>
              <a:t> – nadále dochází ke zužování štěrbiny, kloubní plochy mohou obsahovat drobné nerovnosti, dochází k tvorbě osteofytů a přítomna bývá i sklerotizace.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5614256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Artróza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2099885"/>
            <a:ext cx="8172400" cy="3277307"/>
          </a:xfrm>
        </p:spPr>
        <p:txBody>
          <a:bodyPr wrap="square" lIns="91440" tIns="45720">
            <a:spAutoFit/>
          </a:bodyPr>
          <a:lstStyle/>
          <a:p>
            <a:r>
              <a:rPr lang="cs-CZ" b="1" dirty="0"/>
              <a:t>3. stupeň</a:t>
            </a:r>
            <a:r>
              <a:rPr lang="cs-CZ" dirty="0"/>
              <a:t> – v této fázi se kloubní štěrbina stále zužuje, dále vznikají osteofyty, objevit se mohou i další problémy jako </a:t>
            </a:r>
            <a:r>
              <a:rPr lang="cs-CZ" dirty="0" err="1"/>
              <a:t>subchondrální</a:t>
            </a:r>
            <a:r>
              <a:rPr lang="cs-CZ" dirty="0"/>
              <a:t> skleróza či deformace kloubní jamky a hlavice.</a:t>
            </a:r>
          </a:p>
          <a:p>
            <a:r>
              <a:rPr lang="cs-CZ" b="1" dirty="0"/>
              <a:t>4. stupeň</a:t>
            </a:r>
            <a:r>
              <a:rPr lang="cs-CZ" dirty="0"/>
              <a:t> – kloubní štěrbina úplně vymizí, na koncích kloubů jsou patrné deformace, objevují se i </a:t>
            </a:r>
            <a:r>
              <a:rPr lang="cs-CZ" dirty="0" err="1"/>
              <a:t>osteonekrotické</a:t>
            </a:r>
            <a:r>
              <a:rPr lang="cs-CZ" dirty="0"/>
              <a:t> změny, </a:t>
            </a:r>
            <a:r>
              <a:rPr lang="cs-CZ" dirty="0" err="1"/>
              <a:t>subchondrální</a:t>
            </a:r>
            <a:r>
              <a:rPr lang="cs-CZ" dirty="0"/>
              <a:t> skleróza, cysty a nadále též osteofyty. V této fázi přestává kloub fungovat.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1377991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Artróza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C06A4E-79C3-4B89-8283-92E1AFF35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77" y="1772816"/>
            <a:ext cx="3528392" cy="3982005"/>
          </a:xfrm>
          <a:prstGeom prst="rect">
            <a:avLst/>
          </a:prstGeom>
        </p:spPr>
      </p:pic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539552" y="1004235"/>
            <a:ext cx="8405937" cy="400110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Times New Roman" pitchFamily="18"/>
                <a:ea typeface="Microsoft YaHei" pitchFamily="2"/>
                <a:cs typeface="Times New Roman" pitchFamily="18"/>
              </a:rPr>
              <a:t>Obrázek, 3,4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601957-E302-4E4D-951A-205EEC09C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7719" y="1787798"/>
            <a:ext cx="3744416" cy="399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309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Artróza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308F3F-17BB-4929-99EF-A3E42809C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276873"/>
            <a:ext cx="3600400" cy="2674854"/>
          </a:xfrm>
          <a:prstGeom prst="rect">
            <a:avLst/>
          </a:prstGeom>
        </p:spPr>
      </p:pic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755576" y="1568145"/>
            <a:ext cx="8172400" cy="400110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Times New Roman" pitchFamily="18"/>
                <a:ea typeface="Microsoft YaHei" pitchFamily="2"/>
                <a:cs typeface="Times New Roman" pitchFamily="18"/>
              </a:rPr>
              <a:t>Obrázek 1,                                           Obrázek 2, artróza kyčelního kloubu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92933DC-04A0-406A-B702-CD592AD24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276873"/>
            <a:ext cx="2993132" cy="261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6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259632" y="260648"/>
            <a:ext cx="6966793" cy="707886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anchorCtr="1">
            <a:spAutoFit/>
          </a:bodyPr>
          <a:lstStyle/>
          <a:p>
            <a:pPr lvl="0" algn="ctr"/>
            <a:r>
              <a:rPr lang="cs-CZ" b="1" dirty="0"/>
              <a:t>Význam zdraví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971600" y="2100035"/>
            <a:ext cx="8064896" cy="2246769"/>
          </a:xfrm>
        </p:spPr>
        <p:txBody>
          <a:bodyPr wrap="square">
            <a:spAutoFit/>
          </a:bodyPr>
          <a:lstStyle/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Zdraví patří k nejvýznamnějším hodnotám života každého člověka.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Jsme-li zdraví, můžeme pracovat,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uskutečňovat svá přání a realizovat  životní plány.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Zdraví tedy není samo o sobě jen cílem života, </a:t>
            </a:r>
          </a:p>
          <a:p>
            <a:pPr marL="342717" lvl="0" indent="-342717">
              <a:spcBef>
                <a:spcPts val="6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ale představuje jednu z podmínek smysluplného života.</a:t>
            </a:r>
            <a:endParaRPr lang="cs-CZ" sz="20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  <p:pic>
        <p:nvPicPr>
          <p:cNvPr id="4" name="Picture 2" descr="https://encrypted-tbn1.gstatic.com/images?q=tbn:ANd9GcR5s7LDz7uo3Z-aiTxYemxfIrrCQXwGuqQ6o3HGOhaTuY0Z8lCitLCCGQ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230859" y="4578205"/>
            <a:ext cx="3024338" cy="18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15417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Tělesná postižení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2056929"/>
            <a:ext cx="8316416" cy="3470181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b="1" dirty="0"/>
              <a:t>Tělesné postižení</a:t>
            </a:r>
            <a:r>
              <a:rPr lang="cs-CZ" dirty="0"/>
              <a:t> neboli </a:t>
            </a:r>
            <a:r>
              <a:rPr lang="cs-CZ" b="1" dirty="0"/>
              <a:t>handicap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 je </a:t>
            </a:r>
            <a:r>
              <a:rPr lang="cs-CZ" dirty="0">
                <a:hlinkClick r:id="rId3" tooltip="Zdravotní postižení"/>
              </a:rPr>
              <a:t>zdravotní postižení</a:t>
            </a:r>
            <a:r>
              <a:rPr lang="cs-CZ" dirty="0"/>
              <a:t> definované tělesnou odchylkou jedince omezující jeho </a:t>
            </a:r>
            <a:r>
              <a:rPr lang="cs-CZ" dirty="0">
                <a:hlinkClick r:id="rId4" tooltip="Motorika člověka"/>
              </a:rPr>
              <a:t>pohybové schopnosti</a:t>
            </a:r>
            <a:r>
              <a:rPr lang="cs-CZ" dirty="0"/>
              <a:t>,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 což přímo ovlivňuje jeho </a:t>
            </a:r>
            <a:r>
              <a:rPr lang="cs-CZ" dirty="0">
                <a:hlinkClick r:id="rId5" tooltip="Kognitivní funkce"/>
              </a:rPr>
              <a:t>kognitivní</a:t>
            </a:r>
            <a:r>
              <a:rPr lang="cs-CZ" dirty="0"/>
              <a:t>, </a:t>
            </a:r>
            <a:r>
              <a:rPr lang="cs-CZ" dirty="0">
                <a:hlinkClick r:id="rId6" tooltip="Emoce"/>
              </a:rPr>
              <a:t>emocionální</a:t>
            </a:r>
            <a:r>
              <a:rPr lang="cs-CZ" dirty="0"/>
              <a:t> a </a:t>
            </a:r>
            <a:r>
              <a:rPr lang="cs-CZ" dirty="0">
                <a:hlinkClick r:id="rId7" tooltip="Chování"/>
              </a:rPr>
              <a:t>sociální</a:t>
            </a:r>
            <a:r>
              <a:rPr lang="cs-CZ" dirty="0"/>
              <a:t> výkony.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„Jsou narušeny role, které postižený ve společnosti zastává: soběstačnost, schopnost cestovat, partnerská a rodinná role, pracovní a zájmová činnost.</a:t>
            </a: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475350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Tělesná postižení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2681459"/>
            <a:ext cx="8316416" cy="2221121"/>
          </a:xfrm>
        </p:spPr>
        <p:txBody>
          <a:bodyPr wrap="square" lIns="91440" tIns="45720">
            <a:spAutoFit/>
          </a:bodyPr>
          <a:lstStyle/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Tělesné vady lze dělit dle doby vzniku a místa vzniku.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Dle doby vzniku rozlišujeme postižení vrozená, získaná po nemoci a získaná po úraze . 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r>
              <a:rPr lang="cs-CZ" dirty="0"/>
              <a:t>Dle místa vzniku rozlišujeme obrny, deformace, malformace a amputace.</a:t>
            </a: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500911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 3"/>
          <p:cNvSpPr/>
          <p:nvPr/>
        </p:nvSpPr>
        <p:spPr>
          <a:xfrm>
            <a:off x="1403648" y="1556792"/>
            <a:ext cx="7129439" cy="15573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>
              <a:lumMod val="95000"/>
            </a:schemeClr>
          </a:solidFill>
          <a:ln w="9363">
            <a:solidFill>
              <a:srgbClr val="000000"/>
            </a:solidFill>
            <a:prstDash val="solid"/>
            <a:miter/>
          </a:ln>
        </p:spPr>
        <p:txBody>
          <a:bodyPr vert="horz" wrap="none" lIns="90004" tIns="46798" rIns="90004" bIns="46798" anchor="ctr" anchorCtr="1" compatLnSpc="0"/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600" b="1" i="0" u="none" strike="noStrike" kern="1200" cap="none" spc="0" baseline="0" dirty="0">
                <a:solidFill>
                  <a:srgbClr val="4D5B6B"/>
                </a:solidFill>
                <a:uFillTx/>
                <a:latin typeface="Times New Roman" pitchFamily="18"/>
                <a:ea typeface="Arial Unicode MS" pitchFamily="2"/>
                <a:cs typeface="Tahoma" pitchFamily="2"/>
              </a:rPr>
              <a:t>Paliativní a hospicová péče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8BAE18-CB17-49D1-9C6B-0BE0D6439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3743850"/>
            <a:ext cx="3744416" cy="207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249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Paliativní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499088"/>
            <a:ext cx="8316416" cy="4585871"/>
          </a:xfrm>
        </p:spPr>
        <p:txBody>
          <a:bodyPr wrap="square" lIns="91440" tIns="4572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Označeni paliativní je odvozen z latinského slova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palium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plášť, přikrývka a je jakýmsi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symbolem pro celostní péči,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tedy nejen pro péči o tělo, ale i péči o duši.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Péče o nemocné v tomto pojetí je známa po mnoho století.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Již ve středověku vznikaly při klášterech místa, kde bylo potřebným poskytnuto ošetřeni, strava a přístřeší.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Většinou se ale o nemocné pečovalo v domácím prostředí,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kde se snažili rodinní příslušníci zajistit vše potřebné.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Lidé se doma rodili i umírali a smrt vnímali jako nedílnou součást života</a:t>
            </a:r>
            <a:endParaRPr lang="cs-CZ" sz="2000" dirty="0">
              <a:latin typeface="Arial" panose="020B0604020202020204" pitchFamily="34" charset="0"/>
              <a:ea typeface="Microsoft YaHei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053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Paliativní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706836"/>
            <a:ext cx="8316416" cy="4170372"/>
          </a:xfrm>
        </p:spPr>
        <p:txBody>
          <a:bodyPr wrap="square" lIns="91440" tIns="45720">
            <a:spAutoFit/>
          </a:bodyPr>
          <a:lstStyle/>
          <a:p>
            <a:r>
              <a:rPr lang="cs-CZ" sz="2000" dirty="0"/>
              <a:t>V minulem století došlo k obrovskému rozvoji technologii </a:t>
            </a:r>
          </a:p>
          <a:p>
            <a:r>
              <a:rPr lang="cs-CZ" sz="2000" dirty="0"/>
              <a:t>a postupů a změnil se i způsob poskytování peče. Péče se z domácího prostředí přesunula do nemocnic a za úspěch se začalo považovat pouze vyléčení nemocného.</a:t>
            </a:r>
          </a:p>
          <a:p>
            <a:r>
              <a:rPr lang="cs-CZ" sz="2000" dirty="0"/>
              <a:t> Smrt začala byt vnímána jako něco nepatřičného,</a:t>
            </a:r>
          </a:p>
          <a:p>
            <a:r>
              <a:rPr lang="cs-CZ" sz="2000" dirty="0"/>
              <a:t>Jako selháni zdravotníků bez ohledu na skutečnost, že lidsky organismus je fakticky schopny života jen po určitou dobu.</a:t>
            </a:r>
          </a:p>
          <a:p>
            <a:r>
              <a:rPr lang="cs-CZ" sz="2000" dirty="0"/>
              <a:t>Poslední léta přinesla změnu ve vnímání a potřebě přijmout smrt jako součást života a zabezpečit pokud možno umírajícímu i rodině co nejlepší podmínky.</a:t>
            </a:r>
          </a:p>
          <a:p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23D676F-2592-4003-9E9F-BAC62600C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5200650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474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Hospicová a paliativní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2033849"/>
            <a:ext cx="8316416" cy="3516347"/>
          </a:xfrm>
        </p:spPr>
        <p:txBody>
          <a:bodyPr wrap="square" lIns="91440" tIns="45720">
            <a:spAutoFit/>
          </a:bodyPr>
          <a:lstStyle/>
          <a:p>
            <a:pPr>
              <a:spcBef>
                <a:spcPts val="422"/>
              </a:spcBef>
              <a:buClr>
                <a:srgbClr val="000000"/>
              </a:buClr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péče je aktivní –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není primárně zaměřená ani na urychlení ani na oddalování smrti</a:t>
            </a:r>
          </a:p>
          <a:p>
            <a:pPr>
              <a:spcBef>
                <a:spcPts val="422"/>
              </a:spcBef>
              <a:buClr>
                <a:srgbClr val="000000"/>
              </a:buClr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22"/>
              </a:spcBef>
              <a:buClr>
                <a:srgbClr val="000000"/>
              </a:buClr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umírání chápe jako normální, neodvratitelný proces, který je prožívaný unikátně jedincem i blízkými</a:t>
            </a:r>
          </a:p>
          <a:p>
            <a:pPr>
              <a:spcBef>
                <a:spcPts val="422"/>
              </a:spcBef>
              <a:buClr>
                <a:srgbClr val="000000"/>
              </a:buClr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22"/>
              </a:spcBef>
              <a:buClr>
                <a:srgbClr val="000000"/>
              </a:buClr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hlavní důraz je kladen na zajištění, zlepšení a maximalizaci kvality života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(včasná identifikace syndromů)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7013478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Hospicová a paliativní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2033849"/>
            <a:ext cx="8316416" cy="3516347"/>
          </a:xfrm>
        </p:spPr>
        <p:txBody>
          <a:bodyPr wrap="square" lIns="91440" tIns="45720">
            <a:spAutoFit/>
          </a:bodyPr>
          <a:lstStyle/>
          <a:p>
            <a:pPr>
              <a:spcBef>
                <a:spcPts val="422"/>
              </a:spcBef>
              <a:buClr>
                <a:srgbClr val="000000"/>
              </a:buClr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péče je aktivní –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není primárně zaměřená ani na urychlení ani na oddalování smrti</a:t>
            </a:r>
          </a:p>
          <a:p>
            <a:pPr>
              <a:spcBef>
                <a:spcPts val="422"/>
              </a:spcBef>
              <a:buClr>
                <a:srgbClr val="000000"/>
              </a:buClr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22"/>
              </a:spcBef>
              <a:buClr>
                <a:srgbClr val="000000"/>
              </a:buClr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umírání chápe jako normální, neodvratitelný proces, který je prožívaný unikátně jedincem i blízkými</a:t>
            </a:r>
          </a:p>
          <a:p>
            <a:pPr>
              <a:spcBef>
                <a:spcPts val="422"/>
              </a:spcBef>
              <a:buClr>
                <a:srgbClr val="000000"/>
              </a:buClr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22"/>
              </a:spcBef>
              <a:buClr>
                <a:srgbClr val="000000"/>
              </a:buClr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hlavní důraz je kladen na zajištění, zlepšení a maximalizaci kvality života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(včasná identifikace syndromů)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5569180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Hospicová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99592" y="680297"/>
            <a:ext cx="8244408" cy="4272965"/>
          </a:xfrm>
        </p:spPr>
        <p:txBody>
          <a:bodyPr wrap="square" lIns="91440" tIns="45720">
            <a:spAutoFit/>
          </a:bodyPr>
          <a:lstStyle/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Forma paliativní péče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Předpokládaná doba dožití 6 měsíců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Symptomatická léčba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Cíl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- minimalizovat bolest a zmírnit všechny obtíže vyplývající ze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základní diagnózy i jejich komplikací a zohledňující 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bio-psycho-spirito-sociální potřeby nemocného</a:t>
            </a: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930357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Hospicová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854076"/>
            <a:ext cx="8064896" cy="5563061"/>
          </a:xfrm>
        </p:spPr>
        <p:txBody>
          <a:bodyPr wrap="square" lIns="91440" tIns="45720">
            <a:spAutoFit/>
          </a:bodyPr>
          <a:lstStyle/>
          <a:p>
            <a:endParaRPr lang="cs-CZ" sz="2000" dirty="0"/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 zakladatelku hospicového hnuti je považována 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MUDr. </a:t>
            </a:r>
            <a:r>
              <a:rPr 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Cecilly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Saundersová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která založila v roce 1967 Hospic sv. Kryštofa v Londýně.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České republice se myšlenkou hospicové peče jako první zabývala počátkem devadesátých let MUDr. Marie Opatrná, která v tu dobu ale narazila na vlnu nepochopeni a plánovaný hospic v Praze nebyl zřízen.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její myšlence později úspěšně pokračuje MUDr. Marie Svatošova, která mimo jine stala u zrodu prvního hospice v České republice, který byl otevřen v roce 1996 v Červeném Kostelci a který byl pojmenován Hospic Anežky České</a:t>
            </a: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0488709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1763688" y="271428"/>
            <a:ext cx="6714257" cy="646331"/>
          </a:xfrm>
          <a:solidFill>
            <a:srgbClr val="CCFFFF"/>
          </a:solidFill>
        </p:spPr>
        <p:txBody>
          <a:bodyPr wrap="square">
            <a:spAutoFit/>
          </a:bodyPr>
          <a:lstStyle/>
          <a:p>
            <a:pPr lvl="0"/>
            <a:r>
              <a:rPr lang="cs-CZ" sz="3600" b="1" u="sng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Hospicová péče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4294967295"/>
          </p:nvPr>
        </p:nvSpPr>
        <p:spPr>
          <a:xfrm>
            <a:off x="827584" y="1846655"/>
            <a:ext cx="8064896" cy="3577903"/>
          </a:xfrm>
        </p:spPr>
        <p:txBody>
          <a:bodyPr wrap="square" lIns="91440" tIns="45720">
            <a:spAutoFit/>
          </a:bodyPr>
          <a:lstStyle/>
          <a:p>
            <a:r>
              <a:rPr lang="cs-CZ" sz="2000" dirty="0"/>
              <a:t>Hospice jsou nestatni zdravotnická zařízení, </a:t>
            </a:r>
          </a:p>
          <a:p>
            <a:r>
              <a:rPr lang="cs-CZ" sz="2000" dirty="0"/>
              <a:t>jejich zřizovatelem bývá Charita ČR nebo vznikají jako neziskové organizace či občanská sdruženi. Služby hospice jsou částečně hrazeny</a:t>
            </a:r>
          </a:p>
          <a:p>
            <a:r>
              <a:rPr lang="cs-CZ" sz="2000" dirty="0"/>
              <a:t>zdravotními pojišťovnami,</a:t>
            </a:r>
          </a:p>
          <a:p>
            <a:r>
              <a:rPr lang="cs-CZ" sz="2000" dirty="0"/>
              <a:t> část služeb je hrazena nemocným, případně rodinnými příslušníky a dalším zdrojem financí jsou sponzorské dary, příspěvky a granty.</a:t>
            </a: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499"/>
              </a:spcBef>
            </a:pPr>
            <a:endParaRPr lang="cs-CZ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717" lvl="0" indent="-342717">
              <a:spcBef>
                <a:spcPts val="500"/>
              </a:spcBef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17" algn="l"/>
                <a:tab pos="1485717" algn="l"/>
                <a:tab pos="2400117" algn="l"/>
                <a:tab pos="3314517" algn="l"/>
                <a:tab pos="4228917" algn="l"/>
                <a:tab pos="5143317" algn="l"/>
                <a:tab pos="6057717" algn="l"/>
                <a:tab pos="6972117" algn="l"/>
                <a:tab pos="7886517" algn="l"/>
                <a:tab pos="8800917" algn="l"/>
                <a:tab pos="9715317" algn="l"/>
              </a:tabLst>
            </a:pPr>
            <a:endParaRPr lang="cs-CZ" sz="2000" dirty="0"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816309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ax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ax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x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4306</TotalTime>
  <Words>5810</Words>
  <Application>Microsoft Office PowerPoint</Application>
  <PresentationFormat>Předvádění na obrazovce (4:3)</PresentationFormat>
  <Paragraphs>690</Paragraphs>
  <Slides>104</Slides>
  <Notes>101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104</vt:i4>
      </vt:variant>
    </vt:vector>
  </HeadingPairs>
  <TitlesOfParts>
    <vt:vector size="116" baseType="lpstr">
      <vt:lpstr>Microsoft YaHei</vt:lpstr>
      <vt:lpstr>Arial</vt:lpstr>
      <vt:lpstr>Arial Unicode MS</vt:lpstr>
      <vt:lpstr>Calibri</vt:lpstr>
      <vt:lpstr>Corbel</vt:lpstr>
      <vt:lpstr>Google Sans</vt:lpstr>
      <vt:lpstr>Mangal</vt:lpstr>
      <vt:lpstr>Tahoma</vt:lpstr>
      <vt:lpstr>Times New Roman</vt:lpstr>
      <vt:lpstr>Verdana</vt:lpstr>
      <vt:lpstr>Wingdings</vt:lpstr>
      <vt:lpstr>Paralaxa</vt:lpstr>
      <vt:lpstr>        ZDRAVÍ A NEMOC  UVSRP PhDr. Zdeňka Římovská, Ph.D. Ústav nelékařských zdravotnických studií</vt:lpstr>
      <vt:lpstr>           ZDRAVÍ A NEMOC Obsah  1. Životní a pracovní prostředí, jejich vliv na zdraví 2. Životní styl a jeho vliv na zdraví 3. Stres, jeho vznik, zvládání, nebezpečí 4. Syndrom vyhoření 5. Psychologie zdraví 6. Primární, sekundární a terciární prevence 7. Psychologie nemoci 8. Definice nemoci, vznik a vývoj nemoci 9. Vybrané nemoci tělesných soustav vedoucích k invalidizaci 10. Základy první pomoci 11. Vybraná psychická onemocnění 12. Hospicová a paliativní péče </vt:lpstr>
      <vt:lpstr>          ZDRAVÍ A NEMOC Požadavky k zápočtu Prezentace na vybrané téma,  Požadavky ke zkoušce - test</vt:lpstr>
      <vt:lpstr>Zdraví</vt:lpstr>
      <vt:lpstr>Nemoc</vt:lpstr>
      <vt:lpstr>Nemoc</vt:lpstr>
      <vt:lpstr>Definice zdraví</vt:lpstr>
      <vt:lpstr>Zdraví</vt:lpstr>
      <vt:lpstr>Význam zdraví</vt:lpstr>
      <vt:lpstr>Význam zdraví</vt:lpstr>
      <vt:lpstr>Holistický koncept zdraví</vt:lpstr>
      <vt:lpstr>Holistický koncept zdraví</vt:lpstr>
      <vt:lpstr>Holistický koncept zdraví</vt:lpstr>
      <vt:lpstr>Ukazatele zdravotního stavu populace</vt:lpstr>
      <vt:lpstr>Ukazatele zdravotního stavu populace</vt:lpstr>
      <vt:lpstr>Ukazatele zdravotního stavu populace</vt:lpstr>
      <vt:lpstr>Determinanty zdraví</vt:lpstr>
      <vt:lpstr>Determinanty zdraví</vt:lpstr>
      <vt:lpstr>Modré zóny</vt:lpstr>
      <vt:lpstr>Modré zóny</vt:lpstr>
      <vt:lpstr>Modré zóny</vt:lpstr>
      <vt:lpstr>Modré zóny</vt:lpstr>
      <vt:lpstr>Modré zóny</vt:lpstr>
      <vt:lpstr>Modré zóny</vt:lpstr>
      <vt:lpstr>Modré zóny</vt:lpstr>
      <vt:lpstr>STRES</vt:lpstr>
      <vt:lpstr>CO JE STRES</vt:lpstr>
      <vt:lpstr>Druhy stresu </vt:lpstr>
      <vt:lpstr>STRESORY</vt:lpstr>
      <vt:lpstr>SYNDROM VYHOŘENÍ</vt:lpstr>
      <vt:lpstr>SYNDROM VYHOŘENÍ FÁZE</vt:lpstr>
      <vt:lpstr>SYNDROM VYHOŘENÍ</vt:lpstr>
      <vt:lpstr>Doporučení pro praxi</vt:lpstr>
      <vt:lpstr>Oblasti ochrany zdraví</vt:lpstr>
      <vt:lpstr>ŽIVOTNÍ PROSTŘEDÍ</vt:lpstr>
      <vt:lpstr>ŽIVOTNÍ PROSTŘEDÍ</vt:lpstr>
      <vt:lpstr>Prezentace aplikace PowerPoint</vt:lpstr>
      <vt:lpstr>Životní styl</vt:lpstr>
      <vt:lpstr>Životní styl</vt:lpstr>
      <vt:lpstr>Životní styl</vt:lpstr>
      <vt:lpstr>Prezentace aplikace PowerPoint</vt:lpstr>
      <vt:lpstr>Primární prevence</vt:lpstr>
      <vt:lpstr>Sekundární prevence</vt:lpstr>
      <vt:lpstr>Terciální prevence</vt:lpstr>
      <vt:lpstr>Prezentace aplikace PowerPoint</vt:lpstr>
      <vt:lpstr>Stadia chování a postoje v nemoci</vt:lpstr>
      <vt:lpstr>Postoje nemocných k vlastnímu onemocnění</vt:lpstr>
      <vt:lpstr>Kolorektální karcinom</vt:lpstr>
      <vt:lpstr>Screening  •  záchyt časných (kurativních, léčebných) stádií karcinomu kolorekta  (test OK)   </vt:lpstr>
      <vt:lpstr>Ischemická choroba srdeční</vt:lpstr>
      <vt:lpstr>Ischemická choroba srdeční</vt:lpstr>
      <vt:lpstr>Ischemie</vt:lpstr>
      <vt:lpstr>Ischemie</vt:lpstr>
      <vt:lpstr>Prevence ICHS</vt:lpstr>
      <vt:lpstr>Prevence ICHS</vt:lpstr>
      <vt:lpstr>Obezita</vt:lpstr>
      <vt:lpstr>Osteoporóza</vt:lpstr>
      <vt:lpstr>Osteoporóza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Nealkoholové návykové látky</vt:lpstr>
      <vt:lpstr>Užívání drog nemá jedinou příčinu, jde o komplexní interakci mezi osobou, drogou a prostředím</vt:lpstr>
      <vt:lpstr>Typy závislosti</vt:lpstr>
      <vt:lpstr>Zdravotní následky</vt:lpstr>
      <vt:lpstr>Cíle prevence</vt:lpstr>
      <vt:lpstr>Pohlavní choroby</vt:lpstr>
      <vt:lpstr>Nejčastější pohlavní choroby</vt:lpstr>
      <vt:lpstr>Nejčastější pohlavní choroby</vt:lpstr>
      <vt:lpstr>Nejčastější pohlavní choroby</vt:lpstr>
      <vt:lpstr>HIV - Human Immunodeficiency Virus</vt:lpstr>
      <vt:lpstr>Klinický obraz</vt:lpstr>
      <vt:lpstr>Cesta přenosu</vt:lpstr>
      <vt:lpstr>Syfilis – lues, příjice</vt:lpstr>
      <vt:lpstr>Gonorrhoea - kapavka</vt:lpstr>
      <vt:lpstr> Vybrané nemoci tělesných soustav</vt:lpstr>
      <vt:lpstr>Tělesná postižení</vt:lpstr>
      <vt:lpstr>Tělesná postižení</vt:lpstr>
      <vt:lpstr>Tělesná postižení</vt:lpstr>
      <vt:lpstr>Pohybové vady</vt:lpstr>
      <vt:lpstr>Artróza</vt:lpstr>
      <vt:lpstr>Artróza</vt:lpstr>
      <vt:lpstr>Artróza</vt:lpstr>
      <vt:lpstr>Artróza</vt:lpstr>
      <vt:lpstr>Tělesná postižení</vt:lpstr>
      <vt:lpstr>Tělesná postižení</vt:lpstr>
      <vt:lpstr>Prezentace aplikace PowerPoint</vt:lpstr>
      <vt:lpstr>Paliativní péče</vt:lpstr>
      <vt:lpstr>Paliativní péče</vt:lpstr>
      <vt:lpstr>Hospicová a paliativní péče</vt:lpstr>
      <vt:lpstr>Hospicová a paliativní péče</vt:lpstr>
      <vt:lpstr>Hospicová péče</vt:lpstr>
      <vt:lpstr>Hospicová péče</vt:lpstr>
      <vt:lpstr>Hospicová péče</vt:lpstr>
      <vt:lpstr>Hospic Anežky České</vt:lpstr>
      <vt:lpstr>Stádia smutku</vt:lpstr>
      <vt:lpstr>Poskytovatelé paliativní/hospicové péče</vt:lpstr>
      <vt:lpstr> Thanatologie   nauka o umírání a smrti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Hosakova</dc:creator>
  <cp:lastModifiedBy>rim0001</cp:lastModifiedBy>
  <cp:revision>118</cp:revision>
  <cp:lastPrinted>2017-10-02T12:40:59Z</cp:lastPrinted>
  <dcterms:created xsi:type="dcterms:W3CDTF">2013-01-24T21:43:07Z</dcterms:created>
  <dcterms:modified xsi:type="dcterms:W3CDTF">2023-12-30T12:15:00Z</dcterms:modified>
</cp:coreProperties>
</file>