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sldIdLst>
    <p:sldId id="473" r:id="rId3"/>
    <p:sldId id="396" r:id="rId4"/>
    <p:sldId id="472" r:id="rId5"/>
    <p:sldId id="288" r:id="rId6"/>
    <p:sldId id="398" r:id="rId7"/>
    <p:sldId id="299" r:id="rId8"/>
    <p:sldId id="300" r:id="rId9"/>
    <p:sldId id="537" r:id="rId10"/>
    <p:sldId id="538" r:id="rId11"/>
    <p:sldId id="540" r:id="rId12"/>
    <p:sldId id="267" r:id="rId13"/>
    <p:sldId id="257" r:id="rId14"/>
    <p:sldId id="269" r:id="rId15"/>
    <p:sldId id="270" r:id="rId16"/>
    <p:sldId id="271" r:id="rId17"/>
    <p:sldId id="265" r:id="rId18"/>
    <p:sldId id="272" r:id="rId19"/>
    <p:sldId id="264" r:id="rId20"/>
    <p:sldId id="276" r:id="rId21"/>
    <p:sldId id="280" r:id="rId22"/>
    <p:sldId id="279" r:id="rId23"/>
    <p:sldId id="273" r:id="rId24"/>
    <p:sldId id="281" r:id="rId25"/>
    <p:sldId id="274" r:id="rId26"/>
    <p:sldId id="283" r:id="rId27"/>
    <p:sldId id="284" r:id="rId28"/>
    <p:sldId id="275" r:id="rId29"/>
    <p:sldId id="285" r:id="rId30"/>
    <p:sldId id="258" r:id="rId31"/>
    <p:sldId id="286" r:id="rId32"/>
    <p:sldId id="259" r:id="rId33"/>
    <p:sldId id="287" r:id="rId34"/>
    <p:sldId id="260" r:id="rId35"/>
    <p:sldId id="534" r:id="rId36"/>
    <p:sldId id="261" r:id="rId37"/>
    <p:sldId id="292" r:id="rId38"/>
    <p:sldId id="289" r:id="rId39"/>
    <p:sldId id="290" r:id="rId40"/>
    <p:sldId id="262" r:id="rId41"/>
    <p:sldId id="291" r:id="rId42"/>
    <p:sldId id="535" r:id="rId43"/>
    <p:sldId id="293" r:id="rId44"/>
    <p:sldId id="294" r:id="rId45"/>
    <p:sldId id="404" r:id="rId46"/>
    <p:sldId id="403" r:id="rId47"/>
    <p:sldId id="405" r:id="rId48"/>
    <p:sldId id="406" r:id="rId49"/>
    <p:sldId id="295" r:id="rId50"/>
    <p:sldId id="470" r:id="rId5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27895-9EA0-42C2-A9BF-8077D068FDE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DD647-BC15-4D37-90C8-03C216935E7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C222-83D4-4CEF-8B6F-720873772CD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DD9EFB-414D-49F8-85D1-F387CA32144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64C3C7-8844-42B4-BFAA-311ACDD79D5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B3335F-1889-4187-B3CA-D47792C33A9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8401B3-7582-42AC-A273-EB2849B6AEB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1BFA-3726-4633-A321-CBD02BE61F55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195F4-718D-44D9-8E44-599FCF3CE9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C8314-B4CE-4268-9D31-717CCF22CED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35D7C-187F-4859-B62E-AF9F4A468AB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A6755-EAA2-43FF-B97C-20105755CB1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94A0A-0AB8-4F71-AF8D-D78868A3BED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AF86F-B2A6-4B95-B2FA-DD255B84B30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33B0E-B7BF-4393-AE62-43245EE34FB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AD5E4-0B23-434D-9D8A-B0E3C8CCE71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32A4E-173F-42D4-8D85-B3278853ACD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E19628D-9359-4EAB-8F93-83047D43A7FD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91BFA-3726-4633-A321-CBD02BE61F55}" type="datetimeFigureOut">
              <a:rPr lang="cs-CZ" smtClean="0"/>
              <a:pPr/>
              <a:t>13.10.2021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195F4-718D-44D9-8E44-599FCF3CE97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rketa.skalna@fvp.slu.cz" TargetMode="Externa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/>
          <p:cNvSpPr>
            <a:spLocks noGrp="1"/>
          </p:cNvSpPr>
          <p:nvPr>
            <p:ph type="ctrTitle"/>
          </p:nvPr>
        </p:nvSpPr>
        <p:spPr>
          <a:xfrm>
            <a:off x="684213" y="1916832"/>
            <a:ext cx="7772400" cy="1685206"/>
          </a:xfrm>
        </p:spPr>
        <p:txBody>
          <a:bodyPr/>
          <a:lstStyle/>
          <a:p>
            <a:pPr eaLnBrk="1" hangingPunct="1"/>
            <a:r>
              <a:rPr lang="cs-CZ" dirty="0"/>
              <a:t>SOMATOLOGIE</a:t>
            </a:r>
            <a:br>
              <a:rPr lang="cs-CZ" dirty="0">
                <a:latin typeface="Arial" charset="0"/>
              </a:rPr>
            </a:br>
            <a:r>
              <a:rPr lang="cs-CZ" sz="3000" dirty="0"/>
              <a:t>přednáška 4</a:t>
            </a:r>
          </a:p>
        </p:txBody>
      </p:sp>
      <p:sp>
        <p:nvSpPr>
          <p:cNvPr id="109571" name="Podnadpis 2"/>
          <p:cNvSpPr>
            <a:spLocks noGrp="1"/>
          </p:cNvSpPr>
          <p:nvPr>
            <p:ph type="subTitle" idx="1"/>
          </p:nvPr>
        </p:nvSpPr>
        <p:spPr>
          <a:xfrm>
            <a:off x="1403350" y="4221163"/>
            <a:ext cx="6400800" cy="1752600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chemeClr val="tx1"/>
                </a:solidFill>
              </a:rPr>
              <a:t>Mgr. Markéta Skalná, Ph.D.</a:t>
            </a:r>
          </a:p>
          <a:p>
            <a:pPr eaLnBrk="1" hangingPunct="1"/>
            <a:endParaRPr lang="cs-CZ" sz="2000" dirty="0">
              <a:solidFill>
                <a:schemeClr val="tx1"/>
              </a:solidFill>
            </a:endParaRPr>
          </a:p>
          <a:p>
            <a:pPr eaLnBrk="1" hangingPunct="1"/>
            <a:r>
              <a:rPr lang="cs-CZ" dirty="0">
                <a:solidFill>
                  <a:schemeClr val="tx1"/>
                </a:solidFill>
                <a:hlinkClick r:id="rId2"/>
              </a:rPr>
              <a:t>marketa.skalna@fvp.slu.cz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9573" name="Nadpis 1"/>
          <p:cNvSpPr>
            <a:spLocks/>
          </p:cNvSpPr>
          <p:nvPr/>
        </p:nvSpPr>
        <p:spPr bwMode="auto">
          <a:xfrm>
            <a:off x="539750" y="333374"/>
            <a:ext cx="8348663" cy="143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4000" u="sng" dirty="0">
                <a:latin typeface="Calibri" pitchFamily="34" charset="0"/>
              </a:rPr>
              <a:t>Speciální pedagogika</a:t>
            </a:r>
            <a:br>
              <a:rPr lang="cs-CZ" sz="4000" u="sng" dirty="0">
                <a:latin typeface="Calibri" pitchFamily="34" charset="0"/>
              </a:rPr>
            </a:br>
            <a:r>
              <a:rPr lang="cs-CZ" sz="4000" u="sng" dirty="0">
                <a:latin typeface="Calibri" pitchFamily="34" charset="0"/>
              </a:rPr>
              <a:t>Edukační péče o seniory</a:t>
            </a:r>
          </a:p>
        </p:txBody>
      </p:sp>
    </p:spTree>
    <p:extLst>
      <p:ext uri="{BB962C8B-B14F-4D97-AF65-F5344CB8AC3E}">
        <p14:creationId xmlns:p14="http://schemas.microsoft.com/office/powerpoint/2010/main" val="1442448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268761"/>
            <a:ext cx="8784976" cy="5328592"/>
          </a:xfrm>
        </p:spPr>
        <p:txBody>
          <a:bodyPr/>
          <a:lstStyle/>
          <a:p>
            <a:r>
              <a:rPr lang="cs-CZ" sz="2000" dirty="0">
                <a:solidFill>
                  <a:srgbClr val="000000"/>
                </a:solidFill>
                <a:latin typeface="+mj-lt"/>
              </a:rPr>
              <a:t>h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lavní funkce </a:t>
            </a:r>
            <a:r>
              <a:rPr lang="cs-CZ" sz="2000" dirty="0">
                <a:solidFill>
                  <a:srgbClr val="000000"/>
                </a:solidFill>
                <a:latin typeface="+mj-lt"/>
              </a:rPr>
              <a:t>=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  transport: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+mj-lt"/>
              </a:rPr>
              <a:t>k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yslík (vázaný na hemoglobin), CO2 pro odchod z těla</a:t>
            </a:r>
          </a:p>
          <a:p>
            <a:pPr lvl="1"/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transport živin - z jater k tkáním, ze střev zpět do jater (kde se tvoří zásoby)</a:t>
            </a:r>
          </a:p>
          <a:p>
            <a:pPr lvl="1"/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odpadní látky k orgánům co e eliminují / vylučují (játra, ledviny, plíce, kůže)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+mj-lt"/>
              </a:rPr>
              <a:t>transport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regulátorů metabolických reakcí (hormony, leukocyty k infekcím) </a:t>
            </a:r>
          </a:p>
          <a:p>
            <a:pPr lvl="1"/>
            <a:endParaRPr lang="cs-CZ" sz="20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cs-CZ" sz="2000" dirty="0">
                <a:solidFill>
                  <a:srgbClr val="000000"/>
                </a:solidFill>
                <a:latin typeface="+mj-lt"/>
              </a:rPr>
              <a:t>f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unkce regulační (homeostatická) - udržování stálých fyzikálně – chemických vlastností tělních tekutin (stálé pH, hladinu iontů)</a:t>
            </a:r>
          </a:p>
          <a:p>
            <a:endParaRPr lang="cs-CZ" sz="20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cs-CZ" sz="2000" dirty="0">
                <a:solidFill>
                  <a:srgbClr val="000000"/>
                </a:solidFill>
                <a:latin typeface="+mj-lt"/>
              </a:rPr>
              <a:t>n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apomáhá udržovat stálou teplotu těla</a:t>
            </a:r>
          </a:p>
          <a:p>
            <a:endParaRPr lang="cs-CZ" sz="20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  <a:latin typeface="+mj-lt"/>
              </a:rPr>
              <a:t>funkce imunitní - podíl bílých krvinek a protilátek</a:t>
            </a:r>
            <a:endParaRPr lang="cs-CZ" sz="2000" dirty="0">
              <a:latin typeface="+mj-lt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60648"/>
            <a:ext cx="7200800" cy="648072"/>
          </a:xfrm>
        </p:spPr>
        <p:txBody>
          <a:bodyPr/>
          <a:lstStyle/>
          <a:p>
            <a:r>
              <a:rPr lang="cs-CZ" b="1" dirty="0"/>
              <a:t>Funkce krve</a:t>
            </a:r>
          </a:p>
        </p:txBody>
      </p:sp>
    </p:spTree>
    <p:extLst>
      <p:ext uri="{BB962C8B-B14F-4D97-AF65-F5344CB8AC3E}">
        <p14:creationId xmlns:p14="http://schemas.microsoft.com/office/powerpoint/2010/main" val="187373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em\Desktop\LF\PPT\lymfa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4845772" cy="6858000"/>
          </a:xfrm>
          <a:prstGeom prst="rect">
            <a:avLst/>
          </a:prstGeom>
          <a:noFill/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220072" y="4149080"/>
            <a:ext cx="3707904" cy="1944216"/>
          </a:xfrm>
        </p:spPr>
        <p:txBody>
          <a:bodyPr>
            <a:normAutofit/>
          </a:bodyPr>
          <a:lstStyle/>
          <a:p>
            <a:r>
              <a:rPr lang="cs-CZ" b="1" dirty="0" err="1"/>
              <a:t>Systema</a:t>
            </a:r>
            <a:r>
              <a:rPr lang="cs-CZ" b="1" dirty="0"/>
              <a:t> </a:t>
            </a:r>
            <a:r>
              <a:rPr lang="cs-CZ" b="1" dirty="0" err="1"/>
              <a:t>lymphaticum</a:t>
            </a:r>
            <a:endParaRPr lang="cs-CZ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Lymfatický systém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640960" cy="554461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systém obrany organismu (imunitní)</a:t>
            </a:r>
          </a:p>
          <a:p>
            <a:pPr marL="0" indent="0"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1) </a:t>
            </a:r>
            <a:r>
              <a:rPr lang="cs-CZ" b="1" dirty="0" err="1"/>
              <a:t>vasa</a:t>
            </a:r>
            <a:r>
              <a:rPr lang="cs-CZ" b="1" dirty="0"/>
              <a:t> </a:t>
            </a:r>
            <a:r>
              <a:rPr lang="cs-CZ" b="1" dirty="0" err="1"/>
              <a:t>lymphatica</a:t>
            </a:r>
            <a:r>
              <a:rPr lang="cs-CZ" b="1" dirty="0"/>
              <a:t> </a:t>
            </a:r>
            <a:r>
              <a:rPr lang="cs-CZ" dirty="0"/>
              <a:t>(mízní - lymfatické cévy)</a:t>
            </a:r>
          </a:p>
          <a:p>
            <a:pPr>
              <a:buNone/>
            </a:pPr>
            <a:r>
              <a:rPr lang="cs-CZ" dirty="0"/>
              <a:t>2) </a:t>
            </a:r>
            <a:r>
              <a:rPr lang="cs-CZ" b="1" dirty="0"/>
              <a:t>lymfa</a:t>
            </a:r>
            <a:r>
              <a:rPr lang="cs-CZ" dirty="0"/>
              <a:t> (míza)</a:t>
            </a:r>
          </a:p>
          <a:p>
            <a:pPr>
              <a:buNone/>
            </a:pPr>
            <a:r>
              <a:rPr lang="cs-CZ" dirty="0"/>
              <a:t>3) lymfatické buňky, tkáně a orgány:</a:t>
            </a:r>
          </a:p>
          <a:p>
            <a:pPr>
              <a:buNone/>
            </a:pPr>
            <a:r>
              <a:rPr lang="cs-CZ" dirty="0"/>
              <a:t>	- </a:t>
            </a:r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lymphatici</a:t>
            </a:r>
            <a:r>
              <a:rPr lang="cs-CZ" b="1" dirty="0"/>
              <a:t> </a:t>
            </a:r>
            <a:r>
              <a:rPr lang="cs-CZ" dirty="0"/>
              <a:t>(lymfatické uzliny)</a:t>
            </a:r>
          </a:p>
          <a:p>
            <a:pPr>
              <a:buNone/>
            </a:pPr>
            <a:r>
              <a:rPr lang="cs-CZ" dirty="0"/>
              <a:t>	- roztroušené mízní </a:t>
            </a:r>
            <a:r>
              <a:rPr lang="cs-CZ" b="1" dirty="0"/>
              <a:t>uzlíky</a:t>
            </a:r>
            <a:r>
              <a:rPr lang="cs-CZ" dirty="0"/>
              <a:t>, </a:t>
            </a:r>
            <a:r>
              <a:rPr lang="cs-CZ" b="1" dirty="0"/>
              <a:t>tonsily</a:t>
            </a:r>
            <a:r>
              <a:rPr lang="cs-CZ" dirty="0"/>
              <a:t> (shluky tkáně)</a:t>
            </a:r>
          </a:p>
          <a:p>
            <a:pPr>
              <a:buNone/>
            </a:pPr>
            <a:r>
              <a:rPr lang="cs-CZ" dirty="0"/>
              <a:t>	- </a:t>
            </a:r>
            <a:r>
              <a:rPr lang="cs-CZ" b="1" dirty="0" err="1"/>
              <a:t>lien</a:t>
            </a:r>
            <a:r>
              <a:rPr lang="cs-CZ" dirty="0"/>
              <a:t> (slezina), </a:t>
            </a:r>
            <a:r>
              <a:rPr lang="cs-CZ" b="1" dirty="0"/>
              <a:t>thymus</a:t>
            </a:r>
            <a:r>
              <a:rPr lang="cs-CZ" dirty="0"/>
              <a:t> (brzlík)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buňky lymf. struktur (různé typy lymfocytů) tvořeny v kostní dřeni, v </a:t>
            </a:r>
            <a:r>
              <a:rPr lang="cs-CZ" dirty="0" err="1"/>
              <a:t>thymu</a:t>
            </a:r>
            <a:r>
              <a:rPr lang="cs-CZ" dirty="0"/>
              <a:t>, lymfatických uzlinách, ve slezině a v lymfoidní tkáni trávicího traktu a bronchů (</a:t>
            </a:r>
            <a:r>
              <a:rPr lang="cs-CZ" dirty="0" err="1"/>
              <a:t>DS</a:t>
            </a:r>
            <a:r>
              <a:rPr lang="cs-CZ" dirty="0"/>
              <a:t>)</a:t>
            </a:r>
          </a:p>
          <a:p>
            <a:r>
              <a:rPr lang="cs-CZ" dirty="0"/>
              <a:t>lymfocyty se dostávají do krve (napojení na žilní systém), dále do extravaskulárních prostorů a do </a:t>
            </a:r>
            <a:r>
              <a:rPr lang="cs-CZ" dirty="0" err="1"/>
              <a:t>lymfatic</a:t>
            </a:r>
            <a:r>
              <a:rPr lang="cs-CZ" dirty="0"/>
              <a:t>. cév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Lymfocyty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52736"/>
            <a:ext cx="8712968" cy="5544616"/>
          </a:xfrm>
        </p:spPr>
        <p:txBody>
          <a:bodyPr>
            <a:noAutofit/>
          </a:bodyPr>
          <a:lstStyle/>
          <a:p>
            <a:r>
              <a:rPr lang="cs-CZ" sz="2400" dirty="0"/>
              <a:t>buňky lymfatického systému</a:t>
            </a:r>
          </a:p>
          <a:p>
            <a:r>
              <a:rPr lang="cs-CZ" sz="2400" dirty="0"/>
              <a:t>dělení dle funkce, původu a zralosti na </a:t>
            </a:r>
            <a:r>
              <a:rPr lang="cs-CZ" sz="2400" b="1" dirty="0"/>
              <a:t>B</a:t>
            </a:r>
            <a:r>
              <a:rPr lang="cs-CZ" sz="2400" dirty="0"/>
              <a:t> a </a:t>
            </a:r>
            <a:r>
              <a:rPr lang="cs-CZ" sz="2400" b="1" dirty="0"/>
              <a:t>T lymfocyty</a:t>
            </a:r>
          </a:p>
          <a:p>
            <a:r>
              <a:rPr lang="cs-CZ" sz="2400" dirty="0"/>
              <a:t>životnost - od několika dnů po několik let</a:t>
            </a:r>
          </a:p>
          <a:p>
            <a:endParaRPr lang="cs-CZ" sz="1200" dirty="0"/>
          </a:p>
          <a:p>
            <a:r>
              <a:rPr lang="cs-CZ" sz="2400" dirty="0"/>
              <a:t>ve fetálním období hlavním producentem lymfocytů kostní dřeň, část vycestuje do thymu kde se diferencují v </a:t>
            </a:r>
            <a:r>
              <a:rPr lang="cs-CZ" sz="2400" b="1" dirty="0"/>
              <a:t>T lymfocyty</a:t>
            </a:r>
            <a:r>
              <a:rPr lang="cs-CZ" sz="2400" dirty="0"/>
              <a:t>, ostatní lymfocyty se v kostní dřeni pomnožují a usídlí se v sekundárních lymfatických orgánech (ve slezině, tonzilách a v lymfoidní tkáni střeva a respiračního traktu) – </a:t>
            </a:r>
            <a:r>
              <a:rPr lang="cs-CZ" sz="2400" b="1" dirty="0"/>
              <a:t>B </a:t>
            </a:r>
          </a:p>
          <a:p>
            <a:pPr marL="0" indent="0">
              <a:buNone/>
            </a:pPr>
            <a:endParaRPr lang="cs-CZ" sz="1200" b="1" dirty="0"/>
          </a:p>
          <a:p>
            <a:r>
              <a:rPr lang="cs-CZ" sz="2400" b="1" dirty="0" err="1"/>
              <a:t>monocyto</a:t>
            </a:r>
            <a:r>
              <a:rPr lang="cs-CZ" sz="2400" b="1" dirty="0"/>
              <a:t>-makrofágový systém </a:t>
            </a:r>
            <a:r>
              <a:rPr lang="cs-CZ" sz="2400" dirty="0"/>
              <a:t>– navazuje na obraný systém lymfocytů, schopnost </a:t>
            </a:r>
            <a:r>
              <a:rPr lang="cs-CZ" sz="2400" b="1" dirty="0"/>
              <a:t>fagocytózy</a:t>
            </a:r>
            <a:r>
              <a:rPr lang="cs-CZ" sz="2400" dirty="0"/>
              <a:t> = likvidace baktérií jejich pohlcením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>Lymfa - míza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čirá, bezbarvá tekutina, vznik z tkáňového moku v tkáních</a:t>
            </a:r>
          </a:p>
          <a:p>
            <a:endParaRPr lang="cs-CZ" sz="1300" dirty="0"/>
          </a:p>
          <a:p>
            <a:r>
              <a:rPr lang="cs-CZ" dirty="0"/>
              <a:t>tkáňový (intersticiální mok) – tvořen produkcí buněk tkání, vznik i z plazmy filtrací skrze stěnu krevních kapilár</a:t>
            </a:r>
          </a:p>
          <a:p>
            <a:endParaRPr lang="cs-CZ" sz="1300" dirty="0"/>
          </a:p>
          <a:p>
            <a:r>
              <a:rPr lang="cs-CZ" dirty="0"/>
              <a:t>do lymfy se vstřebávají bílkoviny (proteiny), cholesterol a tuky → mléčné zakalení lymfy v lymfatických cévách trávícího traktu (</a:t>
            </a:r>
            <a:r>
              <a:rPr lang="cs-CZ" b="1" dirty="0"/>
              <a:t>chylus)</a:t>
            </a:r>
          </a:p>
          <a:p>
            <a:endParaRPr lang="cs-CZ" sz="1300" dirty="0"/>
          </a:p>
          <a:p>
            <a:r>
              <a:rPr lang="cs-CZ" dirty="0"/>
              <a:t>dále se do lymfy vstřebávají: vitamíny rozpustné v tucích (A,D,E,K), steroidní hormony, </a:t>
            </a:r>
            <a:r>
              <a:rPr lang="cs-CZ" dirty="0" err="1"/>
              <a:t>Fe</a:t>
            </a:r>
            <a:r>
              <a:rPr lang="cs-CZ" dirty="0"/>
              <a:t>, </a:t>
            </a:r>
            <a:r>
              <a:rPr lang="cs-CZ" dirty="0" err="1"/>
              <a:t>Cu</a:t>
            </a:r>
            <a:r>
              <a:rPr lang="cs-CZ" dirty="0"/>
              <a:t>, Ca</a:t>
            </a:r>
          </a:p>
          <a:p>
            <a:endParaRPr lang="cs-CZ" sz="1300" dirty="0"/>
          </a:p>
          <a:p>
            <a:r>
              <a:rPr lang="cs-CZ" dirty="0"/>
              <a:t>štěrbinami do ní prostupují lymfocyty, leukocyty a makrofágy</a:t>
            </a:r>
          </a:p>
          <a:p>
            <a:endParaRPr lang="cs-CZ" sz="1300" dirty="0"/>
          </a:p>
          <a:p>
            <a:r>
              <a:rPr lang="cs-CZ" b="1" dirty="0" err="1"/>
              <a:t>lymfedén</a:t>
            </a:r>
            <a:r>
              <a:rPr lang="cs-CZ" dirty="0"/>
              <a:t> – mízní otok, vznik při zástavě odtoku lymfy z končetiny</a:t>
            </a:r>
          </a:p>
          <a:p>
            <a:endParaRPr lang="cs-CZ" sz="1400" dirty="0"/>
          </a:p>
          <a:p>
            <a:r>
              <a:rPr lang="cs-CZ" dirty="0"/>
              <a:t>lymfa odváděna přes systém </a:t>
            </a:r>
            <a:r>
              <a:rPr lang="cs-CZ" dirty="0" err="1"/>
              <a:t>lymfat</a:t>
            </a:r>
            <a:r>
              <a:rPr lang="cs-CZ" dirty="0"/>
              <a:t>. cév a uzlin do venózní cirkulace pomocí 2 hlavních kmenů – </a:t>
            </a:r>
            <a:r>
              <a:rPr lang="cs-CZ" b="1" dirty="0" err="1"/>
              <a:t>ductus</a:t>
            </a:r>
            <a:r>
              <a:rPr lang="cs-CZ" b="1" dirty="0"/>
              <a:t> </a:t>
            </a:r>
            <a:r>
              <a:rPr lang="cs-CZ" b="1" dirty="0" err="1"/>
              <a:t>thoracicus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 err="1"/>
              <a:t>ductus</a:t>
            </a:r>
            <a:r>
              <a:rPr lang="cs-CZ" b="1" dirty="0"/>
              <a:t> </a:t>
            </a:r>
            <a:r>
              <a:rPr lang="cs-CZ" b="1" dirty="0" err="1"/>
              <a:t>lymhaticus</a:t>
            </a:r>
            <a:r>
              <a:rPr lang="cs-CZ" b="1" dirty="0"/>
              <a:t> </a:t>
            </a:r>
            <a:r>
              <a:rPr lang="cs-CZ" b="1" dirty="0" err="1"/>
              <a:t>dexter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Nodi</a:t>
            </a:r>
            <a:r>
              <a:rPr lang="cs-CZ" dirty="0"/>
              <a:t> </a:t>
            </a:r>
            <a:r>
              <a:rPr lang="cs-CZ" dirty="0" err="1"/>
              <a:t>lymphatici</a:t>
            </a:r>
            <a:r>
              <a:rPr lang="cs-CZ" dirty="0"/>
              <a:t> – mízní uzliny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892480" cy="561662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Lymf. uzlina (nodus) = opouzdřený shluk lymfoidních buněk</a:t>
            </a:r>
          </a:p>
          <a:p>
            <a:r>
              <a:rPr lang="cs-CZ" dirty="0"/>
              <a:t>ledvinovitý či kulovitý tvar, velikost 1mm - 3cm</a:t>
            </a:r>
          </a:p>
          <a:p>
            <a:r>
              <a:rPr lang="cs-CZ" dirty="0"/>
              <a:t>výskyt jednotlivě, častěji ve skupinách, řetězcích</a:t>
            </a:r>
          </a:p>
          <a:p>
            <a:r>
              <a:rPr lang="cs-CZ" dirty="0"/>
              <a:t>vstup aferentních lymf. cév, vystupují eferentní lymf. cévy z hilu (</a:t>
            </a:r>
            <a:r>
              <a:rPr lang="cs-CZ" dirty="0" err="1"/>
              <a:t>vkleslina</a:t>
            </a:r>
            <a:r>
              <a:rPr lang="cs-CZ" dirty="0"/>
              <a:t>)</a:t>
            </a:r>
          </a:p>
          <a:p>
            <a:r>
              <a:rPr lang="cs-CZ" b="1" dirty="0"/>
              <a:t>stavba</a:t>
            </a:r>
            <a:r>
              <a:rPr lang="cs-CZ" dirty="0"/>
              <a:t>: vazivové pouzdro (</a:t>
            </a:r>
            <a:r>
              <a:rPr lang="cs-CZ" dirty="0" err="1"/>
              <a:t>capsula</a:t>
            </a:r>
            <a:r>
              <a:rPr lang="cs-CZ" dirty="0"/>
              <a:t>), pod ním prostory – sinusy uzliny – přítok lymfy</a:t>
            </a:r>
          </a:p>
          <a:p>
            <a:r>
              <a:rPr lang="cs-CZ" dirty="0"/>
              <a:t>uzlina protkána síti vazivových retikul. vláken, v ocích sítě umístěny lymfocyty</a:t>
            </a:r>
          </a:p>
          <a:p>
            <a:r>
              <a:rPr lang="cs-CZ" dirty="0"/>
              <a:t>nahromadění lymfocytů pod pouzdrem = </a:t>
            </a:r>
            <a:r>
              <a:rPr lang="cs-CZ" dirty="0" err="1"/>
              <a:t>cortex</a:t>
            </a:r>
            <a:r>
              <a:rPr lang="cs-CZ" dirty="0"/>
              <a:t> (kůra)</a:t>
            </a:r>
          </a:p>
          <a:p>
            <a:r>
              <a:rPr lang="cs-CZ" dirty="0"/>
              <a:t>kůra formována do uzlíků (</a:t>
            </a:r>
            <a:r>
              <a:rPr lang="cs-CZ" dirty="0" err="1"/>
              <a:t>foliculi</a:t>
            </a:r>
            <a:r>
              <a:rPr lang="cs-CZ" dirty="0"/>
              <a:t>) - v nich * lymfocytů</a:t>
            </a:r>
          </a:p>
          <a:p>
            <a:r>
              <a:rPr lang="cs-CZ" dirty="0"/>
              <a:t>řidší akumulace lymfocytů k centru </a:t>
            </a:r>
            <a:r>
              <a:rPr lang="cs-CZ" dirty="0" err="1"/>
              <a:t>b</a:t>
            </a:r>
            <a:r>
              <a:rPr lang="cs-CZ" dirty="0"/>
              <a:t>. = </a:t>
            </a:r>
            <a:r>
              <a:rPr lang="cs-CZ" dirty="0" err="1"/>
              <a:t>medulla</a:t>
            </a:r>
            <a:r>
              <a:rPr lang="cs-CZ" dirty="0"/>
              <a:t> (dřeň)</a:t>
            </a:r>
          </a:p>
          <a:p>
            <a:r>
              <a:rPr lang="cs-CZ" u="sng" dirty="0" err="1"/>
              <a:t>fce</a:t>
            </a:r>
            <a:r>
              <a:rPr lang="cs-CZ" u="sng" dirty="0"/>
              <a:t> uzliny</a:t>
            </a:r>
            <a:r>
              <a:rPr lang="cs-CZ" dirty="0"/>
              <a:t>: filtrace lymfy, produkce lymfocytů → obranyschopnost (buněčná a humorální imunita)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2160" cy="5429324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 l="68899" t="8485" r="26120" b="53125"/>
          <a:stretch>
            <a:fillRect/>
          </a:stretch>
        </p:blipFill>
        <p:spPr bwMode="auto">
          <a:xfrm>
            <a:off x="5292080" y="908720"/>
            <a:ext cx="576064" cy="249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24070" t="72468" r="62031" b="4891"/>
          <a:stretch>
            <a:fillRect/>
          </a:stretch>
        </p:blipFill>
        <p:spPr bwMode="auto">
          <a:xfrm>
            <a:off x="6028823" y="0"/>
            <a:ext cx="3115177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50533" t="74255" r="34393" b="5487"/>
          <a:stretch>
            <a:fillRect/>
          </a:stretch>
        </p:blipFill>
        <p:spPr bwMode="auto">
          <a:xfrm>
            <a:off x="5713031" y="4077072"/>
            <a:ext cx="343096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/>
          </a:bodyPr>
          <a:lstStyle/>
          <a:p>
            <a:r>
              <a:rPr lang="cs-CZ" dirty="0" err="1"/>
              <a:t>Lien</a:t>
            </a:r>
            <a:r>
              <a:rPr lang="cs-CZ" dirty="0"/>
              <a:t> - slezina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4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hemolymfatický orgán (zapojení do systém krev. cév, současně složka lymfatická a retikuloendotelová)</a:t>
            </a:r>
          </a:p>
          <a:p>
            <a:endParaRPr lang="cs-CZ" sz="1300" dirty="0"/>
          </a:p>
          <a:p>
            <a:r>
              <a:rPr lang="cs-CZ" dirty="0"/>
              <a:t>délka 12 cm, šířka 7 cm, tloušťka 3-4 cm</a:t>
            </a:r>
          </a:p>
          <a:p>
            <a:r>
              <a:rPr lang="cs-CZ" dirty="0"/>
              <a:t>hmotnost 80 – 300 g (dle množství krve uvnitř), průměr 120 – 160 g</a:t>
            </a:r>
          </a:p>
          <a:p>
            <a:endParaRPr lang="cs-CZ" sz="1300" dirty="0"/>
          </a:p>
          <a:p>
            <a:r>
              <a:rPr lang="cs-CZ" dirty="0"/>
              <a:t>uložen v levé klenbě brániční, mezi žaludkem a bránicí (horní </a:t>
            </a:r>
            <a:r>
              <a:rPr lang="cs-CZ" b="1" dirty="0"/>
              <a:t>facies </a:t>
            </a:r>
            <a:r>
              <a:rPr lang="cs-CZ" b="1" dirty="0" err="1"/>
              <a:t>diaphragmatica</a:t>
            </a:r>
            <a:r>
              <a:rPr lang="cs-CZ" dirty="0"/>
              <a:t>, dolní </a:t>
            </a:r>
            <a:r>
              <a:rPr lang="cs-CZ" b="1" dirty="0"/>
              <a:t>facies </a:t>
            </a:r>
            <a:r>
              <a:rPr lang="cs-CZ" b="1" dirty="0" err="1"/>
              <a:t>visceralis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krevní cévy vstupují v </a:t>
            </a:r>
            <a:r>
              <a:rPr lang="cs-CZ" b="1" dirty="0"/>
              <a:t>hilu</a:t>
            </a:r>
            <a:r>
              <a:rPr lang="cs-CZ" dirty="0"/>
              <a:t> (vkleslé, konkávní místo na viscerální ploše)</a:t>
            </a:r>
          </a:p>
          <a:p>
            <a:endParaRPr lang="cs-CZ" dirty="0"/>
          </a:p>
          <a:p>
            <a:r>
              <a:rPr lang="cs-CZ" u="sng" dirty="0"/>
              <a:t>funkce</a:t>
            </a:r>
            <a:r>
              <a:rPr lang="cs-CZ" dirty="0"/>
              <a:t>: rezervoár krve, v embryonálním období * krvinek, hlavně ale filtrace krve a obrana organismu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17344" r="17266" b="23594"/>
          <a:stretch>
            <a:fillRect/>
          </a:stretch>
        </p:blipFill>
        <p:spPr bwMode="auto">
          <a:xfrm>
            <a:off x="32588" y="620688"/>
            <a:ext cx="911141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/>
              <a:t>Lien</a:t>
            </a:r>
            <a:r>
              <a:rPr lang="cs-CZ" dirty="0"/>
              <a:t> (slezina) - stavba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>
            <a:normAutofit/>
          </a:bodyPr>
          <a:lstStyle/>
          <a:p>
            <a:r>
              <a:rPr lang="cs-CZ" sz="2600" dirty="0"/>
              <a:t>kryta viscerálním peritoneem – srůst s vaziv. pouzdrem – </a:t>
            </a:r>
            <a:r>
              <a:rPr lang="cs-CZ" sz="2600" dirty="0" err="1"/>
              <a:t>capsula</a:t>
            </a:r>
            <a:r>
              <a:rPr lang="cs-CZ" sz="2600" dirty="0"/>
              <a:t> fibrosa</a:t>
            </a:r>
          </a:p>
          <a:p>
            <a:r>
              <a:rPr lang="cs-CZ" sz="2600" dirty="0"/>
              <a:t>z pouzdra vyzařují vaziv. trámce do nitra sleziny</a:t>
            </a:r>
          </a:p>
          <a:p>
            <a:r>
              <a:rPr lang="cs-CZ" sz="2600" dirty="0"/>
              <a:t>mezi trámci červená a bílá pulpa</a:t>
            </a:r>
          </a:p>
          <a:p>
            <a:r>
              <a:rPr lang="cs-CZ" sz="2600" b="1" dirty="0"/>
              <a:t>bílá pulpa </a:t>
            </a:r>
            <a:r>
              <a:rPr lang="cs-CZ" sz="2600" dirty="0"/>
              <a:t>= nahromadění lymf. tkáně (lymfocytů) ve formě uzlíků</a:t>
            </a:r>
          </a:p>
          <a:p>
            <a:r>
              <a:rPr lang="cs-CZ" sz="2600" b="1" dirty="0"/>
              <a:t>červená pulpa </a:t>
            </a:r>
            <a:r>
              <a:rPr lang="cs-CZ" sz="2600" dirty="0"/>
              <a:t>= směs červených a bílých krvinek, makrofágů, žilek, venózních sinusoid</a:t>
            </a:r>
          </a:p>
          <a:p>
            <a:r>
              <a:rPr lang="cs-CZ" sz="2600" dirty="0"/>
              <a:t>krev přivádí a. </a:t>
            </a:r>
            <a:r>
              <a:rPr lang="cs-CZ" sz="2600" dirty="0" err="1"/>
              <a:t>lienalis</a:t>
            </a:r>
            <a:r>
              <a:rPr lang="cs-CZ" sz="2600" dirty="0"/>
              <a:t> – přechod v kapilární části do venózních </a:t>
            </a:r>
            <a:r>
              <a:rPr lang="cs-CZ" sz="2600" dirty="0" err="1"/>
              <a:t>sinusoidů</a:t>
            </a:r>
            <a:r>
              <a:rPr lang="cs-CZ" sz="2600" dirty="0"/>
              <a:t> – z nich sběr do žil – soutok do v. </a:t>
            </a:r>
            <a:r>
              <a:rPr lang="cs-CZ" sz="2600" dirty="0" err="1"/>
              <a:t>lienalis</a:t>
            </a:r>
            <a:r>
              <a:rPr lang="cs-CZ" sz="2600" dirty="0"/>
              <a:t> </a:t>
            </a:r>
          </a:p>
          <a:p>
            <a:endParaRPr lang="cs-CZ" sz="2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864096"/>
          </a:xfrm>
        </p:spPr>
        <p:txBody>
          <a:bodyPr/>
          <a:lstStyle/>
          <a:p>
            <a:r>
              <a:rPr lang="cs-CZ" dirty="0"/>
              <a:t>CÉVNÍ SOUSTAVA</a:t>
            </a:r>
          </a:p>
        </p:txBody>
      </p:sp>
      <p:pic>
        <p:nvPicPr>
          <p:cNvPr id="216066" name="Picture 2" descr="C:\Users\uzivatel\Desktop\PPT\CS\vascular-syst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2304256" cy="5637323"/>
          </a:xfrm>
          <a:prstGeom prst="rect">
            <a:avLst/>
          </a:prstGeom>
          <a:noFill/>
        </p:spPr>
      </p:pic>
      <p:pic>
        <p:nvPicPr>
          <p:cNvPr id="6" name="Picture 4" descr="mízní systé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908720"/>
            <a:ext cx="4032448" cy="577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oem\Desktop\LF\PPT\li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573" y="0"/>
            <a:ext cx="7456427" cy="666936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3441" t="70500" r="37189" b="10797"/>
          <a:stretch>
            <a:fillRect/>
          </a:stretch>
        </p:blipFill>
        <p:spPr bwMode="auto">
          <a:xfrm>
            <a:off x="-1" y="980728"/>
            <a:ext cx="416252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31818" t="15375" r="25014" b="11782"/>
          <a:stretch>
            <a:fillRect/>
          </a:stretch>
        </p:blipFill>
        <p:spPr bwMode="auto">
          <a:xfrm>
            <a:off x="971600" y="-1"/>
            <a:ext cx="722870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Thymus</a:t>
            </a:r>
            <a:r>
              <a:rPr lang="cs-CZ" dirty="0"/>
              <a:t> - brzlík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472608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lymfoepitelový</a:t>
            </a:r>
            <a:r>
              <a:rPr lang="cs-CZ" dirty="0"/>
              <a:t> orgán</a:t>
            </a:r>
          </a:p>
          <a:p>
            <a:r>
              <a:rPr lang="cs-CZ" dirty="0"/>
              <a:t>uložen v předním horním mediastinu</a:t>
            </a:r>
          </a:p>
          <a:p>
            <a:r>
              <a:rPr lang="cs-CZ" dirty="0"/>
              <a:t>tvořen 2 laloky (</a:t>
            </a:r>
            <a:r>
              <a:rPr lang="cs-CZ" dirty="0" err="1"/>
              <a:t>dx</a:t>
            </a:r>
            <a:r>
              <a:rPr lang="cs-CZ" dirty="0"/>
              <a:t>, </a:t>
            </a:r>
            <a:r>
              <a:rPr lang="cs-CZ" dirty="0" err="1"/>
              <a:t>sn</a:t>
            </a:r>
            <a:r>
              <a:rPr lang="cs-CZ" dirty="0"/>
              <a:t>) – tvar pyramidy</a:t>
            </a:r>
          </a:p>
          <a:p>
            <a:r>
              <a:rPr lang="cs-CZ" dirty="0"/>
              <a:t>kryt vazivovým pouzdrem – vydává septa dovnitř</a:t>
            </a:r>
          </a:p>
          <a:p>
            <a:r>
              <a:rPr lang="cs-CZ" dirty="0"/>
              <a:t>mezi septy lalůčky (</a:t>
            </a:r>
            <a:r>
              <a:rPr lang="cs-CZ" dirty="0" err="1"/>
              <a:t>lubuli</a:t>
            </a:r>
            <a:r>
              <a:rPr lang="cs-CZ" dirty="0"/>
              <a:t> </a:t>
            </a:r>
            <a:r>
              <a:rPr lang="cs-CZ" dirty="0" err="1"/>
              <a:t>thymi</a:t>
            </a:r>
            <a:r>
              <a:rPr lang="cs-CZ" dirty="0"/>
              <a:t>) – </a:t>
            </a:r>
            <a:r>
              <a:rPr lang="cs-CZ" dirty="0" err="1"/>
              <a:t>medulla</a:t>
            </a:r>
            <a:r>
              <a:rPr lang="cs-CZ" dirty="0"/>
              <a:t> (dřeň) + </a:t>
            </a:r>
            <a:r>
              <a:rPr lang="cs-CZ" dirty="0" err="1"/>
              <a:t>cortex</a:t>
            </a:r>
            <a:r>
              <a:rPr lang="cs-CZ" dirty="0"/>
              <a:t> (kůra)</a:t>
            </a:r>
          </a:p>
          <a:p>
            <a:r>
              <a:rPr lang="cs-CZ" dirty="0"/>
              <a:t>složen ze sítě epitelových </a:t>
            </a:r>
            <a:r>
              <a:rPr lang="cs-CZ" dirty="0" err="1"/>
              <a:t>bb</a:t>
            </a:r>
            <a:r>
              <a:rPr lang="cs-CZ" dirty="0"/>
              <a:t>. a T lymfocytů</a:t>
            </a:r>
          </a:p>
          <a:p>
            <a:endParaRPr lang="cs-CZ" sz="1400" dirty="0"/>
          </a:p>
          <a:p>
            <a:endParaRPr lang="cs-CZ" sz="1400" dirty="0"/>
          </a:p>
          <a:p>
            <a:r>
              <a:rPr lang="cs-CZ" b="1" dirty="0"/>
              <a:t>funkce</a:t>
            </a:r>
            <a:r>
              <a:rPr lang="cs-CZ" dirty="0"/>
              <a:t>: produkce lymfocytů (</a:t>
            </a:r>
            <a:r>
              <a:rPr lang="cs-CZ" dirty="0" err="1"/>
              <a:t>thymocytů</a:t>
            </a:r>
            <a:r>
              <a:rPr lang="cs-CZ" dirty="0"/>
              <a:t>) v lalůčcích, sekrece látek ovlivňujících tvorbu a diferenciaci lymfocytů</a:t>
            </a:r>
          </a:p>
          <a:p>
            <a:endParaRPr lang="cs-CZ" sz="1300" dirty="0"/>
          </a:p>
          <a:p>
            <a:r>
              <a:rPr lang="cs-CZ" dirty="0"/>
              <a:t>s věkem involuce: při narození </a:t>
            </a:r>
            <a:r>
              <a:rPr lang="cs-CZ" dirty="0" err="1"/>
              <a:t>16g</a:t>
            </a:r>
            <a:r>
              <a:rPr lang="cs-CZ" dirty="0"/>
              <a:t>, v pubertě </a:t>
            </a:r>
            <a:r>
              <a:rPr lang="cs-CZ" dirty="0" err="1"/>
              <a:t>32g</a:t>
            </a:r>
            <a:r>
              <a:rPr lang="cs-CZ" dirty="0"/>
              <a:t>, po 30. roce méně než </a:t>
            </a:r>
            <a:r>
              <a:rPr lang="cs-CZ" dirty="0" err="1"/>
              <a:t>10g</a:t>
            </a:r>
            <a:r>
              <a:rPr lang="cs-CZ" dirty="0"/>
              <a:t>, v pozdějším věku nahrazen tukovým vazivem, jeho funkci pak přebírají jiné lymf. orgány, hlavně lymf. uzliny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files.myopera.com/khabat/albums/423528/Thymus_Gland.jpg"/>
          <p:cNvPicPr>
            <a:picLocks noChangeAspect="1" noChangeArrowheads="1"/>
          </p:cNvPicPr>
          <p:nvPr/>
        </p:nvPicPr>
        <p:blipFill>
          <a:blip r:embed="rId2" cstate="print"/>
          <a:srcRect l="13527" t="2576" r="20768"/>
          <a:stretch>
            <a:fillRect/>
          </a:stretch>
        </p:blipFill>
        <p:spPr bwMode="auto">
          <a:xfrm>
            <a:off x="3059832" y="332304"/>
            <a:ext cx="5868144" cy="6525696"/>
          </a:xfrm>
          <a:prstGeom prst="rect">
            <a:avLst/>
          </a:prstGeom>
          <a:noFill/>
        </p:spPr>
      </p:pic>
      <p:pic>
        <p:nvPicPr>
          <p:cNvPr id="32770" name="Picture 2" descr="http://www.orderofthegooddeath.com/wp-content/uploads/2013/06/thymus-gland7531.jpg"/>
          <p:cNvPicPr>
            <a:picLocks noChangeAspect="1" noChangeArrowheads="1"/>
          </p:cNvPicPr>
          <p:nvPr/>
        </p:nvPicPr>
        <p:blipFill>
          <a:blip r:embed="rId3" cstate="print"/>
          <a:srcRect l="56548" t="7970" r="14848" b="10825"/>
          <a:stretch>
            <a:fillRect/>
          </a:stretch>
        </p:blipFill>
        <p:spPr bwMode="auto">
          <a:xfrm>
            <a:off x="323528" y="188640"/>
            <a:ext cx="1584176" cy="2934556"/>
          </a:xfrm>
          <a:prstGeom prst="rect">
            <a:avLst/>
          </a:prstGeom>
          <a:noFill/>
        </p:spPr>
      </p:pic>
      <p:pic>
        <p:nvPicPr>
          <p:cNvPr id="4" name="Picture 2" descr="http://www.orderofthegooddeath.com/wp-content/uploads/2013/06/thymus-gland7531.jpg"/>
          <p:cNvPicPr>
            <a:picLocks noChangeAspect="1" noChangeArrowheads="1"/>
          </p:cNvPicPr>
          <p:nvPr/>
        </p:nvPicPr>
        <p:blipFill>
          <a:blip r:embed="rId3" cstate="print"/>
          <a:srcRect r="58395" b="10333"/>
          <a:stretch>
            <a:fillRect/>
          </a:stretch>
        </p:blipFill>
        <p:spPr bwMode="auto">
          <a:xfrm>
            <a:off x="251520" y="3356992"/>
            <a:ext cx="2376264" cy="3341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/>
              <a:t>Vasa</a:t>
            </a:r>
            <a:r>
              <a:rPr lang="cs-CZ" dirty="0"/>
              <a:t> </a:t>
            </a:r>
            <a:r>
              <a:rPr lang="cs-CZ" dirty="0" err="1"/>
              <a:t>lymphatica</a:t>
            </a:r>
            <a:r>
              <a:rPr lang="cs-CZ" dirty="0"/>
              <a:t> – mízní cévy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424936" cy="511256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kapiláry, sběrné cévy (kolektory), mízní kmeny</a:t>
            </a:r>
          </a:p>
          <a:p>
            <a:r>
              <a:rPr lang="cs-CZ" dirty="0"/>
              <a:t>přítomny téměř ve všech tkáních těla</a:t>
            </a:r>
          </a:p>
          <a:p>
            <a:r>
              <a:rPr lang="cs-CZ" dirty="0"/>
              <a:t>nejsou v avaskulárních strukturách (vlasy, nehty, epidermis, rohovka, sklivec, čočka, některé chrupavky), v nervové tkáni, kostní dřeni a v nitru jaterního lalůčku</a:t>
            </a:r>
          </a:p>
          <a:p>
            <a:r>
              <a:rPr lang="cs-CZ" dirty="0"/>
              <a:t>probíhají samostatně nebo s nervy a krevními cévami</a:t>
            </a:r>
          </a:p>
          <a:p>
            <a:r>
              <a:rPr lang="cs-CZ" dirty="0"/>
              <a:t>lymf. kapiláry (iniciální </a:t>
            </a:r>
            <a:r>
              <a:rPr lang="cs-CZ" dirty="0" err="1"/>
              <a:t>lym</a:t>
            </a:r>
            <a:r>
              <a:rPr lang="cs-CZ" dirty="0"/>
              <a:t>. cévy) – začínají slepě ve tkáních, uloženy v řídkém, tukovém vazivu, vzájemně </a:t>
            </a:r>
            <a:r>
              <a:rPr lang="cs-CZ" dirty="0" err="1"/>
              <a:t>anastomozují</a:t>
            </a:r>
            <a:r>
              <a:rPr lang="cs-CZ" dirty="0"/>
              <a:t> – vytváří rete </a:t>
            </a:r>
            <a:r>
              <a:rPr lang="cs-CZ" dirty="0" err="1"/>
              <a:t>lymphocapillare</a:t>
            </a:r>
            <a:br>
              <a:rPr lang="cs-CZ" dirty="0"/>
            </a:br>
            <a:r>
              <a:rPr lang="cs-CZ" dirty="0"/>
              <a:t>- průsvit většinou širší než u krevních kapilár</a:t>
            </a:r>
          </a:p>
          <a:p>
            <a:pPr>
              <a:buNone/>
            </a:pPr>
            <a:r>
              <a:rPr lang="cs-CZ" dirty="0"/>
              <a:t>	- stěna: 1 vrstva endotelových </a:t>
            </a:r>
            <a:r>
              <a:rPr lang="cs-CZ" dirty="0" err="1"/>
              <a:t>bb</a:t>
            </a:r>
            <a:r>
              <a:rPr lang="cs-CZ" dirty="0"/>
              <a:t>, nedokonale vytvořena lamina </a:t>
            </a:r>
            <a:r>
              <a:rPr lang="cs-CZ" dirty="0" err="1"/>
              <a:t>basalis</a:t>
            </a:r>
            <a:r>
              <a:rPr lang="cs-CZ" dirty="0"/>
              <a:t> – celkově místy nesouvislá trubice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Vasa</a:t>
            </a:r>
            <a:r>
              <a:rPr lang="cs-CZ" dirty="0"/>
              <a:t> </a:t>
            </a:r>
            <a:r>
              <a:rPr lang="cs-CZ" dirty="0" err="1"/>
              <a:t>lymphatica</a:t>
            </a:r>
            <a:r>
              <a:rPr lang="cs-CZ" dirty="0"/>
              <a:t> – mízní cévy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6166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ze sítí lymf. kapilár se tvoří sběrné mízní cévy – </a:t>
            </a:r>
            <a:r>
              <a:rPr lang="cs-CZ" dirty="0" err="1"/>
              <a:t>collectores</a:t>
            </a:r>
            <a:r>
              <a:rPr lang="cs-CZ" dirty="0"/>
              <a:t> </a:t>
            </a:r>
            <a:r>
              <a:rPr lang="cs-CZ" dirty="0" err="1"/>
              <a:t>lymphatici</a:t>
            </a:r>
            <a:r>
              <a:rPr lang="cs-CZ" dirty="0"/>
              <a:t> a velké </a:t>
            </a:r>
            <a:r>
              <a:rPr lang="cs-CZ" b="1" dirty="0" err="1"/>
              <a:t>vasa</a:t>
            </a:r>
            <a:r>
              <a:rPr lang="cs-CZ" b="1" dirty="0"/>
              <a:t> </a:t>
            </a:r>
            <a:r>
              <a:rPr lang="cs-CZ" b="1" dirty="0" err="1"/>
              <a:t>lymphatica</a:t>
            </a:r>
            <a:endParaRPr lang="cs-CZ" b="1" dirty="0"/>
          </a:p>
          <a:p>
            <a:r>
              <a:rPr lang="cs-CZ" dirty="0" err="1"/>
              <a:t>vasa</a:t>
            </a:r>
            <a:r>
              <a:rPr lang="cs-CZ" dirty="0"/>
              <a:t> </a:t>
            </a:r>
            <a:r>
              <a:rPr lang="cs-CZ" dirty="0" err="1"/>
              <a:t>lymphatica</a:t>
            </a:r>
            <a:r>
              <a:rPr lang="cs-CZ" dirty="0"/>
              <a:t> vstupují v počtu 2-6 cév do lymf. uzlin jako </a:t>
            </a:r>
            <a:r>
              <a:rPr lang="cs-CZ" b="1" dirty="0" err="1"/>
              <a:t>vasa</a:t>
            </a:r>
            <a:r>
              <a:rPr lang="cs-CZ" b="1" dirty="0"/>
              <a:t> </a:t>
            </a:r>
            <a:r>
              <a:rPr lang="cs-CZ" b="1" dirty="0" err="1"/>
              <a:t>afferentia</a:t>
            </a:r>
            <a:r>
              <a:rPr lang="cs-CZ" dirty="0"/>
              <a:t>, z uzlin vycházejí 1-2 </a:t>
            </a:r>
            <a:r>
              <a:rPr lang="cs-CZ" b="1" dirty="0" err="1"/>
              <a:t>vasa</a:t>
            </a:r>
            <a:r>
              <a:rPr lang="cs-CZ" b="1" dirty="0"/>
              <a:t> </a:t>
            </a:r>
            <a:r>
              <a:rPr lang="cs-CZ" b="1" dirty="0" err="1"/>
              <a:t>efferentia</a:t>
            </a:r>
            <a:endParaRPr lang="cs-CZ" b="1" dirty="0"/>
          </a:p>
          <a:p>
            <a:r>
              <a:rPr lang="cs-CZ" dirty="0"/>
              <a:t>kolektory mají stěnu ze 3 vrstev jako krevní cévy, ale jsou slabší</a:t>
            </a:r>
          </a:p>
          <a:p>
            <a:r>
              <a:rPr lang="cs-CZ" dirty="0"/>
              <a:t>kolektory obsahují </a:t>
            </a:r>
            <a:r>
              <a:rPr lang="cs-CZ" b="1" dirty="0"/>
              <a:t>chlopně</a:t>
            </a:r>
            <a:r>
              <a:rPr lang="cs-CZ" dirty="0"/>
              <a:t> – podmiňují „korálkovitý“ vzhled cév, zabránění zpětného chodu lymfy</a:t>
            </a:r>
          </a:p>
          <a:p>
            <a:r>
              <a:rPr lang="cs-CZ" dirty="0"/>
              <a:t>hlavní mízní kmeny – </a:t>
            </a:r>
            <a:r>
              <a:rPr lang="cs-CZ" b="1" dirty="0" err="1"/>
              <a:t>ductus</a:t>
            </a:r>
            <a:r>
              <a:rPr lang="cs-CZ" b="1" dirty="0"/>
              <a:t> </a:t>
            </a:r>
            <a:r>
              <a:rPr lang="cs-CZ" b="1" dirty="0" err="1"/>
              <a:t>thoracicus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 err="1"/>
              <a:t>ductus</a:t>
            </a:r>
            <a:r>
              <a:rPr lang="cs-CZ" b="1" dirty="0"/>
              <a:t> </a:t>
            </a:r>
            <a:r>
              <a:rPr lang="cs-CZ" b="1" dirty="0" err="1"/>
              <a:t>lymphaticus</a:t>
            </a:r>
            <a:r>
              <a:rPr lang="cs-CZ" b="1" dirty="0"/>
              <a:t> </a:t>
            </a:r>
            <a:r>
              <a:rPr lang="cs-CZ" b="1" dirty="0" err="1"/>
              <a:t>dexter</a:t>
            </a: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43441" t="22266" r="8411" b="16704"/>
          <a:stretch>
            <a:fillRect/>
          </a:stretch>
        </p:blipFill>
        <p:spPr bwMode="auto">
          <a:xfrm>
            <a:off x="179512" y="260648"/>
            <a:ext cx="879078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/>
          <a:lstStyle/>
          <a:p>
            <a:r>
              <a:rPr lang="cs-CZ" dirty="0"/>
              <a:t>Hlavní mízní kmeny a uzliny těla</a:t>
            </a:r>
          </a:p>
        </p:txBody>
      </p:sp>
      <p:pic>
        <p:nvPicPr>
          <p:cNvPr id="3074" name="Picture 2" descr="http://www.cirracentrum.cz/url/lymfodren_images/lymfa_du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97926"/>
            <a:ext cx="5112568" cy="5860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hrudní mízovod, dlouhý 38 – 45 cm, průsvit 3-4 mm</a:t>
            </a:r>
          </a:p>
          <a:p>
            <a:r>
              <a:rPr lang="cs-CZ" dirty="0"/>
              <a:t>sběr lymfy z </a:t>
            </a:r>
            <a:r>
              <a:rPr lang="cs-CZ" b="1" dirty="0"/>
              <a:t>obou dolních končetin</a:t>
            </a:r>
            <a:r>
              <a:rPr lang="cs-CZ" dirty="0"/>
              <a:t>, pánve, břicha, </a:t>
            </a:r>
            <a:r>
              <a:rPr lang="cs-CZ" b="1" dirty="0"/>
              <a:t>levé </a:t>
            </a:r>
            <a:r>
              <a:rPr lang="cs-CZ" dirty="0"/>
              <a:t>poloviny hrudníku, </a:t>
            </a:r>
            <a:r>
              <a:rPr lang="cs-CZ" b="1" dirty="0"/>
              <a:t>levé horní končetiny</a:t>
            </a:r>
            <a:r>
              <a:rPr lang="cs-CZ" dirty="0"/>
              <a:t>, z levé poloviny hlavy a krku</a:t>
            </a:r>
          </a:p>
          <a:p>
            <a:r>
              <a:rPr lang="cs-CZ" dirty="0"/>
              <a:t>vznik soutokem </a:t>
            </a:r>
            <a:r>
              <a:rPr lang="cs-CZ" b="1" dirty="0"/>
              <a:t>eferentních</a:t>
            </a:r>
            <a:r>
              <a:rPr lang="cs-CZ" dirty="0"/>
              <a:t> lymf. cév pravých a levých lumbálních uzlin a uzlin ze střeva, jež vytváří 2 krátké lumbální kmeny – </a:t>
            </a:r>
            <a:r>
              <a:rPr lang="cs-CZ" b="1" dirty="0" err="1"/>
              <a:t>trunci</a:t>
            </a:r>
            <a:r>
              <a:rPr lang="cs-CZ" b="1" dirty="0"/>
              <a:t> </a:t>
            </a:r>
            <a:r>
              <a:rPr lang="cs-CZ" b="1" dirty="0" err="1"/>
              <a:t>lumbales</a:t>
            </a:r>
            <a:r>
              <a:rPr lang="cs-CZ" b="1" dirty="0"/>
              <a:t> </a:t>
            </a:r>
            <a:r>
              <a:rPr lang="cs-CZ" dirty="0"/>
              <a:t>a 1 </a:t>
            </a:r>
            <a:r>
              <a:rPr lang="cs-CZ" b="1" dirty="0" err="1"/>
              <a:t>truncus</a:t>
            </a:r>
            <a:r>
              <a:rPr lang="cs-CZ" b="1" dirty="0"/>
              <a:t> </a:t>
            </a:r>
            <a:r>
              <a:rPr lang="cs-CZ" b="1" dirty="0" err="1"/>
              <a:t>intestinalis</a:t>
            </a:r>
            <a:endParaRPr lang="cs-CZ" b="1" dirty="0"/>
          </a:p>
          <a:p>
            <a:r>
              <a:rPr lang="cs-CZ" dirty="0"/>
              <a:t>z těchto 3 toků * rozšířený počátek (</a:t>
            </a:r>
            <a:r>
              <a:rPr lang="cs-CZ" b="1" dirty="0"/>
              <a:t>cisterna </a:t>
            </a:r>
            <a:r>
              <a:rPr lang="cs-CZ" b="1" dirty="0" err="1"/>
              <a:t>chyli</a:t>
            </a:r>
            <a:r>
              <a:rPr lang="cs-CZ" dirty="0"/>
              <a:t>) 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thoracicus</a:t>
            </a:r>
            <a:endParaRPr lang="cs-CZ" dirty="0"/>
          </a:p>
          <a:p>
            <a:r>
              <a:rPr lang="cs-CZ" dirty="0"/>
              <a:t>začátek uložen v břiše při bránici</a:t>
            </a:r>
          </a:p>
          <a:p>
            <a:r>
              <a:rPr lang="cs-CZ" dirty="0"/>
              <a:t>prochází po pravém boku aorty do hrudníku, do zadního mediastina na krk, kde ústí do soutoku levé </a:t>
            </a:r>
            <a:r>
              <a:rPr lang="cs-CZ" b="1" dirty="0"/>
              <a:t>v. </a:t>
            </a:r>
            <a:r>
              <a:rPr lang="cs-CZ" b="1" dirty="0" err="1"/>
              <a:t>jugularis</a:t>
            </a:r>
            <a:r>
              <a:rPr lang="cs-CZ" b="1" dirty="0"/>
              <a:t> interna + levá v. </a:t>
            </a:r>
            <a:r>
              <a:rPr lang="cs-CZ" b="1" dirty="0" err="1"/>
              <a:t>subclavia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b="1" dirty="0" err="1"/>
              <a:t>angulus</a:t>
            </a:r>
            <a:r>
              <a:rPr lang="cs-CZ" b="1" dirty="0"/>
              <a:t> </a:t>
            </a:r>
            <a:r>
              <a:rPr lang="cs-CZ" b="1" dirty="0" err="1"/>
              <a:t>venosus</a:t>
            </a:r>
            <a:r>
              <a:rPr lang="cs-CZ" b="1" dirty="0"/>
              <a:t> </a:t>
            </a:r>
            <a:r>
              <a:rPr lang="cs-CZ" b="1" dirty="0" err="1"/>
              <a:t>sinister</a:t>
            </a:r>
            <a:r>
              <a:rPr lang="cs-CZ" dirty="0"/>
              <a:t>)</a:t>
            </a:r>
          </a:p>
          <a:p>
            <a:r>
              <a:rPr lang="cs-CZ" dirty="0"/>
              <a:t>na krku přijímá lymf. cévy z krčních uzlin a z uzlin levé ½ hlavy</a:t>
            </a:r>
          </a:p>
          <a:p>
            <a:r>
              <a:rPr lang="cs-CZ" dirty="0"/>
              <a:t>ústí do něj lymf. cévy z levé </a:t>
            </a:r>
            <a:r>
              <a:rPr lang="cs-CZ" dirty="0" err="1"/>
              <a:t>HK</a:t>
            </a:r>
            <a:r>
              <a:rPr lang="cs-CZ" dirty="0"/>
              <a:t>, ze srdce, plic a jícnu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4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188640"/>
          <a:ext cx="6192688" cy="6481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6" name="Rastrový obrázek" r:id="rId3" imgW="5838095" imgH="6066667" progId="PBrush">
                  <p:embed/>
                </p:oleObj>
              </mc:Choice>
              <mc:Fallback>
                <p:oleObj name="Rastrový obrázek" r:id="rId3" imgW="5838095" imgH="6066667" progId="PBrush">
                  <p:embed/>
                  <p:pic>
                    <p:nvPicPr>
                      <p:cNvPr id="136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640"/>
                        <a:ext cx="6192688" cy="64810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50001" t="73031" r="34422" b="11782"/>
          <a:stretch>
            <a:fillRect/>
          </a:stretch>
        </p:blipFill>
        <p:spPr bwMode="auto">
          <a:xfrm>
            <a:off x="5436096" y="4077072"/>
            <a:ext cx="3707904" cy="203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22964" t="72468" r="63437" b="11782"/>
          <a:stretch>
            <a:fillRect/>
          </a:stretch>
        </p:blipFill>
        <p:spPr bwMode="auto">
          <a:xfrm>
            <a:off x="5979127" y="0"/>
            <a:ext cx="3164873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/>
              <a:t>CÉVNÍ SOUSTAVA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67544" y="1556792"/>
            <a:ext cx="8291264" cy="5069160"/>
          </a:xfrm>
        </p:spPr>
        <p:txBody>
          <a:bodyPr/>
          <a:lstStyle/>
          <a:p>
            <a:r>
              <a:rPr lang="cs-CZ" sz="2800" dirty="0"/>
              <a:t>rozsáhlý oběhový systém tvořen trubicemi o různé stavbě, trubicemi proudí tekutina</a:t>
            </a:r>
          </a:p>
          <a:p>
            <a:r>
              <a:rPr lang="cs-CZ" sz="2800" dirty="0"/>
              <a:t>dle tekutiny se cévní systém dělí:</a:t>
            </a:r>
          </a:p>
          <a:p>
            <a:pPr lvl="1"/>
            <a:r>
              <a:rPr lang="cs-CZ" dirty="0"/>
              <a:t>systém cév krevních (obsahují krev - </a:t>
            </a:r>
            <a:r>
              <a:rPr lang="cs-CZ" dirty="0" err="1"/>
              <a:t>sanguis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systém cév mízních (obsahují mízu - lymfu)</a:t>
            </a:r>
          </a:p>
          <a:p>
            <a:r>
              <a:rPr lang="cs-CZ" sz="2800" b="1" dirty="0" err="1"/>
              <a:t>angiologie</a:t>
            </a:r>
            <a:r>
              <a:rPr lang="cs-CZ" sz="2800" dirty="0"/>
              <a:t> = nauka o cévách</a:t>
            </a:r>
          </a:p>
          <a:p>
            <a:r>
              <a:rPr lang="cs-CZ" sz="2800" dirty="0"/>
              <a:t>cirkulaci krve zajišťuje propojení tepen a žil pomocí krevních kapilár a čerpání krve srdcem</a:t>
            </a:r>
          </a:p>
          <a:p>
            <a:r>
              <a:rPr lang="cs-CZ" sz="2800" dirty="0"/>
              <a:t>systém lymfatický navázán na systém žilní</a:t>
            </a:r>
          </a:p>
          <a:p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00835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lymphaticus</a:t>
            </a:r>
            <a:r>
              <a:rPr lang="cs-CZ" dirty="0"/>
              <a:t> </a:t>
            </a:r>
            <a:r>
              <a:rPr lang="cs-CZ" dirty="0" err="1"/>
              <a:t>dexter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78539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pravý mízovod</a:t>
            </a:r>
          </a:p>
          <a:p>
            <a:r>
              <a:rPr lang="cs-CZ" dirty="0"/>
              <a:t>sběr lymfy ze stěny a orgánů </a:t>
            </a:r>
            <a:r>
              <a:rPr lang="cs-CZ" b="1" dirty="0"/>
              <a:t>pravé poloviny hrudníku </a:t>
            </a:r>
            <a:r>
              <a:rPr lang="cs-CZ" dirty="0"/>
              <a:t>(včetně brániční plochy jater), z </a:t>
            </a:r>
            <a:r>
              <a:rPr lang="cs-CZ" b="1" dirty="0"/>
              <a:t>pravé poloviny krku, hlavy a pravé horní končetiny</a:t>
            </a:r>
          </a:p>
          <a:p>
            <a:r>
              <a:rPr lang="cs-CZ" dirty="0"/>
              <a:t>dlouhý pouze 1 cm</a:t>
            </a:r>
          </a:p>
          <a:p>
            <a:r>
              <a:rPr lang="cs-CZ" dirty="0"/>
              <a:t>vznik soutokem lymf. cév jmenovaných oblastí</a:t>
            </a:r>
          </a:p>
          <a:p>
            <a:r>
              <a:rPr lang="cs-CZ" dirty="0"/>
              <a:t>přijímá lymf. cévy z brániční plochy jater</a:t>
            </a:r>
          </a:p>
          <a:p>
            <a:r>
              <a:rPr lang="cs-CZ" dirty="0"/>
              <a:t>ústí do soutoku </a:t>
            </a:r>
            <a:r>
              <a:rPr lang="cs-CZ" b="1" dirty="0"/>
              <a:t>v. </a:t>
            </a:r>
            <a:r>
              <a:rPr lang="cs-CZ" b="1" dirty="0" err="1"/>
              <a:t>jugularis</a:t>
            </a:r>
            <a:r>
              <a:rPr lang="cs-CZ" b="1" dirty="0"/>
              <a:t> interna </a:t>
            </a:r>
            <a:r>
              <a:rPr lang="cs-CZ" b="1" dirty="0" err="1"/>
              <a:t>dextra</a:t>
            </a:r>
            <a:r>
              <a:rPr lang="cs-CZ" b="1" dirty="0"/>
              <a:t> a v. </a:t>
            </a:r>
            <a:r>
              <a:rPr lang="cs-CZ" b="1" dirty="0" err="1"/>
              <a:t>subclavia</a:t>
            </a:r>
            <a:r>
              <a:rPr lang="cs-CZ" b="1" dirty="0"/>
              <a:t> </a:t>
            </a:r>
            <a:r>
              <a:rPr lang="cs-CZ" b="1" dirty="0" err="1"/>
              <a:t>dx</a:t>
            </a:r>
            <a:r>
              <a:rPr lang="cs-CZ" b="1" dirty="0"/>
              <a:t>. </a:t>
            </a:r>
            <a:r>
              <a:rPr lang="cs-CZ" dirty="0"/>
              <a:t>– </a:t>
            </a:r>
            <a:r>
              <a:rPr lang="cs-CZ" b="1" dirty="0" err="1"/>
              <a:t>angulus</a:t>
            </a:r>
            <a:r>
              <a:rPr lang="cs-CZ" b="1" dirty="0"/>
              <a:t> </a:t>
            </a:r>
            <a:r>
              <a:rPr lang="cs-CZ" b="1" dirty="0" err="1"/>
              <a:t>venosus</a:t>
            </a:r>
            <a:r>
              <a:rPr lang="cs-CZ" b="1" dirty="0"/>
              <a:t> </a:t>
            </a:r>
            <a:r>
              <a:rPr lang="cs-CZ" b="1" dirty="0" err="1"/>
              <a:t>dexter</a:t>
            </a:r>
            <a:endParaRPr lang="cs-CZ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868" y="288600"/>
            <a:ext cx="7236296" cy="6289899"/>
          </a:xfrm>
          <a:prstGeom prst="rect">
            <a:avLst/>
          </a:prstGeom>
          <a:noFill/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1C8E7211-0934-4DCF-93C1-8CA2E7EE9D1B}"/>
              </a:ext>
            </a:extLst>
          </p:cNvPr>
          <p:cNvSpPr/>
          <p:nvPr/>
        </p:nvSpPr>
        <p:spPr>
          <a:xfrm>
            <a:off x="1547664" y="1196752"/>
            <a:ext cx="2016224" cy="3168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/>
              <a:t>Mízní cévy a uzliny hlavy a krku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3285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/>
              <a:t>skupinky uzlin na hlavě v počtu 2 – 6:</a:t>
            </a:r>
          </a:p>
          <a:p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preauriculares</a:t>
            </a:r>
            <a:r>
              <a:rPr lang="cs-CZ" b="1" dirty="0"/>
              <a:t> </a:t>
            </a:r>
            <a:r>
              <a:rPr lang="cs-CZ" b="1" dirty="0" err="1"/>
              <a:t>et</a:t>
            </a:r>
            <a:r>
              <a:rPr lang="cs-CZ" b="1" dirty="0"/>
              <a:t> </a:t>
            </a:r>
            <a:r>
              <a:rPr lang="cs-CZ" b="1" dirty="0" err="1"/>
              <a:t>retroauriculares</a:t>
            </a:r>
            <a:r>
              <a:rPr lang="cs-CZ" b="1" dirty="0"/>
              <a:t> </a:t>
            </a:r>
            <a:r>
              <a:rPr lang="cs-CZ" dirty="0"/>
              <a:t>– před/za uchem</a:t>
            </a:r>
          </a:p>
          <a:p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occipitales</a:t>
            </a:r>
            <a:r>
              <a:rPr lang="cs-CZ" b="1" dirty="0"/>
              <a:t> </a:t>
            </a:r>
            <a:r>
              <a:rPr lang="cs-CZ" dirty="0"/>
              <a:t>– v tylní krajině</a:t>
            </a:r>
          </a:p>
          <a:p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submandibulares</a:t>
            </a:r>
            <a:r>
              <a:rPr lang="cs-CZ" b="1" dirty="0"/>
              <a:t> </a:t>
            </a:r>
            <a:r>
              <a:rPr lang="cs-CZ" dirty="0"/>
              <a:t>– pod dolní čelistí</a:t>
            </a:r>
          </a:p>
          <a:p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retropharyngei</a:t>
            </a:r>
            <a:r>
              <a:rPr lang="cs-CZ" b="1" dirty="0"/>
              <a:t> </a:t>
            </a:r>
            <a:r>
              <a:rPr lang="cs-CZ" dirty="0"/>
              <a:t>– za </a:t>
            </a:r>
            <a:r>
              <a:rPr lang="cs-CZ" dirty="0" err="1"/>
              <a:t>pharyngem</a:t>
            </a:r>
            <a:endParaRPr lang="cs-CZ" dirty="0"/>
          </a:p>
          <a:p>
            <a:pPr>
              <a:buNone/>
            </a:pPr>
            <a:r>
              <a:rPr lang="cs-CZ" dirty="0"/>
              <a:t>na krku uloženy na přední a laterální straně krku</a:t>
            </a:r>
          </a:p>
          <a:p>
            <a:r>
              <a:rPr lang="cs-CZ" dirty="0"/>
              <a:t>laterální skupina – povrchové a hluboké (četné):</a:t>
            </a:r>
          </a:p>
          <a:p>
            <a:pPr>
              <a:buNone/>
            </a:pPr>
            <a:r>
              <a:rPr lang="cs-CZ" b="1" dirty="0"/>
              <a:t>	</a:t>
            </a:r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lymphatici</a:t>
            </a:r>
            <a:r>
              <a:rPr lang="cs-CZ" b="1" dirty="0"/>
              <a:t> </a:t>
            </a:r>
            <a:r>
              <a:rPr lang="cs-CZ" b="1" dirty="0" err="1"/>
              <a:t>cervicales</a:t>
            </a:r>
            <a:r>
              <a:rPr lang="cs-CZ" b="1" dirty="0"/>
              <a:t> </a:t>
            </a:r>
            <a:r>
              <a:rPr lang="cs-CZ" b="1" dirty="0" err="1"/>
              <a:t>laterales</a:t>
            </a:r>
            <a:r>
              <a:rPr lang="cs-CZ" b="1" dirty="0"/>
              <a:t> </a:t>
            </a:r>
            <a:r>
              <a:rPr lang="cs-CZ" b="1" dirty="0" err="1"/>
              <a:t>profundi</a:t>
            </a:r>
            <a:r>
              <a:rPr lang="cs-CZ" dirty="0"/>
              <a:t> – pod m. </a:t>
            </a:r>
            <a:r>
              <a:rPr lang="cs-CZ" dirty="0" err="1"/>
              <a:t>SCMastoideus</a:t>
            </a:r>
            <a:r>
              <a:rPr lang="cs-CZ" dirty="0"/>
              <a:t>, podél v. </a:t>
            </a:r>
            <a:r>
              <a:rPr lang="cs-CZ" dirty="0" err="1"/>
              <a:t>jugularis</a:t>
            </a:r>
            <a:endParaRPr lang="cs-CZ" dirty="0"/>
          </a:p>
          <a:p>
            <a:r>
              <a:rPr lang="cs-CZ" dirty="0"/>
              <a:t>odtok do obou hlavních mízních kmenů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3745"/>
            <a:ext cx="6768751" cy="6353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dirty="0"/>
              <a:t>Lymf. systém horní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povrchový a hluboký systém lymf. cév + regionální uzliny – </a:t>
            </a:r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axillares</a:t>
            </a:r>
            <a:r>
              <a:rPr lang="cs-CZ" b="1" dirty="0"/>
              <a:t> </a:t>
            </a:r>
            <a:r>
              <a:rPr lang="cs-CZ" dirty="0"/>
              <a:t>(podpažní, tvoří několik skupin různého uložení, příjem i lymfy z prsu a z horní končetiny)</a:t>
            </a:r>
          </a:p>
          <a:p>
            <a:r>
              <a:rPr lang="cs-CZ" dirty="0"/>
              <a:t>mezi axilárními uzlinami a prsem vložena malá skupinka uzlin pektorálních (ve 3. mezižebří) – často jako 1. postižena metastázami = </a:t>
            </a:r>
            <a:r>
              <a:rPr lang="cs-CZ" b="1" dirty="0" err="1"/>
              <a:t>sentinelová</a:t>
            </a:r>
            <a:r>
              <a:rPr lang="cs-CZ" dirty="0"/>
              <a:t> (hlídací) </a:t>
            </a:r>
            <a:r>
              <a:rPr lang="cs-CZ" b="1" dirty="0"/>
              <a:t>uzlina</a:t>
            </a:r>
          </a:p>
          <a:p>
            <a:r>
              <a:rPr lang="cs-CZ" dirty="0"/>
              <a:t>odvod lymfy cévami do </a:t>
            </a:r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infraclaviculares</a:t>
            </a:r>
            <a:r>
              <a:rPr lang="cs-CZ" b="1" dirty="0"/>
              <a:t> </a:t>
            </a:r>
            <a:r>
              <a:rPr lang="cs-CZ" dirty="0"/>
              <a:t>– propojeny s </a:t>
            </a:r>
            <a:r>
              <a:rPr lang="cs-CZ" b="1" dirty="0" err="1"/>
              <a:t>nodi</a:t>
            </a:r>
            <a:r>
              <a:rPr lang="cs-CZ" b="1" dirty="0"/>
              <a:t> </a:t>
            </a:r>
            <a:r>
              <a:rPr lang="cs-CZ" b="1" dirty="0" err="1"/>
              <a:t>supraclaviculares</a:t>
            </a:r>
            <a:r>
              <a:rPr lang="cs-CZ" dirty="0"/>
              <a:t>, v konečné části ústí na krku do hlavních kmenů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4635"/>
            <a:ext cx="7560840" cy="6490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6516" r="25567" b="1938"/>
          <a:stretch>
            <a:fillRect/>
          </a:stretch>
        </p:blipFill>
        <p:spPr bwMode="auto">
          <a:xfrm>
            <a:off x="1403648" y="0"/>
            <a:ext cx="6563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dirty="0"/>
              <a:t>Lymf. systém hrudníku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256584"/>
          </a:xfrm>
        </p:spPr>
        <p:txBody>
          <a:bodyPr>
            <a:normAutofit/>
          </a:bodyPr>
          <a:lstStyle/>
          <a:p>
            <a:r>
              <a:rPr lang="cs-CZ" sz="2400" dirty="0"/>
              <a:t>lymf. sytém hrudní stěny + hrudních orgánů</a:t>
            </a:r>
          </a:p>
          <a:p>
            <a:pPr>
              <a:buNone/>
            </a:pPr>
            <a:r>
              <a:rPr lang="cs-CZ" sz="2400" dirty="0"/>
              <a:t>1)lymf. systém hrudní stěny – zevní (pod kůží, v podkoží a povrchových svalech hrudníku), ústí do axilárních uzlin,  </a:t>
            </a:r>
            <a:r>
              <a:rPr lang="cs-CZ" sz="2400" dirty="0" err="1"/>
              <a:t>parasternálních</a:t>
            </a:r>
            <a:r>
              <a:rPr lang="cs-CZ" sz="2400" dirty="0"/>
              <a:t> a mezižeberních uzlin</a:t>
            </a:r>
          </a:p>
          <a:p>
            <a:pPr>
              <a:buNone/>
            </a:pPr>
            <a:r>
              <a:rPr lang="cs-CZ" sz="2400" dirty="0"/>
              <a:t>2) lymf. systém orgánů – cévy a uzliny srdce, plic, jícnu a mediastina, kolem trachey a bifurkace spojení cév ze srdce a plic – mohutné skupiny uzlin – </a:t>
            </a:r>
            <a:r>
              <a:rPr lang="cs-CZ" sz="2400" b="1" dirty="0" err="1"/>
              <a:t>nodi</a:t>
            </a:r>
            <a:r>
              <a:rPr lang="cs-CZ" sz="2400" b="1" dirty="0"/>
              <a:t> </a:t>
            </a:r>
            <a:r>
              <a:rPr lang="cs-CZ" sz="2400" b="1" dirty="0" err="1"/>
              <a:t>tracheobronchiales</a:t>
            </a:r>
            <a:r>
              <a:rPr lang="cs-CZ" sz="2400" b="1" dirty="0"/>
              <a:t> </a:t>
            </a:r>
            <a:r>
              <a:rPr lang="cs-CZ" sz="2400" b="1" dirty="0" err="1"/>
              <a:t>superios</a:t>
            </a:r>
            <a:r>
              <a:rPr lang="cs-CZ" sz="2400" b="1" dirty="0"/>
              <a:t> et </a:t>
            </a:r>
            <a:r>
              <a:rPr lang="cs-CZ" sz="2400" b="1" dirty="0" err="1"/>
              <a:t>inferior</a:t>
            </a:r>
            <a:r>
              <a:rPr lang="cs-CZ" sz="2400" dirty="0"/>
              <a:t>;</a:t>
            </a:r>
          </a:p>
          <a:p>
            <a:pPr>
              <a:buNone/>
            </a:pPr>
            <a:r>
              <a:rPr lang="cs-CZ" sz="2400" dirty="0"/>
              <a:t>	všechny cévy skupiny orgánů a mediastina směřují do přechodu krční a hrudní krajiny – ústí samostatně nebo spolu jako kmeny do </a:t>
            </a:r>
            <a:r>
              <a:rPr lang="cs-CZ" sz="2400" dirty="0" err="1"/>
              <a:t>ductů</a:t>
            </a:r>
            <a:endParaRPr lang="cs-CZ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>
            <a:noAutofit/>
          </a:bodyPr>
          <a:lstStyle/>
          <a:p>
            <a:r>
              <a:rPr lang="cs-CZ" sz="3000" b="1" dirty="0"/>
              <a:t>Lymfatické cévy a uzliny břicha a pánve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589240"/>
          </a:xfrm>
        </p:spPr>
        <p:txBody>
          <a:bodyPr>
            <a:normAutofit/>
          </a:bodyPr>
          <a:lstStyle/>
          <a:p>
            <a:r>
              <a:rPr lang="cs-CZ" sz="2600" dirty="0"/>
              <a:t>lymfatický povrchový systém břišní stěny (napojen na hrudní) – odvod lymfy do axilárních a tříselných uzlin</a:t>
            </a:r>
          </a:p>
          <a:p>
            <a:r>
              <a:rPr lang="cs-CZ" sz="2600" dirty="0"/>
              <a:t>lymf. systém dutiny břišní  dělen na 1) parietální a 2)viscerální</a:t>
            </a:r>
          </a:p>
          <a:p>
            <a:pPr marL="0" indent="0">
              <a:buNone/>
            </a:pPr>
            <a:endParaRPr lang="cs-CZ" sz="2600" dirty="0"/>
          </a:p>
          <a:p>
            <a:pPr>
              <a:buNone/>
            </a:pPr>
            <a:r>
              <a:rPr lang="cs-CZ" sz="2600" b="1" dirty="0"/>
              <a:t>1) parietální</a:t>
            </a:r>
            <a:r>
              <a:rPr lang="cs-CZ" sz="2600" dirty="0"/>
              <a:t> – v řídkém vazivu na vnitřní břišní stěně – podél velkých cév, od tříselné krajiny po bránici navzájem propojené řetězce uzlin</a:t>
            </a:r>
          </a:p>
          <a:p>
            <a:pPr>
              <a:buNone/>
            </a:pPr>
            <a:r>
              <a:rPr lang="cs-CZ" sz="2600" dirty="0"/>
              <a:t>	</a:t>
            </a:r>
          </a:p>
          <a:p>
            <a:pPr>
              <a:buNone/>
            </a:pPr>
            <a:r>
              <a:rPr lang="cs-CZ" sz="2600" b="1" dirty="0"/>
              <a:t>2) viscerální</a:t>
            </a:r>
            <a:r>
              <a:rPr lang="cs-CZ" sz="2600" dirty="0"/>
              <a:t> – sběr lymfy z párových (nad/ledvin, varlat) i nepárových orgánů břicha – uzliny uloženy v sousedství nepárových větví břišní aorty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l="30158" t="8485" r="29722" b="954"/>
          <a:stretch>
            <a:fillRect/>
          </a:stretch>
        </p:blipFill>
        <p:spPr bwMode="auto">
          <a:xfrm>
            <a:off x="1979712" y="0"/>
            <a:ext cx="5403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07288" cy="850106"/>
          </a:xfrm>
          <a:noFill/>
          <a:ln/>
        </p:spPr>
        <p:txBody>
          <a:bodyPr/>
          <a:lstStyle/>
          <a:p>
            <a:r>
              <a:rPr lang="cs-CZ" sz="4000" dirty="0"/>
              <a:t>Oběhový (kardiovaskulární) systém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350088"/>
            <a:ext cx="8820472" cy="5256584"/>
          </a:xfrm>
        </p:spPr>
        <p:txBody>
          <a:bodyPr/>
          <a:lstStyle/>
          <a:p>
            <a:pPr marL="533400" indent="-533400">
              <a:buNone/>
            </a:pPr>
            <a:r>
              <a:rPr lang="cs-CZ" sz="2400" dirty="0"/>
              <a:t>1.   srdce (dvě síně a dvě komory)</a:t>
            </a:r>
          </a:p>
          <a:p>
            <a:pPr marL="533400" indent="-533400">
              <a:buAutoNum type="arabicPeriod" startAt="2"/>
            </a:pPr>
            <a:r>
              <a:rPr lang="cs-CZ" sz="2400" dirty="0"/>
              <a:t>systém cév krevních - tepny (arterie), vlásečnice (kapiláry), žíly (</a:t>
            </a:r>
            <a:r>
              <a:rPr lang="cs-CZ" sz="2400" dirty="0" err="1"/>
              <a:t>venae</a:t>
            </a:r>
            <a:r>
              <a:rPr lang="cs-CZ" sz="2400" dirty="0"/>
              <a:t>) tvořící</a:t>
            </a:r>
          </a:p>
          <a:p>
            <a:pPr marL="533400" indent="-533400">
              <a:buFontTx/>
              <a:buNone/>
            </a:pPr>
            <a:r>
              <a:rPr lang="cs-CZ" sz="2400" dirty="0"/>
              <a:t>	malý (plícní) a velký (tělní) krevní oběh (cévy těla)</a:t>
            </a:r>
          </a:p>
          <a:p>
            <a:pPr marL="533400" indent="-533400">
              <a:buFontTx/>
              <a:buNone/>
            </a:pPr>
            <a:r>
              <a:rPr lang="cs-CZ" sz="2400" b="1" dirty="0"/>
              <a:t>3.   krev</a:t>
            </a:r>
          </a:p>
          <a:p>
            <a:pPr marL="533400" indent="-533400">
              <a:buFontTx/>
              <a:buNone/>
            </a:pPr>
            <a:r>
              <a:rPr lang="cs-CZ" sz="2400" b="1" dirty="0"/>
              <a:t>----------------------------------------------------------</a:t>
            </a:r>
          </a:p>
          <a:p>
            <a:pPr marL="533400" indent="-533400">
              <a:buNone/>
            </a:pPr>
            <a:r>
              <a:rPr lang="cs-CZ" sz="2400" b="1" dirty="0"/>
              <a:t>4.   systém cév lymfatických - sběr mezibuněčné tekutiny (tkáňový mok) – odváděn do žilního systému</a:t>
            </a:r>
          </a:p>
          <a:p>
            <a:pPr marL="533400" indent="-533400">
              <a:buNone/>
            </a:pPr>
            <a:r>
              <a:rPr lang="cs-CZ" sz="2400" b="1" dirty="0"/>
              <a:t>5.   lymfatické buňky, tkáně, orgány (mízní uzliny, uzlíky, tonzily, slezina, brzlík)</a:t>
            </a:r>
          </a:p>
          <a:p>
            <a:pPr marL="533400" indent="-533400">
              <a:buNone/>
            </a:pPr>
            <a:r>
              <a:rPr lang="cs-CZ" sz="2400" b="1" dirty="0"/>
              <a:t>6.   lymfa</a:t>
            </a:r>
          </a:p>
          <a:p>
            <a:pPr marL="533400" indent="-533400">
              <a:buFontTx/>
              <a:buNone/>
            </a:pPr>
            <a:endParaRPr lang="cs-CZ" sz="2400" dirty="0"/>
          </a:p>
          <a:p>
            <a:pPr marL="533400" indent="-533400">
              <a:buFontTx/>
              <a:buNone/>
            </a:pPr>
            <a:endParaRPr lang="cs-CZ" sz="2400" dirty="0"/>
          </a:p>
          <a:p>
            <a:pPr marL="533400" indent="-533400"/>
            <a:endParaRPr lang="cs-CZ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9898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Lymf. cévy a uzliny dolní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8496944" cy="5040560"/>
          </a:xfrm>
        </p:spPr>
        <p:txBody>
          <a:bodyPr>
            <a:normAutofit/>
          </a:bodyPr>
          <a:lstStyle/>
          <a:p>
            <a:r>
              <a:rPr lang="cs-CZ" sz="2600" dirty="0"/>
              <a:t>odvod lymfy z </a:t>
            </a:r>
            <a:r>
              <a:rPr lang="cs-CZ" sz="2600" dirty="0" err="1"/>
              <a:t>DK</a:t>
            </a:r>
            <a:r>
              <a:rPr lang="cs-CZ" sz="2600" dirty="0"/>
              <a:t> cestou povrchového a hlubokého lymf. systému</a:t>
            </a:r>
          </a:p>
          <a:p>
            <a:r>
              <a:rPr lang="cs-CZ" sz="2600" dirty="0"/>
              <a:t>hlavní regionální uzliny – tříselné: </a:t>
            </a:r>
            <a:r>
              <a:rPr lang="cs-CZ" sz="2600" dirty="0" err="1"/>
              <a:t>nodi</a:t>
            </a:r>
            <a:r>
              <a:rPr lang="cs-CZ" sz="2600" dirty="0"/>
              <a:t> </a:t>
            </a:r>
            <a:r>
              <a:rPr lang="cs-CZ" sz="2600" dirty="0" err="1"/>
              <a:t>inguinales</a:t>
            </a:r>
            <a:endParaRPr lang="cs-CZ" sz="2600" dirty="0"/>
          </a:p>
          <a:p>
            <a:r>
              <a:rPr lang="cs-CZ" sz="2600" b="1" dirty="0"/>
              <a:t>povrchový</a:t>
            </a:r>
            <a:r>
              <a:rPr lang="cs-CZ" sz="2600" dirty="0"/>
              <a:t> – odvod lymfy z kůže a podkoží DK, spojení cév z chodidla, hřbetu nohy a bérce</a:t>
            </a:r>
          </a:p>
          <a:p>
            <a:endParaRPr lang="cs-CZ" sz="2600" dirty="0"/>
          </a:p>
          <a:p>
            <a:r>
              <a:rPr lang="cs-CZ" sz="2600" b="1" dirty="0"/>
              <a:t>hluboký</a:t>
            </a:r>
            <a:r>
              <a:rPr lang="cs-CZ" sz="2600" dirty="0"/>
              <a:t> – uložen </a:t>
            </a:r>
            <a:r>
              <a:rPr lang="cs-CZ" sz="2600" dirty="0" err="1"/>
              <a:t>subfasciálně</a:t>
            </a:r>
            <a:r>
              <a:rPr lang="cs-CZ" sz="2600" dirty="0"/>
              <a:t> mezi svaly, odvod lymfy ze svalů a kloubů DK podél hlubokých krev. cév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8498" t="19313" r="26674" b="1938"/>
          <a:stretch>
            <a:fillRect/>
          </a:stretch>
        </p:blipFill>
        <p:spPr bwMode="auto">
          <a:xfrm>
            <a:off x="1619671" y="260648"/>
            <a:ext cx="6488821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Obecná </a:t>
            </a:r>
            <a:r>
              <a:rPr lang="cs-CZ" dirty="0" err="1"/>
              <a:t>angiologie</a:t>
            </a:r>
            <a:endParaRPr lang="cs-CZ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1" y="1412776"/>
            <a:ext cx="8208912" cy="4896544"/>
          </a:xfrm>
        </p:spPr>
        <p:txBody>
          <a:bodyPr/>
          <a:lstStyle/>
          <a:p>
            <a:r>
              <a:rPr lang="cs-CZ" sz="2600" dirty="0"/>
              <a:t>nauka o stavbě cév, složení krve</a:t>
            </a:r>
          </a:p>
          <a:p>
            <a:r>
              <a:rPr lang="cs-CZ" sz="2600" u="sng" dirty="0"/>
              <a:t>okysličenou krev vedou:</a:t>
            </a:r>
          </a:p>
          <a:p>
            <a:pPr>
              <a:buNone/>
            </a:pPr>
            <a:r>
              <a:rPr lang="cs-CZ" sz="2600" dirty="0"/>
              <a:t>	arterie (tepny), arterioly (tepénky), kapiláry (vlásečnice), </a:t>
            </a:r>
            <a:r>
              <a:rPr lang="cs-CZ" sz="2600" dirty="0" err="1"/>
              <a:t>interarteriální</a:t>
            </a:r>
            <a:r>
              <a:rPr lang="cs-CZ" sz="2600" dirty="0"/>
              <a:t> </a:t>
            </a:r>
            <a:r>
              <a:rPr lang="cs-CZ" sz="2600" dirty="0" err="1"/>
              <a:t>anastomozy</a:t>
            </a:r>
            <a:endParaRPr lang="cs-CZ" sz="2600" dirty="0"/>
          </a:p>
          <a:p>
            <a:r>
              <a:rPr lang="cs-CZ" sz="2600" u="sng" dirty="0"/>
              <a:t>odkysličenou vedou:</a:t>
            </a:r>
          </a:p>
          <a:p>
            <a:pPr>
              <a:buNone/>
            </a:pPr>
            <a:r>
              <a:rPr lang="cs-CZ" sz="2600" dirty="0"/>
              <a:t>	post/kapiláry (vlásečnice), </a:t>
            </a:r>
            <a:r>
              <a:rPr lang="cs-CZ" sz="2600" dirty="0" err="1"/>
              <a:t>venuly</a:t>
            </a:r>
            <a:r>
              <a:rPr lang="cs-CZ" sz="2600" dirty="0"/>
              <a:t> (žilky), vény (žíly)</a:t>
            </a:r>
          </a:p>
          <a:p>
            <a:r>
              <a:rPr lang="cs-CZ" sz="2600" u="sng" dirty="0"/>
              <a:t>propojení obou </a:t>
            </a:r>
            <a:r>
              <a:rPr lang="cs-CZ" sz="2600" dirty="0"/>
              <a:t>= </a:t>
            </a:r>
            <a:r>
              <a:rPr lang="cs-CZ" sz="2600" dirty="0" err="1"/>
              <a:t>arterio</a:t>
            </a:r>
            <a:r>
              <a:rPr lang="cs-CZ" sz="2600" dirty="0"/>
              <a:t>-venózní anastomózy</a:t>
            </a:r>
          </a:p>
          <a:p>
            <a:r>
              <a:rPr lang="cs-CZ" sz="2600" dirty="0"/>
              <a:t>stavba cévní stěny odpovídá funkci (viz dále)</a:t>
            </a:r>
          </a:p>
          <a:p>
            <a:pPr lvl="1"/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757231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/>
          <a:lstStyle/>
          <a:p>
            <a:r>
              <a:rPr lang="cs-CZ" dirty="0"/>
              <a:t>Tepny - </a:t>
            </a:r>
            <a:r>
              <a:rPr lang="cs-CZ" dirty="0" err="1"/>
              <a:t>arteriae</a:t>
            </a:r>
            <a:endParaRPr lang="cs-CZ" dirty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908720"/>
            <a:ext cx="8892480" cy="5949280"/>
          </a:xfrm>
        </p:spPr>
        <p:txBody>
          <a:bodyPr/>
          <a:lstStyle/>
          <a:p>
            <a:pPr>
              <a:buNone/>
            </a:pPr>
            <a:r>
              <a:rPr lang="cs-CZ" sz="2200" u="sng" dirty="0"/>
              <a:t>složené ze 3 vrstev:</a:t>
            </a:r>
          </a:p>
          <a:p>
            <a:r>
              <a:rPr lang="cs-CZ" sz="2200" dirty="0"/>
              <a:t>1) </a:t>
            </a:r>
            <a:r>
              <a:rPr lang="cs-CZ" sz="2200" b="1" dirty="0" err="1"/>
              <a:t>tunica</a:t>
            </a:r>
            <a:r>
              <a:rPr lang="cs-CZ" sz="2200" b="1" dirty="0"/>
              <a:t> intima </a:t>
            </a:r>
            <a:r>
              <a:rPr lang="cs-CZ" sz="2200" dirty="0"/>
              <a:t>– vnitřní, vrstva plochách endotelových </a:t>
            </a:r>
            <a:r>
              <a:rPr lang="cs-CZ" sz="2200" dirty="0" err="1"/>
              <a:t>bb</a:t>
            </a:r>
            <a:r>
              <a:rPr lang="cs-CZ" sz="2200" dirty="0"/>
              <a:t>. (</a:t>
            </a:r>
            <a:r>
              <a:rPr lang="cs-CZ" sz="2200" dirty="0" err="1"/>
              <a:t>fce</a:t>
            </a:r>
            <a:r>
              <a:rPr lang="cs-CZ" sz="2200" dirty="0"/>
              <a:t>: zábrana srážení krve na povrchu), pod nimi </a:t>
            </a:r>
            <a:r>
              <a:rPr lang="cs-CZ" sz="2200" dirty="0" err="1"/>
              <a:t>kolag</a:t>
            </a:r>
            <a:r>
              <a:rPr lang="cs-CZ" sz="2200" dirty="0"/>
              <a:t>. + </a:t>
            </a:r>
            <a:r>
              <a:rPr lang="cs-CZ" sz="2200" dirty="0" err="1"/>
              <a:t>elastic</a:t>
            </a:r>
            <a:r>
              <a:rPr lang="cs-CZ" sz="2200" dirty="0"/>
              <a:t>. Vlákna</a:t>
            </a:r>
          </a:p>
          <a:p>
            <a:pPr marL="0" indent="0">
              <a:buNone/>
            </a:pPr>
            <a:r>
              <a:rPr lang="cs-CZ" sz="2200" dirty="0"/>
              <a:t> </a:t>
            </a:r>
          </a:p>
          <a:p>
            <a:r>
              <a:rPr lang="cs-CZ" sz="2200" dirty="0"/>
              <a:t>2) </a:t>
            </a:r>
            <a:r>
              <a:rPr lang="cs-CZ" sz="2200" b="1" dirty="0" err="1"/>
              <a:t>tunica</a:t>
            </a:r>
            <a:r>
              <a:rPr lang="cs-CZ" sz="2200" b="1" dirty="0"/>
              <a:t> media </a:t>
            </a:r>
            <a:r>
              <a:rPr lang="cs-CZ" sz="2200" dirty="0"/>
              <a:t>– střední, nejsilnější, svalová (hladká sv. + </a:t>
            </a:r>
            <a:r>
              <a:rPr lang="cs-CZ" sz="2200" dirty="0" err="1"/>
              <a:t>kolag</a:t>
            </a:r>
            <a:r>
              <a:rPr lang="cs-CZ" sz="2200" dirty="0"/>
              <a:t>. a </a:t>
            </a:r>
            <a:r>
              <a:rPr lang="cs-CZ" sz="2200" dirty="0" err="1"/>
              <a:t>elas</a:t>
            </a:r>
            <a:r>
              <a:rPr lang="cs-CZ" sz="2200" dirty="0"/>
              <a:t>. vlákna)</a:t>
            </a:r>
          </a:p>
          <a:p>
            <a:pPr>
              <a:buNone/>
            </a:pPr>
            <a:r>
              <a:rPr lang="cs-CZ" sz="2200" dirty="0"/>
              <a:t>	- převaha </a:t>
            </a:r>
            <a:r>
              <a:rPr lang="cs-CZ" sz="2200" dirty="0" err="1"/>
              <a:t>elas</a:t>
            </a:r>
            <a:r>
              <a:rPr lang="cs-CZ" sz="2200" dirty="0"/>
              <a:t>. vláken = tepny elastického typu (velké tepny, rychlejší transport, roztažitelnost)</a:t>
            </a:r>
          </a:p>
          <a:p>
            <a:pPr>
              <a:buNone/>
            </a:pPr>
            <a:r>
              <a:rPr lang="cs-CZ" sz="2200" dirty="0"/>
              <a:t>	- převaha svaloviny – </a:t>
            </a:r>
            <a:r>
              <a:rPr lang="cs-CZ" sz="2200" dirty="0" err="1"/>
              <a:t>muskul</a:t>
            </a:r>
            <a:r>
              <a:rPr lang="cs-CZ" sz="2200" dirty="0"/>
              <a:t>. typ (tepny orgánů, regulace přívodu krve k orgánům)</a:t>
            </a:r>
          </a:p>
          <a:p>
            <a:pPr>
              <a:buNone/>
            </a:pPr>
            <a:endParaRPr lang="cs-CZ" sz="2200" dirty="0"/>
          </a:p>
          <a:p>
            <a:r>
              <a:rPr lang="cs-CZ" sz="2200" dirty="0"/>
              <a:t>3) </a:t>
            </a:r>
            <a:r>
              <a:rPr lang="cs-CZ" sz="2200" b="1" dirty="0"/>
              <a:t>tunica </a:t>
            </a:r>
            <a:r>
              <a:rPr lang="cs-CZ" sz="2200" b="1" dirty="0" err="1"/>
              <a:t>externa</a:t>
            </a:r>
            <a:r>
              <a:rPr lang="cs-CZ" sz="2200" b="1" dirty="0"/>
              <a:t> </a:t>
            </a:r>
            <a:r>
              <a:rPr lang="cs-CZ" sz="2200" dirty="0"/>
              <a:t>(</a:t>
            </a:r>
            <a:r>
              <a:rPr lang="cs-CZ" sz="2200" dirty="0" err="1"/>
              <a:t>adventicie</a:t>
            </a:r>
            <a:r>
              <a:rPr lang="cs-CZ" sz="2200" dirty="0"/>
              <a:t>) – vnější</a:t>
            </a:r>
          </a:p>
          <a:p>
            <a:endParaRPr lang="cs-CZ" sz="2200" dirty="0"/>
          </a:p>
          <a:p>
            <a:r>
              <a:rPr lang="cs-CZ" sz="2200" dirty="0"/>
              <a:t>inervace: autonomní (</a:t>
            </a:r>
            <a:r>
              <a:rPr lang="cs-CZ" sz="2200" dirty="0" err="1"/>
              <a:t>sym</a:t>
            </a:r>
            <a:r>
              <a:rPr lang="cs-CZ" sz="2200" dirty="0"/>
              <a:t>: konstrikce X </a:t>
            </a:r>
            <a:r>
              <a:rPr lang="cs-CZ" sz="2200" dirty="0" err="1"/>
              <a:t>paras</a:t>
            </a:r>
            <a:r>
              <a:rPr lang="cs-CZ" sz="2200" dirty="0"/>
              <a:t>) a senzitivní</a:t>
            </a:r>
          </a:p>
          <a:p>
            <a:endParaRPr lang="cs-CZ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663516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565914"/>
            <a:ext cx="3888432" cy="20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 cstate="print"/>
          <a:srcRect l="4679" t="3773" r="2916" b="1905"/>
          <a:stretch>
            <a:fillRect/>
          </a:stretch>
        </p:blipFill>
        <p:spPr bwMode="auto">
          <a:xfrm>
            <a:off x="2877423" y="-1"/>
            <a:ext cx="6266576" cy="594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725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dirty="0" err="1"/>
              <a:t>Vasa</a:t>
            </a:r>
            <a:r>
              <a:rPr lang="cs-CZ" dirty="0"/>
              <a:t> </a:t>
            </a:r>
            <a:r>
              <a:rPr lang="cs-CZ" dirty="0" err="1"/>
              <a:t>capillaria</a:t>
            </a:r>
            <a:r>
              <a:rPr lang="cs-CZ" dirty="0"/>
              <a:t> - vlásečnice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91264" cy="4857403"/>
          </a:xfrm>
        </p:spPr>
        <p:txBody>
          <a:bodyPr/>
          <a:lstStyle/>
          <a:p>
            <a:r>
              <a:rPr lang="cs-CZ" sz="2500" dirty="0"/>
              <a:t>drobné cévy po zúžení terminálních arteriol, přechod někdy doplněn svěračem – regulace průtoku kapilárním řečištěm</a:t>
            </a:r>
          </a:p>
          <a:p>
            <a:r>
              <a:rPr lang="cs-CZ" sz="2500" dirty="0"/>
              <a:t>propojené kapiláry = kapilární síť</a:t>
            </a:r>
          </a:p>
          <a:p>
            <a:r>
              <a:rPr lang="cs-CZ" sz="2500" dirty="0"/>
              <a:t>pomalý postup krvinek (stejný průměr 7 µm)</a:t>
            </a:r>
          </a:p>
          <a:p>
            <a:r>
              <a:rPr lang="cs-CZ" sz="2500" dirty="0"/>
              <a:t>vystlány 1 vrstvou plochých endotelových bb., většinou souvislá výstelka</a:t>
            </a:r>
          </a:p>
          <a:p>
            <a:r>
              <a:rPr lang="cs-CZ" sz="2500" b="1" dirty="0" err="1"/>
              <a:t>Fce</a:t>
            </a:r>
            <a:r>
              <a:rPr lang="cs-CZ" sz="2500" dirty="0"/>
              <a:t>: styčná plocha mezi krví a tkání, oboustranná výměna látek, </a:t>
            </a:r>
            <a:r>
              <a:rPr lang="cs-CZ" sz="2500" dirty="0" err="1"/>
              <a:t>O2</a:t>
            </a:r>
            <a:r>
              <a:rPr lang="cs-CZ" sz="2500" dirty="0"/>
              <a:t> a </a:t>
            </a:r>
            <a:r>
              <a:rPr lang="cs-CZ" sz="2500" dirty="0" err="1"/>
              <a:t>CO2</a:t>
            </a:r>
            <a:endParaRPr lang="cs-CZ" sz="2500" dirty="0"/>
          </a:p>
          <a:p>
            <a:r>
              <a:rPr lang="cs-CZ" sz="2500" dirty="0"/>
              <a:t>množství kolísá dle orgánu, hojné v srdci, mozku, chybí v rohovce, čočce, některých chrupavkách</a:t>
            </a:r>
          </a:p>
          <a:p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1863193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print"/>
          <a:srcRect l="3571" t="3374" b="1169"/>
          <a:stretch>
            <a:fillRect/>
          </a:stretch>
        </p:blipFill>
        <p:spPr bwMode="auto">
          <a:xfrm>
            <a:off x="3347864" y="260648"/>
            <a:ext cx="5616624" cy="533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53136"/>
            <a:ext cx="3873971" cy="190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9322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/>
          <a:lstStyle/>
          <a:p>
            <a:r>
              <a:rPr lang="cs-CZ" dirty="0" err="1"/>
              <a:t>Venae</a:t>
            </a:r>
            <a:r>
              <a:rPr lang="cs-CZ" dirty="0"/>
              <a:t> - žíly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688632"/>
          </a:xfrm>
        </p:spPr>
        <p:txBody>
          <a:bodyPr/>
          <a:lstStyle/>
          <a:p>
            <a:r>
              <a:rPr lang="cs-CZ" sz="2200" dirty="0"/>
              <a:t>z kapilár postupuje krev </a:t>
            </a:r>
            <a:r>
              <a:rPr lang="cs-CZ" sz="2200" dirty="0" err="1"/>
              <a:t>postkapilárními</a:t>
            </a:r>
            <a:r>
              <a:rPr lang="cs-CZ" sz="2200" dirty="0"/>
              <a:t> </a:t>
            </a:r>
            <a:r>
              <a:rPr lang="cs-CZ" sz="2200" dirty="0" err="1"/>
              <a:t>venulami</a:t>
            </a:r>
            <a:r>
              <a:rPr lang="cs-CZ" sz="2200" dirty="0"/>
              <a:t> do vén a dál do velkých sběrných žil (v. </a:t>
            </a:r>
            <a:r>
              <a:rPr lang="cs-CZ" sz="2200" dirty="0" err="1"/>
              <a:t>cava</a:t>
            </a:r>
            <a:r>
              <a:rPr lang="cs-CZ" sz="2200" dirty="0"/>
              <a:t> superior </a:t>
            </a:r>
            <a:r>
              <a:rPr lang="cs-CZ" sz="2200" dirty="0" err="1"/>
              <a:t>et</a:t>
            </a:r>
            <a:r>
              <a:rPr lang="cs-CZ" sz="2200" dirty="0"/>
              <a:t> </a:t>
            </a:r>
            <a:r>
              <a:rPr lang="cs-CZ" sz="2200" dirty="0" err="1"/>
              <a:t>inferior</a:t>
            </a:r>
            <a:r>
              <a:rPr lang="cs-CZ" sz="2200" dirty="0"/>
              <a:t>)</a:t>
            </a:r>
          </a:p>
          <a:p>
            <a:r>
              <a:rPr lang="cs-CZ" sz="2200" dirty="0" err="1"/>
              <a:t>postkapilární</a:t>
            </a:r>
            <a:r>
              <a:rPr lang="cs-CZ" sz="2200" dirty="0"/>
              <a:t> </a:t>
            </a:r>
            <a:r>
              <a:rPr lang="cs-CZ" sz="2200" dirty="0" err="1"/>
              <a:t>venuly</a:t>
            </a:r>
            <a:r>
              <a:rPr lang="cs-CZ" sz="2200" dirty="0"/>
              <a:t> – vystlány endotelem, často </a:t>
            </a:r>
            <a:r>
              <a:rPr lang="cs-CZ" sz="2200" dirty="0" err="1"/>
              <a:t>fenestrovaným</a:t>
            </a:r>
            <a:endParaRPr lang="cs-CZ" sz="2200" dirty="0"/>
          </a:p>
          <a:p>
            <a:r>
              <a:rPr lang="cs-CZ" sz="2200" dirty="0"/>
              <a:t>malé žilky (</a:t>
            </a:r>
            <a:r>
              <a:rPr lang="cs-CZ" sz="2200" dirty="0" err="1"/>
              <a:t>venuly</a:t>
            </a:r>
            <a:r>
              <a:rPr lang="cs-CZ" sz="2200" dirty="0"/>
              <a:t>) – mají již 3 typické vrstvy stěny (</a:t>
            </a:r>
            <a:r>
              <a:rPr lang="cs-CZ" sz="2200" dirty="0" err="1"/>
              <a:t>tunica</a:t>
            </a:r>
            <a:r>
              <a:rPr lang="cs-CZ" sz="2200" dirty="0"/>
              <a:t> intima, media, </a:t>
            </a:r>
            <a:r>
              <a:rPr lang="cs-CZ" sz="2200" dirty="0" err="1"/>
              <a:t>adventina</a:t>
            </a:r>
            <a:r>
              <a:rPr lang="cs-CZ" sz="2200" dirty="0"/>
              <a:t>)</a:t>
            </a:r>
          </a:p>
          <a:p>
            <a:r>
              <a:rPr lang="cs-CZ" sz="2200" dirty="0" err="1"/>
              <a:t>tunica</a:t>
            </a:r>
            <a:r>
              <a:rPr lang="cs-CZ" sz="2200" dirty="0"/>
              <a:t> media větších žil – obsahuje vazivovou a svalovou složku (méně než u tepen)</a:t>
            </a:r>
          </a:p>
          <a:p>
            <a:r>
              <a:rPr lang="cs-CZ" sz="2200" dirty="0"/>
              <a:t>většina žil obsahuje </a:t>
            </a:r>
            <a:r>
              <a:rPr lang="cs-CZ" sz="2200" b="1" dirty="0"/>
              <a:t>chlopně</a:t>
            </a:r>
            <a:r>
              <a:rPr lang="cs-CZ" sz="2200" dirty="0"/>
              <a:t> – usměrnění pohybu krve k srdci, chybí ve v. </a:t>
            </a:r>
            <a:r>
              <a:rPr lang="cs-CZ" sz="2200" dirty="0" err="1"/>
              <a:t>cava</a:t>
            </a:r>
            <a:r>
              <a:rPr lang="cs-CZ" sz="2200" dirty="0"/>
              <a:t> sup. </a:t>
            </a:r>
            <a:r>
              <a:rPr lang="cs-CZ" sz="2200" dirty="0" err="1"/>
              <a:t>et</a:t>
            </a:r>
            <a:r>
              <a:rPr lang="cs-CZ" sz="2200" dirty="0"/>
              <a:t> </a:t>
            </a:r>
            <a:r>
              <a:rPr lang="cs-CZ" sz="2200" dirty="0" err="1"/>
              <a:t>inf</a:t>
            </a:r>
            <a:r>
              <a:rPr lang="cs-CZ" sz="2200" dirty="0"/>
              <a:t>., v žilách páteře a ve v. </a:t>
            </a:r>
            <a:r>
              <a:rPr lang="cs-CZ" sz="2200" dirty="0" err="1"/>
              <a:t>portae</a:t>
            </a:r>
            <a:r>
              <a:rPr lang="cs-CZ" sz="2200" dirty="0"/>
              <a:t> a většině žil mozku</a:t>
            </a:r>
          </a:p>
          <a:p>
            <a:r>
              <a:rPr lang="cs-CZ" sz="2200" dirty="0"/>
              <a:t>inervace: autonomní velmi chudá</a:t>
            </a:r>
          </a:p>
          <a:p>
            <a:r>
              <a:rPr lang="cs-CZ" sz="2200" dirty="0"/>
              <a:t>probíhají většinou spolu s tepnami, uloženy ve vazivu – pružná fixace cév ve tkáních</a:t>
            </a:r>
          </a:p>
        </p:txBody>
      </p:sp>
    </p:spTree>
    <p:extLst>
      <p:ext uri="{BB962C8B-B14F-4D97-AF65-F5344CB8AC3E}">
        <p14:creationId xmlns:p14="http://schemas.microsoft.com/office/powerpoint/2010/main" val="191573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0"/>
            <a:ext cx="2525713" cy="6858000"/>
          </a:xfrm>
          <a:prstGeom prst="rect">
            <a:avLst/>
          </a:prstGeom>
          <a:noFill/>
        </p:spPr>
      </p:pic>
      <p:pic>
        <p:nvPicPr>
          <p:cNvPr id="227329" name="Picture 1"/>
          <p:cNvPicPr>
            <a:picLocks noChangeAspect="1" noChangeArrowheads="1"/>
          </p:cNvPicPr>
          <p:nvPr/>
        </p:nvPicPr>
        <p:blipFill>
          <a:blip r:embed="rId3" cstate="print"/>
          <a:srcRect l="6530" t="861"/>
          <a:stretch>
            <a:fillRect/>
          </a:stretch>
        </p:blipFill>
        <p:spPr bwMode="auto">
          <a:xfrm>
            <a:off x="0" y="260648"/>
            <a:ext cx="3384376" cy="593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916832"/>
            <a:ext cx="3345424" cy="191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7201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18514D-D965-49B3-BB98-5B59BCF35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9" b="1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/>
              <a:t>Struktura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67544" y="1556792"/>
            <a:ext cx="8291264" cy="5069160"/>
          </a:xfrm>
        </p:spPr>
        <p:txBody>
          <a:bodyPr/>
          <a:lstStyle/>
          <a:p>
            <a:r>
              <a:rPr lang="cs-CZ" sz="2000" u="sng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Krev</a:t>
            </a:r>
            <a:r>
              <a:rPr lang="cs-CZ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cs-CZ" sz="20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krevní složky</a:t>
            </a:r>
          </a:p>
          <a:p>
            <a:pPr lvl="1"/>
            <a:r>
              <a:rPr lang="cs-CZ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cs-CZ" sz="20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systém</a:t>
            </a:r>
          </a:p>
          <a:p>
            <a:pPr lvl="1"/>
            <a:r>
              <a:rPr lang="cs-CZ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krvetvorba</a:t>
            </a:r>
          </a:p>
          <a:p>
            <a:pPr lvl="1"/>
            <a:r>
              <a:rPr lang="cs-CZ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funkce krve</a:t>
            </a:r>
          </a:p>
          <a:p>
            <a:pPr lvl="1"/>
            <a:endParaRPr lang="cs-CZ" sz="2000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u="sng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Lymfatický systém</a:t>
            </a:r>
            <a:r>
              <a:rPr lang="cs-CZ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cs-CZ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Lymfa</a:t>
            </a:r>
          </a:p>
          <a:p>
            <a:pPr lvl="1"/>
            <a:r>
              <a:rPr lang="cs-CZ" sz="20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Lymfatické orgány</a:t>
            </a:r>
          </a:p>
          <a:p>
            <a:pPr lvl="1"/>
            <a:endParaRPr lang="cs-CZ" sz="2000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u="sng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Úvod k cévám:</a:t>
            </a:r>
          </a:p>
          <a:p>
            <a:pPr lvl="1"/>
            <a:r>
              <a:rPr lang="cs-CZ" sz="2000" dirty="0">
                <a:solidFill>
                  <a:srgbClr val="0A0A0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Stavba a typy cév</a:t>
            </a:r>
            <a:endParaRPr lang="cs-CZ" sz="2000" dirty="0">
              <a:solidFill>
                <a:srgbClr val="0A0A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66351"/>
            <a:ext cx="4884737" cy="5300662"/>
          </a:xfrm>
          <a:prstGeom prst="rect">
            <a:avLst/>
          </a:prstGeom>
          <a:noFill/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188640"/>
            <a:ext cx="4283968" cy="850106"/>
          </a:xfrm>
        </p:spPr>
        <p:txBody>
          <a:bodyPr/>
          <a:lstStyle/>
          <a:p>
            <a:r>
              <a:rPr lang="cs-CZ" dirty="0"/>
              <a:t>Krev (</a:t>
            </a:r>
            <a:r>
              <a:rPr lang="cs-CZ" dirty="0" err="1"/>
              <a:t>sanguis</a:t>
            </a:r>
            <a:r>
              <a:rPr lang="cs-CZ" dirty="0"/>
              <a:t>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196752"/>
            <a:ext cx="3816424" cy="5328592"/>
          </a:xfrm>
        </p:spPr>
        <p:txBody>
          <a:bodyPr/>
          <a:lstStyle/>
          <a:p>
            <a:r>
              <a:rPr lang="cs-CZ" sz="2700" dirty="0"/>
              <a:t>cca 5-6 litrů, </a:t>
            </a:r>
            <a:br>
              <a:rPr lang="cs-CZ" sz="2700" dirty="0"/>
            </a:br>
            <a:r>
              <a:rPr lang="cs-CZ" sz="2700" dirty="0"/>
              <a:t>6% hmotnosti</a:t>
            </a:r>
          </a:p>
          <a:p>
            <a:r>
              <a:rPr lang="cs-CZ" sz="2700" u="sng" dirty="0"/>
              <a:t>složení</a:t>
            </a:r>
            <a:r>
              <a:rPr lang="cs-CZ" sz="2700" dirty="0"/>
              <a:t>:</a:t>
            </a:r>
          </a:p>
          <a:p>
            <a:pPr>
              <a:buFontTx/>
              <a:buNone/>
            </a:pPr>
            <a:r>
              <a:rPr lang="cs-CZ" sz="2700" dirty="0"/>
              <a:t>	92%voda, 7%bílkoviny</a:t>
            </a:r>
          </a:p>
          <a:p>
            <a:pPr>
              <a:buFontTx/>
              <a:buNone/>
            </a:pPr>
            <a:r>
              <a:rPr lang="cs-CZ" sz="2700" dirty="0"/>
              <a:t>	1%soli</a:t>
            </a:r>
          </a:p>
          <a:p>
            <a:r>
              <a:rPr lang="cs-CZ" sz="2700" dirty="0"/>
              <a:t>plazma + krevní bb.</a:t>
            </a:r>
          </a:p>
          <a:p>
            <a:pPr>
              <a:buNone/>
            </a:pPr>
            <a:r>
              <a:rPr lang="cs-CZ" sz="2700" dirty="0"/>
              <a:t>    - plazma = nažloutlá, tvořena krystaloidy a bílkovinami</a:t>
            </a:r>
          </a:p>
          <a:p>
            <a:pPr>
              <a:buNone/>
            </a:pPr>
            <a:r>
              <a:rPr lang="cs-CZ" sz="2700" dirty="0"/>
              <a:t>	- </a:t>
            </a:r>
            <a:r>
              <a:rPr lang="cs-CZ" sz="2700" dirty="0" err="1"/>
              <a:t>kr</a:t>
            </a:r>
            <a:r>
              <a:rPr lang="cs-CZ" sz="2700" dirty="0"/>
              <a:t>. </a:t>
            </a:r>
            <a:r>
              <a:rPr lang="cs-CZ" sz="2700" dirty="0" err="1"/>
              <a:t>bb</a:t>
            </a:r>
            <a:r>
              <a:rPr lang="cs-CZ" sz="2700" dirty="0"/>
              <a:t>. – E, L, T	</a:t>
            </a:r>
          </a:p>
          <a:p>
            <a:pPr>
              <a:buFontTx/>
              <a:buNone/>
            </a:pPr>
            <a:r>
              <a:rPr lang="cs-CZ" sz="2700" dirty="0"/>
              <a:t>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052736"/>
            <a:ext cx="4038600" cy="4525963"/>
          </a:xfrm>
        </p:spPr>
        <p:txBody>
          <a:bodyPr/>
          <a:lstStyle/>
          <a:p>
            <a:r>
              <a:rPr lang="cs-CZ" sz="2800" dirty="0"/>
              <a:t>erytrocyty</a:t>
            </a:r>
          </a:p>
          <a:p>
            <a:r>
              <a:rPr lang="cs-CZ" sz="2800" dirty="0"/>
              <a:t>leukocyty</a:t>
            </a:r>
          </a:p>
          <a:p>
            <a:pPr>
              <a:buFontTx/>
              <a:buNone/>
            </a:pPr>
            <a:r>
              <a:rPr lang="cs-CZ" sz="2800" dirty="0"/>
              <a:t>		granulocyty</a:t>
            </a:r>
          </a:p>
          <a:p>
            <a:pPr>
              <a:buFontTx/>
              <a:buNone/>
            </a:pPr>
            <a:r>
              <a:rPr lang="cs-CZ" sz="2800" dirty="0"/>
              <a:t>	</a:t>
            </a:r>
            <a:r>
              <a:rPr lang="cs-CZ" sz="2000" dirty="0"/>
              <a:t>(</a:t>
            </a:r>
            <a:r>
              <a:rPr lang="cs-CZ" sz="2000" dirty="0" err="1"/>
              <a:t>neutrofily</a:t>
            </a:r>
            <a:r>
              <a:rPr lang="cs-CZ" sz="2000" dirty="0"/>
              <a:t>, </a:t>
            </a:r>
            <a:r>
              <a:rPr lang="cs-CZ" sz="2000" dirty="0" err="1"/>
              <a:t>eosinofily</a:t>
            </a:r>
            <a:r>
              <a:rPr lang="cs-CZ" sz="2000" dirty="0"/>
              <a:t>, </a:t>
            </a:r>
            <a:r>
              <a:rPr lang="cs-CZ" sz="2000" dirty="0" err="1"/>
              <a:t>basofily</a:t>
            </a:r>
            <a:r>
              <a:rPr lang="cs-CZ" sz="2000" dirty="0"/>
              <a:t>)</a:t>
            </a:r>
          </a:p>
          <a:p>
            <a:pPr>
              <a:buFontTx/>
              <a:buNone/>
            </a:pPr>
            <a:r>
              <a:rPr lang="cs-CZ" sz="2800" dirty="0"/>
              <a:t>		agranulocyty</a:t>
            </a:r>
          </a:p>
          <a:p>
            <a:pPr>
              <a:buFontTx/>
              <a:buNone/>
            </a:pPr>
            <a:r>
              <a:rPr lang="cs-CZ" sz="2800" dirty="0"/>
              <a:t>	</a:t>
            </a:r>
            <a:r>
              <a:rPr lang="cs-CZ" sz="2000" dirty="0"/>
              <a:t>(monocyty, lymfocyty B a T)</a:t>
            </a:r>
          </a:p>
          <a:p>
            <a:r>
              <a:rPr lang="cs-CZ" sz="2800" dirty="0"/>
              <a:t>trombocyty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 b="3876"/>
          <a:stretch>
            <a:fillRect/>
          </a:stretch>
        </p:blipFill>
        <p:spPr bwMode="auto">
          <a:xfrm>
            <a:off x="4284663" y="0"/>
            <a:ext cx="4859337" cy="4216251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3888432" cy="432048"/>
          </a:xfrm>
        </p:spPr>
        <p:txBody>
          <a:bodyPr/>
          <a:lstStyle/>
          <a:p>
            <a:r>
              <a:rPr lang="cs-CZ" b="1" dirty="0"/>
              <a:t>Krevní buňky</a:t>
            </a:r>
          </a:p>
        </p:txBody>
      </p:sp>
      <p:pic>
        <p:nvPicPr>
          <p:cNvPr id="223234" name="Picture 2" descr="F:\CS\krev. b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365104"/>
            <a:ext cx="3168352" cy="2063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052736"/>
            <a:ext cx="8784976" cy="5112567"/>
          </a:xfrm>
        </p:spPr>
        <p:txBody>
          <a:bodyPr/>
          <a:lstStyle/>
          <a:p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rozhodují specifické antigeny (aglutinogeny A, B a </a:t>
            </a:r>
            <a:r>
              <a:rPr lang="cs-CZ" sz="2200" b="0" i="0" u="none" strike="noStrike" baseline="0" dirty="0" err="1">
                <a:solidFill>
                  <a:srgbClr val="000000"/>
                </a:solidFill>
                <a:latin typeface="+mj-lt"/>
              </a:rPr>
              <a:t>Rh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) přítomny na povrchu erytrocytů</a:t>
            </a:r>
          </a:p>
          <a:p>
            <a:r>
              <a:rPr lang="cs-CZ" sz="2200" dirty="0">
                <a:solidFill>
                  <a:srgbClr val="000000"/>
                </a:solidFill>
                <a:latin typeface="+mj-lt"/>
              </a:rPr>
              <a:t>p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ři pozitivitě aglutinogenu </a:t>
            </a:r>
            <a:r>
              <a:rPr lang="cs-CZ" sz="2200" b="0" i="0" u="none" strike="noStrike" baseline="0" dirty="0" err="1">
                <a:solidFill>
                  <a:srgbClr val="000000"/>
                </a:solidFill>
                <a:latin typeface="+mj-lt"/>
              </a:rPr>
              <a:t>Rh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 se každá skupina označuje jako </a:t>
            </a:r>
            <a:r>
              <a:rPr lang="cs-CZ" sz="2200" b="0" i="0" u="none" strike="noStrike" baseline="0" dirty="0" err="1">
                <a:solidFill>
                  <a:srgbClr val="000000"/>
                </a:solidFill>
                <a:latin typeface="+mj-lt"/>
              </a:rPr>
              <a:t>Rh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+</a:t>
            </a:r>
          </a:p>
          <a:p>
            <a:endParaRPr lang="cs-CZ" sz="22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cs-CZ" sz="2200" dirty="0">
                <a:solidFill>
                  <a:srgbClr val="000000"/>
                </a:solidFill>
                <a:latin typeface="+mj-lt"/>
              </a:rPr>
              <a:t>v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 krevní plazmě se </a:t>
            </a:r>
            <a:r>
              <a:rPr lang="cs-CZ" sz="2200" dirty="0">
                <a:solidFill>
                  <a:srgbClr val="000000"/>
                </a:solidFill>
                <a:latin typeface="+mj-lt"/>
              </a:rPr>
              <a:t>v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yskytují i proti-látky = aglutininy </a:t>
            </a:r>
            <a:b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</a:b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(proti A je anti –A) vždy opačné ke krevní skupině jedince</a:t>
            </a:r>
          </a:p>
          <a:p>
            <a:r>
              <a:rPr lang="cs-CZ" sz="2200" dirty="0">
                <a:solidFill>
                  <a:srgbClr val="000000"/>
                </a:solidFill>
                <a:latin typeface="+mj-lt"/>
              </a:rPr>
              <a:t>p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ři styku aglutinogenu A </a:t>
            </a:r>
            <a:r>
              <a:rPr lang="cs-CZ" sz="2200" b="0" i="0" u="none" strike="noStrike" baseline="0" dirty="0" err="1">
                <a:solidFill>
                  <a:srgbClr val="000000"/>
                </a:solidFill>
                <a:latin typeface="+mj-lt"/>
              </a:rPr>
              <a:t>a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 aglutininu anti-A dojde k shlukování erytrocytů a následně k jejich rozpadu – určení skupiny</a:t>
            </a:r>
          </a:p>
          <a:p>
            <a:r>
              <a:rPr lang="cs-CZ" sz="2200" dirty="0">
                <a:solidFill>
                  <a:srgbClr val="000000"/>
                </a:solidFill>
                <a:latin typeface="+mj-lt"/>
              </a:rPr>
              <a:t>u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 krevní skupiny AB nejsou v krvi přítomné žádné aglutininy a u skupiny 0 se vyskytují oba typy </a:t>
            </a:r>
          </a:p>
          <a:p>
            <a:endParaRPr lang="cs-CZ" sz="22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cs-CZ" sz="2200" dirty="0">
                <a:solidFill>
                  <a:srgbClr val="000000"/>
                </a:solidFill>
                <a:latin typeface="+mj-lt"/>
              </a:rPr>
              <a:t>k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revní skupiny v populaci: </a:t>
            </a:r>
            <a:r>
              <a:rPr lang="cs-CZ" sz="2200" b="1" i="1" u="none" strike="noStrike" baseline="0" dirty="0">
                <a:solidFill>
                  <a:srgbClr val="000000"/>
                </a:solidFill>
                <a:latin typeface="+mj-lt"/>
              </a:rPr>
              <a:t>A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 42%, </a:t>
            </a:r>
            <a:r>
              <a:rPr lang="cs-CZ" sz="2200" b="1" i="1" u="none" strike="noStrike" baseline="0" dirty="0">
                <a:solidFill>
                  <a:srgbClr val="000000"/>
                </a:solidFill>
                <a:latin typeface="+mj-lt"/>
              </a:rPr>
              <a:t>0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 38%, </a:t>
            </a:r>
            <a:r>
              <a:rPr lang="cs-CZ" sz="2200" b="1" i="1" u="none" strike="noStrike" baseline="0" dirty="0">
                <a:solidFill>
                  <a:srgbClr val="000000"/>
                </a:solidFill>
                <a:latin typeface="+mj-lt"/>
              </a:rPr>
              <a:t>B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 14%, </a:t>
            </a:r>
            <a:r>
              <a:rPr lang="cs-CZ" sz="2200" b="1" i="1" u="none" strike="noStrike" baseline="0" dirty="0">
                <a:solidFill>
                  <a:srgbClr val="000000"/>
                </a:solidFill>
                <a:latin typeface="+mj-lt"/>
              </a:rPr>
              <a:t>AB</a:t>
            </a:r>
            <a:r>
              <a:rPr lang="cs-CZ" sz="2200" b="0" i="0" u="none" strike="noStrike" baseline="0" dirty="0">
                <a:solidFill>
                  <a:srgbClr val="000000"/>
                </a:solidFill>
                <a:latin typeface="+mj-lt"/>
              </a:rPr>
              <a:t> 7% </a:t>
            </a:r>
            <a:endParaRPr lang="cs-CZ" sz="2200" dirty="0">
              <a:latin typeface="+mj-lt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60648"/>
            <a:ext cx="7200800" cy="432048"/>
          </a:xfrm>
        </p:spPr>
        <p:txBody>
          <a:bodyPr/>
          <a:lstStyle/>
          <a:p>
            <a:r>
              <a:rPr lang="cs-CZ" b="1" dirty="0"/>
              <a:t>AB0 systém a </a:t>
            </a:r>
            <a:r>
              <a:rPr lang="cs-CZ" b="1" dirty="0" err="1"/>
              <a:t>Rh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94856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052736"/>
            <a:ext cx="8784976" cy="5112567"/>
          </a:xfrm>
        </p:spPr>
        <p:txBody>
          <a:bodyPr/>
          <a:lstStyle/>
          <a:p>
            <a:r>
              <a:rPr lang="cs-CZ" sz="2200" b="0" i="0" u="none" strike="noStrike" baseline="0" dirty="0">
                <a:solidFill>
                  <a:srgbClr val="000000"/>
                </a:solidFill>
              </a:rPr>
              <a:t>v červené kostní dřeni (u dospělého ve sternu, žebrech, výběžcích obratlů, v hranách pánevní kosti, v lebečních kostech a v kloubních výběžcích dlouhých kostí)</a:t>
            </a:r>
          </a:p>
          <a:p>
            <a:r>
              <a:rPr lang="cs-CZ" sz="2200" b="0" i="0" u="none" strike="noStrike" baseline="0" dirty="0">
                <a:solidFill>
                  <a:srgbClr val="000000"/>
                </a:solidFill>
              </a:rPr>
              <a:t>krvetvorná dřeň bohatě prostoupena vlásečnicemi - průnik zralých buněk stěnou</a:t>
            </a:r>
          </a:p>
          <a:p>
            <a:r>
              <a:rPr lang="cs-CZ" sz="2200" dirty="0">
                <a:solidFill>
                  <a:srgbClr val="000000"/>
                </a:solidFill>
              </a:rPr>
              <a:t>k</a:t>
            </a:r>
            <a:r>
              <a:rPr lang="cs-CZ" sz="2200" b="0" i="0" u="none" strike="noStrike" baseline="0" dirty="0">
                <a:solidFill>
                  <a:srgbClr val="000000"/>
                </a:solidFill>
              </a:rPr>
              <a:t>rvetvorba vychází z </a:t>
            </a:r>
            <a:r>
              <a:rPr lang="cs-CZ" sz="2200" b="1" dirty="0">
                <a:solidFill>
                  <a:srgbClr val="000000"/>
                </a:solidFill>
              </a:rPr>
              <a:t>kmenové buňky </a:t>
            </a:r>
            <a:r>
              <a:rPr lang="cs-CZ" sz="2200" dirty="0">
                <a:solidFill>
                  <a:srgbClr val="000000"/>
                </a:solidFill>
              </a:rPr>
              <a:t>(celoživotní mitotická aktivita), </a:t>
            </a:r>
            <a:r>
              <a:rPr lang="cs-CZ" sz="2200" b="0" i="0" u="none" strike="noStrike" baseline="0" dirty="0">
                <a:solidFill>
                  <a:srgbClr val="000000"/>
                </a:solidFill>
              </a:rPr>
              <a:t>ze které se vyvíjí všechny typy krevních elementů.</a:t>
            </a:r>
          </a:p>
          <a:p>
            <a:pPr marL="0" indent="0">
              <a:buNone/>
            </a:pPr>
            <a:r>
              <a:rPr lang="cs-CZ" sz="22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r>
              <a:rPr lang="cs-CZ" sz="2200" b="0" i="0" u="none" strike="noStrike" baseline="0" dirty="0">
                <a:solidFill>
                  <a:srgbClr val="000000"/>
                </a:solidFill>
              </a:rPr>
              <a:t>erytrocyty – vývoj cca 7 dní (zmenšováním a vyvržením jádra)</a:t>
            </a:r>
          </a:p>
          <a:p>
            <a:r>
              <a:rPr lang="cs-CZ" sz="2200" dirty="0">
                <a:solidFill>
                  <a:srgbClr val="000000"/>
                </a:solidFill>
              </a:rPr>
              <a:t>l</a:t>
            </a:r>
            <a:r>
              <a:rPr lang="cs-CZ" sz="2200" b="0" i="0" u="none" strike="noStrike" baseline="0" dirty="0">
                <a:solidFill>
                  <a:srgbClr val="000000"/>
                </a:solidFill>
              </a:rPr>
              <a:t>eukocyty – produkce v počtu až 150x10 (na devátou)/24h</a:t>
            </a:r>
          </a:p>
          <a:p>
            <a:r>
              <a:rPr lang="cs-CZ" sz="2200" dirty="0">
                <a:solidFill>
                  <a:srgbClr val="000000"/>
                </a:solidFill>
              </a:rPr>
              <a:t>t</a:t>
            </a:r>
            <a:r>
              <a:rPr lang="cs-CZ" sz="2200" b="0" i="0" u="none" strike="noStrike" baseline="0" dirty="0">
                <a:solidFill>
                  <a:srgbClr val="000000"/>
                </a:solidFill>
              </a:rPr>
              <a:t>rombocyty - tvoří se oddělováním okrajů obrovských buněk (megakaryocytů) uložených v kostní dřeni 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60648"/>
            <a:ext cx="7200800" cy="432048"/>
          </a:xfrm>
        </p:spPr>
        <p:txBody>
          <a:bodyPr/>
          <a:lstStyle/>
          <a:p>
            <a:r>
              <a:rPr lang="cs-CZ" b="1" dirty="0"/>
              <a:t>Krvetvorba</a:t>
            </a:r>
          </a:p>
        </p:txBody>
      </p:sp>
    </p:spTree>
    <p:extLst>
      <p:ext uri="{BB962C8B-B14F-4D97-AF65-F5344CB8AC3E}">
        <p14:creationId xmlns:p14="http://schemas.microsoft.com/office/powerpoint/2010/main" val="3432708815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2588</Words>
  <Application>Microsoft Office PowerPoint</Application>
  <PresentationFormat>Předvádění na obrazovce (4:3)</PresentationFormat>
  <Paragraphs>255</Paragraphs>
  <Slides>49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Calibri</vt:lpstr>
      <vt:lpstr>Výchozí návrh</vt:lpstr>
      <vt:lpstr>Motiv sady Office</vt:lpstr>
      <vt:lpstr>Rastrový obrázek</vt:lpstr>
      <vt:lpstr>SOMATOLOGIE přednáška 4</vt:lpstr>
      <vt:lpstr>CÉVNÍ SOUSTAVA</vt:lpstr>
      <vt:lpstr>CÉVNÍ SOUSTAVA</vt:lpstr>
      <vt:lpstr>Oběhový (kardiovaskulární) systém</vt:lpstr>
      <vt:lpstr>Struktura přednášky</vt:lpstr>
      <vt:lpstr>Krev (sanguis)</vt:lpstr>
      <vt:lpstr>Krevní buňky</vt:lpstr>
      <vt:lpstr>AB0 systém a Rh</vt:lpstr>
      <vt:lpstr>Krvetvorba</vt:lpstr>
      <vt:lpstr>Funkce krve</vt:lpstr>
      <vt:lpstr>Systema lymphaticum</vt:lpstr>
      <vt:lpstr>Lymfatický systém</vt:lpstr>
      <vt:lpstr>Lymfocyty</vt:lpstr>
      <vt:lpstr>Lymfa - míza</vt:lpstr>
      <vt:lpstr>Nodi lymphatici – mízní uzliny</vt:lpstr>
      <vt:lpstr>Prezentace aplikace PowerPoint</vt:lpstr>
      <vt:lpstr>Lien - slezina</vt:lpstr>
      <vt:lpstr>Prezentace aplikace PowerPoint</vt:lpstr>
      <vt:lpstr>Lien (slezina) - stavba</vt:lpstr>
      <vt:lpstr>Prezentace aplikace PowerPoint</vt:lpstr>
      <vt:lpstr>Prezentace aplikace PowerPoint</vt:lpstr>
      <vt:lpstr>Thymus - brzlík</vt:lpstr>
      <vt:lpstr>Prezentace aplikace PowerPoint</vt:lpstr>
      <vt:lpstr>Vasa lymphatica – mízní cévy</vt:lpstr>
      <vt:lpstr>Vasa lymphatica – mízní cévy</vt:lpstr>
      <vt:lpstr>Prezentace aplikace PowerPoint</vt:lpstr>
      <vt:lpstr>Hlavní mízní kmeny a uzliny těla</vt:lpstr>
      <vt:lpstr>Ductus thoracicus</vt:lpstr>
      <vt:lpstr>Prezentace aplikace PowerPoint</vt:lpstr>
      <vt:lpstr>Ductus lymphaticus dexter</vt:lpstr>
      <vt:lpstr>Prezentace aplikace PowerPoint</vt:lpstr>
      <vt:lpstr>Mízní cévy a uzliny hlavy a krku</vt:lpstr>
      <vt:lpstr>Prezentace aplikace PowerPoint</vt:lpstr>
      <vt:lpstr>Lymf. systém horní končetiny</vt:lpstr>
      <vt:lpstr>Prezentace aplikace PowerPoint</vt:lpstr>
      <vt:lpstr>Prezentace aplikace PowerPoint</vt:lpstr>
      <vt:lpstr>Lymf. systém hrudníku</vt:lpstr>
      <vt:lpstr>Lymfatické cévy a uzliny břicha a pánve</vt:lpstr>
      <vt:lpstr>Prezentace aplikace PowerPoint</vt:lpstr>
      <vt:lpstr>Lymf. cévy a uzliny dolní končetiny</vt:lpstr>
      <vt:lpstr>Prezentace aplikace PowerPoint</vt:lpstr>
      <vt:lpstr>Obecná angiologie</vt:lpstr>
      <vt:lpstr>Tepny - arteriae</vt:lpstr>
      <vt:lpstr>Prezentace aplikace PowerPoint</vt:lpstr>
      <vt:lpstr>Vasa capillaria - vlásečnice</vt:lpstr>
      <vt:lpstr>Prezentace aplikace PowerPoint</vt:lpstr>
      <vt:lpstr>Venae - žíly</vt:lpstr>
      <vt:lpstr>Prezentace aplikace PowerPoint</vt:lpstr>
      <vt:lpstr>Prezentace aplikace PowerPoint</vt:lpstr>
    </vt:vector>
  </TitlesOfParts>
  <Company>No 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MUDr.Vladimír Hořava</dc:creator>
  <cp:lastModifiedBy>Markéta Skalná</cp:lastModifiedBy>
  <cp:revision>94</cp:revision>
  <dcterms:created xsi:type="dcterms:W3CDTF">2005-02-20T18:14:42Z</dcterms:created>
  <dcterms:modified xsi:type="dcterms:W3CDTF">2021-10-13T21:33:33Z</dcterms:modified>
</cp:coreProperties>
</file>