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sldIdLst>
    <p:sldId id="256" r:id="rId3"/>
    <p:sldId id="257" r:id="rId4"/>
    <p:sldId id="258" r:id="rId5"/>
    <p:sldId id="259" r:id="rId6"/>
    <p:sldId id="260" r:id="rId7"/>
    <p:sldId id="262" r:id="rId8"/>
    <p:sldId id="264" r:id="rId9"/>
    <p:sldId id="261" r:id="rId10"/>
    <p:sldId id="263" r:id="rId11"/>
    <p:sldId id="286" r:id="rId12"/>
    <p:sldId id="290" r:id="rId13"/>
    <p:sldId id="288" r:id="rId14"/>
    <p:sldId id="289" r:id="rId15"/>
    <p:sldId id="280" r:id="rId16"/>
    <p:sldId id="287" r:id="rId17"/>
    <p:sldId id="291" r:id="rId18"/>
    <p:sldId id="292" r:id="rId19"/>
    <p:sldId id="293" r:id="rId20"/>
    <p:sldId id="294"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274"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cs-CZ"/>
              <a:t>Kliknutím lze upravit styl.</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můžete upravit styl předlohy.</a:t>
            </a:r>
            <a:endParaRPr lang="en-US" dirty="0"/>
          </a:p>
        </p:txBody>
      </p:sp>
      <p:sp>
        <p:nvSpPr>
          <p:cNvPr id="4" name="Date Placeholder 3"/>
          <p:cNvSpPr>
            <a:spLocks noGrp="1"/>
          </p:cNvSpPr>
          <p:nvPr>
            <p:ph type="dt" sz="half" idx="10"/>
          </p:nvPr>
        </p:nvSpPr>
        <p:spPr>
          <a:xfrm>
            <a:off x="7983232" y="5037663"/>
            <a:ext cx="897467" cy="279400"/>
          </a:xfrm>
        </p:spPr>
        <p:txBody>
          <a:bodyPr/>
          <a:lstStyle/>
          <a:p>
            <a:fld id="{AA336688-953B-4A8E-AD3A-36E61391DCB2}" type="datetimeFigureOut">
              <a:rPr lang="en-GB" smtClean="0"/>
              <a:t>07/10/2021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CBC822A7-BC09-484D-BC55-2C183BC537E5}"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6357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atický obrázek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cs-CZ"/>
              <a:t>Kliknutím lze upravit styl.</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A336688-953B-4A8E-AD3A-36E61391DCB2}" type="datetimeFigureOut">
              <a:rPr lang="en-GB" smtClean="0"/>
              <a:t>07/10/2021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8218062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Název a popisek">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89297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ce s popiskem">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cs-CZ"/>
              <a:t>Upravte styly předlohy textu.</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1024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Jmenovka">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cs-CZ"/>
              <a:t>Kliknutím lze upravit styl.</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18391151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Jmenovka s citací">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cs-CZ"/>
              <a:t>Kliknutím lze upravit styl.</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0092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vda nebo nepravda">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cs-CZ"/>
              <a:t>Kliknutím lze upravit styl.</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42120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A336688-953B-4A8E-AD3A-36E61391DCB2}"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2674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A336688-953B-4A8E-AD3A-36E61391DCB2}"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835847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914400" y="2130426"/>
            <a:ext cx="10363200" cy="1470025"/>
          </a:xfrm>
          <a:prstGeom prst="rect">
            <a:avLst/>
          </a:prstGeom>
        </p:spPr>
        <p:txBody>
          <a:bodyPr/>
          <a:lstStyle/>
          <a:p>
            <a:r>
              <a:rPr lang="cs-CZ" dirty="0"/>
              <a:t>Kliknutím lze upravit styl.</a:t>
            </a:r>
          </a:p>
        </p:txBody>
      </p:sp>
      <p:sp>
        <p:nvSpPr>
          <p:cNvPr id="3" name="Podnadpis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07.10.2021</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42758396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adpis a obsah">
    <p:spTree>
      <p:nvGrpSpPr>
        <p:cNvPr id="1" name=""/>
        <p:cNvGrpSpPr/>
        <p:nvPr/>
      </p:nvGrpSpPr>
      <p:grpSpPr>
        <a:xfrm>
          <a:off x="0" y="0"/>
          <a:ext cx="0" cy="0"/>
          <a:chOff x="0" y="0"/>
          <a:chExt cx="0" cy="0"/>
        </a:xfrm>
      </p:grpSpPr>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07.10.2021</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533798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AA336688-953B-4A8E-AD3A-36E61391DCB2}"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3469275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963084" y="2906713"/>
            <a:ext cx="103632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07.10.2021</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39311485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obsah 2"/>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07.10.2021</a:t>
            </a:fld>
            <a:endParaRPr lang="cs-CZ"/>
          </a:p>
        </p:txBody>
      </p:sp>
      <p:sp>
        <p:nvSpPr>
          <p:cNvPr id="6" name="Zástupný symbol pro zápatí 5"/>
          <p:cNvSpPr>
            <a:spLocks noGrp="1"/>
          </p:cNvSpPr>
          <p:nvPr>
            <p:ph type="ftr" sz="quarter" idx="11"/>
          </p:nvPr>
        </p:nvSpPr>
        <p:spPr>
          <a:xfrm>
            <a:off x="4271797" y="4725145"/>
            <a:ext cx="3860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8699191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07.10.2021</a:t>
            </a:fld>
            <a:endParaRPr lang="cs-CZ"/>
          </a:p>
        </p:txBody>
      </p:sp>
      <p:sp>
        <p:nvSpPr>
          <p:cNvPr id="8" name="Zástupný symbol pro zápatí 7"/>
          <p:cNvSpPr>
            <a:spLocks noGrp="1"/>
          </p:cNvSpPr>
          <p:nvPr>
            <p:ph type="ftr" sz="quarter" idx="11"/>
          </p:nvPr>
        </p:nvSpPr>
        <p:spPr>
          <a:xfrm>
            <a:off x="4271797" y="4725145"/>
            <a:ext cx="3860800" cy="365125"/>
          </a:xfrm>
          <a:prstGeom prst="rect">
            <a:avLst/>
          </a:prstGeom>
        </p:spPr>
        <p:txBody>
          <a:bodyPr/>
          <a:lstStyle/>
          <a:p>
            <a:endParaRPr lang="cs-CZ"/>
          </a:p>
        </p:txBody>
      </p:sp>
      <p:sp>
        <p:nvSpPr>
          <p:cNvPr id="9" name="Zástupný symbol pro číslo snímku 8"/>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30375094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datum 2"/>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07.10.2021</a:t>
            </a:fld>
            <a:endParaRPr lang="cs-CZ"/>
          </a:p>
        </p:txBody>
      </p:sp>
      <p:sp>
        <p:nvSpPr>
          <p:cNvPr id="4" name="Zástupný symbol pro zápatí 3"/>
          <p:cNvSpPr>
            <a:spLocks noGrp="1"/>
          </p:cNvSpPr>
          <p:nvPr>
            <p:ph type="ftr" sz="quarter" idx="11"/>
          </p:nvPr>
        </p:nvSpPr>
        <p:spPr>
          <a:xfrm>
            <a:off x="4271797" y="4725145"/>
            <a:ext cx="3860800" cy="365125"/>
          </a:xfrm>
          <a:prstGeom prst="rect">
            <a:avLst/>
          </a:prstGeom>
        </p:spPr>
        <p:txBody>
          <a:bodyPr/>
          <a:lstStyle/>
          <a:p>
            <a:endParaRPr lang="cs-CZ"/>
          </a:p>
        </p:txBody>
      </p:sp>
      <p:sp>
        <p:nvSpPr>
          <p:cNvPr id="5" name="Zástupný symbol pro číslo snímku 4"/>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2991345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07.10.2021</a:t>
            </a:fld>
            <a:endParaRPr lang="cs-CZ"/>
          </a:p>
        </p:txBody>
      </p:sp>
      <p:sp>
        <p:nvSpPr>
          <p:cNvPr id="3" name="Zástupný symbol pro zápatí 2"/>
          <p:cNvSpPr>
            <a:spLocks noGrp="1"/>
          </p:cNvSpPr>
          <p:nvPr>
            <p:ph type="ftr" sz="quarter" idx="11"/>
          </p:nvPr>
        </p:nvSpPr>
        <p:spPr>
          <a:xfrm>
            <a:off x="4271797" y="4725145"/>
            <a:ext cx="3860800" cy="365125"/>
          </a:xfrm>
          <a:prstGeom prst="rect">
            <a:avLst/>
          </a:prstGeom>
        </p:spPr>
        <p:txBody>
          <a:bodyPr/>
          <a:lstStyle/>
          <a:p>
            <a:endParaRPr lang="cs-CZ"/>
          </a:p>
        </p:txBody>
      </p:sp>
      <p:sp>
        <p:nvSpPr>
          <p:cNvPr id="4" name="Zástupný symbol pro číslo snímku 3"/>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220647241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09601" y="273050"/>
            <a:ext cx="4011084" cy="1162050"/>
          </a:xfrm>
          <a:prstGeom prst="rect">
            <a:avLst/>
          </a:prstGeo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07.10.2021</a:t>
            </a:fld>
            <a:endParaRPr lang="cs-CZ"/>
          </a:p>
        </p:txBody>
      </p:sp>
      <p:sp>
        <p:nvSpPr>
          <p:cNvPr id="6" name="Zástupný symbol pro zápatí 5"/>
          <p:cNvSpPr>
            <a:spLocks noGrp="1"/>
          </p:cNvSpPr>
          <p:nvPr>
            <p:ph type="ftr" sz="quarter" idx="11"/>
          </p:nvPr>
        </p:nvSpPr>
        <p:spPr>
          <a:xfrm>
            <a:off x="4271797" y="4725145"/>
            <a:ext cx="3860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8827086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2389717" y="4800600"/>
            <a:ext cx="7315200" cy="566738"/>
          </a:xfrm>
          <a:prstGeom prst="rect">
            <a:avLst/>
          </a:prstGeo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07.10.2021</a:t>
            </a:fld>
            <a:endParaRPr lang="cs-CZ"/>
          </a:p>
        </p:txBody>
      </p:sp>
      <p:sp>
        <p:nvSpPr>
          <p:cNvPr id="6" name="Zástupný symbol pro zápatí 5"/>
          <p:cNvSpPr>
            <a:spLocks noGrp="1"/>
          </p:cNvSpPr>
          <p:nvPr>
            <p:ph type="ftr" sz="quarter" idx="11"/>
          </p:nvPr>
        </p:nvSpPr>
        <p:spPr>
          <a:xfrm>
            <a:off x="4271797" y="4725145"/>
            <a:ext cx="3860800" cy="365125"/>
          </a:xfrm>
          <a:prstGeom prst="rect">
            <a:avLst/>
          </a:prstGeom>
        </p:spPr>
        <p:txBody>
          <a:bodyPr/>
          <a:lstStyle/>
          <a:p>
            <a:endParaRPr lang="cs-CZ"/>
          </a:p>
        </p:txBody>
      </p:sp>
      <p:sp>
        <p:nvSpPr>
          <p:cNvPr id="7" name="Zástupný symbol pro číslo snímku 6"/>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1197213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a:xfrm>
            <a:off x="609600" y="274638"/>
            <a:ext cx="10972800" cy="1143000"/>
          </a:xfrm>
          <a:prstGeom prst="rect">
            <a:avLst/>
          </a:prstGeom>
        </p:spPr>
        <p:txBody>
          <a:bodyPr/>
          <a:lstStyle/>
          <a:p>
            <a:r>
              <a:rPr lang="cs-CZ"/>
              <a:t>Kliknutím lze upravit styl.</a:t>
            </a:r>
          </a:p>
        </p:txBody>
      </p:sp>
      <p:sp>
        <p:nvSpPr>
          <p:cNvPr id="3" name="Zástupný symbol pro svislý text 2"/>
          <p:cNvSpPr>
            <a:spLocks noGrp="1"/>
          </p:cNvSpPr>
          <p:nvPr>
            <p:ph type="body" orient="vert" idx="1"/>
          </p:nvPr>
        </p:nvSpPr>
        <p:spPr>
          <a:xfrm>
            <a:off x="609600" y="1600201"/>
            <a:ext cx="10972800" cy="4525963"/>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07.10.2021</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4279850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839200" y="274639"/>
            <a:ext cx="2743200" cy="5851525"/>
          </a:xfrm>
          <a:prstGeom prst="rect">
            <a:avLst/>
          </a:prstGeo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609600" y="274639"/>
            <a:ext cx="8026400" cy="5851525"/>
          </a:xfrm>
          <a:prstGeom prst="rect">
            <a:avLst/>
          </a:prstGeo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a:xfrm>
            <a:off x="609600" y="6356351"/>
            <a:ext cx="2844800" cy="365125"/>
          </a:xfrm>
          <a:prstGeom prst="rect">
            <a:avLst/>
          </a:prstGeom>
        </p:spPr>
        <p:txBody>
          <a:bodyPr/>
          <a:lstStyle/>
          <a:p>
            <a:fld id="{749D74A4-E0CE-4FDB-89ED-78A51DAF872C}" type="datetimeFigureOut">
              <a:rPr lang="cs-CZ" smtClean="0"/>
              <a:t>07.10.2021</a:t>
            </a:fld>
            <a:endParaRPr lang="cs-CZ"/>
          </a:p>
        </p:txBody>
      </p:sp>
      <p:sp>
        <p:nvSpPr>
          <p:cNvPr id="5" name="Zástupný symbol pro zápatí 4"/>
          <p:cNvSpPr>
            <a:spLocks noGrp="1"/>
          </p:cNvSpPr>
          <p:nvPr>
            <p:ph type="ftr" sz="quarter" idx="11"/>
          </p:nvPr>
        </p:nvSpPr>
        <p:spPr>
          <a:xfrm>
            <a:off x="4271797" y="4725145"/>
            <a:ext cx="3860800" cy="365125"/>
          </a:xfrm>
          <a:prstGeom prst="rect">
            <a:avLst/>
          </a:prstGeom>
        </p:spPr>
        <p:txBody>
          <a:bodyPr/>
          <a:lstStyle/>
          <a:p>
            <a:endParaRPr lang="cs-CZ"/>
          </a:p>
        </p:txBody>
      </p:sp>
      <p:sp>
        <p:nvSpPr>
          <p:cNvPr id="6" name="Zástupný symbol pro číslo snímku 5"/>
          <p:cNvSpPr>
            <a:spLocks noGrp="1"/>
          </p:cNvSpPr>
          <p:nvPr>
            <p:ph type="sldNum" sz="quarter" idx="12"/>
          </p:nvPr>
        </p:nvSpPr>
        <p:spPr>
          <a:xfrm>
            <a:off x="8737600" y="6356351"/>
            <a:ext cx="2844800" cy="365125"/>
          </a:xfrm>
          <a:prstGeom prst="rect">
            <a:avLst/>
          </a:prstGeom>
        </p:spPr>
        <p:txBody>
          <a:bodyPr/>
          <a:lstStyle/>
          <a:p>
            <a:fld id="{5EAB21AB-11DB-49E4-B9A1-53C1D0668387}" type="slidenum">
              <a:rPr lang="cs-CZ" smtClean="0"/>
              <a:t>‹#›</a:t>
            </a:fld>
            <a:endParaRPr lang="cs-CZ"/>
          </a:p>
        </p:txBody>
      </p:sp>
    </p:spTree>
    <p:extLst>
      <p:ext uri="{BB962C8B-B14F-4D97-AF65-F5344CB8AC3E}">
        <p14:creationId xmlns:p14="http://schemas.microsoft.com/office/powerpoint/2010/main" val="822607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cSld name="1_Nadpis a obsah">
    <p:spTree>
      <p:nvGrpSpPr>
        <p:cNvPr id="1" name=""/>
        <p:cNvGrpSpPr/>
        <p:nvPr/>
      </p:nvGrpSpPr>
      <p:grpSpPr>
        <a:xfrm>
          <a:off x="0" y="0"/>
          <a:ext cx="0" cy="0"/>
          <a:chOff x="0" y="0"/>
          <a:chExt cx="0" cy="0"/>
        </a:xfrm>
      </p:grpSpPr>
      <p:sp>
        <p:nvSpPr>
          <p:cNvPr id="4" name="Rectangle 8"/>
          <p:cNvSpPr/>
          <p:nvPr/>
        </p:nvSpPr>
        <p:spPr>
          <a:xfrm>
            <a:off x="0" y="0"/>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31" name="Content Placeholder 30"/>
          <p:cNvSpPr>
            <a:spLocks noGrp="1"/>
          </p:cNvSpPr>
          <p:nvPr>
            <p:ph sz="quarter" idx="13"/>
          </p:nvPr>
        </p:nvSpPr>
        <p:spPr>
          <a:xfrm>
            <a:off x="469901" y="1463040"/>
            <a:ext cx="10241280" cy="47244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8" name="Title 7"/>
          <p:cNvSpPr>
            <a:spLocks noGrp="1"/>
          </p:cNvSpPr>
          <p:nvPr>
            <p:ph type="title"/>
          </p:nvPr>
        </p:nvSpPr>
        <p:spPr/>
        <p:txBody>
          <a:bodyPr/>
          <a:lstStyle/>
          <a:p>
            <a:r>
              <a:rPr lang="cs-CZ"/>
              <a:t>Kliknutím lze upravit styl.</a:t>
            </a:r>
            <a:endParaRPr lang="en-US" dirty="0"/>
          </a:p>
        </p:txBody>
      </p:sp>
      <p:sp>
        <p:nvSpPr>
          <p:cNvPr id="5" name="Date Placeholder 11"/>
          <p:cNvSpPr>
            <a:spLocks noGrp="1"/>
          </p:cNvSpPr>
          <p:nvPr>
            <p:ph type="dt" sz="half" idx="14"/>
          </p:nvPr>
        </p:nvSpPr>
        <p:spPr/>
        <p:txBody>
          <a:bodyPr/>
          <a:lstStyle>
            <a:lvl1pPr>
              <a:defRPr/>
            </a:lvl1pPr>
          </a:lstStyle>
          <a:p>
            <a:pPr>
              <a:defRPr/>
            </a:pPr>
            <a:fld id="{ECDFFDCA-5616-4CA7-B7D9-1E190768AA85}" type="datetimeFigureOut">
              <a:rPr lang="cs-CZ"/>
              <a:pPr>
                <a:defRPr/>
              </a:pPr>
              <a:t>07.10.2021</a:t>
            </a:fld>
            <a:endParaRPr lang="cs-CZ"/>
          </a:p>
        </p:txBody>
      </p:sp>
      <p:sp>
        <p:nvSpPr>
          <p:cNvPr id="6" name="Slide Number Placeholder 18"/>
          <p:cNvSpPr>
            <a:spLocks noGrp="1"/>
          </p:cNvSpPr>
          <p:nvPr>
            <p:ph type="sldNum" sz="quarter" idx="15"/>
          </p:nvPr>
        </p:nvSpPr>
        <p:spPr/>
        <p:txBody>
          <a:bodyPr/>
          <a:lstStyle>
            <a:lvl1pPr>
              <a:defRPr/>
            </a:lvl1pPr>
          </a:lstStyle>
          <a:p>
            <a:pPr>
              <a:defRPr/>
            </a:pPr>
            <a:fld id="{DCA8B170-E1C0-4FF9-8A75-7080C2EB653E}" type="slidenum">
              <a:rPr lang="cs-CZ"/>
              <a:pPr>
                <a:defRPr/>
              </a:pPr>
              <a:t>‹#›</a:t>
            </a:fld>
            <a:endParaRPr lang="cs-CZ"/>
          </a:p>
        </p:txBody>
      </p:sp>
      <p:sp>
        <p:nvSpPr>
          <p:cNvPr id="7" name="Footer Placeholder 20"/>
          <p:cNvSpPr>
            <a:spLocks noGrp="1"/>
          </p:cNvSpPr>
          <p:nvPr>
            <p:ph type="ftr" sz="quarter" idx="16"/>
          </p:nvPr>
        </p:nvSpPr>
        <p:spPr/>
        <p:txBody>
          <a:bodyPr/>
          <a:lstStyle>
            <a:lvl1pPr>
              <a:defRPr/>
            </a:lvl1pPr>
          </a:lstStyle>
          <a:p>
            <a:pPr>
              <a:defRPr/>
            </a:pPr>
            <a:endParaRPr lang="cs-CZ"/>
          </a:p>
        </p:txBody>
      </p:sp>
    </p:spTree>
    <p:extLst>
      <p:ext uri="{BB962C8B-B14F-4D97-AF65-F5344CB8AC3E}">
        <p14:creationId xmlns:p14="http://schemas.microsoft.com/office/powerpoint/2010/main" val="1288652865"/>
      </p:ext>
    </p:extLst>
  </p:cSld>
  <p:clrMapOvr>
    <a:masterClrMapping/>
  </p:clrMapOvr>
  <p:transition spd="slow">
    <p:wheel spokes="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cs-CZ"/>
              <a:t>Kliknutím lze upravit styl.</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AA336688-953B-4A8E-AD3A-36E61391DCB2}" type="datetimeFigureOut">
              <a:rPr lang="en-GB" smtClean="0"/>
              <a:t>07/10/2021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BC822A7-BC09-484D-BC55-2C183BC537E5}"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45456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AA336688-953B-4A8E-AD3A-36E61391DCB2}" type="datetimeFigureOut">
              <a:rPr lang="en-GB" smtClean="0"/>
              <a:t>07/10/2021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1210032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cs-CZ"/>
              <a:t>Kliknutím lze upravit styl.</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AA336688-953B-4A8E-AD3A-36E61391DCB2}" type="datetimeFigureOut">
              <a:rPr lang="en-GB" smtClean="0"/>
              <a:t>07/10/2021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BC822A7-BC09-484D-BC55-2C183BC537E5}"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4472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AA336688-953B-4A8E-AD3A-36E61391DCB2}" type="datetimeFigureOut">
              <a:rPr lang="en-GB" smtClean="0"/>
              <a:t>07/10/2021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BC822A7-BC09-484D-BC55-2C183BC537E5}"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156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336688-953B-4A8E-AD3A-36E61391DCB2}" type="datetimeFigureOut">
              <a:rPr lang="en-GB" smtClean="0"/>
              <a:t>07/10/2021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1154254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cs-CZ"/>
              <a:t>Kliknutím lze upravit styl.</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A336688-953B-4A8E-AD3A-36E61391DCB2}" type="datetimeFigureOut">
              <a:rPr lang="en-GB" smtClean="0"/>
              <a:t>07/10/2021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22A7-BC09-484D-BC55-2C183BC537E5}"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14441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cs-CZ"/>
              <a:t>Kliknutím lze upravit styl.</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cs-CZ"/>
              <a:t>Kliknutím na ikonu přidáte obrázek.</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Upravte styly předlohy textu.</a:t>
            </a:r>
          </a:p>
        </p:txBody>
      </p:sp>
      <p:sp>
        <p:nvSpPr>
          <p:cNvPr id="5" name="Date Placeholder 4"/>
          <p:cNvSpPr>
            <a:spLocks noGrp="1"/>
          </p:cNvSpPr>
          <p:nvPr>
            <p:ph type="dt" sz="half" idx="10"/>
          </p:nvPr>
        </p:nvSpPr>
        <p:spPr/>
        <p:txBody>
          <a:bodyPr/>
          <a:lstStyle/>
          <a:p>
            <a:fld id="{AA336688-953B-4A8E-AD3A-36E61391DCB2}" type="datetimeFigureOut">
              <a:rPr lang="en-GB" smtClean="0"/>
              <a:t>07/10/2021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BC822A7-BC09-484D-BC55-2C183BC537E5}" type="slidenum">
              <a:rPr lang="en-GB" smtClean="0"/>
              <a:t>‹#›</a:t>
            </a:fld>
            <a:endParaRPr lang="en-GB"/>
          </a:p>
        </p:txBody>
      </p:sp>
    </p:spTree>
    <p:extLst>
      <p:ext uri="{BB962C8B-B14F-4D97-AF65-F5344CB8AC3E}">
        <p14:creationId xmlns:p14="http://schemas.microsoft.com/office/powerpoint/2010/main" val="38660592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9.jpeg"/><Relationship Id="rId2" Type="http://schemas.openxmlformats.org/officeDocument/2006/relationships/slideLayout" Target="../slideLayouts/slideLayout19.xml"/><Relationship Id="rId16" Type="http://schemas.openxmlformats.org/officeDocument/2006/relationships/image" Target="../media/image8.jpeg"/><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microsoft.com/office/2007/relationships/hdphoto" Target="../media/hdphoto1.wdp"/><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AA336688-953B-4A8E-AD3A-36E61391DCB2}" type="datetimeFigureOut">
              <a:rPr lang="en-GB" smtClean="0"/>
              <a:t>07/10/2021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CBC822A7-BC09-484D-BC55-2C183BC537E5}" type="slidenum">
              <a:rPr lang="en-GB" smtClean="0"/>
              <a:t>‹#›</a:t>
            </a:fld>
            <a:endParaRPr lang="en-GB"/>
          </a:p>
        </p:txBody>
      </p:sp>
    </p:spTree>
    <p:extLst>
      <p:ext uri="{BB962C8B-B14F-4D97-AF65-F5344CB8AC3E}">
        <p14:creationId xmlns:p14="http://schemas.microsoft.com/office/powerpoint/2010/main" val="40417446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8" name="Picture 4" descr="C:\Users\vitha\Desktop\ASZ_logo-rgb.jpg"/>
          <p:cNvPicPr>
            <a:picLocks noChangeAspect="1" noChangeArrowheads="1"/>
          </p:cNvPicPr>
          <p:nvPr userDrawn="1"/>
        </p:nvPicPr>
        <p:blipFill rotWithShape="1">
          <a:blip r:embed="rId14">
            <a:lum bright="70000" contrast="-70000"/>
            <a:extLst>
              <a:ext uri="{BEBA8EAE-BF5A-486C-A8C5-ECC9F3942E4B}">
                <a14:imgProps xmlns:a14="http://schemas.microsoft.com/office/drawing/2010/main">
                  <a14:imgLayer r:embed="rId15">
                    <a14:imgEffect>
                      <a14:saturation sat="66000"/>
                    </a14:imgEffect>
                  </a14:imgLayer>
                </a14:imgProps>
              </a:ext>
              <a:ext uri="{28A0092B-C50C-407E-A947-70E740481C1C}">
                <a14:useLocalDpi xmlns:a14="http://schemas.microsoft.com/office/drawing/2010/main" val="0"/>
              </a:ext>
            </a:extLst>
          </a:blip>
          <a:srcRect r="23542"/>
          <a:stretch/>
        </p:blipFill>
        <p:spPr bwMode="auto">
          <a:xfrm>
            <a:off x="5391307" y="946887"/>
            <a:ext cx="6800693" cy="534035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msmt.cz/uploads/OP_VVV/Pravidla_pro_publicitu/logolinky/Logolink_OP_VVV_hor_barva_cz.jpg"/>
          <p:cNvPicPr>
            <a:picLocks noChangeAspect="1" noChangeArrowheads="1"/>
          </p:cNvPicPr>
          <p:nvPr userDrawn="1"/>
        </p:nvPicPr>
        <p:blipFill rotWithShape="1">
          <a:blip r:embed="rId16" cstate="print">
            <a:extLst>
              <a:ext uri="{28A0092B-C50C-407E-A947-70E740481C1C}">
                <a14:useLocalDpi xmlns:a14="http://schemas.microsoft.com/office/drawing/2010/main" val="0"/>
              </a:ext>
            </a:extLst>
          </a:blip>
          <a:srcRect l="2076" t="16772" r="3165" b="15437"/>
          <a:stretch/>
        </p:blipFill>
        <p:spPr bwMode="auto">
          <a:xfrm>
            <a:off x="2447595" y="5935201"/>
            <a:ext cx="6921371" cy="824108"/>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uvcr-logo-sablony-zahlavi"/>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7056107" y="346813"/>
            <a:ext cx="2781300" cy="60007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ulka 7"/>
          <p:cNvGraphicFramePr>
            <a:graphicFrameLocks noGrp="1"/>
          </p:cNvGraphicFramePr>
          <p:nvPr userDrawn="1">
            <p:extLst/>
          </p:nvPr>
        </p:nvGraphicFramePr>
        <p:xfrm>
          <a:off x="2461768" y="346813"/>
          <a:ext cx="4334272" cy="718895"/>
        </p:xfrm>
        <a:graphic>
          <a:graphicData uri="http://schemas.openxmlformats.org/drawingml/2006/table">
            <a:tbl>
              <a:tblPr firstRow="1" firstCol="1" bandRow="1">
                <a:tableStyleId>{5C22544A-7EE6-4342-B048-85BDC9FD1C3A}</a:tableStyleId>
              </a:tblPr>
              <a:tblGrid>
                <a:gridCol w="4334272">
                  <a:extLst>
                    <a:ext uri="{9D8B030D-6E8A-4147-A177-3AD203B41FA5}">
                      <a16:colId xmlns:a16="http://schemas.microsoft.com/office/drawing/2014/main" val="20000"/>
                    </a:ext>
                  </a:extLst>
                </a:gridCol>
              </a:tblGrid>
              <a:tr h="718895">
                <a:tc>
                  <a:txBody>
                    <a:bodyPr/>
                    <a:lstStyle/>
                    <a:p>
                      <a:pPr>
                        <a:lnSpc>
                          <a:spcPct val="115000"/>
                        </a:lnSpc>
                        <a:spcAft>
                          <a:spcPts val="1000"/>
                        </a:spcAft>
                        <a:tabLst>
                          <a:tab pos="765810" algn="l"/>
                        </a:tabLst>
                      </a:pPr>
                      <a:r>
                        <a:rPr lang="cs-CZ" sz="2100" dirty="0">
                          <a:solidFill>
                            <a:schemeClr val="tx2"/>
                          </a:solidFill>
                          <a:effectLst/>
                        </a:rPr>
                        <a:t>Úřad vlády České republiky</a:t>
                      </a:r>
                      <a:br>
                        <a:rPr lang="cs-CZ" sz="2100" dirty="0">
                          <a:solidFill>
                            <a:schemeClr val="tx2"/>
                          </a:solidFill>
                          <a:effectLst/>
                        </a:rPr>
                      </a:br>
                      <a:r>
                        <a:rPr lang="cs-CZ" sz="1400" dirty="0">
                          <a:solidFill>
                            <a:schemeClr val="tx2"/>
                          </a:solidFill>
                          <a:effectLst/>
                        </a:rPr>
                        <a:t>Odbor (Agentura) pro sociální začleňování</a:t>
                      </a:r>
                      <a:endParaRPr lang="cs-CZ" sz="1100" dirty="0">
                        <a:solidFill>
                          <a:schemeClr val="tx2"/>
                        </a:solidFill>
                        <a:effectLst/>
                        <a:latin typeface="Calibri"/>
                        <a:ea typeface="Calibri"/>
                        <a:cs typeface="Times New Roman"/>
                      </a:endParaRPr>
                    </a:p>
                  </a:txBody>
                  <a:tcPr marL="88220" marR="88220" marT="0" marB="0">
                    <a:noFill/>
                  </a:tcPr>
                </a:tc>
                <a:extLst>
                  <a:ext uri="{0D108BD9-81ED-4DB2-BD59-A6C34878D82A}">
                    <a16:rowId xmlns:a16="http://schemas.microsoft.com/office/drawing/2014/main" val="10000"/>
                  </a:ext>
                </a:extLst>
              </a:tr>
            </a:tbl>
          </a:graphicData>
        </a:graphic>
      </p:graphicFrame>
      <p:sp>
        <p:nvSpPr>
          <p:cNvPr id="10" name="Zástupný symbol pro nadpis 9"/>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cs-CZ"/>
              <a:t>Kliknutím lze upravit styl.</a:t>
            </a:r>
          </a:p>
        </p:txBody>
      </p:sp>
    </p:spTree>
    <p:extLst>
      <p:ext uri="{BB962C8B-B14F-4D97-AF65-F5344CB8AC3E}">
        <p14:creationId xmlns:p14="http://schemas.microsoft.com/office/powerpoint/2010/main" val="292178603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is.slu.cz/auth/osoba/51962" TargetMode="External"/><Relationship Id="rId2" Type="http://schemas.openxmlformats.org/officeDocument/2006/relationships/hyperlink" Target="https://is.slu.cz/auth/osoba/50964"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nrzp.cz/" TargetMode="External"/><Relationship Id="rId2" Type="http://schemas.openxmlformats.org/officeDocument/2006/relationships/hyperlink" Target="http://www.worldbank.org/en/topic/disability"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79E222D-3E05-459F-ACA7-49A8CA7E99B7}"/>
              </a:ext>
            </a:extLst>
          </p:cNvPr>
          <p:cNvSpPr>
            <a:spLocks noGrp="1"/>
          </p:cNvSpPr>
          <p:nvPr>
            <p:ph type="ctrTitle"/>
          </p:nvPr>
        </p:nvSpPr>
        <p:spPr/>
        <p:txBody>
          <a:bodyPr/>
          <a:lstStyle/>
          <a:p>
            <a:r>
              <a:rPr lang="cs-CZ" dirty="0"/>
              <a:t>Inkluzivní pedagogika</a:t>
            </a:r>
            <a:endParaRPr lang="en-GB" dirty="0"/>
          </a:p>
        </p:txBody>
      </p:sp>
      <p:sp>
        <p:nvSpPr>
          <p:cNvPr id="3" name="Podnadpis 2">
            <a:extLst>
              <a:ext uri="{FF2B5EF4-FFF2-40B4-BE49-F238E27FC236}">
                <a16:creationId xmlns:a16="http://schemas.microsoft.com/office/drawing/2014/main" id="{34C3BBDF-0879-4F33-AA0A-F67F3B830071}"/>
              </a:ext>
            </a:extLst>
          </p:cNvPr>
          <p:cNvSpPr>
            <a:spLocks noGrp="1"/>
          </p:cNvSpPr>
          <p:nvPr>
            <p:ph type="subTitle" idx="1"/>
          </p:nvPr>
        </p:nvSpPr>
        <p:spPr/>
        <p:txBody>
          <a:bodyPr>
            <a:normAutofit lnSpcReduction="10000"/>
          </a:bodyPr>
          <a:lstStyle/>
          <a:p>
            <a:r>
              <a:rPr lang="cs-CZ" dirty="0"/>
              <a:t>2.r.Bc/ZS</a:t>
            </a:r>
          </a:p>
          <a:p>
            <a:r>
              <a:rPr lang="cs-CZ" dirty="0"/>
              <a:t>Mgr. Kateřina Janků, Ph.D.</a:t>
            </a:r>
          </a:p>
          <a:p>
            <a:r>
              <a:rPr lang="cs-CZ" b="1" dirty="0"/>
              <a:t>UPPVMP016, UPPVMK016</a:t>
            </a:r>
          </a:p>
          <a:p>
            <a:endParaRPr lang="cs-CZ" b="1" dirty="0"/>
          </a:p>
          <a:p>
            <a:endParaRPr lang="en-GB" dirty="0"/>
          </a:p>
        </p:txBody>
      </p:sp>
    </p:spTree>
    <p:extLst>
      <p:ext uri="{BB962C8B-B14F-4D97-AF65-F5344CB8AC3E}">
        <p14:creationId xmlns:p14="http://schemas.microsoft.com/office/powerpoint/2010/main" val="280823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a:xfrm>
            <a:off x="857250" y="1463040"/>
            <a:ext cx="10191750" cy="4724400"/>
          </a:xfrm>
        </p:spPr>
        <p:txBody>
          <a:bodyPr/>
          <a:lstStyle/>
          <a:p>
            <a:pPr algn="just">
              <a:buClr>
                <a:srgbClr val="E6E6E6"/>
              </a:buClr>
              <a:buSzPct val="45000"/>
              <a:buNone/>
            </a:pPr>
            <a:r>
              <a:rPr lang="cs-CZ" sz="1600" dirty="0">
                <a:ea typeface="HG Mincho Light J"/>
                <a:cs typeface="Times New Roman" pitchFamily="18" charset="0"/>
              </a:rPr>
              <a:t> Inkluzivní vzdělávání lze chápat jako přístup, který předpokládá zařazení všech dětí </a:t>
            </a:r>
            <a:r>
              <a:rPr lang="cs-CZ" sz="1600" b="1" i="1" dirty="0">
                <a:ea typeface="HG Mincho Light J"/>
                <a:cs typeface="Times New Roman" pitchFamily="18" charset="0"/>
              </a:rPr>
              <a:t>do běžné školy</a:t>
            </a:r>
          </a:p>
          <a:p>
            <a:pPr algn="just">
              <a:buClr>
                <a:srgbClr val="E6E6E6"/>
              </a:buClr>
              <a:buSzPct val="45000"/>
              <a:buNone/>
            </a:pPr>
            <a:r>
              <a:rPr lang="cs-CZ" sz="1600" b="1" i="1" dirty="0">
                <a:ea typeface="HG Mincho Light J"/>
                <a:cs typeface="Times New Roman" pitchFamily="18" charset="0"/>
              </a:rPr>
              <a:t>(tzv. hlavní vzdělávací proud), která je na tento postup patřičně připravena</a:t>
            </a:r>
            <a:r>
              <a:rPr lang="cs-CZ" sz="1600" dirty="0">
                <a:ea typeface="HG Mincho Light J"/>
                <a:cs typeface="Times New Roman" pitchFamily="18" charset="0"/>
              </a:rPr>
              <a:t>. Ze svého principu</a:t>
            </a:r>
          </a:p>
          <a:p>
            <a:pPr algn="just">
              <a:buClr>
                <a:srgbClr val="E6E6E6"/>
              </a:buClr>
              <a:buSzPct val="45000"/>
              <a:buNone/>
            </a:pPr>
            <a:r>
              <a:rPr lang="cs-CZ" sz="1600" dirty="0">
                <a:ea typeface="HG Mincho Light J"/>
                <a:cs typeface="Times New Roman" pitchFamily="18" charset="0"/>
              </a:rPr>
              <a:t>nerozděluje děti na ty se speciálními vzdělávacími potřebami a bez nich. Pracuje se samozřejmostí</a:t>
            </a:r>
          </a:p>
          <a:p>
            <a:pPr algn="just">
              <a:buClr>
                <a:srgbClr val="E6E6E6"/>
              </a:buClr>
              <a:buSzPct val="45000"/>
              <a:buNone/>
            </a:pPr>
            <a:r>
              <a:rPr lang="cs-CZ" sz="1600" dirty="0">
                <a:ea typeface="HG Mincho Light J"/>
                <a:cs typeface="Times New Roman" pitchFamily="18" charset="0"/>
              </a:rPr>
              <a:t>k heterogennímu složení kolektivu a každý jedinec se proto stává objektem individualizovaného</a:t>
            </a:r>
          </a:p>
          <a:p>
            <a:pPr algn="just">
              <a:buClr>
                <a:srgbClr val="E6E6E6"/>
              </a:buClr>
              <a:buSzPct val="45000"/>
              <a:buNone/>
            </a:pPr>
            <a:r>
              <a:rPr lang="cs-CZ" sz="1600" dirty="0">
                <a:ea typeface="HG Mincho Light J"/>
                <a:cs typeface="Times New Roman" pitchFamily="18" charset="0"/>
              </a:rPr>
              <a:t> přístupu.</a:t>
            </a:r>
          </a:p>
          <a:p>
            <a:pPr algn="just">
              <a:buClr>
                <a:srgbClr val="E6E6E6"/>
              </a:buClr>
              <a:buSzPct val="45000"/>
              <a:buNone/>
            </a:pPr>
            <a:endParaRPr lang="cs-CZ" sz="1800" dirty="0">
              <a:ea typeface="HG Mincho Light J"/>
              <a:cs typeface="Times New Roman" pitchFamily="18" charset="0"/>
            </a:endParaRPr>
          </a:p>
          <a:p>
            <a:pPr algn="just">
              <a:buClr>
                <a:srgbClr val="E6E6E6"/>
              </a:buClr>
              <a:buSzPct val="45000"/>
              <a:buNone/>
            </a:pPr>
            <a:r>
              <a:rPr lang="cs-CZ" sz="1800" i="1" dirty="0">
                <a:ea typeface="HG Mincho Light J"/>
                <a:cs typeface="Times New Roman" pitchFamily="18" charset="0"/>
              </a:rPr>
              <a:t> V jedné třídě se tak spolu</a:t>
            </a:r>
          </a:p>
          <a:p>
            <a:pPr algn="just">
              <a:buClr>
                <a:srgbClr val="E6E6E6"/>
              </a:buClr>
              <a:buSzPct val="45000"/>
              <a:buNone/>
            </a:pPr>
            <a:r>
              <a:rPr lang="cs-CZ" sz="1800" i="1" dirty="0">
                <a:ea typeface="HG Mincho Light J"/>
                <a:cs typeface="Times New Roman" pitchFamily="18" charset="0"/>
              </a:rPr>
              <a:t> vzdělávají děti zdravotně</a:t>
            </a:r>
          </a:p>
          <a:p>
            <a:pPr algn="just">
              <a:buClr>
                <a:srgbClr val="E6E6E6"/>
              </a:buClr>
              <a:buSzPct val="45000"/>
              <a:buNone/>
            </a:pPr>
            <a:r>
              <a:rPr lang="cs-CZ" sz="1800" i="1" dirty="0">
                <a:ea typeface="HG Mincho Light J"/>
                <a:cs typeface="Times New Roman" pitchFamily="18" charset="0"/>
              </a:rPr>
              <a:t> postižené, nadané, dětí cizinců,</a:t>
            </a:r>
          </a:p>
          <a:p>
            <a:pPr algn="just">
              <a:buClr>
                <a:srgbClr val="E6E6E6"/>
              </a:buClr>
              <a:buSzPct val="45000"/>
              <a:buNone/>
            </a:pPr>
            <a:r>
              <a:rPr lang="cs-CZ" sz="1800" i="1" dirty="0">
                <a:ea typeface="HG Mincho Light J"/>
                <a:cs typeface="Times New Roman" pitchFamily="18" charset="0"/>
              </a:rPr>
              <a:t>děti jiného etnika či většinové</a:t>
            </a:r>
          </a:p>
          <a:p>
            <a:pPr algn="just">
              <a:buClr>
                <a:srgbClr val="E6E6E6"/>
              </a:buClr>
              <a:buSzPct val="45000"/>
              <a:buNone/>
            </a:pPr>
            <a:r>
              <a:rPr lang="cs-CZ" sz="1800" i="1" dirty="0">
                <a:ea typeface="HG Mincho Light J"/>
                <a:cs typeface="Times New Roman" pitchFamily="18" charset="0"/>
              </a:rPr>
              <a:t>společnosti. Pedagog se všem</a:t>
            </a:r>
          </a:p>
          <a:p>
            <a:pPr algn="just">
              <a:buClr>
                <a:srgbClr val="E6E6E6"/>
              </a:buClr>
              <a:buSzPct val="45000"/>
              <a:buNone/>
            </a:pPr>
            <a:r>
              <a:rPr lang="cs-CZ" sz="1800" i="1" dirty="0">
                <a:ea typeface="HG Mincho Light J"/>
                <a:cs typeface="Times New Roman" pitchFamily="18" charset="0"/>
              </a:rPr>
              <a:t>dětem věnuje rovnocenně.</a:t>
            </a:r>
          </a:p>
          <a:p>
            <a:endParaRPr lang="cs-CZ" dirty="0"/>
          </a:p>
        </p:txBody>
      </p:sp>
      <p:sp>
        <p:nvSpPr>
          <p:cNvPr id="3" name="Nadpis 2"/>
          <p:cNvSpPr>
            <a:spLocks noGrp="1"/>
          </p:cNvSpPr>
          <p:nvPr>
            <p:ph type="title"/>
          </p:nvPr>
        </p:nvSpPr>
        <p:spPr>
          <a:xfrm>
            <a:off x="1991544" y="764704"/>
            <a:ext cx="8229600" cy="792088"/>
          </a:xfrm>
        </p:spPr>
        <p:txBody>
          <a:bodyPr>
            <a:normAutofit/>
          </a:bodyPr>
          <a:lstStyle/>
          <a:p>
            <a:r>
              <a:rPr lang="cs-CZ" sz="2400" b="1" dirty="0">
                <a:solidFill>
                  <a:schemeClr val="accent2"/>
                </a:solidFill>
              </a:rPr>
              <a:t>Definice inkluzivního vzdělávání</a:t>
            </a:r>
          </a:p>
        </p:txBody>
      </p:sp>
      <p:pic>
        <p:nvPicPr>
          <p:cNvPr id="4" name="Obráze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5880" y="2670485"/>
            <a:ext cx="4896544" cy="3204130"/>
          </a:xfrm>
          <a:prstGeom prst="rect">
            <a:avLst/>
          </a:prstGeom>
        </p:spPr>
      </p:pic>
    </p:spTree>
    <p:extLst>
      <p:ext uri="{BB962C8B-B14F-4D97-AF65-F5344CB8AC3E}">
        <p14:creationId xmlns:p14="http://schemas.microsoft.com/office/powerpoint/2010/main" val="3436759361"/>
      </p:ext>
    </p:extLst>
  </p:cSld>
  <p:clrMapOvr>
    <a:masterClrMapping/>
  </p:clrMapOvr>
  <p:transition spd="slow">
    <p:wheel spokes="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73A0952A-D52C-4511-8A66-E92166AE7023}"/>
              </a:ext>
            </a:extLst>
          </p:cNvPr>
          <p:cNvSpPr>
            <a:spLocks noGrp="1"/>
          </p:cNvSpPr>
          <p:nvPr>
            <p:ph idx="1"/>
          </p:nvPr>
        </p:nvSpPr>
        <p:spPr/>
        <p:txBody>
          <a:bodyPr/>
          <a:lstStyle/>
          <a:p>
            <a:r>
              <a:rPr lang="cs-CZ" dirty="0"/>
              <a:t>EQUALITY = ROVNOST</a:t>
            </a:r>
          </a:p>
          <a:p>
            <a:r>
              <a:rPr lang="cs-CZ" dirty="0"/>
              <a:t>EQUITY = SPRAVEDLNOST</a:t>
            </a:r>
            <a:endParaRPr lang="en-GB" dirty="0"/>
          </a:p>
        </p:txBody>
      </p:sp>
    </p:spTree>
    <p:extLst>
      <p:ext uri="{BB962C8B-B14F-4D97-AF65-F5344CB8AC3E}">
        <p14:creationId xmlns:p14="http://schemas.microsoft.com/office/powerpoint/2010/main" val="3562775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5489EDD-2DF7-4F54-8123-C4DBF5C18167}"/>
              </a:ext>
            </a:extLst>
          </p:cNvPr>
          <p:cNvSpPr>
            <a:spLocks noGrp="1"/>
          </p:cNvSpPr>
          <p:nvPr>
            <p:ph type="title"/>
          </p:nvPr>
        </p:nvSpPr>
        <p:spPr/>
        <p:txBody>
          <a:bodyPr/>
          <a:lstStyle/>
          <a:p>
            <a:r>
              <a:rPr lang="cs-CZ" dirty="0"/>
              <a:t>Inkluze a inkluzivní vzdělávání</a:t>
            </a:r>
            <a:endParaRPr lang="en-GB" dirty="0"/>
          </a:p>
        </p:txBody>
      </p:sp>
      <p:sp>
        <p:nvSpPr>
          <p:cNvPr id="3" name="Zástupný symbol pro obsah 2">
            <a:extLst>
              <a:ext uri="{FF2B5EF4-FFF2-40B4-BE49-F238E27FC236}">
                <a16:creationId xmlns:a16="http://schemas.microsoft.com/office/drawing/2014/main" id="{AA76D5FB-DD28-404F-8827-1F7E6B3A6375}"/>
              </a:ext>
            </a:extLst>
          </p:cNvPr>
          <p:cNvSpPr>
            <a:spLocks noGrp="1"/>
          </p:cNvSpPr>
          <p:nvPr>
            <p:ph idx="1"/>
          </p:nvPr>
        </p:nvSpPr>
        <p:spPr/>
        <p:txBody>
          <a:bodyPr>
            <a:normAutofit fontScale="92500" lnSpcReduction="20000"/>
          </a:bodyPr>
          <a:lstStyle/>
          <a:p>
            <a:r>
              <a:rPr lang="cs-CZ" dirty="0"/>
              <a:t>Inkluze je takový stav společnosti, ve kterém lidé akceptují každého člověka, a každý chápe, že člověk s postižením má takové kvality, které tuto společnost obohacují.</a:t>
            </a:r>
          </a:p>
          <a:p>
            <a:r>
              <a:rPr lang="cs-CZ" dirty="0"/>
              <a:t>V roce 1994 na konferenci v </a:t>
            </a:r>
            <a:r>
              <a:rPr lang="cs-CZ" dirty="0" err="1"/>
              <a:t>Salamance</a:t>
            </a:r>
            <a:r>
              <a:rPr lang="cs-CZ" dirty="0"/>
              <a:t> bylo odsouhlaseno, že vzdělávat budeme celospolečensky inkluzivně. </a:t>
            </a:r>
          </a:p>
          <a:p>
            <a:pPr marL="0" indent="0">
              <a:buNone/>
            </a:pPr>
            <a:r>
              <a:rPr lang="cs-CZ" dirty="0"/>
              <a:t>Prohlášení ze </a:t>
            </a:r>
            <a:r>
              <a:rPr lang="cs-CZ" dirty="0" err="1"/>
              <a:t>Salamanky</a:t>
            </a:r>
            <a:r>
              <a:rPr lang="cs-CZ" dirty="0"/>
              <a:t>: … inkluzivní škola je taková škola, která musí zajistit různorodé potřeby svých studentů, přizpůsobit jim styl a tempo vyučování a prostřednictvím vhodného kurikula, organizace, vyučovacích metod a využíváním zdrojů a za spoluúčasti komunity zajistit kvalitní vzdělávání pro všechny. Kontinuitě speciálních potřeb, s kterými se lze setkat na každé škole, by měla odpovídat kontinuita podpory a služeb (UNESCO 1994, Vítková, Bartoňová, 2020).</a:t>
            </a:r>
          </a:p>
        </p:txBody>
      </p:sp>
    </p:spTree>
    <p:extLst>
      <p:ext uri="{BB962C8B-B14F-4D97-AF65-F5344CB8AC3E}">
        <p14:creationId xmlns:p14="http://schemas.microsoft.com/office/powerpoint/2010/main" val="561551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a:extLst>
              <a:ext uri="{FF2B5EF4-FFF2-40B4-BE49-F238E27FC236}">
                <a16:creationId xmlns:a16="http://schemas.microsoft.com/office/drawing/2014/main" id="{B76B45D9-0420-4F39-8609-3BCB895FF628}"/>
              </a:ext>
            </a:extLst>
          </p:cNvPr>
          <p:cNvSpPr>
            <a:spLocks noGrp="1"/>
          </p:cNvSpPr>
          <p:nvPr>
            <p:ph idx="1"/>
          </p:nvPr>
        </p:nvSpPr>
        <p:spPr>
          <a:xfrm>
            <a:off x="1295401" y="1249680"/>
            <a:ext cx="9601196" cy="4626188"/>
          </a:xfrm>
        </p:spPr>
        <p:txBody>
          <a:bodyPr>
            <a:normAutofit lnSpcReduction="10000"/>
          </a:bodyPr>
          <a:lstStyle/>
          <a:p>
            <a:r>
              <a:rPr lang="cs-CZ" dirty="0"/>
              <a:t>Zatímco v </a:t>
            </a:r>
            <a:r>
              <a:rPr lang="cs-CZ" dirty="0" err="1"/>
              <a:t>integrativním</a:t>
            </a:r>
            <a:r>
              <a:rPr lang="cs-CZ" dirty="0"/>
              <a:t> vzdělávacím systému se mění žáci se speciálními vzdělávacími potřebami v důsledku analýzy a poznání individuálních vzdělávacích potřeb a jejich naplnění, tak v inkluzivních vzdělávacích systémech se mění školy hlavního vzdělávacího proudu tak, aby odpovídaly potřebám, zájmům a schopnostem všech žáků. </a:t>
            </a:r>
          </a:p>
          <a:p>
            <a:r>
              <a:rPr lang="cs-CZ" dirty="0"/>
              <a:t>V integraci se žák přizpůsobuje škole, kdežto v inkluzi je škola přizpůsobována žákům. </a:t>
            </a:r>
          </a:p>
          <a:p>
            <a:r>
              <a:rPr lang="cs-CZ" dirty="0"/>
              <a:t>Vzrůstající diferenciace a individualizace ve škole hlavního vzdělávacího proudu podporuje vznik a rozvoj inkluzivní didaktiky v inkluzivním prostředí školy. Týmová práce, orientace na žáka, otevřené vyučování a alternativní formy hodnocení se stávají součástí inkluzivně pojatého vyučování (Bartoňová, Vítková, et al. 2007, 2013).</a:t>
            </a:r>
          </a:p>
          <a:p>
            <a:endParaRPr lang="cs-CZ" dirty="0"/>
          </a:p>
          <a:p>
            <a:endParaRPr lang="en-GB" dirty="0"/>
          </a:p>
        </p:txBody>
      </p:sp>
    </p:spTree>
    <p:extLst>
      <p:ext uri="{BB962C8B-B14F-4D97-AF65-F5344CB8AC3E}">
        <p14:creationId xmlns:p14="http://schemas.microsoft.com/office/powerpoint/2010/main" val="42475084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sah 1"/>
          <p:cNvSpPr>
            <a:spLocks noGrp="1"/>
          </p:cNvSpPr>
          <p:nvPr>
            <p:ph sz="quarter" idx="13"/>
          </p:nvPr>
        </p:nvSpPr>
        <p:spPr>
          <a:xfrm>
            <a:off x="1905445" y="1556792"/>
            <a:ext cx="8468046" cy="4680520"/>
          </a:xfrm>
        </p:spPr>
        <p:txBody>
          <a:bodyPr>
            <a:normAutofit/>
          </a:bodyPr>
          <a:lstStyle/>
          <a:p>
            <a:pPr indent="0">
              <a:buClr>
                <a:schemeClr val="tx1"/>
              </a:buClr>
              <a:buNone/>
            </a:pPr>
            <a:r>
              <a:rPr lang="cs-CZ" sz="1700" b="1" dirty="0">
                <a:cs typeface="Arial" panose="020B0604020202020204" pitchFamily="34" charset="0"/>
              </a:rPr>
              <a:t>INKLUZE sociální </a:t>
            </a:r>
            <a:r>
              <a:rPr lang="cs-CZ" sz="1700" dirty="0">
                <a:cs typeface="Arial" panose="020B0604020202020204" pitchFamily="34" charset="0"/>
              </a:rPr>
              <a:t> (v oblasti zaměstnanosti, bydlení, bezpečnosti, sociálních služeb)</a:t>
            </a:r>
            <a:endParaRPr lang="cs-CZ" sz="1700" b="1" dirty="0">
              <a:cs typeface="Arial" panose="020B0604020202020204" pitchFamily="34" charset="0"/>
            </a:endParaRPr>
          </a:p>
          <a:p>
            <a:pPr marL="900113" indent="0">
              <a:buClr>
                <a:schemeClr val="tx1"/>
              </a:buClr>
              <a:buNone/>
            </a:pPr>
            <a:r>
              <a:rPr lang="cs-CZ" sz="1700" dirty="0">
                <a:cs typeface="Arial" panose="020B0604020202020204" pitchFamily="34" charset="0"/>
              </a:rPr>
              <a:t>          </a:t>
            </a:r>
            <a:r>
              <a:rPr lang="cs-CZ" sz="1700" b="1" dirty="0">
                <a:cs typeface="Arial" panose="020B0604020202020204" pitchFamily="34" charset="0"/>
              </a:rPr>
              <a:t>INKLUZE školní </a:t>
            </a:r>
            <a:r>
              <a:rPr lang="cs-CZ" sz="1700" dirty="0">
                <a:cs typeface="Arial" panose="020B0604020202020204" pitchFamily="34" charset="0"/>
              </a:rPr>
              <a:t>(neboli INKLUZIVNÍ VZDĚLÁVÁNÍ)</a:t>
            </a:r>
          </a:p>
          <a:p>
            <a:pPr marL="2073275" indent="-285750">
              <a:buClr>
                <a:schemeClr val="tx1"/>
              </a:buClr>
            </a:pPr>
            <a:r>
              <a:rPr lang="cs-CZ" sz="1700" dirty="0">
                <a:cs typeface="Arial" panose="020B0604020202020204" pitchFamily="34" charset="0"/>
              </a:rPr>
              <a:t>Integrace (</a:t>
            </a:r>
            <a:r>
              <a:rPr lang="cs-CZ" sz="1700" dirty="0"/>
              <a:t>existence rozdílných podskupin žáků vedle sebe, v případě neúspěchu se může dítě vrátit do speciálního zařízení - „zasloužit a dokazovat“)</a:t>
            </a:r>
            <a:endParaRPr lang="cs-CZ" sz="1700" dirty="0">
              <a:cs typeface="Arial" panose="020B0604020202020204" pitchFamily="34" charset="0"/>
            </a:endParaRPr>
          </a:p>
          <a:p>
            <a:pPr marL="2073275" indent="-285750">
              <a:buClr>
                <a:schemeClr val="tx1"/>
              </a:buClr>
            </a:pPr>
            <a:r>
              <a:rPr lang="cs-CZ" sz="1700" dirty="0">
                <a:cs typeface="Arial" panose="020B0604020202020204" pitchFamily="34" charset="0"/>
              </a:rPr>
              <a:t>Inkluzivní vzdělávání umožňuje se všem dětem úspěšně vzdělávat v běžné ZŠ, ideálně v lokalitě jejich bydliště. </a:t>
            </a:r>
            <a:r>
              <a:rPr lang="cs-CZ" sz="1700" dirty="0"/>
              <a:t>V inkluzivním systému není existence paralelních proudů edukace možná, proces přechodu mezi nimi tam a zpět proto neexistuje.</a:t>
            </a:r>
            <a:endParaRPr lang="cs-CZ" sz="1700" dirty="0">
              <a:cs typeface="Arial" panose="020B0604020202020204" pitchFamily="34" charset="0"/>
            </a:endParaRPr>
          </a:p>
          <a:p>
            <a:pPr indent="0">
              <a:buClr>
                <a:schemeClr val="tx1"/>
              </a:buClr>
              <a:buNone/>
            </a:pPr>
            <a:r>
              <a:rPr lang="cs-CZ" sz="1400" i="1" dirty="0"/>
              <a:t>                                            (dva vývojové stupně; často existující paralelně)</a:t>
            </a:r>
          </a:p>
          <a:p>
            <a:pPr indent="0">
              <a:buClr>
                <a:schemeClr val="tx1"/>
              </a:buClr>
              <a:buNone/>
            </a:pPr>
            <a:endParaRPr lang="cs-CZ" sz="1400" i="1" dirty="0"/>
          </a:p>
          <a:p>
            <a:pPr indent="0">
              <a:buClr>
                <a:schemeClr val="tx1"/>
              </a:buClr>
              <a:buNone/>
            </a:pPr>
            <a:r>
              <a:rPr lang="cs-CZ" sz="1400" b="1" i="1" dirty="0">
                <a:cs typeface="Arial" panose="020B0604020202020204" pitchFamily="34" charset="0"/>
              </a:rPr>
              <a:t>Fáze inkluzivního procesu (</a:t>
            </a:r>
            <a:r>
              <a:rPr lang="cs-CZ" sz="1400" b="1" i="1" dirty="0" err="1">
                <a:cs typeface="Arial" panose="020B0604020202020204" pitchFamily="34" charset="0"/>
              </a:rPr>
              <a:t>P.Farrell</a:t>
            </a:r>
            <a:r>
              <a:rPr lang="cs-CZ" sz="1400" b="1" i="1" dirty="0">
                <a:cs typeface="Arial" panose="020B0604020202020204" pitchFamily="34" charset="0"/>
              </a:rPr>
              <a:t>, 2002)</a:t>
            </a:r>
          </a:p>
          <a:p>
            <a:pPr marL="628650" indent="-285750">
              <a:buClr>
                <a:schemeClr val="tx1"/>
              </a:buClr>
            </a:pPr>
            <a:r>
              <a:rPr lang="cs-CZ" sz="1400" b="1" dirty="0">
                <a:cs typeface="Arial" panose="020B0604020202020204" pitchFamily="34" charset="0"/>
              </a:rPr>
              <a:t>Integrace</a:t>
            </a:r>
            <a:r>
              <a:rPr lang="cs-CZ" sz="1400" dirty="0">
                <a:cs typeface="Arial" panose="020B0604020202020204" pitchFamily="34" charset="0"/>
              </a:rPr>
              <a:t> -  prostá fyzická přítomnost žáků se SVP v běžných třídách jako opak exkluze (vyloučení)</a:t>
            </a:r>
          </a:p>
          <a:p>
            <a:pPr marL="628650" indent="-285750">
              <a:buClr>
                <a:schemeClr val="tx1"/>
              </a:buClr>
            </a:pPr>
            <a:r>
              <a:rPr lang="cs-CZ" sz="1400" b="1" dirty="0">
                <a:cs typeface="Arial" panose="020B0604020202020204" pitchFamily="34" charset="0"/>
              </a:rPr>
              <a:t>Akceptace</a:t>
            </a:r>
            <a:r>
              <a:rPr lang="cs-CZ" sz="1400" dirty="0">
                <a:cs typeface="Arial" panose="020B0604020202020204" pitchFamily="34" charset="0"/>
              </a:rPr>
              <a:t> – žáci jsou postupně přijati učiteli, spolužáky, rodiči, jako plnohodnotní členové školní komunity</a:t>
            </a:r>
          </a:p>
          <a:p>
            <a:pPr marL="628650" indent="-285750">
              <a:buClr>
                <a:schemeClr val="tx1"/>
              </a:buClr>
            </a:pPr>
            <a:r>
              <a:rPr lang="cs-CZ" sz="1400" b="1" dirty="0">
                <a:cs typeface="Arial" panose="020B0604020202020204" pitchFamily="34" charset="0"/>
              </a:rPr>
              <a:t>Participace </a:t>
            </a:r>
            <a:r>
              <a:rPr lang="cs-CZ" sz="1400" dirty="0">
                <a:cs typeface="Arial" panose="020B0604020202020204" pitchFamily="34" charset="0"/>
              </a:rPr>
              <a:t>– jsou vytvořeny podmínky pro aktivní účast dětí se SVP na většině školních činností</a:t>
            </a:r>
          </a:p>
          <a:p>
            <a:pPr marL="628650" indent="-285750">
              <a:buClr>
                <a:schemeClr val="tx1"/>
              </a:buClr>
            </a:pPr>
            <a:r>
              <a:rPr lang="cs-CZ" sz="1400" b="1" dirty="0">
                <a:cs typeface="Arial" panose="020B0604020202020204" pitchFamily="34" charset="0"/>
              </a:rPr>
              <a:t>Dosažení výsledku (</a:t>
            </a:r>
            <a:r>
              <a:rPr lang="cs-CZ" sz="1400" b="1" dirty="0" err="1">
                <a:cs typeface="Arial" panose="020B0604020202020204" pitchFamily="34" charset="0"/>
              </a:rPr>
              <a:t>achievement</a:t>
            </a:r>
            <a:r>
              <a:rPr lang="cs-CZ" sz="1400" b="1" dirty="0">
                <a:cs typeface="Arial" panose="020B0604020202020204" pitchFamily="34" charset="0"/>
              </a:rPr>
              <a:t>) </a:t>
            </a:r>
            <a:r>
              <a:rPr lang="cs-CZ" sz="1400" dirty="0">
                <a:cs typeface="Arial" panose="020B0604020202020204" pitchFamily="34" charset="0"/>
              </a:rPr>
              <a:t>– žáci se SVP dosahují hmatatelných učebních výsledků</a:t>
            </a:r>
          </a:p>
          <a:p>
            <a:endParaRPr lang="cs-CZ" dirty="0"/>
          </a:p>
        </p:txBody>
      </p:sp>
      <p:sp>
        <p:nvSpPr>
          <p:cNvPr id="3" name="Nadpis 2"/>
          <p:cNvSpPr>
            <a:spLocks noGrp="1"/>
          </p:cNvSpPr>
          <p:nvPr>
            <p:ph type="title"/>
          </p:nvPr>
        </p:nvSpPr>
        <p:spPr>
          <a:xfrm>
            <a:off x="1991544" y="836712"/>
            <a:ext cx="5266928" cy="736456"/>
          </a:xfrm>
        </p:spPr>
        <p:txBody>
          <a:bodyPr>
            <a:normAutofit fontScale="90000"/>
          </a:bodyPr>
          <a:lstStyle/>
          <a:p>
            <a:r>
              <a:rPr lang="cs-CZ" b="1" dirty="0">
                <a:solidFill>
                  <a:schemeClr val="accent2">
                    <a:lumMod val="75000"/>
                  </a:schemeClr>
                </a:solidFill>
                <a:cs typeface="Arial" panose="020B0604020202020204" pitchFamily="34" charset="0"/>
              </a:rPr>
              <a:t>Inkluze jako proces</a:t>
            </a:r>
            <a:endParaRPr lang="cs-CZ" b="1" dirty="0"/>
          </a:p>
        </p:txBody>
      </p:sp>
      <p:cxnSp>
        <p:nvCxnSpPr>
          <p:cNvPr id="13" name="Spojnice: pravoúhlá 12"/>
          <p:cNvCxnSpPr/>
          <p:nvPr/>
        </p:nvCxnSpPr>
        <p:spPr>
          <a:xfrm>
            <a:off x="2351584" y="1963979"/>
            <a:ext cx="1008112" cy="216024"/>
          </a:xfrm>
          <a:prstGeom prst="bentConnector3">
            <a:avLst/>
          </a:prstGeom>
          <a:ln w="57150">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049651"/>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brázek 1">
            <a:extLst>
              <a:ext uri="{FF2B5EF4-FFF2-40B4-BE49-F238E27FC236}">
                <a16:creationId xmlns:a16="http://schemas.microsoft.com/office/drawing/2014/main" id="{5E7D5AA7-B6DB-4DC3-B309-FB9F5F5D9471}"/>
              </a:ext>
            </a:extLst>
          </p:cNvPr>
          <p:cNvPicPr>
            <a:picLocks noChangeAspect="1"/>
          </p:cNvPicPr>
          <p:nvPr/>
        </p:nvPicPr>
        <p:blipFill>
          <a:blip r:embed="rId2"/>
          <a:stretch>
            <a:fillRect/>
          </a:stretch>
        </p:blipFill>
        <p:spPr>
          <a:xfrm>
            <a:off x="1475656" y="1447800"/>
            <a:ext cx="8554169" cy="3637384"/>
          </a:xfrm>
          <a:prstGeom prst="rect">
            <a:avLst/>
          </a:prstGeom>
        </p:spPr>
      </p:pic>
    </p:spTree>
    <p:extLst>
      <p:ext uri="{BB962C8B-B14F-4D97-AF65-F5344CB8AC3E}">
        <p14:creationId xmlns:p14="http://schemas.microsoft.com/office/powerpoint/2010/main" val="41987856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D9A5DA5-BAC6-456B-BB2D-32FEB3386098}"/>
              </a:ext>
            </a:extLst>
          </p:cNvPr>
          <p:cNvSpPr>
            <a:spLocks noGrp="1"/>
          </p:cNvSpPr>
          <p:nvPr>
            <p:ph type="title"/>
          </p:nvPr>
        </p:nvSpPr>
        <p:spPr/>
        <p:txBody>
          <a:bodyPr>
            <a:normAutofit fontScale="90000"/>
          </a:bodyPr>
          <a:lstStyle/>
          <a:p>
            <a:r>
              <a:rPr lang="cs-CZ" dirty="0"/>
              <a:t>Školský zákon č. 561/2004 Sb. </a:t>
            </a:r>
            <a:br>
              <a:rPr lang="cs-CZ" dirty="0"/>
            </a:br>
            <a:r>
              <a:rPr lang="cs-CZ" dirty="0"/>
              <a:t>(ve znění pozdějších předpisů)</a:t>
            </a:r>
            <a:endParaRPr lang="en-GB" dirty="0"/>
          </a:p>
        </p:txBody>
      </p:sp>
      <p:sp>
        <p:nvSpPr>
          <p:cNvPr id="3" name="Zástupný symbol pro obsah 2">
            <a:extLst>
              <a:ext uri="{FF2B5EF4-FFF2-40B4-BE49-F238E27FC236}">
                <a16:creationId xmlns:a16="http://schemas.microsoft.com/office/drawing/2014/main" id="{1E3F2782-5AFD-487D-AD7D-1FDE3B17BEDD}"/>
              </a:ext>
            </a:extLst>
          </p:cNvPr>
          <p:cNvSpPr>
            <a:spLocks noGrp="1"/>
          </p:cNvSpPr>
          <p:nvPr>
            <p:ph idx="1"/>
          </p:nvPr>
        </p:nvSpPr>
        <p:spPr/>
        <p:txBody>
          <a:bodyPr/>
          <a:lstStyle/>
          <a:p>
            <a:endParaRPr lang="en-GB" dirty="0"/>
          </a:p>
        </p:txBody>
      </p:sp>
    </p:spTree>
    <p:extLst>
      <p:ext uri="{BB962C8B-B14F-4D97-AF65-F5344CB8AC3E}">
        <p14:creationId xmlns:p14="http://schemas.microsoft.com/office/powerpoint/2010/main" val="2624792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Inkluzivní vzdělávání</a:t>
            </a:r>
          </a:p>
        </p:txBody>
      </p:sp>
      <p:sp>
        <p:nvSpPr>
          <p:cNvPr id="3" name="Zástupný symbol pro obsah 2"/>
          <p:cNvSpPr>
            <a:spLocks noGrp="1"/>
          </p:cNvSpPr>
          <p:nvPr>
            <p:ph idx="1"/>
          </p:nvPr>
        </p:nvSpPr>
        <p:spPr/>
        <p:txBody>
          <a:bodyPr>
            <a:normAutofit fontScale="85000" lnSpcReduction="10000"/>
          </a:bodyPr>
          <a:lstStyle/>
          <a:p>
            <a:r>
              <a:rPr lang="cs-CZ" b="1" dirty="0"/>
              <a:t>Vzdělávání dětí, žáků a studentů se </a:t>
            </a:r>
            <a:r>
              <a:rPr lang="cs-CZ" b="1" dirty="0">
                <a:solidFill>
                  <a:srgbClr val="FF0000"/>
                </a:solidFill>
              </a:rPr>
              <a:t>speciálními vzdělávacími potřebami </a:t>
            </a:r>
            <a:r>
              <a:rPr lang="cs-CZ" b="1" dirty="0"/>
              <a:t>a dětí, žáků a studentů nadaných</a:t>
            </a:r>
            <a:endParaRPr lang="cs-CZ" dirty="0"/>
          </a:p>
          <a:p>
            <a:pPr marL="0" indent="0">
              <a:buNone/>
            </a:pPr>
            <a:r>
              <a:rPr lang="cs-CZ" b="1" dirty="0"/>
              <a:t>Podpora vzdělávání dětí, žáků a studentů se speciálními vzdělávacími potřebami</a:t>
            </a:r>
            <a:endParaRPr lang="cs-CZ" dirty="0"/>
          </a:p>
          <a:p>
            <a:r>
              <a:rPr lang="cs-CZ" dirty="0"/>
              <a:t>(1) Dítětem, žákem a studentem se speciálními vzdělávacími potřebami se rozumí osoba, která k naplnění svých vzdělávacích možností nebo k uplatnění nebo užívání svých práv na rovnoprávném základě s ostatními potřebuje poskytnutí </a:t>
            </a:r>
            <a:r>
              <a:rPr lang="cs-CZ" dirty="0">
                <a:solidFill>
                  <a:srgbClr val="FF0000"/>
                </a:solidFill>
              </a:rPr>
              <a:t>podpůrných opatření. </a:t>
            </a:r>
            <a:r>
              <a:rPr lang="cs-CZ" dirty="0"/>
              <a:t>Podpůrnými opatřeními se rozumí nezbytné úpravy ve vzdělávání a školských službách odpovídající zdravotnímu stavu, kulturnímu prostředí nebo jiným životním podmínkám dítěte, žáka nebo studenta. Děti, žáci a studenti se speciálními vzdělávacími potřebami mají právo na bezplatné poskytování podpůrných opatření školou a školským zařízením.</a:t>
            </a:r>
          </a:p>
          <a:p>
            <a:endParaRPr lang="cs-CZ" dirty="0"/>
          </a:p>
        </p:txBody>
      </p:sp>
    </p:spTree>
    <p:extLst>
      <p:ext uri="{BB962C8B-B14F-4D97-AF65-F5344CB8AC3E}">
        <p14:creationId xmlns:p14="http://schemas.microsoft.com/office/powerpoint/2010/main" val="25207823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295401" y="1145059"/>
            <a:ext cx="9601196" cy="5313406"/>
          </a:xfrm>
        </p:spPr>
        <p:txBody>
          <a:bodyPr>
            <a:normAutofit fontScale="70000" lnSpcReduction="20000"/>
          </a:bodyPr>
          <a:lstStyle/>
          <a:p>
            <a:pPr marL="0" indent="0">
              <a:buNone/>
            </a:pPr>
            <a:r>
              <a:rPr lang="cs-CZ" dirty="0"/>
              <a:t>Podpůrná opatření spočívají v</a:t>
            </a:r>
          </a:p>
          <a:p>
            <a:r>
              <a:rPr lang="cs-CZ" dirty="0"/>
              <a:t>a) poradenské pomoci školy a školského poradenského zařízení,</a:t>
            </a:r>
          </a:p>
          <a:p>
            <a:r>
              <a:rPr lang="cs-CZ" dirty="0"/>
              <a:t>b) úpravě organizace, obsahu, hodnocení, forem a metod vzdělávání a školských služeb, včetně zabezpečení výuky předmětů speciálně pedagogické péče a včetně prodloužení délky středního nebo vyššího odborného vzdělávání až o dva roky,</a:t>
            </a:r>
          </a:p>
          <a:p>
            <a:r>
              <a:rPr lang="cs-CZ" dirty="0"/>
              <a:t>c) úpravě podmínek přijímání ke vzdělávání a ukončování vzdělávání,</a:t>
            </a:r>
          </a:p>
          <a:p>
            <a:r>
              <a:rPr lang="cs-CZ" dirty="0"/>
              <a:t>d) použití kompenzačních pomůcek, speciálních učebnic a speciálních učebních pomůcek, využívání komunikačních systémů neslyšících a hluchoslepých osob</a:t>
            </a:r>
            <a:r>
              <a:rPr lang="cs-CZ" baseline="30000" dirty="0"/>
              <a:t>11a</a:t>
            </a:r>
            <a:r>
              <a:rPr lang="cs-CZ" dirty="0"/>
              <a:t>), Braillova písma a podpůrných nebo náhradních komunikačních systémů,</a:t>
            </a:r>
          </a:p>
          <a:p>
            <a:r>
              <a:rPr lang="cs-CZ" dirty="0"/>
              <a:t>e) úpravě očekávaných výstupů vzdělávání v mezích stanovených rámcovými vzdělávacími programy a akreditovanými vzdělávacími programy,</a:t>
            </a:r>
          </a:p>
          <a:p>
            <a:r>
              <a:rPr lang="cs-CZ" dirty="0"/>
              <a:t>f) vzdělávání podle individuálního vzdělávacího plánu,</a:t>
            </a:r>
          </a:p>
          <a:p>
            <a:r>
              <a:rPr lang="cs-CZ" dirty="0"/>
              <a:t>g) využití asistenta pedagoga,</a:t>
            </a:r>
          </a:p>
          <a:p>
            <a:r>
              <a:rPr lang="cs-CZ" dirty="0"/>
              <a:t>h) využití dalšího pedagogického pracovníka, tlumočníka českého znakového jazyka, přepisovatele pro neslyšící nebo možnosti působení osob poskytujících dítěti, žákovi nebo studentovi po dobu jeho pobytu ve škole nebo školském zařízení podporu podle zvláštních právních předpisů, nebo</a:t>
            </a:r>
          </a:p>
          <a:p>
            <a:r>
              <a:rPr lang="cs-CZ" dirty="0"/>
              <a:t>i) poskytování vzdělávání nebo školských služeb v prostorách stavebně nebo technicky upravených.</a:t>
            </a:r>
          </a:p>
          <a:p>
            <a:endParaRPr lang="cs-CZ" dirty="0"/>
          </a:p>
        </p:txBody>
      </p:sp>
    </p:spTree>
    <p:extLst>
      <p:ext uri="{BB962C8B-B14F-4D97-AF65-F5344CB8AC3E}">
        <p14:creationId xmlns:p14="http://schemas.microsoft.com/office/powerpoint/2010/main" val="5030841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Školský Poradenský systém</a:t>
            </a:r>
          </a:p>
        </p:txBody>
      </p:sp>
      <p:sp>
        <p:nvSpPr>
          <p:cNvPr id="3" name="Zástupný symbol pro obsah 2"/>
          <p:cNvSpPr>
            <a:spLocks noGrp="1"/>
          </p:cNvSpPr>
          <p:nvPr>
            <p:ph idx="1"/>
          </p:nvPr>
        </p:nvSpPr>
        <p:spPr/>
        <p:txBody>
          <a:bodyPr>
            <a:normAutofit fontScale="62500" lnSpcReduction="20000"/>
          </a:bodyPr>
          <a:lstStyle/>
          <a:p>
            <a:pPr algn="just"/>
            <a:r>
              <a:rPr lang="cs-CZ" altLang="cs-CZ" sz="2100" b="1" u="sng" dirty="0"/>
              <a:t>školská poradenská zařízení</a:t>
            </a:r>
          </a:p>
          <a:p>
            <a:pPr lvl="1" algn="just"/>
            <a:r>
              <a:rPr lang="cs-CZ" altLang="cs-CZ" sz="2100" dirty="0"/>
              <a:t>pedagogicko-psychologická poradna </a:t>
            </a:r>
          </a:p>
          <a:p>
            <a:pPr lvl="1" algn="just"/>
            <a:r>
              <a:rPr lang="cs-CZ" altLang="cs-CZ" sz="2100" dirty="0"/>
              <a:t>speciálně pedagogické centrum</a:t>
            </a:r>
          </a:p>
          <a:p>
            <a:pPr algn="just"/>
            <a:endParaRPr lang="cs-CZ" altLang="cs-CZ" sz="2100" b="1" u="sng" dirty="0"/>
          </a:p>
          <a:p>
            <a:pPr algn="just"/>
            <a:r>
              <a:rPr lang="cs-CZ" altLang="cs-CZ" sz="2100" b="1" u="sng" dirty="0"/>
              <a:t>školní poradenská pracoviště</a:t>
            </a:r>
          </a:p>
          <a:p>
            <a:pPr lvl="1" algn="just"/>
            <a:r>
              <a:rPr lang="cs-CZ" altLang="cs-CZ" sz="2100" dirty="0"/>
              <a:t>základní model: </a:t>
            </a:r>
          </a:p>
          <a:p>
            <a:pPr lvl="2" algn="just"/>
            <a:r>
              <a:rPr lang="cs-CZ" altLang="cs-CZ" sz="2100" dirty="0"/>
              <a:t>výchovný poradce</a:t>
            </a:r>
          </a:p>
          <a:p>
            <a:pPr lvl="2" algn="just"/>
            <a:r>
              <a:rPr lang="cs-CZ" altLang="cs-CZ" sz="2100" dirty="0"/>
              <a:t>školní metodik prevence</a:t>
            </a:r>
          </a:p>
          <a:p>
            <a:pPr lvl="1" algn="just"/>
            <a:r>
              <a:rPr lang="cs-CZ" altLang="cs-CZ" sz="2100" dirty="0"/>
              <a:t>rozšířený model: </a:t>
            </a:r>
          </a:p>
          <a:p>
            <a:pPr lvl="2" algn="just"/>
            <a:r>
              <a:rPr lang="cs-CZ" altLang="cs-CZ" sz="2100" dirty="0"/>
              <a:t>školní psycholog</a:t>
            </a:r>
          </a:p>
          <a:p>
            <a:pPr lvl="2" algn="just"/>
            <a:r>
              <a:rPr lang="cs-CZ" altLang="cs-CZ" sz="2100" dirty="0"/>
              <a:t>školní speciální pedagog</a:t>
            </a:r>
            <a:endParaRPr lang="cs-CZ" sz="2100" dirty="0"/>
          </a:p>
          <a:p>
            <a:endParaRPr lang="cs-CZ" dirty="0"/>
          </a:p>
        </p:txBody>
      </p:sp>
    </p:spTree>
    <p:extLst>
      <p:ext uri="{BB962C8B-B14F-4D97-AF65-F5344CB8AC3E}">
        <p14:creationId xmlns:p14="http://schemas.microsoft.com/office/powerpoint/2010/main" val="160049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34D96D4-51F9-4321-AAAE-B4D44584D5BD}"/>
              </a:ext>
            </a:extLst>
          </p:cNvPr>
          <p:cNvSpPr>
            <a:spLocks noGrp="1"/>
          </p:cNvSpPr>
          <p:nvPr>
            <p:ph type="title"/>
          </p:nvPr>
        </p:nvSpPr>
        <p:spPr/>
        <p:txBody>
          <a:bodyPr/>
          <a:lstStyle/>
          <a:p>
            <a:r>
              <a:rPr lang="cs-CZ" dirty="0"/>
              <a:t>Cíl předmětu</a:t>
            </a:r>
            <a:endParaRPr lang="en-GB" dirty="0"/>
          </a:p>
        </p:txBody>
      </p:sp>
      <p:sp>
        <p:nvSpPr>
          <p:cNvPr id="3" name="Zástupný symbol pro obsah 2">
            <a:extLst>
              <a:ext uri="{FF2B5EF4-FFF2-40B4-BE49-F238E27FC236}">
                <a16:creationId xmlns:a16="http://schemas.microsoft.com/office/drawing/2014/main" id="{4ACB8FC7-5AA2-4D64-A437-6D023FFE01D7}"/>
              </a:ext>
            </a:extLst>
          </p:cNvPr>
          <p:cNvSpPr>
            <a:spLocks noGrp="1"/>
          </p:cNvSpPr>
          <p:nvPr>
            <p:ph idx="1"/>
          </p:nvPr>
        </p:nvSpPr>
        <p:spPr/>
        <p:txBody>
          <a:bodyPr/>
          <a:lstStyle/>
          <a:p>
            <a:pPr marL="0" indent="0">
              <a:buNone/>
            </a:pPr>
            <a:r>
              <a:rPr lang="cs-CZ" dirty="0"/>
              <a:t>…přiblížit studentovi současné trendy speciální pedagogiky v kontextu celospolečenských sociálních a kulturních změn. </a:t>
            </a:r>
          </a:p>
          <a:p>
            <a:pPr marL="0" indent="0">
              <a:buNone/>
            </a:pPr>
            <a:r>
              <a:rPr lang="cs-CZ" dirty="0"/>
              <a:t>Předmět zahrnuje nejen teoretické zákonitosti a informace ohledně aktuálních legislativních a </a:t>
            </a:r>
            <a:r>
              <a:rPr lang="cs-CZ" dirty="0" err="1"/>
              <a:t>kurikulárních</a:t>
            </a:r>
            <a:r>
              <a:rPr lang="cs-CZ" dirty="0"/>
              <a:t> platných dokumentů, ale rovněž poznatky, které se uplatňují v současné praxi a týkají se přímé edukace v různých sociálních prostředích, v různých formách.</a:t>
            </a:r>
          </a:p>
          <a:p>
            <a:endParaRPr lang="en-GB" dirty="0"/>
          </a:p>
        </p:txBody>
      </p:sp>
    </p:spTree>
    <p:extLst>
      <p:ext uri="{BB962C8B-B14F-4D97-AF65-F5344CB8AC3E}">
        <p14:creationId xmlns:p14="http://schemas.microsoft.com/office/powerpoint/2010/main" val="1782537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941066C-2711-48BE-AFC8-7D26B32B4D94}"/>
              </a:ext>
            </a:extLst>
          </p:cNvPr>
          <p:cNvSpPr>
            <a:spLocks noGrp="1"/>
          </p:cNvSpPr>
          <p:nvPr>
            <p:ph type="title"/>
          </p:nvPr>
        </p:nvSpPr>
        <p:spPr/>
        <p:txBody>
          <a:bodyPr/>
          <a:lstStyle/>
          <a:p>
            <a:r>
              <a:rPr lang="cs-CZ" dirty="0"/>
              <a:t>Požadavky na studenta</a:t>
            </a:r>
            <a:endParaRPr lang="en-GB" dirty="0"/>
          </a:p>
        </p:txBody>
      </p:sp>
      <p:sp>
        <p:nvSpPr>
          <p:cNvPr id="3" name="Zástupný symbol pro obsah 2">
            <a:extLst>
              <a:ext uri="{FF2B5EF4-FFF2-40B4-BE49-F238E27FC236}">
                <a16:creationId xmlns:a16="http://schemas.microsoft.com/office/drawing/2014/main" id="{AA192E2B-9491-406D-9F11-D0E21F7B26A9}"/>
              </a:ext>
            </a:extLst>
          </p:cNvPr>
          <p:cNvSpPr>
            <a:spLocks noGrp="1"/>
          </p:cNvSpPr>
          <p:nvPr>
            <p:ph idx="1"/>
          </p:nvPr>
        </p:nvSpPr>
        <p:spPr/>
        <p:txBody>
          <a:bodyPr/>
          <a:lstStyle/>
          <a:p>
            <a:pPr lvl="1"/>
            <a:r>
              <a:rPr lang="pl-PL" b="1" dirty="0"/>
              <a:t>Úspěšné absolvování ústní zkoušky dle hodnotících indikátorů.</a:t>
            </a:r>
            <a:endParaRPr lang="cs-CZ" b="1" dirty="0"/>
          </a:p>
          <a:p>
            <a:pPr marL="457200" lvl="1" indent="0">
              <a:buNone/>
            </a:pPr>
            <a:r>
              <a:rPr lang="pl-PL" b="1" dirty="0"/>
              <a:t>Podmínkou přihlášení k ústní zkoušce je:</a:t>
            </a:r>
          </a:p>
          <a:p>
            <a:pPr lvl="1"/>
            <a:r>
              <a:rPr lang="pl-PL" b="1" dirty="0"/>
              <a:t> 80 % účast v seminářích, </a:t>
            </a:r>
          </a:p>
          <a:p>
            <a:pPr lvl="1"/>
            <a:r>
              <a:rPr lang="pl-PL" b="1" dirty="0"/>
              <a:t>zpracování zadaného úkolu v rozsahu 10 normostran a jeho prezentace: „Příklad dobré inkluzivní praxe”</a:t>
            </a:r>
            <a:endParaRPr lang="cs-CZ" b="1" dirty="0"/>
          </a:p>
          <a:p>
            <a:endParaRPr lang="en-GB" dirty="0"/>
          </a:p>
        </p:txBody>
      </p:sp>
    </p:spTree>
    <p:extLst>
      <p:ext uri="{BB962C8B-B14F-4D97-AF65-F5344CB8AC3E}">
        <p14:creationId xmlns:p14="http://schemas.microsoft.com/office/powerpoint/2010/main" val="23478875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26F0784-93B4-416C-BF72-26192FE05F42}"/>
              </a:ext>
            </a:extLst>
          </p:cNvPr>
          <p:cNvSpPr>
            <a:spLocks noGrp="1"/>
          </p:cNvSpPr>
          <p:nvPr>
            <p:ph type="title"/>
          </p:nvPr>
        </p:nvSpPr>
        <p:spPr/>
        <p:txBody>
          <a:bodyPr/>
          <a:lstStyle/>
          <a:p>
            <a:r>
              <a:rPr lang="cs-CZ" dirty="0"/>
              <a:t>Literatura</a:t>
            </a:r>
            <a:endParaRPr lang="en-GB" dirty="0"/>
          </a:p>
        </p:txBody>
      </p:sp>
      <p:sp>
        <p:nvSpPr>
          <p:cNvPr id="3" name="Zástupný symbol pro obsah 2">
            <a:extLst>
              <a:ext uri="{FF2B5EF4-FFF2-40B4-BE49-F238E27FC236}">
                <a16:creationId xmlns:a16="http://schemas.microsoft.com/office/drawing/2014/main" id="{E8F6A543-147E-4DB3-B9AF-1DC053139525}"/>
              </a:ext>
            </a:extLst>
          </p:cNvPr>
          <p:cNvSpPr>
            <a:spLocks noGrp="1"/>
          </p:cNvSpPr>
          <p:nvPr>
            <p:ph idx="1"/>
          </p:nvPr>
        </p:nvSpPr>
        <p:spPr>
          <a:xfrm>
            <a:off x="1295401" y="1944131"/>
            <a:ext cx="9601196" cy="4168346"/>
          </a:xfrm>
        </p:spPr>
        <p:txBody>
          <a:bodyPr>
            <a:normAutofit lnSpcReduction="10000"/>
          </a:bodyPr>
          <a:lstStyle/>
          <a:p>
            <a:pPr lvl="0"/>
            <a:r>
              <a:rPr lang="pl-PL" sz="1400" b="1" dirty="0">
                <a:solidFill>
                  <a:schemeClr val="tx1"/>
                </a:solidFill>
              </a:rPr>
              <a:t>BARTOŇOVÁ, Miroslava a Marie VÍTKOVÁ et al. Strategie vzdělávání žáků se speciálními vzdělávacími potřebami v inkluzivním prostředí základní školy. Brno: Paido, 2016. ISBN 978-80-7315-255-0. </a:t>
            </a:r>
            <a:endParaRPr lang="cs-CZ" sz="1400" b="1" dirty="0">
              <a:solidFill>
                <a:schemeClr val="tx1"/>
              </a:solidFill>
            </a:endParaRPr>
          </a:p>
          <a:p>
            <a:pPr lvl="0"/>
            <a:r>
              <a:rPr lang="pl-PL" sz="1400" b="1" dirty="0">
                <a:solidFill>
                  <a:schemeClr val="tx1"/>
                </a:solidFill>
              </a:rPr>
              <a:t>BARTOŇOVÁ, Miroslava. Approaches to Students with Learning Disorders in Inclusive School Environment. Brno: Masaryk University, 2014. ISBN 978-80-210-7110-0. </a:t>
            </a:r>
            <a:endParaRPr lang="cs-CZ" sz="1400" b="1" dirty="0">
              <a:solidFill>
                <a:schemeClr val="tx1"/>
              </a:solidFill>
            </a:endParaRPr>
          </a:p>
          <a:p>
            <a:pPr lvl="0"/>
            <a:r>
              <a:rPr lang="pl-PL" sz="1400" b="1" dirty="0">
                <a:solidFill>
                  <a:schemeClr val="tx1"/>
                </a:solidFill>
              </a:rPr>
              <a:t>BARTOŇOVÁ, Miroslava. Students with Intellectual Disability in Inclusive Education Settings. Brno: Masaryk University, 2014. ISBN 978-80-210-6817-9. </a:t>
            </a:r>
            <a:endParaRPr lang="cs-CZ" sz="1400" b="1" dirty="0">
              <a:solidFill>
                <a:schemeClr val="tx1"/>
              </a:solidFill>
            </a:endParaRPr>
          </a:p>
          <a:p>
            <a:pPr lvl="0"/>
            <a:r>
              <a:rPr lang="pl-PL" sz="1400" b="1" dirty="0">
                <a:solidFill>
                  <a:schemeClr val="tx1"/>
                </a:solidFill>
              </a:rPr>
              <a:t>BARTOŇOVÁ, Miroslava a Marie VÍTKOVÁ. Inkluzivní pedagogika. Distační studijní text. Opava: SLU, FVP. 2019. ISBN 978-80-7510-334-5.</a:t>
            </a:r>
            <a:endParaRPr lang="cs-CZ" sz="1400" b="1" dirty="0">
              <a:solidFill>
                <a:schemeClr val="tx1"/>
              </a:solidFill>
            </a:endParaRPr>
          </a:p>
          <a:p>
            <a:pPr lvl="0"/>
            <a:r>
              <a:rPr lang="pl-PL" sz="1400" b="1" dirty="0">
                <a:solidFill>
                  <a:schemeClr val="tx1"/>
                </a:solidFill>
              </a:rPr>
              <a:t>LECHTA, Viktor. Inkluzivní pedagogika. Praha: Portál, 2016. ISBN 978-80-262-1123-5.</a:t>
            </a:r>
            <a:endParaRPr lang="cs-CZ" sz="1400" b="1" dirty="0">
              <a:solidFill>
                <a:schemeClr val="tx1"/>
              </a:solidFill>
            </a:endParaRPr>
          </a:p>
          <a:p>
            <a:pPr lvl="0"/>
            <a:r>
              <a:rPr lang="pl-PL" sz="1400" b="1" dirty="0">
                <a:solidFill>
                  <a:schemeClr val="tx1"/>
                </a:solidFill>
              </a:rPr>
              <a:t>MICHALÍK, Jan, BASLEROVÁ, Pavlína, FELCMANOVÁ, Lenka a kol. Katalog podpůrných opatření pro žáky s potřebou podpory ve vzdělávání z důvodu zdravotního nebo sociálního znevýhodnění. Olomouc: UPOL, 2015. ISBN 978-80-244-4654-7. </a:t>
            </a:r>
            <a:endParaRPr lang="cs-CZ" sz="1400" b="1" dirty="0">
              <a:solidFill>
                <a:schemeClr val="tx1"/>
              </a:solidFill>
            </a:endParaRPr>
          </a:p>
          <a:p>
            <a:pPr lvl="0"/>
            <a:r>
              <a:rPr lang="pl-PL" sz="1400" b="1" dirty="0">
                <a:solidFill>
                  <a:schemeClr val="tx1"/>
                </a:solidFill>
              </a:rPr>
              <a:t>ZILCHER, Ladislav, SVOBODA, Zdeněk. Inkluzivní vzdělávání. Efektivní vzdělávání všech žáků. Praha: Grada Publishing a.s., 2019. </a:t>
            </a:r>
          </a:p>
          <a:p>
            <a:pPr lvl="0"/>
            <a:r>
              <a:rPr lang="cs-CZ" sz="1400" b="1" dirty="0">
                <a:solidFill>
                  <a:schemeClr val="tx1"/>
                </a:solidFill>
                <a:hlinkClick r:id="rId2">
                  <a:extLst>
                    <a:ext uri="{A12FA001-AC4F-418D-AE19-62706E023703}">
                      <ahyp:hlinkClr xmlns:ahyp="http://schemas.microsoft.com/office/drawing/2018/hyperlinkcolor" val="tx"/>
                    </a:ext>
                  </a:extLst>
                </a:hlinkClick>
              </a:rPr>
              <a:t>ZEZULKOVÁ, Eva</a:t>
            </a:r>
            <a:r>
              <a:rPr lang="cs-CZ" sz="1400" b="1" dirty="0">
                <a:solidFill>
                  <a:schemeClr val="tx1"/>
                </a:solidFill>
              </a:rPr>
              <a:t>, </a:t>
            </a:r>
            <a:r>
              <a:rPr lang="cs-CZ" sz="1400" b="1" dirty="0">
                <a:solidFill>
                  <a:schemeClr val="tx1"/>
                </a:solidFill>
                <a:hlinkClick r:id="rId3">
                  <a:extLst>
                    <a:ext uri="{A12FA001-AC4F-418D-AE19-62706E023703}">
                      <ahyp:hlinkClr xmlns:ahyp="http://schemas.microsoft.com/office/drawing/2018/hyperlinkcolor" val="tx"/>
                    </a:ext>
                  </a:extLst>
                </a:hlinkClick>
              </a:rPr>
              <a:t>Kateřina JANKŮ</a:t>
            </a:r>
            <a:r>
              <a:rPr lang="cs-CZ" sz="1400" b="1" dirty="0">
                <a:solidFill>
                  <a:schemeClr val="tx1"/>
                </a:solidFill>
              </a:rPr>
              <a:t> a Yveta ODSTRČILÍKOVÁ. </a:t>
            </a:r>
            <a:r>
              <a:rPr lang="cs-CZ" sz="1400" b="1" i="1" dirty="0">
                <a:solidFill>
                  <a:schemeClr val="tx1"/>
                </a:solidFill>
              </a:rPr>
              <a:t>Učitelé versus inkluzivní vzdělávání</a:t>
            </a:r>
            <a:r>
              <a:rPr lang="cs-CZ" sz="1400" b="1" dirty="0">
                <a:solidFill>
                  <a:schemeClr val="tx1"/>
                </a:solidFill>
              </a:rPr>
              <a:t>. Opava: Slezská univerzita v Opavě, 2021. 136 s. 1. vydání. ISBN 978-80-7510-444-1.</a:t>
            </a:r>
            <a:endParaRPr lang="pl-PL" sz="1400" b="1" dirty="0">
              <a:solidFill>
                <a:schemeClr val="tx1"/>
              </a:solidFill>
            </a:endParaRPr>
          </a:p>
        </p:txBody>
      </p:sp>
    </p:spTree>
    <p:extLst>
      <p:ext uri="{BB962C8B-B14F-4D97-AF65-F5344CB8AC3E}">
        <p14:creationId xmlns:p14="http://schemas.microsoft.com/office/powerpoint/2010/main" val="2147468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5ACAAFE8-3C0F-41A8-8EE4-C1681C0C8CAE}"/>
              </a:ext>
            </a:extLst>
          </p:cNvPr>
          <p:cNvSpPr/>
          <p:nvPr/>
        </p:nvSpPr>
        <p:spPr>
          <a:xfrm>
            <a:off x="1276865" y="2055772"/>
            <a:ext cx="9127524" cy="3350597"/>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Calibri" panose="020F0502020204030204" pitchFamily="34" charset="0"/>
              </a:rPr>
              <a:t>Zákon č. 561/2004 Sb., o předškolním, základním, středním, vyšším odborném a jiném vzdělávání, ve znění pozdějších předpisů (k r. 2021)</a:t>
            </a:r>
            <a:endParaRPr lang="cs-C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Vyhláška č. 27/2016 Sb., o vzdělávání žáků se speciálními vzdělávacími potřebami a žáků nadaných, ve znění pozdějších předpisů (k r. 2020)</a:t>
            </a:r>
            <a:endParaRPr lang="cs-CZ"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Vyhláška č. 72/2005 Sb., o poskytování poradenských služeb ve školách a školských poradenských zařízeních, ve znění pozdějších předpisů (k r. 2020)</a:t>
            </a:r>
          </a:p>
          <a:p>
            <a:pPr marL="342900" lvl="0" indent="-342900">
              <a:lnSpc>
                <a:spcPct val="107000"/>
              </a:lnSpc>
              <a:spcAft>
                <a:spcPts val="80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Index inkluze</a:t>
            </a:r>
          </a:p>
          <a:p>
            <a:pPr marL="342900" lvl="0" indent="-342900">
              <a:lnSpc>
                <a:spcPct val="107000"/>
              </a:lnSpc>
              <a:spcAft>
                <a:spcPts val="80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Úmluva o právech osob se zdravotním postižením</a:t>
            </a:r>
          </a:p>
          <a:p>
            <a:pPr marL="342900" lvl="0" indent="-342900">
              <a:lnSpc>
                <a:spcPct val="107000"/>
              </a:lnSpc>
              <a:spcAft>
                <a:spcPts val="800"/>
              </a:spcAft>
              <a:buFont typeface="Symbol" panose="05050102010706020507" pitchFamily="18" charset="2"/>
              <a:buChar char=""/>
            </a:pPr>
            <a:r>
              <a:rPr lang="pl-PL" dirty="0">
                <a:latin typeface="Calibri" panose="020F0502020204030204" pitchFamily="34" charset="0"/>
                <a:ea typeface="Calibri" panose="020F0502020204030204" pitchFamily="34" charset="0"/>
                <a:cs typeface="Times New Roman" panose="02020603050405020304" pitchFamily="18" charset="0"/>
              </a:rPr>
              <a:t>Akční plán inkluzivního vzdělávání pro období (http://www.inkluzevpraxi.cz/files/APIV/APIV-2019-2020-web.pdf)</a:t>
            </a:r>
            <a:endParaRPr lang="cs-CZ"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991213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délník 1">
            <a:extLst>
              <a:ext uri="{FF2B5EF4-FFF2-40B4-BE49-F238E27FC236}">
                <a16:creationId xmlns:a16="http://schemas.microsoft.com/office/drawing/2014/main" id="{886DA00C-5548-46BC-B1CA-53A4EF73D0F6}"/>
              </a:ext>
            </a:extLst>
          </p:cNvPr>
          <p:cNvSpPr/>
          <p:nvPr/>
        </p:nvSpPr>
        <p:spPr>
          <a:xfrm>
            <a:off x="930876" y="1775074"/>
            <a:ext cx="10165492" cy="3549305"/>
          </a:xfrm>
          <a:prstGeom prst="rect">
            <a:avLst/>
          </a:prstGeom>
        </p:spPr>
        <p:txBody>
          <a:bodyPr wrap="square">
            <a:spAutoFit/>
          </a:bodyPr>
          <a:lstStyle/>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Jedna miliarda lidí na celém světě neboli 15 % světové populace, má nějakou formu postižení. Výskyt (prevalence) postižení je vyšší v rozvojových zemích. Jedna pětina odhadovaného globálního součtu, tedy 110 milionů až 190 milionů lidí, má těžké zdravotní postižení. (srov. </a:t>
            </a:r>
            <a:r>
              <a:rPr lang="cs-CZ" u="sng" dirty="0">
                <a:solidFill>
                  <a:srgbClr val="000080"/>
                </a:solidFill>
                <a:latin typeface="Times New Roman" panose="02020603050405020304" pitchFamily="18" charset="0"/>
                <a:ea typeface="Calibri" panose="020F0502020204030204" pitchFamily="34" charset="0"/>
                <a:cs typeface="Times New Roman" panose="02020603050405020304" pitchFamily="18" charset="0"/>
                <a:hlinkClick r:id="rId2"/>
              </a:rPr>
              <a:t>www.worldbank.org/en/</a:t>
            </a:r>
            <a:r>
              <a:rPr lang="cs-CZ" u="sng" dirty="0" err="1">
                <a:solidFill>
                  <a:srgbClr val="000080"/>
                </a:solidFill>
                <a:latin typeface="Times New Roman" panose="02020603050405020304" pitchFamily="18" charset="0"/>
                <a:ea typeface="Calibri" panose="020F0502020204030204" pitchFamily="34" charset="0"/>
                <a:cs typeface="Times New Roman" panose="02020603050405020304" pitchFamily="18" charset="0"/>
                <a:hlinkClick r:id="rId2"/>
              </a:rPr>
              <a:t>topic</a:t>
            </a:r>
            <a:r>
              <a:rPr lang="cs-CZ" u="sng" dirty="0">
                <a:solidFill>
                  <a:srgbClr val="000080"/>
                </a:solidFill>
                <a:latin typeface="Times New Roman" panose="02020603050405020304" pitchFamily="18" charset="0"/>
                <a:ea typeface="Calibri" panose="020F0502020204030204" pitchFamily="34" charset="0"/>
                <a:cs typeface="Times New Roman" panose="02020603050405020304" pitchFamily="18" charset="0"/>
                <a:hlinkClick r:id="rId2"/>
              </a:rPr>
              <a:t>/disability</a:t>
            </a:r>
            <a:r>
              <a:rPr lang="cs-CZ" dirty="0">
                <a:latin typeface="Times New Roman" panose="02020603050405020304" pitchFamily="18" charset="0"/>
                <a:ea typeface="Calibri" panose="020F0502020204030204" pitchFamily="34" charset="0"/>
                <a:cs typeface="Times New Roman" panose="02020603050405020304" pitchFamily="18" charset="0"/>
              </a:rPr>
              <a:t>, 2021)</a:t>
            </a:r>
          </a:p>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U osob se zdravotním postižením vždy byla a stále je větší pravděpodobnost, že se setkají s nepříznivými socioekonomickými důsledky svého handicapu, jako je nižší vzdělání, horší zdravotní stav, nižší úroveň zaměstnanosti a vyšší míra chudoby.</a:t>
            </a:r>
          </a:p>
          <a:p>
            <a:pPr indent="180340" algn="just">
              <a:lnSpc>
                <a:spcPct val="115000"/>
              </a:lnSpc>
              <a:spcBef>
                <a:spcPts val="1200"/>
              </a:spcBef>
              <a:spcAft>
                <a:spcPts val="1200"/>
              </a:spcAft>
            </a:pPr>
            <a:r>
              <a:rPr lang="cs-CZ" dirty="0">
                <a:latin typeface="Times New Roman" panose="02020603050405020304" pitchFamily="18" charset="0"/>
                <a:ea typeface="Calibri" panose="020F0502020204030204" pitchFamily="34" charset="0"/>
                <a:cs typeface="Times New Roman" panose="02020603050405020304" pitchFamily="18" charset="0"/>
              </a:rPr>
              <a:t>Ještě v roce 2013 se počet osob se zdravotním postižením odhadoval spíše na 10 % světové populace, tedy na přibližně 650 miliónů lidí. (srov. </a:t>
            </a:r>
            <a:r>
              <a:rPr lang="cs-CZ" u="sng" dirty="0">
                <a:solidFill>
                  <a:srgbClr val="000080"/>
                </a:solidFill>
                <a:latin typeface="Times New Roman" panose="02020603050405020304" pitchFamily="18" charset="0"/>
                <a:ea typeface="Calibri" panose="020F0502020204030204" pitchFamily="34" charset="0"/>
                <a:cs typeface="Times New Roman" panose="02020603050405020304" pitchFamily="18" charset="0"/>
                <a:hlinkClick r:id="rId3"/>
              </a:rPr>
              <a:t>www.nrzp.cz</a:t>
            </a:r>
            <a:r>
              <a:rPr lang="cs-CZ" dirty="0">
                <a:latin typeface="Times New Roman" panose="02020603050405020304" pitchFamily="18" charset="0"/>
                <a:ea typeface="Calibri" panose="020F0502020204030204" pitchFamily="34" charset="0"/>
                <a:cs typeface="Times New Roman" panose="02020603050405020304" pitchFamily="18" charset="0"/>
              </a:rPr>
              <a:t>, 2021) Počty tedy naprosto doloženě narůstají. </a:t>
            </a:r>
          </a:p>
        </p:txBody>
      </p:sp>
    </p:spTree>
    <p:extLst>
      <p:ext uri="{BB962C8B-B14F-4D97-AF65-F5344CB8AC3E}">
        <p14:creationId xmlns:p14="http://schemas.microsoft.com/office/powerpoint/2010/main" val="12691231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18B36AB-2BBA-43E3-BAFF-8408EDA7C510}"/>
              </a:ext>
            </a:extLst>
          </p:cNvPr>
          <p:cNvSpPr>
            <a:spLocks noGrp="1"/>
          </p:cNvSpPr>
          <p:nvPr>
            <p:ph type="title"/>
          </p:nvPr>
        </p:nvSpPr>
        <p:spPr/>
        <p:txBody>
          <a:bodyPr/>
          <a:lstStyle/>
          <a:p>
            <a:r>
              <a:rPr lang="cs-CZ" dirty="0"/>
              <a:t>Inkluzivní pedagogika</a:t>
            </a:r>
            <a:endParaRPr lang="en-GB" dirty="0"/>
          </a:p>
        </p:txBody>
      </p:sp>
      <p:sp>
        <p:nvSpPr>
          <p:cNvPr id="3" name="Zástupný symbol pro obsah 2">
            <a:extLst>
              <a:ext uri="{FF2B5EF4-FFF2-40B4-BE49-F238E27FC236}">
                <a16:creationId xmlns:a16="http://schemas.microsoft.com/office/drawing/2014/main" id="{D5576094-0BC0-46DE-8585-E88E5E4E81E9}"/>
              </a:ext>
            </a:extLst>
          </p:cNvPr>
          <p:cNvSpPr>
            <a:spLocks noGrp="1"/>
          </p:cNvSpPr>
          <p:nvPr>
            <p:ph idx="1"/>
          </p:nvPr>
        </p:nvSpPr>
        <p:spPr/>
        <p:txBody>
          <a:bodyPr>
            <a:normAutofit/>
          </a:bodyPr>
          <a:lstStyle/>
          <a:p>
            <a:r>
              <a:rPr lang="cs-CZ" sz="3200" b="1" dirty="0"/>
              <a:t>Jak souvisí: inkluzivní pedagogika, speciální pedagogika, obecná pedagogika? </a:t>
            </a:r>
          </a:p>
          <a:p>
            <a:r>
              <a:rPr lang="cs-CZ" sz="3200" b="1" dirty="0"/>
              <a:t>Jak této souvislosti rozumíte? </a:t>
            </a:r>
          </a:p>
          <a:p>
            <a:r>
              <a:rPr lang="cs-CZ" sz="3200" b="1" dirty="0"/>
              <a:t>Co je realita a co je fikce? </a:t>
            </a:r>
            <a:endParaRPr lang="en-GB" sz="3200" b="1" dirty="0"/>
          </a:p>
        </p:txBody>
      </p:sp>
    </p:spTree>
    <p:extLst>
      <p:ext uri="{BB962C8B-B14F-4D97-AF65-F5344CB8AC3E}">
        <p14:creationId xmlns:p14="http://schemas.microsoft.com/office/powerpoint/2010/main" val="10122178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FC4ED65-F77A-4530-98DC-1F2162F79E92}"/>
              </a:ext>
            </a:extLst>
          </p:cNvPr>
          <p:cNvSpPr>
            <a:spLocks noGrp="1"/>
          </p:cNvSpPr>
          <p:nvPr>
            <p:ph type="title"/>
          </p:nvPr>
        </p:nvSpPr>
        <p:spPr/>
        <p:txBody>
          <a:bodyPr>
            <a:normAutofit fontScale="90000"/>
          </a:bodyPr>
          <a:lstStyle/>
          <a:p>
            <a:br>
              <a:rPr lang="pl-PL" sz="3600" dirty="0"/>
            </a:br>
            <a:r>
              <a:rPr lang="pl-PL" sz="3600" dirty="0"/>
              <a:t>1.Vzdělávací politika České republiky, současné trendy vzdělávání, legislativní a kurikulární dokumenty</a:t>
            </a:r>
            <a:br>
              <a:rPr lang="cs-CZ" dirty="0"/>
            </a:br>
            <a:endParaRPr lang="en-GB" dirty="0"/>
          </a:p>
        </p:txBody>
      </p:sp>
      <p:sp>
        <p:nvSpPr>
          <p:cNvPr id="3" name="Zástupný symbol pro obsah 2">
            <a:extLst>
              <a:ext uri="{FF2B5EF4-FFF2-40B4-BE49-F238E27FC236}">
                <a16:creationId xmlns:a16="http://schemas.microsoft.com/office/drawing/2014/main" id="{48ABF5B4-ABA8-49A4-B71B-9B1AE669A281}"/>
              </a:ext>
            </a:extLst>
          </p:cNvPr>
          <p:cNvSpPr>
            <a:spLocks noGrp="1"/>
          </p:cNvSpPr>
          <p:nvPr>
            <p:ph idx="1"/>
          </p:nvPr>
        </p:nvSpPr>
        <p:spPr/>
        <p:txBody>
          <a:bodyPr>
            <a:normAutofit fontScale="92500"/>
          </a:bodyPr>
          <a:lstStyle/>
          <a:p>
            <a:r>
              <a:rPr lang="cs-CZ" dirty="0"/>
              <a:t>Proč máme „inkluzivní vzdělávání“ u nás v České republice a co to znamená?</a:t>
            </a:r>
          </a:p>
          <a:p>
            <a:pPr>
              <a:spcAft>
                <a:spcPts val="0"/>
              </a:spcAft>
              <a:buClr>
                <a:schemeClr val="accent5"/>
              </a:buClr>
              <a:buFont typeface="Arial" pitchFamily="34" charset="0"/>
              <a:buChar char="•"/>
              <a:defRPr/>
            </a:pPr>
            <a:r>
              <a:rPr lang="cs-CZ" dirty="0">
                <a:cs typeface="Arial" panose="020B0604020202020204" pitchFamily="34" charset="0"/>
              </a:rPr>
              <a:t>Chceme dát šanci na kvalitní vzdělání všem dětem bez rozdílu.</a:t>
            </a:r>
          </a:p>
          <a:p>
            <a:pPr>
              <a:spcAft>
                <a:spcPts val="0"/>
              </a:spcAft>
              <a:buClr>
                <a:schemeClr val="accent5"/>
              </a:buClr>
              <a:buFont typeface="Arial" pitchFamily="34" charset="0"/>
              <a:buChar char="•"/>
              <a:defRPr/>
            </a:pPr>
            <a:r>
              <a:rPr lang="cs-CZ" dirty="0">
                <a:cs typeface="Arial" panose="020B0604020202020204" pitchFamily="34" charset="0"/>
              </a:rPr>
              <a:t>Chceme rozvíjet dobré vzájemné vztahy mezi různými etnickými skupinami i vztahy k majoritnímu obyvatelstvu.</a:t>
            </a:r>
          </a:p>
          <a:p>
            <a:pPr>
              <a:spcAft>
                <a:spcPts val="0"/>
              </a:spcAft>
              <a:buClr>
                <a:schemeClr val="accent5"/>
              </a:buClr>
              <a:buFont typeface="Arial" pitchFamily="34" charset="0"/>
              <a:buChar char="•"/>
              <a:defRPr/>
            </a:pPr>
            <a:r>
              <a:rPr lang="cs-CZ" dirty="0">
                <a:cs typeface="Arial" panose="020B0604020202020204" pitchFamily="34" charset="0"/>
              </a:rPr>
              <a:t>Chceme pomoci sociálně znevýhodněným rodinám a minoritním etnickým skupinám, aby se mohly plně zapojit do společnosti a podílet se ne veřejném životě.</a:t>
            </a:r>
          </a:p>
          <a:p>
            <a:pPr>
              <a:spcAft>
                <a:spcPts val="0"/>
              </a:spcAft>
              <a:buClr>
                <a:schemeClr val="accent5"/>
              </a:buClr>
              <a:buFont typeface="Arial" pitchFamily="34" charset="0"/>
              <a:buChar char="•"/>
              <a:defRPr/>
            </a:pPr>
            <a:r>
              <a:rPr lang="cs-CZ" dirty="0">
                <a:cs typeface="Arial" panose="020B0604020202020204" pitchFamily="34" charset="0"/>
              </a:rPr>
              <a:t>Chceme omezit další prohlubování sociálního vyloučení.</a:t>
            </a:r>
            <a:r>
              <a:rPr lang="en-US" dirty="0">
                <a:cs typeface="Arial" panose="020B0604020202020204" pitchFamily="34" charset="0"/>
              </a:rPr>
              <a:t> </a:t>
            </a:r>
            <a:endParaRPr lang="cs-CZ" dirty="0">
              <a:cs typeface="Arial" panose="020B0604020202020204" pitchFamily="34" charset="0"/>
            </a:endParaRPr>
          </a:p>
          <a:p>
            <a:endParaRPr lang="en-GB" dirty="0"/>
          </a:p>
        </p:txBody>
      </p:sp>
    </p:spTree>
    <p:extLst>
      <p:ext uri="{BB962C8B-B14F-4D97-AF65-F5344CB8AC3E}">
        <p14:creationId xmlns:p14="http://schemas.microsoft.com/office/powerpoint/2010/main" val="866280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DCA24E5-6531-4C35-A127-6E2CABEDECA6}"/>
              </a:ext>
            </a:extLst>
          </p:cNvPr>
          <p:cNvSpPr>
            <a:spLocks noGrp="1"/>
          </p:cNvSpPr>
          <p:nvPr>
            <p:ph type="title"/>
          </p:nvPr>
        </p:nvSpPr>
        <p:spPr/>
        <p:txBody>
          <a:bodyPr/>
          <a:lstStyle/>
          <a:p>
            <a:r>
              <a:rPr lang="cs-CZ" dirty="0"/>
              <a:t>Vzdělávací politika státu a regionu by měla:</a:t>
            </a:r>
            <a:endParaRPr lang="en-GB" dirty="0"/>
          </a:p>
        </p:txBody>
      </p:sp>
      <p:sp>
        <p:nvSpPr>
          <p:cNvPr id="3" name="Zástupný symbol pro obsah 2">
            <a:extLst>
              <a:ext uri="{FF2B5EF4-FFF2-40B4-BE49-F238E27FC236}">
                <a16:creationId xmlns:a16="http://schemas.microsoft.com/office/drawing/2014/main" id="{4AC2562A-A980-493B-82D0-0DC61F62AFC2}"/>
              </a:ext>
            </a:extLst>
          </p:cNvPr>
          <p:cNvSpPr>
            <a:spLocks noGrp="1"/>
          </p:cNvSpPr>
          <p:nvPr>
            <p:ph idx="1"/>
          </p:nvPr>
        </p:nvSpPr>
        <p:spPr/>
        <p:txBody>
          <a:bodyPr/>
          <a:lstStyle/>
          <a:p>
            <a:r>
              <a:rPr lang="cs-CZ" b="1" i="1" dirty="0"/>
              <a:t>…poskytovat kvalitní vzdělání všem dětem a žákům bez rozdílů v sociálním či rodinném zázemí, v etnickém původu nebo ve zdravotním stavu, v míře jejich nadání, v nesegregujícím prostředí.</a:t>
            </a:r>
          </a:p>
          <a:p>
            <a:r>
              <a:rPr lang="cs-CZ" b="1" i="1" dirty="0"/>
              <a:t> ….být proto adekvátně nastavená a materiálně i personálně připravená.</a:t>
            </a:r>
            <a:endParaRPr lang="cs-CZ" dirty="0"/>
          </a:p>
          <a:p>
            <a:endParaRPr lang="en-GB" dirty="0"/>
          </a:p>
        </p:txBody>
      </p:sp>
    </p:spTree>
    <p:extLst>
      <p:ext uri="{BB962C8B-B14F-4D97-AF65-F5344CB8AC3E}">
        <p14:creationId xmlns:p14="http://schemas.microsoft.com/office/powerpoint/2010/main" val="300181848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ka">
  <a:themeElements>
    <a:clrScheme name="Organika">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ka">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ka">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TM02900743[[fn=Organika]]</Template>
  <TotalTime>114</TotalTime>
  <Words>1638</Words>
  <Application>Microsoft Office PowerPoint</Application>
  <PresentationFormat>Širokoúhlá obrazovka</PresentationFormat>
  <Paragraphs>104</Paragraphs>
  <Slides>19</Slides>
  <Notes>0</Notes>
  <HiddenSlides>0</HiddenSlides>
  <MMClips>0</MMClips>
  <ScaleCrop>false</ScaleCrop>
  <HeadingPairs>
    <vt:vector size="6" baseType="variant">
      <vt:variant>
        <vt:lpstr>Použitá písma</vt:lpstr>
      </vt:variant>
      <vt:variant>
        <vt:i4>6</vt:i4>
      </vt:variant>
      <vt:variant>
        <vt:lpstr>Motiv</vt:lpstr>
      </vt:variant>
      <vt:variant>
        <vt:i4>2</vt:i4>
      </vt:variant>
      <vt:variant>
        <vt:lpstr>Nadpisy snímků</vt:lpstr>
      </vt:variant>
      <vt:variant>
        <vt:i4>19</vt:i4>
      </vt:variant>
    </vt:vector>
  </HeadingPairs>
  <TitlesOfParts>
    <vt:vector size="27" baseType="lpstr">
      <vt:lpstr>Arial</vt:lpstr>
      <vt:lpstr>Calibri</vt:lpstr>
      <vt:lpstr>Garamond</vt:lpstr>
      <vt:lpstr>HG Mincho Light J</vt:lpstr>
      <vt:lpstr>Symbol</vt:lpstr>
      <vt:lpstr>Times New Roman</vt:lpstr>
      <vt:lpstr>Organika</vt:lpstr>
      <vt:lpstr>Motiv systému Office</vt:lpstr>
      <vt:lpstr>Inkluzivní pedagogika</vt:lpstr>
      <vt:lpstr>Cíl předmětu</vt:lpstr>
      <vt:lpstr>Požadavky na studenta</vt:lpstr>
      <vt:lpstr>Literatura</vt:lpstr>
      <vt:lpstr>Prezentace aplikace PowerPoint</vt:lpstr>
      <vt:lpstr>Prezentace aplikace PowerPoint</vt:lpstr>
      <vt:lpstr>Inkluzivní pedagogika</vt:lpstr>
      <vt:lpstr> 1.Vzdělávací politika České republiky, současné trendy vzdělávání, legislativní a kurikulární dokumenty </vt:lpstr>
      <vt:lpstr>Vzdělávací politika státu a regionu by měla:</vt:lpstr>
      <vt:lpstr>Definice inkluzivního vzdělávání</vt:lpstr>
      <vt:lpstr>Prezentace aplikace PowerPoint</vt:lpstr>
      <vt:lpstr>Inkluze a inkluzivní vzdělávání</vt:lpstr>
      <vt:lpstr>Prezentace aplikace PowerPoint</vt:lpstr>
      <vt:lpstr>Inkluze jako proces</vt:lpstr>
      <vt:lpstr>Prezentace aplikace PowerPoint</vt:lpstr>
      <vt:lpstr>Školský zákon č. 561/2004 Sb.  (ve znění pozdějších předpisů)</vt:lpstr>
      <vt:lpstr>Inkluzivní vzdělávání</vt:lpstr>
      <vt:lpstr>Prezentace aplikace PowerPoint</vt:lpstr>
      <vt:lpstr>Školský Poradenský systém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Inkluzivní pedagogika</dc:title>
  <dc:creator>Kateřina Janků</dc:creator>
  <cp:lastModifiedBy>Kateřina Janků</cp:lastModifiedBy>
  <cp:revision>11</cp:revision>
  <dcterms:created xsi:type="dcterms:W3CDTF">2021-09-17T16:51:22Z</dcterms:created>
  <dcterms:modified xsi:type="dcterms:W3CDTF">2021-10-07T17:21:13Z</dcterms:modified>
</cp:coreProperties>
</file>