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4" r:id="rId3"/>
  </p:sldMasterIdLst>
  <p:sldIdLst>
    <p:sldId id="409" r:id="rId4"/>
    <p:sldId id="410" r:id="rId5"/>
    <p:sldId id="366" r:id="rId6"/>
    <p:sldId id="257" r:id="rId7"/>
    <p:sldId id="368" r:id="rId8"/>
    <p:sldId id="365" r:id="rId9"/>
    <p:sldId id="370" r:id="rId10"/>
    <p:sldId id="374" r:id="rId11"/>
    <p:sldId id="372" r:id="rId12"/>
    <p:sldId id="373" r:id="rId13"/>
    <p:sldId id="369" r:id="rId14"/>
    <p:sldId id="411" r:id="rId15"/>
    <p:sldId id="418" r:id="rId16"/>
    <p:sldId id="340" r:id="rId17"/>
    <p:sldId id="393" r:id="rId18"/>
    <p:sldId id="341" r:id="rId19"/>
    <p:sldId id="394" r:id="rId20"/>
    <p:sldId id="396" r:id="rId21"/>
    <p:sldId id="266" r:id="rId22"/>
    <p:sldId id="419" r:id="rId23"/>
    <p:sldId id="420" r:id="rId24"/>
    <p:sldId id="342" r:id="rId25"/>
    <p:sldId id="421" r:id="rId26"/>
    <p:sldId id="422" r:id="rId27"/>
    <p:sldId id="399" r:id="rId28"/>
    <p:sldId id="294" r:id="rId29"/>
    <p:sldId id="424" r:id="rId30"/>
    <p:sldId id="268" r:id="rId31"/>
    <p:sldId id="315" r:id="rId32"/>
    <p:sldId id="408" r:id="rId33"/>
    <p:sldId id="272" r:id="rId34"/>
    <p:sldId id="426" r:id="rId35"/>
    <p:sldId id="428" r:id="rId36"/>
    <p:sldId id="430" r:id="rId37"/>
    <p:sldId id="431" r:id="rId38"/>
    <p:sldId id="432" r:id="rId39"/>
    <p:sldId id="276" r:id="rId40"/>
    <p:sldId id="433" r:id="rId41"/>
    <p:sldId id="434" r:id="rId42"/>
    <p:sldId id="435" r:id="rId43"/>
    <p:sldId id="436" r:id="rId44"/>
    <p:sldId id="278" r:id="rId45"/>
    <p:sldId id="437" r:id="rId46"/>
    <p:sldId id="283" r:id="rId47"/>
    <p:sldId id="439" r:id="rId48"/>
    <p:sldId id="309" r:id="rId49"/>
    <p:sldId id="440" r:id="rId50"/>
    <p:sldId id="441" r:id="rId51"/>
    <p:sldId id="381" r:id="rId52"/>
    <p:sldId id="442" r:id="rId53"/>
    <p:sldId id="444" r:id="rId54"/>
    <p:sldId id="412" r:id="rId55"/>
    <p:sldId id="413" r:id="rId56"/>
    <p:sldId id="414" r:id="rId57"/>
    <p:sldId id="416" r:id="rId58"/>
    <p:sldId id="383" r:id="rId59"/>
    <p:sldId id="386" r:id="rId60"/>
    <p:sldId id="389" r:id="rId61"/>
    <p:sldId id="256" r:id="rId62"/>
    <p:sldId id="367" r:id="rId63"/>
    <p:sldId id="375" r:id="rId64"/>
    <p:sldId id="288" r:id="rId65"/>
    <p:sldId id="377" r:id="rId66"/>
    <p:sldId id="323" r:id="rId67"/>
    <p:sldId id="324" r:id="rId68"/>
    <p:sldId id="376" r:id="rId69"/>
    <p:sldId id="325" r:id="rId70"/>
    <p:sldId id="289" r:id="rId71"/>
    <p:sldId id="326" r:id="rId72"/>
    <p:sldId id="318" r:id="rId73"/>
    <p:sldId id="378" r:id="rId74"/>
    <p:sldId id="329" r:id="rId75"/>
    <p:sldId id="327" r:id="rId76"/>
    <p:sldId id="328" r:id="rId77"/>
    <p:sldId id="330" r:id="rId78"/>
    <p:sldId id="290" r:id="rId79"/>
    <p:sldId id="382" r:id="rId80"/>
    <p:sldId id="380" r:id="rId81"/>
    <p:sldId id="334" r:id="rId82"/>
    <p:sldId id="379" r:id="rId83"/>
    <p:sldId id="302" r:id="rId84"/>
    <p:sldId id="384" r:id="rId85"/>
    <p:sldId id="385" r:id="rId86"/>
    <p:sldId id="346" r:id="rId87"/>
    <p:sldId id="303" r:id="rId88"/>
    <p:sldId id="304" r:id="rId89"/>
    <p:sldId id="391" r:id="rId90"/>
    <p:sldId id="352" r:id="rId91"/>
    <p:sldId id="395" r:id="rId92"/>
    <p:sldId id="353" r:id="rId93"/>
    <p:sldId id="397" r:id="rId94"/>
    <p:sldId id="308" r:id="rId95"/>
    <p:sldId id="401" r:id="rId96"/>
    <p:sldId id="310" r:id="rId97"/>
    <p:sldId id="354" r:id="rId98"/>
    <p:sldId id="405" r:id="rId99"/>
    <p:sldId id="404" r:id="rId100"/>
    <p:sldId id="311" r:id="rId101"/>
    <p:sldId id="356" r:id="rId102"/>
    <p:sldId id="364" r:id="rId103"/>
    <p:sldId id="312" r:id="rId104"/>
    <p:sldId id="407" r:id="rId105"/>
    <p:sldId id="313" r:id="rId106"/>
    <p:sldId id="336" r:id="rId107"/>
    <p:sldId id="332" r:id="rId108"/>
    <p:sldId id="417" r:id="rId109"/>
    <p:sldId id="661" r:id="rId110"/>
    <p:sldId id="359" r:id="rId111"/>
    <p:sldId id="662" r:id="rId112"/>
    <p:sldId id="664" r:id="rId113"/>
    <p:sldId id="666" r:id="rId114"/>
    <p:sldId id="667" r:id="rId115"/>
    <p:sldId id="668" r:id="rId116"/>
    <p:sldId id="669" r:id="rId117"/>
    <p:sldId id="681" r:id="rId118"/>
    <p:sldId id="682" r:id="rId119"/>
    <p:sldId id="683" r:id="rId120"/>
    <p:sldId id="684" r:id="rId121"/>
    <p:sldId id="685" r:id="rId122"/>
    <p:sldId id="686" r:id="rId123"/>
    <p:sldId id="687" r:id="rId124"/>
    <p:sldId id="452" r:id="rId125"/>
    <p:sldId id="688" r:id="rId126"/>
    <p:sldId id="451" r:id="rId127"/>
    <p:sldId id="689" r:id="rId128"/>
    <p:sldId id="690" r:id="rId129"/>
    <p:sldId id="691" r:id="rId130"/>
    <p:sldId id="692" r:id="rId131"/>
    <p:sldId id="453" r:id="rId132"/>
    <p:sldId id="694" r:id="rId133"/>
    <p:sldId id="447" r:id="rId134"/>
    <p:sldId id="695" r:id="rId135"/>
    <p:sldId id="449" r:id="rId136"/>
    <p:sldId id="448" r:id="rId137"/>
    <p:sldId id="456" r:id="rId13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AFF69-1109-46D5-8799-63C1A28F8C9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C1AF3-9723-47EA-A3FF-D810F5F6EE0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25F1A-6EB4-4664-8611-B56F77C7A13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610330-9AD3-4C35-9950-868DED53A39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DA4CD3-4EE5-4651-BACB-DFA30A5B8BC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1BFA-3726-4633-A321-CBD02BE61F55}" type="datetimeFigureOut">
              <a:rPr lang="cs-CZ" smtClean="0"/>
              <a:pPr/>
              <a:t>23.11.2023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95F4-718D-44D9-8E44-599FCF3CE9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28256-57B4-493A-810C-81FA6F6E94C3}" type="datetimeFigureOut">
              <a:rPr lang="cs-CZ"/>
              <a:pPr>
                <a:defRPr/>
              </a:pPr>
              <a:t>23.11.2023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C47D-4F23-402B-811B-289F5C03F7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FFE7E-7BD3-42A0-A053-6242BCABED6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86B77-9965-4EED-AC3C-44868104BCF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FC49F-2482-41EA-9A64-4C9CFB502F7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BD75C-C736-48BE-AF15-B7804E7D916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BE7EF-2DE9-4639-8FBE-15DB2B9AC7D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09289-49A4-414F-89D5-7A67490FC32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0A824-7630-455A-A6D0-B812FF35662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AD29-4726-4CEE-A567-5E8ED69BAEE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1B805C-8541-411C-AE17-0B20FA7500F2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91BFA-3726-4633-A321-CBD02BE61F55}" type="datetimeFigureOut">
              <a:rPr lang="cs-CZ" smtClean="0"/>
              <a:pPr/>
              <a:t>23.11.2023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195F4-718D-44D9-8E44-599FCF3CE97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F8A368-7FD5-4327-BC14-FDCD53356DAD}" type="datetimeFigureOut">
              <a:rPr lang="cs-CZ"/>
              <a:pPr>
                <a:defRPr/>
              </a:pPr>
              <a:t>23.11.2023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B8CA6E-F9AD-4CF4-9500-91FE45C055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keta.skalna@fvp.slu.cz" TargetMode="Externa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ctrTitle"/>
          </p:nvPr>
        </p:nvSpPr>
        <p:spPr>
          <a:xfrm>
            <a:off x="685800" y="2306383"/>
            <a:ext cx="7772400" cy="1685206"/>
          </a:xfrm>
        </p:spPr>
        <p:txBody>
          <a:bodyPr/>
          <a:lstStyle/>
          <a:p>
            <a:pPr eaLnBrk="1" hangingPunct="1"/>
            <a:r>
              <a:rPr lang="cs-CZ" dirty="0"/>
              <a:t>SOMATOLOGIE</a:t>
            </a:r>
            <a:br>
              <a:rPr lang="cs-CZ" dirty="0">
                <a:latin typeface="Arial" charset="0"/>
              </a:rPr>
            </a:br>
            <a:r>
              <a:rPr lang="cs-CZ" sz="3000" dirty="0">
                <a:latin typeface="Arial" charset="0"/>
              </a:rPr>
              <a:t>blok</a:t>
            </a:r>
            <a:r>
              <a:rPr lang="cs-CZ" sz="3000" dirty="0"/>
              <a:t> 4</a:t>
            </a:r>
          </a:p>
        </p:txBody>
      </p:sp>
      <p:sp>
        <p:nvSpPr>
          <p:cNvPr id="109571" name="Podnadpis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752600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chemeClr val="tx1"/>
                </a:solidFill>
              </a:rPr>
              <a:t>Mgr. Markéta Skalná, Ph.D.</a:t>
            </a:r>
          </a:p>
          <a:p>
            <a:pPr eaLnBrk="1" hangingPunct="1"/>
            <a:endParaRPr lang="cs-CZ" sz="2000" dirty="0">
              <a:solidFill>
                <a:schemeClr val="tx1"/>
              </a:solidFill>
            </a:endParaRPr>
          </a:p>
          <a:p>
            <a:pPr eaLnBrk="1" hangingPunct="1"/>
            <a:r>
              <a:rPr lang="cs-CZ" dirty="0">
                <a:solidFill>
                  <a:schemeClr val="tx1"/>
                </a:solidFill>
                <a:hlinkClick r:id="rId2"/>
              </a:rPr>
              <a:t>marketa.skalna@fvp.slu.cz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9573" name="Nadpis 1"/>
          <p:cNvSpPr>
            <a:spLocks/>
          </p:cNvSpPr>
          <p:nvPr/>
        </p:nvSpPr>
        <p:spPr bwMode="auto">
          <a:xfrm>
            <a:off x="539750" y="333374"/>
            <a:ext cx="8348663" cy="179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u="sng" dirty="0">
                <a:latin typeface="Calibri" pitchFamily="34" charset="0"/>
              </a:rPr>
              <a:t>Speciální pedagogika</a:t>
            </a:r>
            <a:br>
              <a:rPr lang="cs-CZ" sz="4000" u="sng" dirty="0">
                <a:latin typeface="Calibri" pitchFamily="34" charset="0"/>
              </a:rPr>
            </a:br>
            <a:r>
              <a:rPr lang="cs-CZ" sz="4000" u="sng" dirty="0">
                <a:latin typeface="Calibri" pitchFamily="34" charset="0"/>
              </a:rPr>
              <a:t>Edukační péče o seniory</a:t>
            </a:r>
          </a:p>
          <a:p>
            <a:pPr algn="ctr"/>
            <a:r>
              <a:rPr lang="cs-CZ" sz="4000" dirty="0">
                <a:latin typeface="Calibri" pitchFamily="34" charset="0"/>
              </a:rPr>
              <a:t>kombi</a:t>
            </a:r>
          </a:p>
        </p:txBody>
      </p:sp>
    </p:spTree>
    <p:extLst>
      <p:ext uri="{BB962C8B-B14F-4D97-AF65-F5344CB8AC3E}">
        <p14:creationId xmlns:p14="http://schemas.microsoft.com/office/powerpoint/2010/main" val="272945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cs-CZ" sz="4000" dirty="0"/>
              <a:t>Typy nervových vláken (nervů)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949280"/>
          </a:xfrm>
        </p:spPr>
        <p:txBody>
          <a:bodyPr/>
          <a:lstStyle/>
          <a:p>
            <a:r>
              <a:rPr lang="cs-CZ" sz="2200" dirty="0"/>
              <a:t>ganglion = nahromadění nervových buněk</a:t>
            </a:r>
          </a:p>
          <a:p>
            <a:r>
              <a:rPr lang="cs-CZ" sz="2200" dirty="0"/>
              <a:t>nervy = svazky vláken = výběžky neuronů</a:t>
            </a:r>
          </a:p>
          <a:p>
            <a:r>
              <a:rPr lang="cs-CZ" sz="2200" b="1" dirty="0"/>
              <a:t>senzitivní vlákna </a:t>
            </a:r>
            <a:r>
              <a:rPr lang="cs-CZ" sz="2200" dirty="0"/>
              <a:t>- výběžky buněk míšních ganglií a buněk ganglií hlavových nervů, zprostředkovávají informace z periferie (spojují periferii s CNS)</a:t>
            </a:r>
          </a:p>
          <a:p>
            <a:r>
              <a:rPr lang="cs-CZ" sz="2200" b="1" dirty="0"/>
              <a:t>motorická vlákna </a:t>
            </a:r>
            <a:r>
              <a:rPr lang="cs-CZ" sz="2200" dirty="0"/>
              <a:t>- axony neuronů, vystupují z míchy a mozkového kmene, vedou do periferie podněty pro motorické ploténky svalů</a:t>
            </a:r>
          </a:p>
          <a:p>
            <a:r>
              <a:rPr lang="cs-CZ" sz="2200" dirty="0"/>
              <a:t>většina vláken obalena vrstvami </a:t>
            </a:r>
            <a:r>
              <a:rPr lang="cs-CZ" sz="2200" b="1" dirty="0"/>
              <a:t>myelinu</a:t>
            </a:r>
            <a:r>
              <a:rPr lang="cs-CZ" sz="2200" dirty="0"/>
              <a:t> - na periferních nervech tvořeno </a:t>
            </a:r>
            <a:r>
              <a:rPr lang="cs-CZ" sz="2200" b="1" dirty="0" err="1"/>
              <a:t>Schwanovými</a:t>
            </a:r>
            <a:r>
              <a:rPr lang="cs-CZ" sz="2200" b="1" dirty="0"/>
              <a:t> buňkami </a:t>
            </a:r>
            <a:r>
              <a:rPr lang="cs-CZ" sz="2200" dirty="0"/>
              <a:t>- </a:t>
            </a:r>
            <a:r>
              <a:rPr lang="cs-CZ" sz="2200" b="1" dirty="0" err="1"/>
              <a:t>myelinova</a:t>
            </a:r>
            <a:r>
              <a:rPr lang="cs-CZ" sz="2200" b="1" dirty="0"/>
              <a:t> pochva </a:t>
            </a:r>
            <a:r>
              <a:rPr lang="cs-CZ" sz="2200" dirty="0"/>
              <a:t>(izolátor), přerušena </a:t>
            </a:r>
            <a:r>
              <a:rPr lang="cs-CZ" sz="2200" b="1" dirty="0"/>
              <a:t>zářezy </a:t>
            </a:r>
            <a:r>
              <a:rPr lang="cs-CZ" sz="2200" dirty="0"/>
              <a:t>- šíření vzruchu skokem - rychlejší vedení než u </a:t>
            </a:r>
            <a:r>
              <a:rPr lang="cs-CZ" sz="2200" dirty="0" err="1"/>
              <a:t>nemyelizovaných</a:t>
            </a:r>
            <a:r>
              <a:rPr lang="cs-CZ" sz="2200" dirty="0"/>
              <a:t> vláken</a:t>
            </a:r>
          </a:p>
          <a:p>
            <a:r>
              <a:rPr lang="cs-CZ" sz="2200" dirty="0"/>
              <a:t>vlákna sdružena do svazků, spojena řídkým vazivem, v něm krevní cévy (výživa pro nervy), prostor mezi jednotlivými svazky vyplňuje také vazivo</a:t>
            </a:r>
            <a:endParaRPr lang="cs-CZ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://leccos.com/pics/pic/vegetativni_nervovy_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123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4000" dirty="0" err="1"/>
              <a:t>Sympaticus</a:t>
            </a:r>
            <a:endParaRPr lang="cs-CZ" sz="4000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640960" cy="5400600"/>
          </a:xfrm>
        </p:spPr>
        <p:txBody>
          <a:bodyPr/>
          <a:lstStyle/>
          <a:p>
            <a:r>
              <a:rPr lang="cs-CZ" sz="2300" dirty="0"/>
              <a:t>rozsáhlejší, podél páteře, inervuje všechny orgány a tkáně</a:t>
            </a:r>
          </a:p>
          <a:p>
            <a:r>
              <a:rPr lang="cs-CZ" sz="2300" dirty="0"/>
              <a:t>neurony uloženy ve spinální míše v segmentech C8 - L2-3</a:t>
            </a:r>
          </a:p>
          <a:p>
            <a:endParaRPr lang="cs-CZ" sz="2300" dirty="0"/>
          </a:p>
          <a:p>
            <a:r>
              <a:rPr lang="cs-CZ" sz="2300" dirty="0"/>
              <a:t>stimuluje aktivity spojené s výdejem energie(</a:t>
            </a:r>
            <a:r>
              <a:rPr lang="cs-CZ" sz="2300" dirty="0" err="1"/>
              <a:t>fight</a:t>
            </a:r>
            <a:r>
              <a:rPr lang="cs-CZ" sz="2300" dirty="0"/>
              <a:t> </a:t>
            </a:r>
            <a:r>
              <a:rPr lang="cs-CZ" sz="2300" dirty="0" err="1"/>
              <a:t>or</a:t>
            </a:r>
            <a:r>
              <a:rPr lang="cs-CZ" sz="2300" dirty="0"/>
              <a:t> run)</a:t>
            </a:r>
          </a:p>
          <a:p>
            <a:r>
              <a:rPr lang="cs-CZ" sz="2300" dirty="0"/>
              <a:t>mobilizace organismu, vyplavení adrenalinu</a:t>
            </a:r>
          </a:p>
          <a:p>
            <a:r>
              <a:rPr lang="cs-CZ" sz="2300" dirty="0"/>
              <a:t>zvýšená tepová frekvence, rozšíření zornic, prokrvení svalů, zvýšení tlaku, odkrvení útrob</a:t>
            </a:r>
          </a:p>
          <a:p>
            <a:endParaRPr lang="cs-CZ" sz="2300" dirty="0"/>
          </a:p>
          <a:p>
            <a:r>
              <a:rPr lang="cs-CZ" sz="2300" dirty="0">
                <a:solidFill>
                  <a:srgbClr val="FF3300"/>
                </a:solidFill>
              </a:rPr>
              <a:t>stres, strach, boj, útěk, sebezáchova</a:t>
            </a:r>
          </a:p>
          <a:p>
            <a:endParaRPr lang="cs-CZ" sz="2300" dirty="0"/>
          </a:p>
          <a:p>
            <a:endParaRPr lang="cs-CZ" sz="23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.ahaonline.cz/img/18/new_article/712780-img-import-z-takovych-celisti-se-ericovi-podarilo-vypros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6959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/>
          <a:lstStyle/>
          <a:p>
            <a:r>
              <a:rPr lang="cs-CZ" sz="4000" dirty="0" err="1"/>
              <a:t>Parasympaticus</a:t>
            </a:r>
            <a:endParaRPr lang="cs-CZ" sz="4000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784976" cy="5760640"/>
          </a:xfrm>
        </p:spPr>
        <p:txBody>
          <a:bodyPr/>
          <a:lstStyle/>
          <a:p>
            <a:r>
              <a:rPr lang="cs-CZ" sz="2300" dirty="0"/>
              <a:t>je součásti některých hlavových nervů a sakrálních míšních pletení – hlavový a sakrální </a:t>
            </a:r>
            <a:r>
              <a:rPr lang="cs-CZ" sz="2300" dirty="0" err="1"/>
              <a:t>parasympaticus</a:t>
            </a:r>
            <a:endParaRPr lang="cs-CZ" sz="2300" dirty="0"/>
          </a:p>
          <a:p>
            <a:r>
              <a:rPr lang="cs-CZ" sz="2300" dirty="0"/>
              <a:t>hlavové nervy s </a:t>
            </a:r>
            <a:r>
              <a:rPr lang="cs-CZ" sz="2300" dirty="0" err="1"/>
              <a:t>parasymatickou</a:t>
            </a:r>
            <a:r>
              <a:rPr lang="cs-CZ" sz="2300" dirty="0"/>
              <a:t> složkou: n. III, VII, IX, X</a:t>
            </a:r>
          </a:p>
          <a:p>
            <a:r>
              <a:rPr lang="cs-CZ" sz="2300" dirty="0"/>
              <a:t>n. vagus má parasympatická vlákna pro orgány dutiny břišní</a:t>
            </a:r>
          </a:p>
          <a:p>
            <a:r>
              <a:rPr lang="cs-CZ" sz="2300" dirty="0"/>
              <a:t>po přepojení se podílí na inervaci velkých slinných žláz a některých hladkých svalů</a:t>
            </a:r>
          </a:p>
          <a:p>
            <a:endParaRPr lang="cs-CZ" sz="2300" dirty="0"/>
          </a:p>
          <a:p>
            <a:r>
              <a:rPr lang="cs-CZ" sz="2300" dirty="0"/>
              <a:t>sakrální </a:t>
            </a:r>
            <a:r>
              <a:rPr lang="cs-CZ" sz="2300" dirty="0" err="1"/>
              <a:t>parasympaticus</a:t>
            </a:r>
            <a:r>
              <a:rPr lang="cs-CZ" sz="2300" dirty="0"/>
              <a:t> - uložen v jádru spinální míchy v segmentech S2-5, odtud vystupují vlákna, která se přepojují v pánevních pleteních a inervuji pánevní orgány</a:t>
            </a:r>
          </a:p>
          <a:p>
            <a:endParaRPr lang="cs-CZ" sz="2300" dirty="0"/>
          </a:p>
          <a:p>
            <a:r>
              <a:rPr lang="cs-CZ" sz="2300" dirty="0"/>
              <a:t>hlavní </a:t>
            </a:r>
            <a:r>
              <a:rPr lang="cs-CZ" sz="2300" dirty="0" err="1"/>
              <a:t>fce</a:t>
            </a:r>
            <a:r>
              <a:rPr lang="cs-CZ" sz="2300" dirty="0"/>
              <a:t> v organismu - řídit metabolické funkce, které mají charakter uchování energie (anabolické funkce), chybí v kůži</a:t>
            </a:r>
          </a:p>
          <a:p>
            <a:r>
              <a:rPr lang="cs-CZ" sz="2300" dirty="0">
                <a:solidFill>
                  <a:srgbClr val="FF0000"/>
                </a:solidFill>
              </a:rPr>
              <a:t>pohoda, klid, trávení - opak sympatiku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5" name="Picture 5" descr="pohoda_medvedu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0"/>
            <a:ext cx="8647662" cy="6857999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0"/>
            <a:ext cx="5508625" cy="6858000"/>
          </a:xfrm>
          <a:ln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eaLnBrk="1" hangingPunct="1"/>
            <a:r>
              <a:rPr lang="cs-CZ" sz="4000" dirty="0"/>
              <a:t>Kůže (a její deriváty)</a:t>
            </a:r>
          </a:p>
        </p:txBody>
      </p:sp>
      <p:pic>
        <p:nvPicPr>
          <p:cNvPr id="99330" name="Picture 2" descr="http://presse-inserm.fr/wp-content/uploads/2012/12/mail-vieille-jeu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00741"/>
            <a:ext cx="8208912" cy="5424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/>
          <a:lstStyle/>
          <a:p>
            <a:r>
              <a:rPr lang="cs-CZ" sz="4000" dirty="0"/>
              <a:t>Kůže (</a:t>
            </a:r>
            <a:r>
              <a:rPr lang="cs-CZ" sz="4000" dirty="0" err="1"/>
              <a:t>cutis</a:t>
            </a:r>
            <a:r>
              <a:rPr lang="cs-CZ" sz="4000" dirty="0"/>
              <a:t>, derma)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784976" cy="5949280"/>
          </a:xfrm>
        </p:spPr>
        <p:txBody>
          <a:bodyPr/>
          <a:lstStyle/>
          <a:p>
            <a:r>
              <a:rPr lang="cs-CZ" sz="2300" dirty="0"/>
              <a:t>ochranný kryt těla - chrání vnitřní prostředí organismu</a:t>
            </a:r>
          </a:p>
          <a:p>
            <a:r>
              <a:rPr lang="cs-CZ" sz="2300" dirty="0"/>
              <a:t>produkuje vit. D3, svou  pigmentací chrání pře UV zářením, podílí se na termoregulaci, dýchání, exkrece látek, metabolických dějích</a:t>
            </a:r>
          </a:p>
          <a:p>
            <a:r>
              <a:rPr lang="cs-CZ" sz="2300" dirty="0"/>
              <a:t>povrch je 1,5 - 2m</a:t>
            </a:r>
            <a:r>
              <a:rPr lang="cs-CZ" sz="2300" baseline="30000" dirty="0"/>
              <a:t>2 </a:t>
            </a:r>
            <a:r>
              <a:rPr lang="cs-CZ" sz="2300" dirty="0"/>
              <a:t>, tloušťka variabilní 0,5 - 4 mm</a:t>
            </a:r>
          </a:p>
          <a:p>
            <a:r>
              <a:rPr lang="cs-CZ" sz="2300" dirty="0"/>
              <a:t>znalost rozsahu procentuálního zastoupení na jednotlivých částech těla důležitá při hodnocení rozsahu popálenin: </a:t>
            </a:r>
            <a:br>
              <a:rPr lang="cs-CZ" sz="2300" dirty="0"/>
            </a:br>
            <a:r>
              <a:rPr lang="cs-CZ" sz="2300" b="1" dirty="0"/>
              <a:t>hlava + krk 11%, trup 30%, HK 23%, DK 36%</a:t>
            </a:r>
          </a:p>
          <a:p>
            <a:r>
              <a:rPr lang="cs-CZ" sz="2300" dirty="0"/>
              <a:t>v kůži uloženy různé </a:t>
            </a:r>
            <a:r>
              <a:rPr lang="cs-CZ" sz="2300" dirty="0" err="1"/>
              <a:t>mechanoreceptory</a:t>
            </a:r>
            <a:r>
              <a:rPr lang="cs-CZ" sz="2300" dirty="0"/>
              <a:t> a žlázy</a:t>
            </a:r>
          </a:p>
          <a:p>
            <a:r>
              <a:rPr lang="cs-CZ" sz="2300" dirty="0"/>
              <a:t>složení ze 3 vrstev: pokožka (</a:t>
            </a:r>
            <a:r>
              <a:rPr lang="cs-CZ" sz="2300" b="1" dirty="0"/>
              <a:t>epidermis</a:t>
            </a:r>
            <a:r>
              <a:rPr lang="cs-CZ" sz="2300" dirty="0"/>
              <a:t>), škára (</a:t>
            </a:r>
            <a:r>
              <a:rPr lang="cs-CZ" sz="2300" b="1" dirty="0" err="1"/>
              <a:t>corium</a:t>
            </a:r>
            <a:r>
              <a:rPr lang="cs-CZ" sz="2300" dirty="0"/>
              <a:t>) a podkožní vazivo (</a:t>
            </a:r>
            <a:r>
              <a:rPr lang="cs-CZ" sz="2300" b="1" dirty="0" err="1"/>
              <a:t>tela</a:t>
            </a:r>
            <a:r>
              <a:rPr lang="cs-CZ" sz="2300" b="1" dirty="0"/>
              <a:t> </a:t>
            </a:r>
            <a:r>
              <a:rPr lang="cs-CZ" sz="2300" b="1" dirty="0" err="1"/>
              <a:t>subcutanea</a:t>
            </a:r>
            <a:r>
              <a:rPr lang="cs-CZ" sz="2300" dirty="0"/>
              <a:t>)</a:t>
            </a:r>
          </a:p>
          <a:p>
            <a:r>
              <a:rPr lang="cs-CZ" sz="2300" u="sng" dirty="0"/>
              <a:t>z kůže odvozeny </a:t>
            </a:r>
            <a:r>
              <a:rPr lang="cs-CZ" sz="2300" b="1" u="sng" dirty="0"/>
              <a:t>deriváty</a:t>
            </a:r>
            <a:r>
              <a:rPr lang="cs-CZ" sz="2300" dirty="0"/>
              <a:t>: vlasy, chlupy, řasy, nehty, mazové a potní žlázy, mléčná žláza</a:t>
            </a:r>
          </a:p>
          <a:p>
            <a:r>
              <a:rPr lang="cs-CZ" sz="2300" dirty="0"/>
              <a:t>dělení na tenkou ochlupenou (většina) a silnou neochlupenou (dlaně, plosky, flexorová strana prstů - dermatoglyfy (papil.linie)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0"/>
            <a:ext cx="5262563" cy="6858000"/>
          </a:xfrm>
          <a:ln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dirty="0"/>
              <a:t>Stavba kůže - epidermis (pokožka)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8964488" cy="561662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300" dirty="0"/>
              <a:t>tvořena mnohovrstevným rohovějícím dlaždicovým epitelem, obsahuje, tvoří ho </a:t>
            </a:r>
            <a:r>
              <a:rPr lang="cs-CZ" sz="2300" b="1" dirty="0" err="1"/>
              <a:t>keratinocyty</a:t>
            </a:r>
            <a:r>
              <a:rPr lang="cs-CZ" sz="2300" dirty="0"/>
              <a:t> - uspořádané do 5 vrstev (</a:t>
            </a:r>
            <a:r>
              <a:rPr lang="cs-CZ" sz="2300" dirty="0" err="1"/>
              <a:t>stratum</a:t>
            </a:r>
            <a:r>
              <a:rPr lang="cs-CZ" sz="2300" dirty="0"/>
              <a:t> </a:t>
            </a:r>
            <a:r>
              <a:rPr lang="cs-CZ" sz="2300" dirty="0" err="1"/>
              <a:t>basale</a:t>
            </a:r>
            <a:r>
              <a:rPr lang="cs-CZ" sz="2300" dirty="0"/>
              <a:t>, </a:t>
            </a:r>
            <a:r>
              <a:rPr lang="cs-CZ" sz="2300" dirty="0" err="1"/>
              <a:t>spinosum</a:t>
            </a:r>
            <a:r>
              <a:rPr lang="cs-CZ" sz="2300" dirty="0"/>
              <a:t>, </a:t>
            </a:r>
            <a:r>
              <a:rPr lang="cs-CZ" sz="2300" dirty="0" err="1"/>
              <a:t>granulosum</a:t>
            </a:r>
            <a:r>
              <a:rPr lang="cs-CZ" sz="2300" dirty="0"/>
              <a:t>, </a:t>
            </a:r>
            <a:r>
              <a:rPr lang="cs-CZ" sz="2300" dirty="0" err="1"/>
              <a:t>lucidum</a:t>
            </a:r>
            <a:r>
              <a:rPr lang="cs-CZ" sz="2300" dirty="0"/>
              <a:t>, </a:t>
            </a:r>
            <a:r>
              <a:rPr lang="cs-CZ" sz="2300" dirty="0" err="1"/>
              <a:t>corneum</a:t>
            </a:r>
            <a:r>
              <a:rPr lang="cs-CZ" sz="2300" dirty="0"/>
              <a:t>)</a:t>
            </a:r>
          </a:p>
          <a:p>
            <a:pPr>
              <a:lnSpc>
                <a:spcPct val="90000"/>
              </a:lnSpc>
            </a:pPr>
            <a:r>
              <a:rPr lang="cs-CZ" sz="2300" dirty="0"/>
              <a:t>ve </a:t>
            </a:r>
            <a:r>
              <a:rPr lang="cs-CZ" sz="2300" dirty="0" err="1"/>
              <a:t>stratum</a:t>
            </a:r>
            <a:r>
              <a:rPr lang="cs-CZ" sz="2300" dirty="0"/>
              <a:t> </a:t>
            </a:r>
            <a:r>
              <a:rPr lang="cs-CZ" sz="2300" dirty="0" err="1"/>
              <a:t>basale</a:t>
            </a:r>
            <a:r>
              <a:rPr lang="cs-CZ" sz="2300" dirty="0"/>
              <a:t> </a:t>
            </a:r>
            <a:r>
              <a:rPr lang="cs-CZ" sz="2300" b="1" dirty="0"/>
              <a:t>kmenové</a:t>
            </a:r>
            <a:r>
              <a:rPr lang="cs-CZ" sz="2300" dirty="0"/>
              <a:t> buňky - udržují si schopnost dělení po celý život - trvalá </a:t>
            </a:r>
            <a:r>
              <a:rPr lang="cs-CZ" sz="2300" b="1" dirty="0" err="1"/>
              <a:t>sebeobnova</a:t>
            </a:r>
            <a:r>
              <a:rPr lang="cs-CZ" sz="2300" dirty="0"/>
              <a:t> kůže</a:t>
            </a:r>
          </a:p>
          <a:p>
            <a:pPr>
              <a:lnSpc>
                <a:spcPct val="90000"/>
              </a:lnSpc>
            </a:pPr>
            <a:r>
              <a:rPr lang="cs-CZ" sz="2300" dirty="0"/>
              <a:t>postup buněk k povrchu, ztráta jader, oploštění = rohovění (keratinizace) - 1 celý cyklus trvá 3-4 týdny</a:t>
            </a:r>
          </a:p>
          <a:p>
            <a:pPr>
              <a:lnSpc>
                <a:spcPct val="90000"/>
              </a:lnSpc>
            </a:pPr>
            <a:r>
              <a:rPr lang="cs-CZ" sz="2300" dirty="0"/>
              <a:t>další buňky epidermis: melanocyty, </a:t>
            </a:r>
            <a:r>
              <a:rPr lang="cs-CZ" sz="2300" dirty="0" err="1"/>
              <a:t>Langerhasovy</a:t>
            </a:r>
            <a:r>
              <a:rPr lang="cs-CZ" sz="2300" dirty="0"/>
              <a:t>, </a:t>
            </a:r>
            <a:r>
              <a:rPr lang="cs-CZ" sz="2300" dirty="0" err="1"/>
              <a:t>merkelovy</a:t>
            </a:r>
            <a:r>
              <a:rPr lang="cs-CZ" sz="2300" dirty="0"/>
              <a:t> </a:t>
            </a:r>
            <a:r>
              <a:rPr lang="cs-CZ" sz="2300" dirty="0" err="1"/>
              <a:t>bb</a:t>
            </a:r>
            <a:r>
              <a:rPr lang="cs-CZ" sz="2300" dirty="0"/>
              <a:t>.</a:t>
            </a:r>
          </a:p>
          <a:p>
            <a:pPr>
              <a:lnSpc>
                <a:spcPct val="90000"/>
              </a:lnSpc>
            </a:pPr>
            <a:r>
              <a:rPr lang="cs-CZ" sz="2300" b="1" dirty="0"/>
              <a:t>melanocyty</a:t>
            </a:r>
            <a:r>
              <a:rPr lang="cs-CZ" sz="2300" dirty="0"/>
              <a:t> - ve </a:t>
            </a:r>
            <a:r>
              <a:rPr lang="cs-CZ" sz="2300" dirty="0" err="1"/>
              <a:t>stratum</a:t>
            </a:r>
            <a:r>
              <a:rPr lang="cs-CZ" sz="2300" dirty="0"/>
              <a:t> </a:t>
            </a:r>
            <a:r>
              <a:rPr lang="cs-CZ" sz="2300" dirty="0" err="1"/>
              <a:t>basale</a:t>
            </a:r>
            <a:r>
              <a:rPr lang="cs-CZ" sz="2300" dirty="0"/>
              <a:t>, organely s tmavým pigmentem </a:t>
            </a:r>
            <a:r>
              <a:rPr lang="cs-CZ" sz="2300" b="1" dirty="0"/>
              <a:t>melaninem</a:t>
            </a:r>
            <a:r>
              <a:rPr lang="cs-CZ" sz="2300" dirty="0"/>
              <a:t>, citlivé na UV záření jež stimuluje chemické změny pigmentu - ochrana před zářením (hrozba melanomu)</a:t>
            </a:r>
          </a:p>
          <a:p>
            <a:pPr>
              <a:lnSpc>
                <a:spcPct val="90000"/>
              </a:lnSpc>
            </a:pPr>
            <a:r>
              <a:rPr lang="cs-CZ" sz="2300" b="1" dirty="0"/>
              <a:t>Langerhansovy (dendritické) </a:t>
            </a:r>
            <a:r>
              <a:rPr lang="cs-CZ" sz="2300" b="1" dirty="0" err="1"/>
              <a:t>bb</a:t>
            </a:r>
            <a:r>
              <a:rPr lang="cs-CZ" sz="2300" b="1" dirty="0"/>
              <a:t>. - </a:t>
            </a:r>
            <a:r>
              <a:rPr lang="cs-CZ" sz="2300" dirty="0"/>
              <a:t>původ z krevní dřeně, jdou do dermis a pak do epidermis, vazba na antigen, </a:t>
            </a:r>
            <a:r>
              <a:rPr lang="cs-CZ" sz="2300" dirty="0" err="1"/>
              <a:t>lymfat.s</a:t>
            </a:r>
            <a:r>
              <a:rPr lang="cs-CZ" sz="2300" dirty="0"/>
              <a:t>.</a:t>
            </a:r>
          </a:p>
          <a:p>
            <a:pPr>
              <a:lnSpc>
                <a:spcPct val="90000"/>
              </a:lnSpc>
            </a:pPr>
            <a:r>
              <a:rPr lang="cs-CZ" sz="2300" b="1" dirty="0" err="1"/>
              <a:t>Merkelovy</a:t>
            </a:r>
            <a:r>
              <a:rPr lang="cs-CZ" sz="2300" b="1" dirty="0"/>
              <a:t> </a:t>
            </a:r>
            <a:r>
              <a:rPr lang="cs-CZ" sz="2300" b="1" dirty="0" err="1"/>
              <a:t>bb</a:t>
            </a:r>
            <a:r>
              <a:rPr lang="cs-CZ" sz="2300" b="1" dirty="0"/>
              <a:t>.</a:t>
            </a:r>
            <a:r>
              <a:rPr lang="cs-CZ" sz="2300" dirty="0"/>
              <a:t> - na bazální lamině, kontakt s nervovým zakončením - </a:t>
            </a:r>
            <a:r>
              <a:rPr lang="cs-CZ" sz="2300" dirty="0" err="1"/>
              <a:t>fce</a:t>
            </a:r>
            <a:r>
              <a:rPr lang="cs-CZ" sz="2300" dirty="0"/>
              <a:t> </a:t>
            </a:r>
            <a:r>
              <a:rPr lang="cs-CZ" sz="2300" dirty="0" err="1"/>
              <a:t>mechanoreceptorů</a:t>
            </a:r>
            <a:r>
              <a:rPr lang="cs-CZ" sz="2300" dirty="0"/>
              <a:t>, při folikulech chlupů</a:t>
            </a:r>
            <a:endParaRPr lang="cs-CZ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2" name="AutoShape 6" descr="http://anatomie-lidskeho-tela.kvalitne.cz/files/nervy/neuron.png"/>
          <p:cNvSpPr>
            <a:spLocks noChangeAspect="1" noChangeArrowheads="1"/>
          </p:cNvSpPr>
          <p:nvPr/>
        </p:nvSpPr>
        <p:spPr bwMode="auto">
          <a:xfrm>
            <a:off x="155575" y="-1905000"/>
            <a:ext cx="5457825" cy="3971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3546" name="Picture 10" descr="http://img.mf.cz/775/679/621a.jpg"/>
          <p:cNvPicPr>
            <a:picLocks noChangeAspect="1" noChangeArrowheads="1"/>
          </p:cNvPicPr>
          <p:nvPr/>
        </p:nvPicPr>
        <p:blipFill>
          <a:blip r:embed="rId2" cstate="print"/>
          <a:srcRect l="1982" t="3096" r="1823" b="2364"/>
          <a:stretch>
            <a:fillRect/>
          </a:stretch>
        </p:blipFill>
        <p:spPr bwMode="auto">
          <a:xfrm>
            <a:off x="0" y="404664"/>
            <a:ext cx="8964488" cy="592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920880" cy="647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dirty="0"/>
              <a:t>Stavba kůže - </a:t>
            </a:r>
            <a:r>
              <a:rPr lang="cs-CZ" sz="4000" dirty="0" err="1"/>
              <a:t>corium</a:t>
            </a:r>
            <a:r>
              <a:rPr lang="cs-CZ" sz="4000" dirty="0"/>
              <a:t> (škára)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964488" cy="5688632"/>
          </a:xfrm>
        </p:spPr>
        <p:txBody>
          <a:bodyPr/>
          <a:lstStyle/>
          <a:p>
            <a:r>
              <a:rPr lang="cs-CZ" sz="2400" dirty="0"/>
              <a:t>vazivová část kůže, podmiňuje její pevnost a pružnost</a:t>
            </a:r>
          </a:p>
          <a:p>
            <a:r>
              <a:rPr lang="cs-CZ" sz="2400" dirty="0"/>
              <a:t>obsahuje cévy, nervy, kožní adnexa a hladké sval</a:t>
            </a:r>
          </a:p>
          <a:p>
            <a:r>
              <a:rPr lang="cs-CZ" sz="2400" dirty="0"/>
              <a:t>tlustá 1-3mm, skládá ze dvou vrstev:</a:t>
            </a:r>
          </a:p>
          <a:p>
            <a:r>
              <a:rPr lang="cs-CZ" sz="2400" b="1" dirty="0" err="1"/>
              <a:t>pars</a:t>
            </a:r>
            <a:r>
              <a:rPr lang="cs-CZ" sz="2400" b="1" dirty="0"/>
              <a:t> </a:t>
            </a:r>
            <a:r>
              <a:rPr lang="cs-CZ" sz="2400" b="1" dirty="0" err="1"/>
              <a:t>papillaris</a:t>
            </a:r>
            <a:r>
              <a:rPr lang="cs-CZ" sz="2400" b="1" dirty="0"/>
              <a:t> </a:t>
            </a:r>
            <a:r>
              <a:rPr lang="cs-CZ" sz="2400" dirty="0"/>
              <a:t>- povrchová, pod epidermis vyvýšenými dermálními papilami, řídké kolagenní vazivo + </a:t>
            </a:r>
            <a:r>
              <a:rPr lang="cs-CZ" sz="2400" dirty="0" err="1"/>
              <a:t>fibrocyty</a:t>
            </a:r>
            <a:endParaRPr lang="cs-CZ" sz="2400" dirty="0"/>
          </a:p>
          <a:p>
            <a:r>
              <a:rPr lang="cs-CZ" sz="2400" b="1" dirty="0" err="1"/>
              <a:t>pars</a:t>
            </a:r>
            <a:r>
              <a:rPr lang="cs-CZ" sz="2400" b="1" dirty="0"/>
              <a:t> </a:t>
            </a:r>
            <a:r>
              <a:rPr lang="cs-CZ" sz="2400" b="1" dirty="0" err="1"/>
              <a:t>reticularis</a:t>
            </a:r>
            <a:r>
              <a:rPr lang="cs-CZ" sz="2400" b="1" dirty="0"/>
              <a:t> </a:t>
            </a:r>
            <a:r>
              <a:rPr lang="cs-CZ" sz="2400" dirty="0"/>
              <a:t>- hluboká, převaha pruhů hustého </a:t>
            </a:r>
            <a:r>
              <a:rPr lang="cs-CZ" sz="2400" dirty="0" err="1"/>
              <a:t>kolag</a:t>
            </a:r>
            <a:r>
              <a:rPr lang="cs-CZ" sz="2400" dirty="0"/>
              <a:t>. vaziva, vlákna tvoří svazky spletené v síť (dle převahy směru vláken určena </a:t>
            </a:r>
            <a:r>
              <a:rPr lang="cs-CZ" sz="2400" b="1" dirty="0"/>
              <a:t>štěpnost</a:t>
            </a:r>
            <a:r>
              <a:rPr lang="cs-CZ" sz="2400" dirty="0"/>
              <a:t> kůže - hojení paralelních jizev)</a:t>
            </a:r>
          </a:p>
          <a:p>
            <a:r>
              <a:rPr lang="cs-CZ" sz="2400" dirty="0"/>
              <a:t>nadměrné roztažení škáry - * ruptury (</a:t>
            </a:r>
            <a:r>
              <a:rPr lang="cs-CZ" sz="2400" dirty="0" err="1"/>
              <a:t>striae</a:t>
            </a:r>
            <a:r>
              <a:rPr lang="cs-CZ" sz="2400" dirty="0"/>
              <a:t>) - bílé jizvy</a:t>
            </a:r>
          </a:p>
          <a:p>
            <a:r>
              <a:rPr lang="cs-CZ" sz="2400" dirty="0"/>
              <a:t>přítomna </a:t>
            </a:r>
            <a:r>
              <a:rPr lang="cs-CZ" sz="2400" i="1" dirty="0"/>
              <a:t>tělíska Vater-</a:t>
            </a:r>
            <a:r>
              <a:rPr lang="cs-CZ" sz="2400" i="1" dirty="0" err="1"/>
              <a:t>Paciniho</a:t>
            </a:r>
            <a:r>
              <a:rPr lang="cs-CZ" sz="2400" i="1" dirty="0"/>
              <a:t> a Meissnerova a </a:t>
            </a:r>
            <a:r>
              <a:rPr lang="cs-CZ" sz="2400" dirty="0"/>
              <a:t>kožní adnexa  - žlázy mazové, apokrinní a potní, vlasy a nehty</a:t>
            </a:r>
          </a:p>
          <a:p>
            <a:r>
              <a:rPr lang="cs-CZ" sz="2400" dirty="0"/>
              <a:t>obsahuje i hladkou svalovinu, ve formě sv. vláken - mm. </a:t>
            </a:r>
            <a:r>
              <a:rPr lang="cs-CZ" sz="2400" dirty="0" err="1"/>
              <a:t>arrectores</a:t>
            </a:r>
            <a:r>
              <a:rPr lang="cs-CZ" sz="2400" dirty="0"/>
              <a:t> </a:t>
            </a:r>
            <a:r>
              <a:rPr lang="cs-CZ" sz="2400" dirty="0" err="1"/>
              <a:t>pilorum</a:t>
            </a:r>
            <a:r>
              <a:rPr lang="cs-CZ" sz="2400" dirty="0"/>
              <a:t> (vzpřimovače chlupů) i souvislé vrstvy</a:t>
            </a:r>
          </a:p>
          <a:p>
            <a:pPr>
              <a:lnSpc>
                <a:spcPct val="90000"/>
              </a:lnSpc>
            </a:pPr>
            <a:endParaRPr lang="cs-CZ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apbrwww5.apsu.edu/thompsonj/Anatomy%20&amp;%20Physiology/2010/2010%20Exam%20Reviews/Exam%202%20Review/diagram%20dermis.jpg"/>
          <p:cNvPicPr>
            <a:picLocks noChangeAspect="1" noChangeArrowheads="1"/>
          </p:cNvPicPr>
          <p:nvPr/>
        </p:nvPicPr>
        <p:blipFill>
          <a:blip r:embed="rId2" cstate="print"/>
          <a:srcRect r="892" b="3951"/>
          <a:stretch>
            <a:fillRect/>
          </a:stretch>
        </p:blipFill>
        <p:spPr bwMode="auto">
          <a:xfrm>
            <a:off x="0" y="0"/>
            <a:ext cx="9144000" cy="6650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dirty="0"/>
              <a:t>Stavba kůže - </a:t>
            </a:r>
            <a:r>
              <a:rPr lang="cs-CZ" sz="4000" dirty="0" err="1"/>
              <a:t>tela</a:t>
            </a:r>
            <a:r>
              <a:rPr lang="cs-CZ" sz="4000" dirty="0"/>
              <a:t> </a:t>
            </a:r>
            <a:r>
              <a:rPr lang="cs-CZ" sz="4000" dirty="0" err="1"/>
              <a:t>subcutanea</a:t>
            </a:r>
            <a:endParaRPr lang="cs-CZ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964488" cy="5400600"/>
          </a:xfrm>
        </p:spPr>
        <p:txBody>
          <a:bodyPr/>
          <a:lstStyle/>
          <a:p>
            <a:r>
              <a:rPr lang="cs-CZ" sz="2400" dirty="0"/>
              <a:t>podkožní vazivo, řídké a </a:t>
            </a:r>
            <a:r>
              <a:rPr lang="cs-CZ" sz="2400" dirty="0" err="1"/>
              <a:t>posunlivé</a:t>
            </a:r>
            <a:endParaRPr lang="cs-CZ" sz="2400" dirty="0"/>
          </a:p>
          <a:p>
            <a:r>
              <a:rPr lang="cs-CZ" sz="2400" dirty="0"/>
              <a:t>spojuje dermis s fascií nebo periostem - jeho charakter určuje pohyblivost kůže vůči podkladu</a:t>
            </a:r>
          </a:p>
          <a:p>
            <a:r>
              <a:rPr lang="cs-CZ" sz="2400" dirty="0"/>
              <a:t>tloušťka kolísá mezi 0,5 -10cm</a:t>
            </a:r>
          </a:p>
          <a:p>
            <a:r>
              <a:rPr lang="cs-CZ" sz="2400" dirty="0"/>
              <a:t>obsahuje mimo vazivo i krevní a lymfatické cévy, nervy, Vater-</a:t>
            </a:r>
            <a:r>
              <a:rPr lang="cs-CZ" sz="2400" dirty="0" err="1"/>
              <a:t>Paciniho</a:t>
            </a:r>
            <a:r>
              <a:rPr lang="cs-CZ" sz="2400" dirty="0"/>
              <a:t> tělíska a žlázy potní</a:t>
            </a:r>
          </a:p>
          <a:p>
            <a:r>
              <a:rPr lang="cs-CZ" sz="2400" dirty="0"/>
              <a:t>šířka podkoží se mění dle různých míst povrchu těla</a:t>
            </a:r>
          </a:p>
          <a:p>
            <a:r>
              <a:rPr lang="cs-CZ" sz="2400" dirty="0"/>
              <a:t>tukový polštář - </a:t>
            </a:r>
            <a:r>
              <a:rPr lang="cs-CZ" sz="2400" i="1" dirty="0" err="1"/>
              <a:t>panniculus</a:t>
            </a:r>
            <a:r>
              <a:rPr lang="cs-CZ" sz="2400" i="1" dirty="0"/>
              <a:t> </a:t>
            </a:r>
            <a:r>
              <a:rPr lang="cs-CZ" sz="2400" i="1" dirty="0" err="1"/>
              <a:t>adiposus</a:t>
            </a:r>
            <a:r>
              <a:rPr lang="cs-CZ" sz="2400" dirty="0"/>
              <a:t> - tvořen lalůčky tukového vaziva v charakteristických oblastech (břicho , hýždě, stehna) </a:t>
            </a:r>
          </a:p>
          <a:p>
            <a:r>
              <a:rPr lang="cs-CZ" sz="2400" dirty="0"/>
              <a:t>kožní reliéf vykazuje různé rýhy: ohybové rýhy (nad klouby prstů, v místě úponu svalů), dlaňové rýhy vznikají již v době fetální</a:t>
            </a:r>
          </a:p>
          <a:p>
            <a:pPr>
              <a:lnSpc>
                <a:spcPct val="90000"/>
              </a:lnSpc>
            </a:pPr>
            <a:endParaRPr lang="cs-CZ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88913"/>
            <a:ext cx="6778625" cy="6308725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634082"/>
          </a:xfrm>
        </p:spPr>
        <p:txBody>
          <a:bodyPr/>
          <a:lstStyle/>
          <a:p>
            <a:r>
              <a:rPr lang="cs-CZ" sz="4000" dirty="0"/>
              <a:t>Smyslové orgány – organa </a:t>
            </a:r>
            <a:r>
              <a:rPr lang="cs-CZ" sz="4000" dirty="0" err="1"/>
              <a:t>sensuum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5184576"/>
          </a:xfrm>
        </p:spPr>
        <p:txBody>
          <a:bodyPr/>
          <a:lstStyle/>
          <a:p>
            <a:r>
              <a:rPr lang="cs-CZ" dirty="0"/>
              <a:t>zachycují podněty ze zevního prostředí – </a:t>
            </a:r>
            <a:r>
              <a:rPr lang="cs-CZ" b="1" i="1" dirty="0"/>
              <a:t>exteroreceptory</a:t>
            </a:r>
            <a:r>
              <a:rPr lang="cs-CZ" i="1" dirty="0"/>
              <a:t> - </a:t>
            </a:r>
            <a:r>
              <a:rPr lang="cs-CZ" dirty="0"/>
              <a:t>vnímáme je jako chuť, čich, hmat, bolest, zrak a sluch</a:t>
            </a:r>
          </a:p>
          <a:p>
            <a:r>
              <a:rPr lang="cs-CZ" b="1" i="1" dirty="0" err="1"/>
              <a:t>interoreceptory</a:t>
            </a:r>
            <a:r>
              <a:rPr lang="cs-CZ" dirty="0"/>
              <a:t> - přijímají podněty z tkáňových struktur pohybového systému a rovnovážného zařízení vnitřního ucha – (</a:t>
            </a:r>
            <a:r>
              <a:rPr lang="cs-CZ" i="1" dirty="0"/>
              <a:t>proprioreceptory</a:t>
            </a:r>
            <a:r>
              <a:rPr lang="cs-CZ" dirty="0"/>
              <a:t>), dále ze smyslových zakončení, která se nachází ve vnitřních orgánech (</a:t>
            </a:r>
            <a:r>
              <a:rPr lang="cs-CZ" i="1" dirty="0" err="1"/>
              <a:t>visceroreceptory</a:t>
            </a:r>
            <a:r>
              <a:rPr lang="cs-CZ" i="1" dirty="0"/>
              <a:t>)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bilgizenginleri.com/attachments/4474d1329514096/duyu-organlarimiz-nelerdir.jpg"/>
          <p:cNvPicPr>
            <a:picLocks noChangeAspect="1" noChangeArrowheads="1"/>
          </p:cNvPicPr>
          <p:nvPr/>
        </p:nvPicPr>
        <p:blipFill>
          <a:blip r:embed="rId2" cstate="print"/>
          <a:srcRect l="3797" t="7858" r="3797" b="4830"/>
          <a:stretch>
            <a:fillRect/>
          </a:stretch>
        </p:blipFill>
        <p:spPr bwMode="auto">
          <a:xfrm>
            <a:off x="1979712" y="0"/>
            <a:ext cx="50063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4000" dirty="0"/>
              <a:t>Zrakové ústrojí - organum </a:t>
            </a:r>
            <a:r>
              <a:rPr lang="cs-CZ" sz="4000" dirty="0" err="1"/>
              <a:t>visus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544616"/>
          </a:xfrm>
        </p:spPr>
        <p:txBody>
          <a:bodyPr/>
          <a:lstStyle/>
          <a:p>
            <a:r>
              <a:rPr lang="cs-CZ" sz="2300" dirty="0"/>
              <a:t>vlastním orgánem oko - </a:t>
            </a:r>
            <a:r>
              <a:rPr lang="cs-CZ" sz="2300" b="1" dirty="0"/>
              <a:t>bulbus </a:t>
            </a:r>
            <a:r>
              <a:rPr lang="cs-CZ" sz="2300" b="1" dirty="0" err="1"/>
              <a:t>oculi</a:t>
            </a:r>
            <a:r>
              <a:rPr lang="cs-CZ" sz="2300" b="1" dirty="0"/>
              <a:t> </a:t>
            </a:r>
            <a:r>
              <a:rPr lang="cs-CZ" sz="2300" dirty="0"/>
              <a:t>- uloženo v tukovém vazivu</a:t>
            </a:r>
            <a:endParaRPr lang="cs-CZ" sz="2300" b="1" dirty="0"/>
          </a:p>
          <a:p>
            <a:r>
              <a:rPr lang="cs-CZ" sz="2300" dirty="0"/>
              <a:t>oko ventrálně chráněno víčky – </a:t>
            </a:r>
            <a:r>
              <a:rPr lang="cs-CZ" sz="2300" b="1" dirty="0" err="1"/>
              <a:t>palpebrae</a:t>
            </a:r>
            <a:r>
              <a:rPr lang="cs-CZ" sz="2300" dirty="0"/>
              <a:t> a slzným aparátem, který ho zvlhčuje</a:t>
            </a:r>
          </a:p>
          <a:p>
            <a:r>
              <a:rPr lang="cs-CZ" sz="2300" dirty="0"/>
              <a:t>mezi </a:t>
            </a:r>
            <a:r>
              <a:rPr lang="cs-CZ" sz="2300" dirty="0" err="1"/>
              <a:t>bulbem</a:t>
            </a:r>
            <a:r>
              <a:rPr lang="cs-CZ" sz="2300" dirty="0"/>
              <a:t> (okem) a víčky je spojivka - </a:t>
            </a:r>
            <a:r>
              <a:rPr lang="cs-CZ" sz="2300" b="1" dirty="0" err="1"/>
              <a:t>tunica</a:t>
            </a:r>
            <a:r>
              <a:rPr lang="cs-CZ" sz="2300" b="1" dirty="0"/>
              <a:t> </a:t>
            </a:r>
            <a:r>
              <a:rPr lang="cs-CZ" sz="2300" b="1" dirty="0" err="1"/>
              <a:t>conjunctiva</a:t>
            </a:r>
            <a:endParaRPr lang="cs-CZ" sz="2300" b="1" dirty="0"/>
          </a:p>
          <a:p>
            <a:r>
              <a:rPr lang="cs-CZ" sz="2300" b="1" dirty="0" err="1"/>
              <a:t>musculi</a:t>
            </a:r>
            <a:r>
              <a:rPr lang="cs-CZ" sz="2300" b="1" dirty="0"/>
              <a:t> </a:t>
            </a:r>
            <a:r>
              <a:rPr lang="cs-CZ" sz="2300" b="1" dirty="0" err="1"/>
              <a:t>bulbi</a:t>
            </a:r>
            <a:r>
              <a:rPr lang="cs-CZ" sz="2300" b="1" dirty="0"/>
              <a:t> - </a:t>
            </a:r>
            <a:r>
              <a:rPr lang="cs-CZ" sz="2300" dirty="0"/>
              <a:t>okohybné svaly, zajišťují pohyby </a:t>
            </a:r>
            <a:r>
              <a:rPr lang="cs-CZ" sz="2300" dirty="0" err="1"/>
              <a:t>bulbu</a:t>
            </a:r>
            <a:endParaRPr lang="cs-CZ" sz="2300" dirty="0"/>
          </a:p>
          <a:p>
            <a:r>
              <a:rPr lang="cs-CZ" sz="2300" dirty="0"/>
              <a:t>stěna oční koule tvořena 3 vrstvami: </a:t>
            </a:r>
          </a:p>
          <a:p>
            <a:pPr>
              <a:buNone/>
            </a:pPr>
            <a:r>
              <a:rPr lang="cs-CZ" sz="2300" dirty="0"/>
              <a:t>	</a:t>
            </a:r>
            <a:r>
              <a:rPr lang="cs-CZ" sz="2300" b="1" dirty="0" err="1"/>
              <a:t>tunica</a:t>
            </a:r>
            <a:r>
              <a:rPr lang="cs-CZ" sz="2300" b="1" dirty="0"/>
              <a:t> fibrosa </a:t>
            </a:r>
            <a:r>
              <a:rPr lang="cs-CZ" sz="2300" b="1" dirty="0" err="1"/>
              <a:t>bulbi</a:t>
            </a:r>
            <a:r>
              <a:rPr lang="cs-CZ" sz="2300" b="1" dirty="0"/>
              <a:t> - </a:t>
            </a:r>
            <a:r>
              <a:rPr lang="cs-CZ" sz="2300" dirty="0"/>
              <a:t>zevní, vazivová</a:t>
            </a:r>
            <a:endParaRPr lang="cs-CZ" sz="2300" b="1" dirty="0"/>
          </a:p>
          <a:p>
            <a:pPr>
              <a:buNone/>
            </a:pPr>
            <a:r>
              <a:rPr lang="cs-CZ" sz="2300" dirty="0"/>
              <a:t>	</a:t>
            </a:r>
            <a:r>
              <a:rPr lang="cs-CZ" sz="2300" b="1" dirty="0" err="1"/>
              <a:t>tunica</a:t>
            </a:r>
            <a:r>
              <a:rPr lang="cs-CZ" sz="2300" b="1" dirty="0"/>
              <a:t> </a:t>
            </a:r>
            <a:r>
              <a:rPr lang="cs-CZ" sz="2300" b="1" dirty="0" err="1"/>
              <a:t>vasculosa</a:t>
            </a:r>
            <a:r>
              <a:rPr lang="cs-CZ" sz="2300" b="1" dirty="0"/>
              <a:t> </a:t>
            </a:r>
            <a:r>
              <a:rPr lang="cs-CZ" sz="2300" b="1" dirty="0" err="1"/>
              <a:t>bulbi</a:t>
            </a:r>
            <a:r>
              <a:rPr lang="cs-CZ" sz="2300" b="1" dirty="0"/>
              <a:t> - </a:t>
            </a:r>
            <a:r>
              <a:rPr lang="cs-CZ" sz="2300" dirty="0"/>
              <a:t>střední</a:t>
            </a:r>
            <a:endParaRPr lang="cs-CZ" sz="2300" b="1" dirty="0"/>
          </a:p>
          <a:p>
            <a:pPr>
              <a:buNone/>
            </a:pPr>
            <a:r>
              <a:rPr lang="cs-CZ" sz="2300" dirty="0"/>
              <a:t>	</a:t>
            </a:r>
            <a:r>
              <a:rPr lang="cs-CZ" sz="2300" b="1" dirty="0" err="1"/>
              <a:t>tunica</a:t>
            </a:r>
            <a:r>
              <a:rPr lang="cs-CZ" sz="2300" b="1" dirty="0"/>
              <a:t> </a:t>
            </a:r>
            <a:r>
              <a:rPr lang="cs-CZ" sz="2300" b="1" dirty="0" err="1"/>
              <a:t>sensoria</a:t>
            </a:r>
            <a:r>
              <a:rPr lang="cs-CZ" sz="2300" b="1" dirty="0"/>
              <a:t> </a:t>
            </a:r>
            <a:r>
              <a:rPr lang="cs-CZ" sz="2300" b="1" dirty="0" err="1"/>
              <a:t>bulbi</a:t>
            </a:r>
            <a:r>
              <a:rPr lang="cs-CZ" sz="2300" b="1" dirty="0"/>
              <a:t> - </a:t>
            </a:r>
            <a:r>
              <a:rPr lang="cs-CZ" sz="2300" dirty="0"/>
              <a:t>vnitřní, nervová</a:t>
            </a:r>
            <a:endParaRPr lang="cs-CZ" sz="2300" b="1" dirty="0"/>
          </a:p>
          <a:p>
            <a:r>
              <a:rPr lang="cs-CZ" sz="2300" dirty="0"/>
              <a:t>uvnitř </a:t>
            </a:r>
            <a:r>
              <a:rPr lang="cs-CZ" sz="2300" dirty="0" err="1"/>
              <a:t>bulbu</a:t>
            </a:r>
            <a:r>
              <a:rPr lang="cs-CZ" sz="2300" dirty="0"/>
              <a:t> se nachází sklivec - </a:t>
            </a:r>
            <a:r>
              <a:rPr lang="cs-CZ" sz="2300" b="1" dirty="0"/>
              <a:t>corpus </a:t>
            </a:r>
            <a:r>
              <a:rPr lang="cs-CZ" sz="2300" b="1" dirty="0" err="1"/>
              <a:t>vitreum</a:t>
            </a:r>
            <a:r>
              <a:rPr lang="cs-CZ" sz="2300" b="1" dirty="0"/>
              <a:t> (</a:t>
            </a:r>
            <a:r>
              <a:rPr lang="cs-CZ" sz="2300" dirty="0"/>
              <a:t>rosolovitá hmota vyplňující objemný prostor za čočkou, dokonale průhledný a bezbarvý), před ním uložena čočka - </a:t>
            </a:r>
            <a:r>
              <a:rPr lang="cs-CZ" sz="2300" b="1" dirty="0" err="1"/>
              <a:t>lens</a:t>
            </a:r>
            <a:endParaRPr lang="cs-CZ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29051" t="9469" r="28334" b="6250"/>
          <a:stretch>
            <a:fillRect/>
          </a:stretch>
        </p:blipFill>
        <p:spPr bwMode="auto">
          <a:xfrm>
            <a:off x="251519" y="0"/>
            <a:ext cx="6074305" cy="67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000" b="1" dirty="0"/>
              <a:t>1  </a:t>
            </a:r>
            <a:r>
              <a:rPr lang="cs-CZ" sz="2000" b="1" dirty="0" err="1"/>
              <a:t>tunica</a:t>
            </a:r>
            <a:r>
              <a:rPr lang="cs-CZ" sz="2000" b="1" dirty="0"/>
              <a:t> fibrosa </a:t>
            </a:r>
            <a:r>
              <a:rPr lang="cs-CZ" sz="2000" b="1" dirty="0" err="1"/>
              <a:t>bulbi</a:t>
            </a:r>
            <a:r>
              <a:rPr lang="cs-CZ" sz="2000" b="1" dirty="0"/>
              <a:t> </a:t>
            </a:r>
          </a:p>
          <a:p>
            <a:pPr>
              <a:buNone/>
            </a:pPr>
            <a:r>
              <a:rPr lang="cs-CZ" sz="2000" b="1" dirty="0"/>
              <a:t>2  </a:t>
            </a:r>
            <a:r>
              <a:rPr lang="cs-CZ" sz="2000" b="1" dirty="0" err="1"/>
              <a:t>tunica</a:t>
            </a:r>
            <a:r>
              <a:rPr lang="cs-CZ" sz="2000" b="1" dirty="0"/>
              <a:t> </a:t>
            </a:r>
            <a:r>
              <a:rPr lang="cs-CZ" sz="2000" b="1" dirty="0" err="1"/>
              <a:t>vasculosa</a:t>
            </a:r>
            <a:r>
              <a:rPr lang="cs-CZ" sz="2000" b="1" dirty="0"/>
              <a:t> </a:t>
            </a:r>
            <a:r>
              <a:rPr lang="cs-CZ" sz="2000" b="1" dirty="0" err="1"/>
              <a:t>bulbi</a:t>
            </a:r>
            <a:r>
              <a:rPr lang="cs-CZ" sz="2000" b="1" dirty="0"/>
              <a:t> </a:t>
            </a:r>
          </a:p>
          <a:p>
            <a:pPr>
              <a:buNone/>
            </a:pPr>
            <a:r>
              <a:rPr lang="cs-CZ" sz="2000" b="1" dirty="0"/>
              <a:t>3  </a:t>
            </a:r>
            <a:r>
              <a:rPr lang="cs-CZ" sz="2000" b="1" dirty="0" err="1"/>
              <a:t>tunica</a:t>
            </a:r>
            <a:r>
              <a:rPr lang="cs-CZ" sz="2000" b="1" dirty="0"/>
              <a:t> </a:t>
            </a:r>
            <a:r>
              <a:rPr lang="cs-CZ" sz="2000" b="1" dirty="0" err="1"/>
              <a:t>sensoria</a:t>
            </a:r>
            <a:r>
              <a:rPr lang="cs-CZ" sz="2000" b="1" dirty="0"/>
              <a:t> </a:t>
            </a:r>
            <a:r>
              <a:rPr lang="cs-CZ" sz="2000" b="1" dirty="0" err="1"/>
              <a:t>bulbi</a:t>
            </a:r>
            <a:endParaRPr lang="cs-CZ" sz="2000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dirty="0"/>
              <a:t>Zrakové ústrojí - organum </a:t>
            </a:r>
            <a:r>
              <a:rPr lang="cs-CZ" sz="4000" dirty="0" err="1"/>
              <a:t>visus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805264"/>
          </a:xfrm>
        </p:spPr>
        <p:txBody>
          <a:bodyPr/>
          <a:lstStyle/>
          <a:p>
            <a:pPr>
              <a:buNone/>
            </a:pPr>
            <a:r>
              <a:rPr lang="cs-CZ" sz="2200" b="1" dirty="0" err="1"/>
              <a:t>Tunica</a:t>
            </a:r>
            <a:r>
              <a:rPr lang="cs-CZ" sz="2200" b="1" dirty="0"/>
              <a:t> fibrosa </a:t>
            </a:r>
            <a:r>
              <a:rPr lang="cs-CZ" sz="2200" b="1" dirty="0" err="1"/>
              <a:t>bulbi</a:t>
            </a:r>
            <a:r>
              <a:rPr lang="cs-CZ" sz="2200" b="1" dirty="0"/>
              <a:t> – </a:t>
            </a:r>
            <a:r>
              <a:rPr lang="cs-CZ" sz="2200" dirty="0"/>
              <a:t>zevní, vazivová</a:t>
            </a:r>
            <a:endParaRPr lang="cs-CZ" sz="2200" b="1" dirty="0"/>
          </a:p>
          <a:p>
            <a:r>
              <a:rPr lang="cs-CZ" sz="2200" dirty="0"/>
              <a:t>vpředu tvořena rohovkou - </a:t>
            </a:r>
            <a:r>
              <a:rPr lang="cs-CZ" sz="2200" b="1" dirty="0" err="1"/>
              <a:t>cornea</a:t>
            </a:r>
            <a:r>
              <a:rPr lang="cs-CZ" sz="2200" dirty="0"/>
              <a:t>,  dorzálně bělimou – </a:t>
            </a:r>
            <a:r>
              <a:rPr lang="cs-CZ" sz="2200" b="1" dirty="0" err="1"/>
              <a:t>sclera</a:t>
            </a:r>
            <a:endParaRPr lang="cs-CZ" sz="2200" b="1" dirty="0"/>
          </a:p>
          <a:p>
            <a:r>
              <a:rPr lang="cs-CZ" sz="2200" dirty="0"/>
              <a:t>rohovka je průhledná, velmi bohatě inervována</a:t>
            </a:r>
          </a:p>
          <a:p>
            <a:r>
              <a:rPr lang="cs-CZ" sz="2200" dirty="0"/>
              <a:t>z dorzálního pólu </a:t>
            </a:r>
            <a:r>
              <a:rPr lang="cs-CZ" sz="2200" dirty="0" err="1"/>
              <a:t>bulbu</a:t>
            </a:r>
            <a:r>
              <a:rPr lang="cs-CZ" sz="2200" dirty="0"/>
              <a:t> odstupují vlákna zrakového nervu, ventrálně se upínají okohybné svaly</a:t>
            </a:r>
          </a:p>
          <a:p>
            <a:pPr>
              <a:buNone/>
            </a:pPr>
            <a:r>
              <a:rPr lang="cs-CZ" sz="2200" b="1" dirty="0" err="1"/>
              <a:t>Tunica</a:t>
            </a:r>
            <a:r>
              <a:rPr lang="cs-CZ" sz="2200" b="1" dirty="0"/>
              <a:t> </a:t>
            </a:r>
            <a:r>
              <a:rPr lang="cs-CZ" sz="2200" b="1" dirty="0" err="1"/>
              <a:t>vasculosa</a:t>
            </a:r>
            <a:r>
              <a:rPr lang="cs-CZ" sz="2200" b="1" dirty="0"/>
              <a:t> </a:t>
            </a:r>
            <a:r>
              <a:rPr lang="cs-CZ" sz="2200" b="1" dirty="0" err="1"/>
              <a:t>bulbi</a:t>
            </a:r>
            <a:r>
              <a:rPr lang="cs-CZ" sz="2200" dirty="0"/>
              <a:t> – střední</a:t>
            </a:r>
          </a:p>
          <a:p>
            <a:r>
              <a:rPr lang="cs-CZ" sz="2200" dirty="0"/>
              <a:t>tvořena cévnatkou - </a:t>
            </a:r>
            <a:r>
              <a:rPr lang="cs-CZ" sz="2200" b="1" dirty="0" err="1"/>
              <a:t>chorioidea</a:t>
            </a:r>
            <a:r>
              <a:rPr lang="cs-CZ" sz="2200" dirty="0"/>
              <a:t>, řasnatým tělískem - </a:t>
            </a:r>
            <a:r>
              <a:rPr lang="cs-CZ" sz="2200" b="1" dirty="0"/>
              <a:t>corpus </a:t>
            </a:r>
            <a:r>
              <a:rPr lang="cs-CZ" sz="2200" b="1" dirty="0" err="1"/>
              <a:t>cilliare</a:t>
            </a:r>
            <a:r>
              <a:rPr lang="cs-CZ" sz="2200" b="1" dirty="0"/>
              <a:t> </a:t>
            </a:r>
            <a:r>
              <a:rPr lang="cs-CZ" sz="2200" dirty="0"/>
              <a:t>a duhovkou - </a:t>
            </a:r>
            <a:r>
              <a:rPr lang="cs-CZ" sz="2200" b="1" dirty="0"/>
              <a:t>iris</a:t>
            </a:r>
          </a:p>
          <a:p>
            <a:r>
              <a:rPr lang="cs-CZ" sz="2200" dirty="0"/>
              <a:t>cévnatka - obsahuje velké množství cév a pigmentové buňky</a:t>
            </a:r>
          </a:p>
          <a:p>
            <a:r>
              <a:rPr lang="cs-CZ" sz="2200" dirty="0"/>
              <a:t>řasnaté tělísko - pokračováním cévnatky, kruhovitého tvaru, jeho hladká tělesa zajišťuje akomodaci čočky</a:t>
            </a:r>
          </a:p>
          <a:p>
            <a:r>
              <a:rPr lang="cs-CZ" sz="2200" dirty="0"/>
              <a:t>duhovka - pokračováním </a:t>
            </a:r>
            <a:r>
              <a:rPr lang="cs-CZ" sz="2200" dirty="0" err="1"/>
              <a:t>ř</a:t>
            </a:r>
            <a:r>
              <a:rPr lang="cs-CZ" sz="2200" dirty="0"/>
              <a:t>. tělíska, v centru otvor vytvářející zornici – </a:t>
            </a:r>
            <a:r>
              <a:rPr lang="cs-CZ" sz="2200" b="1" dirty="0" err="1"/>
              <a:t>pupilla</a:t>
            </a:r>
            <a:r>
              <a:rPr lang="cs-CZ" sz="2200" dirty="0"/>
              <a:t> (tou vstupují paprsky světla do oční koule), svalovina duhovky způsobuje zúžení či rozšíření zornice</a:t>
            </a:r>
          </a:p>
          <a:p>
            <a:r>
              <a:rPr lang="cs-CZ" sz="2200" dirty="0"/>
              <a:t>barva duhovky závisí na množství pigmentu</a:t>
            </a:r>
            <a:endParaRPr lang="cs-CZ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4000" dirty="0" err="1"/>
              <a:t>Systema</a:t>
            </a:r>
            <a:r>
              <a:rPr lang="cs-CZ" sz="4000" dirty="0"/>
              <a:t> </a:t>
            </a:r>
            <a:r>
              <a:rPr lang="cs-CZ" sz="4000" dirty="0" err="1"/>
              <a:t>nervosum</a:t>
            </a:r>
            <a:br>
              <a:rPr lang="cs-CZ" sz="4000" dirty="0"/>
            </a:br>
            <a:r>
              <a:rPr lang="cs-CZ" sz="4000" dirty="0"/>
              <a:t>Nervová soustava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1032" y="1700808"/>
            <a:ext cx="8712968" cy="4896544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600" dirty="0">
                <a:solidFill>
                  <a:srgbClr val="FF0000"/>
                </a:solidFill>
              </a:rPr>
              <a:t>CNS</a:t>
            </a:r>
            <a:r>
              <a:rPr lang="cs-CZ" sz="2600" dirty="0"/>
              <a:t>	</a:t>
            </a:r>
            <a:r>
              <a:rPr lang="cs-CZ" sz="2600" b="1" dirty="0"/>
              <a:t>-  </a:t>
            </a:r>
            <a:r>
              <a:rPr lang="cs-CZ" sz="2600" b="1" dirty="0">
                <a:solidFill>
                  <a:srgbClr val="FF0000"/>
                </a:solidFill>
              </a:rPr>
              <a:t>mozek (cerebrum)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b="1" dirty="0">
                <a:solidFill>
                  <a:srgbClr val="FF0000"/>
                </a:solidFill>
              </a:rPr>
              <a:t>			-  mícha (</a:t>
            </a:r>
            <a:r>
              <a:rPr lang="cs-CZ" sz="2600" b="1" dirty="0" err="1">
                <a:solidFill>
                  <a:srgbClr val="FF0000"/>
                </a:solidFill>
              </a:rPr>
              <a:t>medulla</a:t>
            </a:r>
            <a:r>
              <a:rPr lang="cs-CZ" sz="2600" b="1" dirty="0">
                <a:solidFill>
                  <a:srgbClr val="FF0000"/>
                </a:solidFill>
              </a:rPr>
              <a:t> </a:t>
            </a:r>
            <a:r>
              <a:rPr lang="cs-CZ" sz="2600" b="1" dirty="0" err="1">
                <a:solidFill>
                  <a:srgbClr val="FF0000"/>
                </a:solidFill>
              </a:rPr>
              <a:t>spinalis</a:t>
            </a:r>
            <a:r>
              <a:rPr lang="cs-CZ" sz="2600" b="1" dirty="0">
                <a:solidFill>
                  <a:srgbClr val="FF0000"/>
                </a:solidFill>
              </a:rPr>
              <a:t>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cs-CZ" sz="1800" dirty="0"/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cs-CZ" sz="2600" dirty="0"/>
              <a:t>Periferní nervový systém</a:t>
            </a:r>
          </a:p>
          <a:p>
            <a:pPr marL="609600" indent="-609600">
              <a:lnSpc>
                <a:spcPct val="80000"/>
              </a:lnSpc>
            </a:pPr>
            <a:r>
              <a:rPr lang="cs-CZ" sz="2500" dirty="0"/>
              <a:t>nervy a neurony, které se nalézají mimo </a:t>
            </a:r>
            <a:r>
              <a:rPr lang="cs-CZ" sz="2500" dirty="0" err="1"/>
              <a:t>CNS</a:t>
            </a:r>
            <a:r>
              <a:rPr lang="cs-CZ" sz="2500" dirty="0"/>
              <a:t>: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sz="10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mozkomíšní nervy-   míšní nervy (plexy)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				hlavové nervy (12x)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</a:t>
            </a:r>
            <a:endParaRPr lang="cs-CZ" sz="10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autonomní nervy-	</a:t>
            </a:r>
            <a:r>
              <a:rPr lang="cs-CZ" sz="2600" dirty="0" err="1"/>
              <a:t>sympaticus</a:t>
            </a:r>
            <a:endParaRPr lang="cs-CZ" sz="26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				</a:t>
            </a:r>
            <a:r>
              <a:rPr lang="cs-CZ" sz="2600" dirty="0" err="1"/>
              <a:t>parasympaticus</a:t>
            </a:r>
            <a:endParaRPr lang="cs-CZ" sz="2600" dirty="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cs-CZ" sz="26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4000" dirty="0"/>
              <a:t>Zrakové ústrojí - organum </a:t>
            </a:r>
            <a:r>
              <a:rPr lang="cs-CZ" sz="4000" dirty="0" err="1"/>
              <a:t>visus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760640"/>
          </a:xfrm>
        </p:spPr>
        <p:txBody>
          <a:bodyPr/>
          <a:lstStyle/>
          <a:p>
            <a:pPr>
              <a:buNone/>
            </a:pPr>
            <a:r>
              <a:rPr lang="cs-CZ" sz="2200" b="1" dirty="0" err="1"/>
              <a:t>Tunica</a:t>
            </a:r>
            <a:r>
              <a:rPr lang="cs-CZ" sz="2200" b="1" dirty="0"/>
              <a:t> </a:t>
            </a:r>
            <a:r>
              <a:rPr lang="cs-CZ" sz="2200" b="1" dirty="0" err="1"/>
              <a:t>sensoria</a:t>
            </a:r>
            <a:r>
              <a:rPr lang="cs-CZ" sz="2200" b="1" dirty="0"/>
              <a:t> </a:t>
            </a:r>
            <a:r>
              <a:rPr lang="cs-CZ" sz="2200" b="1" dirty="0" err="1"/>
              <a:t>bulbi</a:t>
            </a:r>
            <a:r>
              <a:rPr lang="cs-CZ" sz="2200" b="1" dirty="0"/>
              <a:t> - </a:t>
            </a:r>
            <a:r>
              <a:rPr lang="cs-CZ" sz="2200" dirty="0"/>
              <a:t>vnitřní, nervová</a:t>
            </a:r>
            <a:endParaRPr lang="cs-CZ" sz="2200" b="1" dirty="0"/>
          </a:p>
          <a:p>
            <a:r>
              <a:rPr lang="cs-CZ" sz="2200" dirty="0"/>
              <a:t>tvořena sítnicí – retina, v dorzální části umístěny tyčinky a čípky</a:t>
            </a:r>
          </a:p>
          <a:p>
            <a:r>
              <a:rPr lang="cs-CZ" sz="2200" dirty="0"/>
              <a:t>v optické zadní části (místo, kde se sbíhají nervová vlákna) vzniká </a:t>
            </a:r>
            <a:r>
              <a:rPr lang="cs-CZ" sz="2200" b="1" dirty="0"/>
              <a:t>slepá skvrna </a:t>
            </a:r>
            <a:r>
              <a:rPr lang="cs-CZ" sz="2200" dirty="0"/>
              <a:t>(nejsou zde tyčinky ani čípky)</a:t>
            </a:r>
          </a:p>
          <a:p>
            <a:r>
              <a:rPr lang="cs-CZ" sz="2200" dirty="0"/>
              <a:t>místo nejostřejšího vidění - </a:t>
            </a:r>
            <a:r>
              <a:rPr lang="cs-CZ" sz="2200" b="1" dirty="0"/>
              <a:t>žlutá skvrna </a:t>
            </a:r>
            <a:r>
              <a:rPr lang="cs-CZ" sz="2200" dirty="0"/>
              <a:t>(obsahuje pouze čípky)</a:t>
            </a:r>
            <a:endParaRPr lang="cs-CZ" sz="2200" b="1" dirty="0"/>
          </a:p>
          <a:p>
            <a:pPr>
              <a:buNone/>
            </a:pPr>
            <a:r>
              <a:rPr lang="cs-CZ" sz="2200" b="1" dirty="0" err="1"/>
              <a:t>Lens</a:t>
            </a:r>
            <a:r>
              <a:rPr lang="cs-CZ" sz="2200" dirty="0"/>
              <a:t> (čočka) - bikonvexní útvar, pružná</a:t>
            </a:r>
          </a:p>
          <a:p>
            <a:r>
              <a:rPr lang="cs-CZ" sz="2200" dirty="0"/>
              <a:t>uložena za duhovkou, před sklivcem, může měnit své zakřivení</a:t>
            </a:r>
          </a:p>
          <a:p>
            <a:r>
              <a:rPr lang="cs-CZ" sz="2200" dirty="0"/>
              <a:t>na povrchu čočky uzavírající pouzdro - </a:t>
            </a:r>
            <a:r>
              <a:rPr lang="cs-CZ" sz="2200" b="1" dirty="0" err="1"/>
              <a:t>capsula</a:t>
            </a:r>
            <a:r>
              <a:rPr lang="cs-CZ" sz="2200" b="1" dirty="0"/>
              <a:t> </a:t>
            </a:r>
            <a:r>
              <a:rPr lang="cs-CZ" sz="2200" b="1" dirty="0" err="1"/>
              <a:t>lentis</a:t>
            </a:r>
            <a:endParaRPr lang="cs-CZ" sz="2200" b="1" dirty="0"/>
          </a:p>
          <a:p>
            <a:pPr>
              <a:buNone/>
            </a:pPr>
            <a:r>
              <a:rPr lang="cs-CZ" sz="2200" b="1" dirty="0"/>
              <a:t>Oční komory - </a:t>
            </a:r>
            <a:r>
              <a:rPr lang="cs-CZ" sz="2200" dirty="0"/>
              <a:t>dutina oční koule se člení do 3 komor</a:t>
            </a:r>
          </a:p>
          <a:p>
            <a:r>
              <a:rPr lang="cs-CZ" sz="2200" dirty="0"/>
              <a:t>přední komora oční - úzký prostou mezi rohovkou a přední stěnou duhovky</a:t>
            </a:r>
          </a:p>
          <a:p>
            <a:r>
              <a:rPr lang="cs-CZ" sz="2200" dirty="0"/>
              <a:t>zadní - prostor mezi zadní stěnou duhovky a přední stěnou čočky</a:t>
            </a:r>
          </a:p>
          <a:p>
            <a:r>
              <a:rPr lang="cs-CZ" sz="2200" dirty="0"/>
              <a:t>třetí komora oční - objemný prostor za zadní stěnou čočky</a:t>
            </a:r>
          </a:p>
          <a:p>
            <a:pPr>
              <a:buNone/>
            </a:pPr>
            <a:r>
              <a:rPr lang="cs-CZ" sz="2200" b="1" dirty="0"/>
              <a:t>Humor </a:t>
            </a:r>
            <a:r>
              <a:rPr lang="cs-CZ" sz="2200" b="1" dirty="0" err="1"/>
              <a:t>aquosus</a:t>
            </a:r>
            <a:r>
              <a:rPr lang="cs-CZ" sz="2200" dirty="0"/>
              <a:t> - komorový mok, čirá tekutina vyplňuje přední a zadní oční komoru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scan0001"/>
          <p:cNvPicPr>
            <a:picLocks noChangeAspect="1" noChangeArrowheads="1"/>
          </p:cNvPicPr>
          <p:nvPr/>
        </p:nvPicPr>
        <p:blipFill>
          <a:blip r:embed="rId2" cstate="print">
            <a:lum bright="6000" contrast="20000"/>
          </a:blip>
          <a:srcRect t="3171" b="1585"/>
          <a:stretch>
            <a:fillRect/>
          </a:stretch>
        </p:blipFill>
        <p:spPr bwMode="auto">
          <a:xfrm>
            <a:off x="179512" y="260648"/>
            <a:ext cx="877451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6838" t="29156" r="17266" b="14735"/>
          <a:stretch>
            <a:fillRect/>
          </a:stretch>
        </p:blipFill>
        <p:spPr bwMode="auto">
          <a:xfrm>
            <a:off x="-1" y="476672"/>
            <a:ext cx="90591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994122"/>
          </a:xfrm>
        </p:spPr>
        <p:txBody>
          <a:bodyPr/>
          <a:lstStyle/>
          <a:p>
            <a:r>
              <a:rPr lang="cs-CZ" sz="4000" dirty="0"/>
              <a:t>Ústrojí rovnovážné a sluchové   organum </a:t>
            </a:r>
            <a:r>
              <a:rPr lang="cs-CZ" sz="4000" dirty="0" err="1"/>
              <a:t>vestibulocochleare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0"/>
            <a:ext cx="8280920" cy="4997152"/>
          </a:xfrm>
        </p:spPr>
        <p:txBody>
          <a:bodyPr/>
          <a:lstStyle/>
          <a:p>
            <a:r>
              <a:rPr lang="cs-CZ" dirty="0"/>
              <a:t>sluchové ústrojí zajišťuje vnímání zvuku</a:t>
            </a:r>
          </a:p>
          <a:p>
            <a:r>
              <a:rPr lang="cs-CZ" dirty="0"/>
              <a:t>ústrojí rovnovážné umožňuje vnímání polohy</a:t>
            </a:r>
          </a:p>
          <a:p>
            <a:endParaRPr lang="cs-CZ" sz="1000" dirty="0"/>
          </a:p>
          <a:p>
            <a:r>
              <a:rPr lang="cs-CZ" dirty="0"/>
              <a:t>ucho - </a:t>
            </a:r>
            <a:r>
              <a:rPr lang="cs-CZ" i="1" dirty="0" err="1"/>
              <a:t>auris</a:t>
            </a:r>
            <a:r>
              <a:rPr lang="cs-CZ" dirty="0"/>
              <a:t> se dělí na:</a:t>
            </a:r>
          </a:p>
          <a:p>
            <a:pPr>
              <a:buNone/>
            </a:pPr>
            <a:r>
              <a:rPr lang="cs-CZ" dirty="0"/>
              <a:t>	zevní ucho - </a:t>
            </a:r>
            <a:r>
              <a:rPr lang="cs-CZ" i="1" dirty="0" err="1"/>
              <a:t>auris</a:t>
            </a:r>
            <a:r>
              <a:rPr lang="cs-CZ" i="1" dirty="0"/>
              <a:t> </a:t>
            </a:r>
            <a:r>
              <a:rPr lang="cs-CZ" i="1" dirty="0" err="1"/>
              <a:t>externa</a:t>
            </a:r>
            <a:endParaRPr lang="cs-CZ" i="1" dirty="0"/>
          </a:p>
          <a:p>
            <a:pPr>
              <a:buNone/>
            </a:pPr>
            <a:r>
              <a:rPr lang="cs-CZ" dirty="0"/>
              <a:t>	střední ucho - </a:t>
            </a:r>
            <a:r>
              <a:rPr lang="cs-CZ" i="1" dirty="0" err="1"/>
              <a:t>auris</a:t>
            </a:r>
            <a:r>
              <a:rPr lang="cs-CZ" i="1" dirty="0"/>
              <a:t> media</a:t>
            </a:r>
          </a:p>
          <a:p>
            <a:pPr>
              <a:buNone/>
            </a:pPr>
            <a:r>
              <a:rPr lang="cs-CZ" dirty="0"/>
              <a:t>	vnitřní ucho - </a:t>
            </a:r>
            <a:r>
              <a:rPr lang="cs-CZ" i="1" dirty="0" err="1"/>
              <a:t>auris</a:t>
            </a:r>
            <a:r>
              <a:rPr lang="cs-CZ" i="1" dirty="0"/>
              <a:t> interna</a:t>
            </a:r>
          </a:p>
          <a:p>
            <a:pPr>
              <a:buNone/>
            </a:pPr>
            <a:endParaRPr lang="cs-CZ" sz="1000" i="1" dirty="0"/>
          </a:p>
          <a:p>
            <a:r>
              <a:rPr lang="cs-CZ" dirty="0"/>
              <a:t>oboje receptory uloženy ve vnitřním uchu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4235" r="25014" b="3907"/>
          <a:stretch>
            <a:fillRect/>
          </a:stretch>
        </p:blipFill>
        <p:spPr bwMode="auto">
          <a:xfrm>
            <a:off x="395536" y="260648"/>
            <a:ext cx="8100392" cy="642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994122"/>
          </a:xfrm>
        </p:spPr>
        <p:txBody>
          <a:bodyPr/>
          <a:lstStyle/>
          <a:p>
            <a:r>
              <a:rPr lang="cs-CZ" sz="4000" dirty="0"/>
              <a:t>Ústrojí rovnovážné a sluchové   organum </a:t>
            </a:r>
            <a:r>
              <a:rPr lang="cs-CZ" sz="4000" dirty="0" err="1"/>
              <a:t>vestibulocochleare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0"/>
            <a:ext cx="8424936" cy="4997152"/>
          </a:xfrm>
        </p:spPr>
        <p:txBody>
          <a:bodyPr/>
          <a:lstStyle/>
          <a:p>
            <a:pPr>
              <a:buNone/>
            </a:pPr>
            <a:r>
              <a:rPr lang="cs-CZ" sz="2800" b="1" dirty="0" err="1"/>
              <a:t>Auris</a:t>
            </a:r>
            <a:r>
              <a:rPr lang="cs-CZ" sz="2800" b="1" dirty="0"/>
              <a:t> </a:t>
            </a:r>
            <a:r>
              <a:rPr lang="cs-CZ" sz="2800" b="1" dirty="0" err="1"/>
              <a:t>externa</a:t>
            </a:r>
            <a:endParaRPr lang="cs-CZ" sz="2800" b="1" dirty="0"/>
          </a:p>
          <a:p>
            <a:r>
              <a:rPr lang="cs-CZ" sz="2800" dirty="0"/>
              <a:t>skládá se z ušního boltce - </a:t>
            </a:r>
            <a:r>
              <a:rPr lang="cs-CZ" sz="2800" b="1" dirty="0" err="1"/>
              <a:t>auricula</a:t>
            </a:r>
            <a:r>
              <a:rPr lang="cs-CZ" sz="2800" dirty="0"/>
              <a:t>, zevního zvukovodu - </a:t>
            </a:r>
            <a:r>
              <a:rPr lang="cs-CZ" sz="2800" b="1" dirty="0" err="1"/>
              <a:t>meatus</a:t>
            </a:r>
            <a:r>
              <a:rPr lang="cs-CZ" sz="2800" b="1" dirty="0"/>
              <a:t> </a:t>
            </a:r>
            <a:r>
              <a:rPr lang="cs-CZ" sz="2800" b="1" dirty="0" err="1"/>
              <a:t>acusticus</a:t>
            </a:r>
            <a:r>
              <a:rPr lang="cs-CZ" sz="2800" b="1" dirty="0"/>
              <a:t> </a:t>
            </a:r>
            <a:r>
              <a:rPr lang="cs-CZ" sz="2800" b="1" dirty="0" err="1"/>
              <a:t>externus</a:t>
            </a:r>
            <a:r>
              <a:rPr lang="cs-CZ" sz="2800" dirty="0"/>
              <a:t> - na jeho konci se nachází bubínek - </a:t>
            </a:r>
            <a:r>
              <a:rPr lang="cs-CZ" sz="2800" b="1" dirty="0" err="1"/>
              <a:t>membrana</a:t>
            </a:r>
            <a:r>
              <a:rPr lang="cs-CZ" sz="2800" b="1" dirty="0"/>
              <a:t> </a:t>
            </a:r>
            <a:r>
              <a:rPr lang="cs-CZ" sz="2800" b="1" dirty="0" err="1"/>
              <a:t>tympani</a:t>
            </a:r>
            <a:endParaRPr lang="cs-CZ" sz="2800" b="1" dirty="0"/>
          </a:p>
          <a:p>
            <a:r>
              <a:rPr lang="cs-CZ" sz="2800" dirty="0"/>
              <a:t>odkladem boltce elastická chrupavka pokrytá kůží</a:t>
            </a:r>
          </a:p>
          <a:p>
            <a:r>
              <a:rPr lang="cs-CZ" sz="2800" dirty="0"/>
              <a:t>dolní konec boltce tvoří lalůček ušní - </a:t>
            </a:r>
            <a:r>
              <a:rPr lang="cs-CZ" sz="2800" b="1" dirty="0" err="1"/>
              <a:t>lobulus</a:t>
            </a:r>
            <a:r>
              <a:rPr lang="cs-CZ" sz="2800" b="1" dirty="0"/>
              <a:t> </a:t>
            </a:r>
            <a:r>
              <a:rPr lang="cs-CZ" sz="2800" b="1" dirty="0" err="1"/>
              <a:t>auriculae</a:t>
            </a:r>
            <a:endParaRPr lang="cs-CZ" sz="2800" b="1" dirty="0"/>
          </a:p>
          <a:p>
            <a:r>
              <a:rPr lang="cs-CZ" sz="2800" dirty="0"/>
              <a:t>v kůži  zevního zvukovodu jsou uloženy </a:t>
            </a:r>
            <a:r>
              <a:rPr lang="cs-CZ" sz="2800" b="1" dirty="0"/>
              <a:t>mazové žlázy</a:t>
            </a:r>
            <a:r>
              <a:rPr lang="cs-CZ" sz="2800" dirty="0"/>
              <a:t> produkující </a:t>
            </a:r>
            <a:r>
              <a:rPr lang="cs-CZ" sz="2800" b="1" dirty="0"/>
              <a:t>ušní maz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994122"/>
          </a:xfrm>
        </p:spPr>
        <p:txBody>
          <a:bodyPr/>
          <a:lstStyle/>
          <a:p>
            <a:r>
              <a:rPr lang="cs-CZ" sz="4000" dirty="0"/>
              <a:t>Ústrojí rovnovážné a sluchové   organum </a:t>
            </a:r>
            <a:r>
              <a:rPr lang="cs-CZ" sz="4000" dirty="0" err="1"/>
              <a:t>vestibulocochleare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0"/>
            <a:ext cx="8424936" cy="4997152"/>
          </a:xfrm>
        </p:spPr>
        <p:txBody>
          <a:bodyPr/>
          <a:lstStyle/>
          <a:p>
            <a:pPr>
              <a:buNone/>
            </a:pPr>
            <a:r>
              <a:rPr lang="cs-CZ" sz="2700" b="1" dirty="0" err="1"/>
              <a:t>Auris</a:t>
            </a:r>
            <a:r>
              <a:rPr lang="cs-CZ" sz="2700" b="1" dirty="0"/>
              <a:t> media</a:t>
            </a:r>
          </a:p>
          <a:p>
            <a:r>
              <a:rPr lang="cs-CZ" sz="2700" dirty="0"/>
              <a:t>dutina v kosti spánkové</a:t>
            </a:r>
          </a:p>
          <a:p>
            <a:r>
              <a:rPr lang="cs-CZ" sz="2700" dirty="0"/>
              <a:t>od zevního zvukovodu odděleno bubínkem</a:t>
            </a:r>
          </a:p>
          <a:p>
            <a:r>
              <a:rPr lang="cs-CZ" sz="2700" dirty="0"/>
              <a:t>tlak na bubínek vyrovnává </a:t>
            </a:r>
            <a:r>
              <a:rPr lang="cs-CZ" sz="2700" b="1" dirty="0"/>
              <a:t>Eustachova trubice </a:t>
            </a:r>
            <a:r>
              <a:rPr lang="cs-CZ" sz="2700" dirty="0"/>
              <a:t>(spojuje střední ucho s nosohltanem) </a:t>
            </a:r>
          </a:p>
          <a:p>
            <a:r>
              <a:rPr lang="cs-CZ" sz="2700" dirty="0"/>
              <a:t>obsahuje 3 sluchové kůstky (kladívko - </a:t>
            </a:r>
            <a:r>
              <a:rPr lang="cs-CZ" sz="2700" b="1" dirty="0" err="1"/>
              <a:t>malleus</a:t>
            </a:r>
            <a:r>
              <a:rPr lang="cs-CZ" sz="2700" dirty="0"/>
              <a:t>, kovadlinka - </a:t>
            </a:r>
            <a:r>
              <a:rPr lang="cs-CZ" sz="2700" b="1" dirty="0" err="1"/>
              <a:t>incus</a:t>
            </a:r>
            <a:r>
              <a:rPr lang="cs-CZ" sz="2700" dirty="0"/>
              <a:t> a třmínek – </a:t>
            </a:r>
            <a:r>
              <a:rPr lang="cs-CZ" sz="2700" b="1" dirty="0" err="1"/>
              <a:t>stapes</a:t>
            </a:r>
            <a:r>
              <a:rPr lang="cs-CZ" sz="2700" dirty="0"/>
              <a:t>) - jejich vzájemné spojení zabezpečuje přenos zvuku:</a:t>
            </a:r>
          </a:p>
          <a:p>
            <a:r>
              <a:rPr lang="cs-CZ" sz="2700" dirty="0"/>
              <a:t>kladívko naléhá na bubínek, </a:t>
            </a:r>
            <a:r>
              <a:rPr lang="cs-CZ" sz="2700" dirty="0" err="1"/>
              <a:t>baze</a:t>
            </a:r>
            <a:r>
              <a:rPr lang="cs-CZ" sz="2700" dirty="0"/>
              <a:t> třmínku vložena do oválného okénka - </a:t>
            </a:r>
            <a:r>
              <a:rPr lang="cs-CZ" sz="2700" b="1" dirty="0" err="1"/>
              <a:t>fenestra</a:t>
            </a:r>
            <a:r>
              <a:rPr lang="cs-CZ" sz="2700" b="1" dirty="0"/>
              <a:t> </a:t>
            </a:r>
            <a:r>
              <a:rPr lang="cs-CZ" sz="2700" b="1" dirty="0" err="1"/>
              <a:t>vestibuli</a:t>
            </a:r>
            <a:r>
              <a:rPr lang="cs-CZ" sz="2700" dirty="0"/>
              <a:t>, která je spojkou středního ucha s uchem vnitřním</a:t>
            </a:r>
          </a:p>
          <a:p>
            <a:endParaRPr lang="cs-CZ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can0005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475656" y="312137"/>
            <a:ext cx="6048672" cy="654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994122"/>
          </a:xfrm>
        </p:spPr>
        <p:txBody>
          <a:bodyPr/>
          <a:lstStyle/>
          <a:p>
            <a:r>
              <a:rPr lang="cs-CZ" sz="4000" dirty="0"/>
              <a:t>Ústrojí rovnovážné a sluchové   organum </a:t>
            </a:r>
            <a:r>
              <a:rPr lang="cs-CZ" sz="4000" dirty="0" err="1"/>
              <a:t>vestibulocochleare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0"/>
            <a:ext cx="8676456" cy="4997152"/>
          </a:xfrm>
        </p:spPr>
        <p:txBody>
          <a:bodyPr/>
          <a:lstStyle/>
          <a:p>
            <a:pPr>
              <a:buNone/>
            </a:pPr>
            <a:r>
              <a:rPr lang="cs-CZ" sz="2200" b="1" dirty="0" err="1"/>
              <a:t>Auris</a:t>
            </a:r>
            <a:r>
              <a:rPr lang="cs-CZ" sz="2200" b="1" dirty="0"/>
              <a:t> interna</a:t>
            </a:r>
          </a:p>
          <a:p>
            <a:r>
              <a:rPr lang="cs-CZ" sz="2200" dirty="0"/>
              <a:t>uloženo v dutinách kosti skalní - </a:t>
            </a:r>
            <a:r>
              <a:rPr lang="cs-CZ" sz="2200" b="1" dirty="0"/>
              <a:t>kostěný labyrint </a:t>
            </a:r>
            <a:r>
              <a:rPr lang="cs-CZ" sz="2200" i="1" dirty="0"/>
              <a:t>- </a:t>
            </a:r>
            <a:r>
              <a:rPr lang="cs-CZ" sz="2200" dirty="0"/>
              <a:t>tvořen předsíní - </a:t>
            </a:r>
            <a:r>
              <a:rPr lang="cs-CZ" sz="2200" b="1" dirty="0"/>
              <a:t>vestibulum</a:t>
            </a:r>
            <a:r>
              <a:rPr lang="cs-CZ" sz="2200" dirty="0"/>
              <a:t>, 3 polokruhovitými kanálky a kostěným hlemýžděm - </a:t>
            </a:r>
            <a:r>
              <a:rPr lang="cs-CZ" sz="2200" b="1" dirty="0" err="1"/>
              <a:t>cochlea</a:t>
            </a:r>
            <a:endParaRPr lang="cs-CZ" sz="2200" dirty="0"/>
          </a:p>
          <a:p>
            <a:r>
              <a:rPr lang="cs-CZ" sz="2200" dirty="0"/>
              <a:t>uvnitř kostěného je labyrint blanitý s kapalinou – </a:t>
            </a:r>
            <a:r>
              <a:rPr lang="cs-CZ" sz="2200" b="1" dirty="0" err="1"/>
              <a:t>perilympha</a:t>
            </a:r>
            <a:r>
              <a:rPr lang="cs-CZ" sz="2200" i="1" dirty="0"/>
              <a:t>, </a:t>
            </a:r>
            <a:r>
              <a:rPr lang="cs-CZ" sz="2200" dirty="0"/>
              <a:t>labyrint se skládá z váčků navazující na 3 polokruhové kanálky</a:t>
            </a:r>
          </a:p>
          <a:p>
            <a:r>
              <a:rPr lang="cs-CZ" sz="2200" dirty="0"/>
              <a:t>ve váčcích uloženy </a:t>
            </a:r>
            <a:r>
              <a:rPr lang="cs-CZ" sz="2200" b="1" dirty="0"/>
              <a:t>vláskové</a:t>
            </a:r>
            <a:r>
              <a:rPr lang="cs-CZ" sz="2200" dirty="0"/>
              <a:t> buňky, jejich výběžky se nachází v rosolovité hmotě s </a:t>
            </a:r>
            <a:r>
              <a:rPr lang="cs-CZ" sz="2200" b="1" dirty="0"/>
              <a:t>krystalky</a:t>
            </a:r>
            <a:r>
              <a:rPr lang="cs-CZ" sz="2200" dirty="0"/>
              <a:t> – ty při pohybech dráždí vláskové buňky, z kterých vznikající vzruchy, které jsou převáděny do </a:t>
            </a:r>
            <a:r>
              <a:rPr lang="cs-CZ" sz="2200" b="1" dirty="0"/>
              <a:t>vestibulárního nervu </a:t>
            </a:r>
            <a:r>
              <a:rPr lang="cs-CZ" sz="2200" dirty="0"/>
              <a:t>a do mozku</a:t>
            </a:r>
          </a:p>
          <a:p>
            <a:r>
              <a:rPr lang="cs-CZ" sz="2200" dirty="0"/>
              <a:t>blanitý hlemýžď obsahuje i sluchový </a:t>
            </a:r>
            <a:r>
              <a:rPr lang="cs-CZ" sz="2200" b="1" dirty="0" err="1"/>
              <a:t>Cortiho</a:t>
            </a:r>
            <a:r>
              <a:rPr lang="cs-CZ" sz="2200" b="1" dirty="0"/>
              <a:t> orgán </a:t>
            </a:r>
            <a:r>
              <a:rPr lang="cs-CZ" sz="2200" dirty="0"/>
              <a:t>- vyplněn </a:t>
            </a:r>
            <a:r>
              <a:rPr lang="cs-CZ" sz="2200" b="1" dirty="0"/>
              <a:t>endolymfou</a:t>
            </a:r>
            <a:r>
              <a:rPr lang="cs-CZ" sz="2200" dirty="0"/>
              <a:t> a </a:t>
            </a:r>
            <a:r>
              <a:rPr lang="cs-CZ" sz="2200" b="1" dirty="0"/>
              <a:t>perilymfou</a:t>
            </a:r>
            <a:r>
              <a:rPr lang="cs-CZ" sz="2200" dirty="0"/>
              <a:t>, která dráždí vlastní smyslové buňky, podráždění přechází cestou sluchového nervu do korového sluchového analyzátoru mozku</a:t>
            </a:r>
            <a:endParaRPr lang="cs-CZ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32282" t="11438" r="25014" b="9813"/>
          <a:stretch>
            <a:fillRect/>
          </a:stretch>
        </p:blipFill>
        <p:spPr bwMode="auto">
          <a:xfrm>
            <a:off x="971600" y="0"/>
            <a:ext cx="6624736" cy="686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Cerebrum, </a:t>
            </a:r>
            <a:r>
              <a:rPr lang="cs-CZ" dirty="0" err="1"/>
              <a:t>encephalon</a:t>
            </a:r>
            <a:r>
              <a:rPr lang="cs-CZ" dirty="0"/>
              <a:t> - mozek</a:t>
            </a:r>
          </a:p>
        </p:txBody>
      </p:sp>
      <p:pic>
        <p:nvPicPr>
          <p:cNvPr id="81922" name="Picture 2" descr="http://pravdu.cz/sites/default/files/moz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1556792"/>
            <a:ext cx="7284099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90066"/>
          </a:xfrm>
        </p:spPr>
        <p:txBody>
          <a:bodyPr/>
          <a:lstStyle/>
          <a:p>
            <a:r>
              <a:rPr lang="cs-CZ" sz="3800" dirty="0"/>
              <a:t>Ústrojí čichové - organum </a:t>
            </a:r>
            <a:r>
              <a:rPr lang="cs-CZ" sz="3800" dirty="0" err="1"/>
              <a:t>olfactus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640960" cy="5472608"/>
          </a:xfrm>
        </p:spPr>
        <p:txBody>
          <a:bodyPr/>
          <a:lstStyle/>
          <a:p>
            <a:r>
              <a:rPr lang="cs-CZ" sz="2200" dirty="0"/>
              <a:t>periferní část uložena v horní části nosní sliznice</a:t>
            </a:r>
          </a:p>
          <a:p>
            <a:r>
              <a:rPr lang="cs-CZ" sz="2200" dirty="0"/>
              <a:t>funkci zastává specializovaný smyslový epitel v </a:t>
            </a:r>
            <a:r>
              <a:rPr lang="cs-CZ" sz="2200" b="1" dirty="0" err="1"/>
              <a:t>regio</a:t>
            </a:r>
            <a:r>
              <a:rPr lang="cs-CZ" sz="2200" b="1" dirty="0"/>
              <a:t> </a:t>
            </a:r>
            <a:r>
              <a:rPr lang="cs-CZ" sz="2200" b="1" dirty="0" err="1"/>
              <a:t>olfactoria</a:t>
            </a:r>
            <a:r>
              <a:rPr lang="cs-CZ" sz="2200" b="1" dirty="0"/>
              <a:t> = </a:t>
            </a:r>
            <a:r>
              <a:rPr lang="cs-CZ" sz="2200" dirty="0"/>
              <a:t>sliznice stropu nosní dutiny - oblast obsahuje čichové receptorové buňky</a:t>
            </a:r>
          </a:p>
          <a:p>
            <a:r>
              <a:rPr lang="cs-CZ" sz="2200" dirty="0"/>
              <a:t>čichové buňky - uložené ve sliznici, jsou to bipolární neurony</a:t>
            </a:r>
          </a:p>
          <a:p>
            <a:pPr>
              <a:buNone/>
            </a:pPr>
            <a:r>
              <a:rPr lang="cs-CZ" sz="2200" dirty="0"/>
              <a:t>	- dosahují až na povrch sliznice, kde z rozšíření odstupují vláskové výběžky (receptorová část), na opačném pólu buňky vystupují směrem k lamina </a:t>
            </a:r>
            <a:r>
              <a:rPr lang="cs-CZ" sz="2200" dirty="0" err="1"/>
              <a:t>cribrosa</a:t>
            </a:r>
            <a:r>
              <a:rPr lang="cs-CZ" sz="2200" dirty="0"/>
              <a:t> neurity buněk, spojují se a vytváří vlákna čichového nervu - ty vedou vzruchy do čichového centra mozku</a:t>
            </a:r>
          </a:p>
          <a:p>
            <a:r>
              <a:rPr lang="cs-CZ" sz="2200" dirty="0"/>
              <a:t>na povrchu čichové sliznice je </a:t>
            </a:r>
            <a:r>
              <a:rPr lang="cs-CZ" sz="2200" b="1" dirty="0"/>
              <a:t>hlen</a:t>
            </a:r>
            <a:r>
              <a:rPr lang="cs-CZ" sz="2200" dirty="0"/>
              <a:t> - pravděpodobně rozpouští vdechované látky ze vzduchu pro detekci jejich čichové stopy</a:t>
            </a:r>
          </a:p>
          <a:p>
            <a:r>
              <a:rPr lang="cs-CZ" sz="2200" dirty="0"/>
              <a:t>člověk může vnímat až 3 000 čichových kvalit, každá látka má jiný čichový práh, se stoupajícím věkem snížení počtu vnímatelných kvalit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50635" t="35063" r="24460" b="6250"/>
          <a:stretch>
            <a:fillRect/>
          </a:stretch>
        </p:blipFill>
        <p:spPr bwMode="auto">
          <a:xfrm>
            <a:off x="1691680" y="0"/>
            <a:ext cx="5184576" cy="68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395536" y="188640"/>
            <a:ext cx="8229600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Ústrojí chuťové - organum </a:t>
            </a:r>
            <a:r>
              <a:rPr kumimoji="0" lang="cs-CZ" sz="3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gustus</a:t>
            </a:r>
            <a:endParaRPr kumimoji="0" lang="cs-CZ" sz="3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179512" y="764704"/>
            <a:ext cx="896448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orgánem chuťové pohárky (</a:t>
            </a:r>
            <a:r>
              <a:rPr lang="cs-CZ" sz="2200" b="1" dirty="0" err="1"/>
              <a:t>calliculi</a:t>
            </a:r>
            <a:r>
              <a:rPr lang="cs-CZ" sz="2200" b="1" dirty="0"/>
              <a:t> </a:t>
            </a:r>
            <a:r>
              <a:rPr lang="cs-CZ" sz="2200" b="1" dirty="0" err="1"/>
              <a:t>gustatorii</a:t>
            </a:r>
            <a:r>
              <a:rPr lang="cs-CZ" sz="2200" dirty="0"/>
              <a:t>) - receptory rozsety na povrchu sliznice v ústní dutině, nejvíce na jazyku - zde nejvíce ve velkých papilách (</a:t>
            </a:r>
            <a:r>
              <a:rPr lang="cs-CZ" sz="2200" b="1" dirty="0" err="1"/>
              <a:t>papillae</a:t>
            </a:r>
            <a:r>
              <a:rPr lang="cs-CZ" sz="2200" b="1" dirty="0"/>
              <a:t> </a:t>
            </a:r>
            <a:r>
              <a:rPr lang="cs-CZ" sz="2200" b="1" dirty="0" err="1"/>
              <a:t>vallatae</a:t>
            </a:r>
            <a:r>
              <a:rPr lang="cs-CZ" sz="2200" dirty="0"/>
              <a:t>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počet pohárků člověka asi 9 000, uloženy v </a:t>
            </a:r>
            <a:r>
              <a:rPr lang="cs-CZ" sz="2200" dirty="0" err="1"/>
              <a:t>epithelu</a:t>
            </a:r>
            <a:r>
              <a:rPr lang="cs-CZ" sz="2200" dirty="0"/>
              <a:t> sliznice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receptory fungují jako volná nervová zakončení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na vrcholku pohárků je jamka, pod ní je vkleslina do pohárku, vyplněná hlenem (kontakt s povrchem smyslové buňky s vnímanou látkou)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podnětem pro dráždění chuťového receptoru rozpustné látky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výsledný vjem vzniká kombinací 4 základních chuťových pocitů: vnímání sladkého (na špičce jazyka), slaného a kyselého (po stranách), hořkého (na kořeni jazyka), </a:t>
            </a:r>
            <a:r>
              <a:rPr lang="cs-CZ" sz="2200" dirty="0" err="1"/>
              <a:t>jednotl</a:t>
            </a:r>
            <a:r>
              <a:rPr lang="cs-CZ" sz="2200" dirty="0"/>
              <a:t>. okrsky se překrývají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střední část jazyka citlivá na dotyk teplo a bolest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vzruchy z chuťových receptorů jdou aferentními nervovými vlákny cestou X., IX. a VII. hlavového nervu do chuťového analyzátoru mozku</a:t>
            </a:r>
            <a:endParaRPr kumimoji="0" lang="cs-CZ" sz="2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3250" r="24460" b="11782"/>
          <a:stretch>
            <a:fillRect/>
          </a:stretch>
        </p:blipFill>
        <p:spPr bwMode="auto">
          <a:xfrm>
            <a:off x="251520" y="188639"/>
            <a:ext cx="8892480" cy="631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14391" r="25014" b="37375"/>
          <a:stretch>
            <a:fillRect/>
          </a:stretch>
        </p:blipFill>
        <p:spPr bwMode="auto">
          <a:xfrm>
            <a:off x="0" y="764704"/>
            <a:ext cx="89598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Přeji příjemné samo/studium </a:t>
            </a:r>
            <a:br>
              <a:rPr lang="cs-CZ" dirty="0"/>
            </a:br>
            <a:r>
              <a:rPr lang="cs-CZ" dirty="0"/>
              <a:t>a úspěšné absolvování zkoušky</a:t>
            </a:r>
          </a:p>
        </p:txBody>
      </p:sp>
      <p:pic>
        <p:nvPicPr>
          <p:cNvPr id="98306" name="Picture 2" descr="http://t3.gstatic.com/images?q=tbn:ANd9GcTS385JmP_Zq-lf4eb8TqnbFDEaZP3H2gw5v8Xl1DPgpnawNxwpS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6859579" cy="5051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/>
              <a:t>Mozek - obecně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980728"/>
            <a:ext cx="8892480" cy="5688632"/>
          </a:xfrm>
        </p:spPr>
        <p:txBody>
          <a:bodyPr/>
          <a:lstStyle/>
          <a:p>
            <a:r>
              <a:rPr lang="cs-CZ" sz="2200" dirty="0"/>
              <a:t>mohutně vyvinutým kraniálním oddílem </a:t>
            </a:r>
            <a:r>
              <a:rPr lang="cs-CZ" sz="2200" dirty="0" err="1"/>
              <a:t>CNS</a:t>
            </a:r>
            <a:endParaRPr lang="cs-CZ" sz="2200" dirty="0"/>
          </a:p>
          <a:p>
            <a:r>
              <a:rPr lang="cs-CZ" sz="2200" dirty="0"/>
              <a:t>orgán, slouží jako organizační a řídící centrum nervové soustavy</a:t>
            </a:r>
          </a:p>
          <a:p>
            <a:r>
              <a:rPr lang="cs-CZ" sz="2200" dirty="0"/>
              <a:t>řídí a kontroluje tělesné funkce: činnost srdce, trávení, pohyb, řeč, i samotné myšlení, paměť či vnímání emocí</a:t>
            </a:r>
          </a:p>
          <a:p>
            <a:r>
              <a:rPr lang="cs-CZ" sz="2200" dirty="0"/>
              <a:t>uložen uvnitř dutiny lebeční, vejčitým tvarem odpovídá tvaru dutiny</a:t>
            </a:r>
          </a:p>
          <a:p>
            <a:r>
              <a:rPr lang="cs-CZ" sz="2200" dirty="0"/>
              <a:t>váha mozku novorozence =350-</a:t>
            </a:r>
            <a:r>
              <a:rPr lang="cs-CZ" sz="2200" dirty="0" err="1"/>
              <a:t>400g</a:t>
            </a:r>
            <a:r>
              <a:rPr lang="cs-CZ" sz="2200" dirty="0"/>
              <a:t>, po narození se zvětšuje</a:t>
            </a:r>
          </a:p>
          <a:p>
            <a:r>
              <a:rPr lang="cs-CZ" sz="2200" dirty="0"/>
              <a:t>růst mozku ukončen ve věku kolem 30 let, po 50. roce se váha mozku začíná postupně zmenšovat</a:t>
            </a:r>
          </a:p>
          <a:p>
            <a:r>
              <a:rPr lang="cs-CZ" sz="2200" dirty="0"/>
              <a:t>váha mozku u dospělého muže = cca 1375 g, u ženy 1245 g</a:t>
            </a:r>
          </a:p>
          <a:p>
            <a:r>
              <a:rPr lang="cs-CZ" sz="2200" dirty="0"/>
              <a:t>složen především z nervových a gliových buněk</a:t>
            </a:r>
          </a:p>
          <a:p>
            <a:r>
              <a:rPr lang="cs-CZ" sz="2200" dirty="0"/>
              <a:t>anatomicky existují dva druhy tkáně:</a:t>
            </a:r>
          </a:p>
          <a:p>
            <a:pPr>
              <a:buNone/>
            </a:pPr>
            <a:r>
              <a:rPr lang="cs-CZ" sz="2200" dirty="0"/>
              <a:t>	- v povrchových strukturách tzv. </a:t>
            </a:r>
            <a:r>
              <a:rPr lang="cs-CZ" sz="2200" b="1" dirty="0"/>
              <a:t>šedá</a:t>
            </a:r>
            <a:r>
              <a:rPr lang="cs-CZ" sz="2200" dirty="0"/>
              <a:t> hmota tvořená </a:t>
            </a:r>
            <a:r>
              <a:rPr lang="cs-CZ" sz="2200" b="1" dirty="0"/>
              <a:t>těly</a:t>
            </a:r>
            <a:r>
              <a:rPr lang="cs-CZ" sz="2200" dirty="0"/>
              <a:t> neuronů (vytváří kůru) a navíc také různá jádra šedé hmoty uvnitř (</a:t>
            </a:r>
            <a:r>
              <a:rPr lang="cs-CZ" sz="2200" dirty="0" err="1"/>
              <a:t>bazal.g</a:t>
            </a:r>
            <a:r>
              <a:rPr lang="cs-CZ" sz="2200" dirty="0"/>
              <a:t>)</a:t>
            </a:r>
          </a:p>
          <a:p>
            <a:pPr>
              <a:buNone/>
            </a:pPr>
            <a:r>
              <a:rPr lang="cs-CZ" sz="2200" dirty="0"/>
              <a:t>	- </a:t>
            </a:r>
            <a:r>
              <a:rPr lang="cs-CZ" sz="2200" b="1" dirty="0"/>
              <a:t>bílá</a:t>
            </a:r>
            <a:r>
              <a:rPr lang="cs-CZ" sz="2200" dirty="0"/>
              <a:t> hmota - tvořena nervovými vlákny, které se sdružují v různé nervové dráhy</a:t>
            </a:r>
          </a:p>
          <a:p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/>
          <a:lstStyle/>
          <a:p>
            <a:r>
              <a:rPr lang="cs-CZ" sz="4000" dirty="0"/>
              <a:t>Mozek – mikroskopická stavba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712968" cy="5688632"/>
          </a:xfrm>
        </p:spPr>
        <p:txBody>
          <a:bodyPr/>
          <a:lstStyle/>
          <a:p>
            <a:r>
              <a:rPr lang="cs-CZ" sz="2300" b="1" dirty="0"/>
              <a:t>nervové buňky (neurony) </a:t>
            </a:r>
            <a:r>
              <a:rPr lang="cs-CZ" sz="2300" dirty="0"/>
              <a:t>- schopné aktivní nervové činnosti spojené se vznikem a přenosem nervových impulsů</a:t>
            </a:r>
          </a:p>
          <a:p>
            <a:r>
              <a:rPr lang="cs-CZ" sz="2300" dirty="0"/>
              <a:t>typy neuronů: </a:t>
            </a:r>
          </a:p>
          <a:p>
            <a:pPr>
              <a:buNone/>
            </a:pPr>
            <a:r>
              <a:rPr lang="cs-CZ" sz="2300" dirty="0"/>
              <a:t>	- neurony mající svá </a:t>
            </a:r>
            <a:r>
              <a:rPr lang="cs-CZ" sz="2300" b="1" dirty="0"/>
              <a:t>těla v mozku</a:t>
            </a:r>
            <a:r>
              <a:rPr lang="cs-CZ" sz="2300" dirty="0"/>
              <a:t>, axony vysílají eferentně (odstředivě) do periferie</a:t>
            </a:r>
          </a:p>
          <a:p>
            <a:pPr>
              <a:buNone/>
            </a:pPr>
            <a:r>
              <a:rPr lang="cs-CZ" sz="2300" dirty="0"/>
              <a:t>	- neurony (převážná většina) umístěny </a:t>
            </a:r>
            <a:r>
              <a:rPr lang="cs-CZ" sz="2300" b="1" dirty="0"/>
              <a:t>celé v mozku</a:t>
            </a:r>
            <a:r>
              <a:rPr lang="cs-CZ" sz="2300" dirty="0"/>
              <a:t>, někdy mají velmi krátké a brzy se větvící axony, u jiných axon dlouhý</a:t>
            </a:r>
          </a:p>
          <a:p>
            <a:r>
              <a:rPr lang="cs-CZ" sz="2300" b="1" dirty="0"/>
              <a:t>gliové buňky </a:t>
            </a:r>
            <a:r>
              <a:rPr lang="cs-CZ" sz="2300" dirty="0"/>
              <a:t>- vyživují, chrání a jinak podporují nervovou tkáň, mnohonásobně převyšují počet neuronů</a:t>
            </a:r>
          </a:p>
          <a:p>
            <a:endParaRPr lang="cs-CZ" sz="2300" dirty="0"/>
          </a:p>
          <a:p>
            <a:r>
              <a:rPr lang="cs-CZ" sz="2400" dirty="0"/>
              <a:t>v rámci velikostí mozku (srovnání mezi lidmi navzájem) nebyl nalezen vztah mezi velikostí mozku a inteligencí, stejně tak tvar a velikost lebky nemá vliv na funkci a intelekt</a:t>
            </a:r>
            <a:endParaRPr lang="cs-CZ" sz="2300" dirty="0"/>
          </a:p>
          <a:p>
            <a:endParaRPr lang="cs-CZ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dirty="0"/>
              <a:t>Mozek – makroskopická </a:t>
            </a:r>
            <a:r>
              <a:rPr lang="cs-CZ" sz="4000" dirty="0" err="1"/>
              <a:t>stvaba</a:t>
            </a:r>
            <a:endParaRPr lang="cs-CZ" sz="4000" dirty="0"/>
          </a:p>
        </p:txBody>
      </p:sp>
      <p:sp>
        <p:nvSpPr>
          <p:cNvPr id="49154" name="Rectangle 1026"/>
          <p:cNvSpPr>
            <a:spLocks noGrp="1" noChangeArrowheads="1"/>
          </p:cNvSpPr>
          <p:nvPr>
            <p:ph idx="1"/>
          </p:nvPr>
        </p:nvSpPr>
        <p:spPr>
          <a:xfrm>
            <a:off x="251520" y="1124744"/>
            <a:ext cx="8892480" cy="54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50" b="1" dirty="0"/>
              <a:t>mozek se skládá z 6 oddílů: </a:t>
            </a:r>
          </a:p>
          <a:p>
            <a:pPr>
              <a:lnSpc>
                <a:spcPct val="80000"/>
              </a:lnSpc>
              <a:buNone/>
            </a:pPr>
            <a:r>
              <a:rPr lang="cs-CZ" sz="2250" dirty="0"/>
              <a:t>	</a:t>
            </a:r>
            <a:r>
              <a:rPr lang="cs-CZ" sz="2300" dirty="0"/>
              <a:t>1) prodloužené míchy (</a:t>
            </a:r>
            <a:r>
              <a:rPr lang="cs-CZ" sz="2300" dirty="0" err="1"/>
              <a:t>medulla</a:t>
            </a:r>
            <a:r>
              <a:rPr lang="cs-CZ" sz="2300" dirty="0"/>
              <a:t> </a:t>
            </a:r>
            <a:r>
              <a:rPr lang="cs-CZ" sz="2300" dirty="0" err="1"/>
              <a:t>oblongata</a:t>
            </a:r>
            <a:r>
              <a:rPr lang="cs-CZ" sz="2300" dirty="0"/>
              <a:t>)</a:t>
            </a:r>
            <a:br>
              <a:rPr lang="cs-CZ" sz="2300" dirty="0"/>
            </a:br>
            <a:r>
              <a:rPr lang="cs-CZ" sz="2300" dirty="0"/>
              <a:t>2) Varolova mostu (pons </a:t>
            </a:r>
            <a:r>
              <a:rPr lang="cs-CZ" sz="2300" dirty="0" err="1"/>
              <a:t>Varoli</a:t>
            </a:r>
            <a:r>
              <a:rPr lang="cs-CZ" sz="2300" dirty="0"/>
              <a:t>)</a:t>
            </a:r>
            <a:br>
              <a:rPr lang="cs-CZ" sz="2300" dirty="0"/>
            </a:br>
            <a:r>
              <a:rPr lang="cs-CZ" sz="2300" dirty="0"/>
              <a:t>3) středního mozku (</a:t>
            </a:r>
            <a:r>
              <a:rPr lang="cs-CZ" sz="2300" dirty="0" err="1"/>
              <a:t>mesencephalon</a:t>
            </a:r>
            <a:r>
              <a:rPr lang="cs-CZ" sz="2300" dirty="0"/>
              <a:t>)</a:t>
            </a:r>
            <a:br>
              <a:rPr lang="cs-CZ" sz="2300" dirty="0"/>
            </a:br>
            <a:r>
              <a:rPr lang="cs-CZ" sz="2300" dirty="0"/>
              <a:t>- dohromady tvoří </a:t>
            </a:r>
            <a:r>
              <a:rPr lang="cs-CZ" sz="2300" b="1" dirty="0"/>
              <a:t>mozkový kmen (</a:t>
            </a:r>
            <a:r>
              <a:rPr lang="cs-CZ" sz="2300" b="1" dirty="0" err="1"/>
              <a:t>truncus</a:t>
            </a:r>
            <a:r>
              <a:rPr lang="cs-CZ" sz="2300" b="1" dirty="0"/>
              <a:t> </a:t>
            </a:r>
            <a:r>
              <a:rPr lang="cs-CZ" sz="2300" b="1" dirty="0" err="1"/>
              <a:t>encephalicus</a:t>
            </a:r>
            <a:r>
              <a:rPr lang="cs-CZ" sz="2300" b="1" dirty="0"/>
              <a:t>)</a:t>
            </a:r>
            <a:br>
              <a:rPr lang="cs-CZ" sz="2300" dirty="0"/>
            </a:br>
            <a:endParaRPr lang="cs-CZ" sz="2300" dirty="0"/>
          </a:p>
          <a:p>
            <a:pPr>
              <a:lnSpc>
                <a:spcPct val="80000"/>
              </a:lnSpc>
              <a:buNone/>
            </a:pPr>
            <a:r>
              <a:rPr lang="cs-CZ" sz="2300" dirty="0"/>
              <a:t>	4)mozečku (cerebellum)</a:t>
            </a:r>
            <a:br>
              <a:rPr lang="cs-CZ" sz="2300" dirty="0"/>
            </a:br>
            <a:r>
              <a:rPr lang="cs-CZ" sz="2300" dirty="0"/>
              <a:t>5) mezimozku (diencephalon)</a:t>
            </a:r>
            <a:br>
              <a:rPr lang="cs-CZ" sz="2300" dirty="0"/>
            </a:br>
            <a:r>
              <a:rPr lang="cs-CZ" sz="2300" dirty="0"/>
              <a:t>6) koncového mozku (</a:t>
            </a:r>
            <a:r>
              <a:rPr lang="cs-CZ" sz="2300" dirty="0" err="1"/>
              <a:t>telencephalon</a:t>
            </a:r>
            <a:r>
              <a:rPr lang="cs-CZ" sz="2300" dirty="0"/>
              <a:t>)</a:t>
            </a:r>
            <a:br>
              <a:rPr lang="cs-CZ" sz="2250" dirty="0"/>
            </a:br>
            <a:r>
              <a:rPr lang="cs-CZ" sz="225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250" dirty="0"/>
              <a:t>na mozku rozlišujeme 2 plochy:</a:t>
            </a:r>
          </a:p>
          <a:p>
            <a:pPr>
              <a:lnSpc>
                <a:spcPct val="80000"/>
              </a:lnSpc>
              <a:buNone/>
            </a:pPr>
            <a:r>
              <a:rPr lang="cs-CZ" sz="2250" dirty="0"/>
              <a:t>- horní (</a:t>
            </a:r>
            <a:r>
              <a:rPr lang="cs-CZ" sz="2250" b="1" dirty="0"/>
              <a:t>facies </a:t>
            </a:r>
            <a:r>
              <a:rPr lang="cs-CZ" sz="2250" b="1" dirty="0" err="1"/>
              <a:t>superolateralis</a:t>
            </a:r>
            <a:r>
              <a:rPr lang="cs-CZ" sz="2250" b="1" dirty="0"/>
              <a:t> s. </a:t>
            </a:r>
            <a:r>
              <a:rPr lang="cs-CZ" sz="2250" b="1" dirty="0" err="1"/>
              <a:t>convexa</a:t>
            </a:r>
            <a:r>
              <a:rPr lang="cs-CZ" sz="2250" b="1" dirty="0"/>
              <a:t> </a:t>
            </a:r>
            <a:r>
              <a:rPr lang="cs-CZ" sz="2250" b="1" dirty="0" err="1"/>
              <a:t>encephali</a:t>
            </a:r>
            <a:r>
              <a:rPr lang="cs-CZ" sz="2250" dirty="0"/>
              <a:t>) – vypouklá</a:t>
            </a:r>
          </a:p>
          <a:p>
            <a:pPr>
              <a:lnSpc>
                <a:spcPct val="80000"/>
              </a:lnSpc>
              <a:buNone/>
            </a:pPr>
            <a:r>
              <a:rPr lang="cs-CZ" sz="2250" dirty="0"/>
              <a:t>- spodní (</a:t>
            </a:r>
            <a:r>
              <a:rPr lang="cs-CZ" sz="2250" b="1" dirty="0"/>
              <a:t>facies </a:t>
            </a:r>
            <a:r>
              <a:rPr lang="cs-CZ" sz="2250" b="1" dirty="0" err="1"/>
              <a:t>basialis</a:t>
            </a:r>
            <a:r>
              <a:rPr lang="cs-CZ" sz="2250" b="1" dirty="0"/>
              <a:t> s. </a:t>
            </a:r>
            <a:r>
              <a:rPr lang="cs-CZ" sz="2250" b="1" dirty="0" err="1"/>
              <a:t>inferior</a:t>
            </a:r>
            <a:r>
              <a:rPr lang="cs-CZ" sz="2250" dirty="0"/>
              <a:t>) – </a:t>
            </a:r>
            <a:r>
              <a:rPr lang="cs-CZ" sz="2250" dirty="0" err="1"/>
              <a:t>oploštělá</a:t>
            </a:r>
            <a:r>
              <a:rPr lang="cs-CZ" sz="2250" dirty="0"/>
              <a:t>, na spodině lebeční </a:t>
            </a:r>
          </a:p>
          <a:p>
            <a:pPr>
              <a:lnSpc>
                <a:spcPct val="80000"/>
              </a:lnSpc>
            </a:pPr>
            <a:r>
              <a:rPr lang="cs-CZ" sz="2250" dirty="0"/>
              <a:t>4 dutiny = mozkové komory (2x laterální. 3. a 4. komora) a </a:t>
            </a:r>
            <a:r>
              <a:rPr lang="cs-CZ" sz="2250" dirty="0" err="1"/>
              <a:t>a</a:t>
            </a:r>
            <a:r>
              <a:rPr lang="cs-CZ" sz="2250" dirty="0"/>
              <a:t> spojovacích kanálků</a:t>
            </a:r>
          </a:p>
          <a:p>
            <a:pPr>
              <a:lnSpc>
                <a:spcPct val="80000"/>
              </a:lnSpc>
            </a:pPr>
            <a:r>
              <a:rPr lang="cs-CZ" sz="2250" dirty="0"/>
              <a:t>dutiny CNS vyplněny mozkomíšním mokem </a:t>
            </a:r>
            <a:r>
              <a:rPr lang="cs-CZ" sz="2250" b="1" dirty="0"/>
              <a:t>= </a:t>
            </a:r>
            <a:r>
              <a:rPr lang="cs-CZ" sz="2250" b="1" dirty="0" err="1"/>
              <a:t>liquor</a:t>
            </a:r>
            <a:r>
              <a:rPr lang="cs-CZ" sz="2250" b="1" dirty="0"/>
              <a:t> </a:t>
            </a:r>
            <a:r>
              <a:rPr lang="cs-CZ" sz="2250" b="1" dirty="0" err="1"/>
              <a:t>cerebrospinalis</a:t>
            </a:r>
            <a:endParaRPr lang="cs-CZ" sz="2250" b="1" dirty="0"/>
          </a:p>
          <a:p>
            <a:pPr>
              <a:lnSpc>
                <a:spcPct val="80000"/>
              </a:lnSpc>
            </a:pPr>
            <a:endParaRPr lang="cs-CZ" sz="22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fyziollfup.upol.cz/castwiki/wp-content/uploads/2012/11/Obr12.jpg"/>
          <p:cNvPicPr>
            <a:picLocks noChangeAspect="1" noChangeArrowheads="1"/>
          </p:cNvPicPr>
          <p:nvPr/>
        </p:nvPicPr>
        <p:blipFill>
          <a:blip r:embed="rId2" cstate="print"/>
          <a:srcRect l="2619" t="3623" r="5154" b="3384"/>
          <a:stretch>
            <a:fillRect/>
          </a:stretch>
        </p:blipFill>
        <p:spPr bwMode="auto">
          <a:xfrm>
            <a:off x="-1" y="548680"/>
            <a:ext cx="9007967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91264" cy="6264696"/>
          </a:xfrm>
        </p:spPr>
        <p:txBody>
          <a:bodyPr/>
          <a:lstStyle/>
          <a:p>
            <a:r>
              <a:rPr lang="cs-CZ" sz="2200" b="1" u="sng" dirty="0"/>
              <a:t>přední mozek</a:t>
            </a:r>
            <a:r>
              <a:rPr lang="cs-CZ" sz="2200" u="sng" dirty="0"/>
              <a:t> </a:t>
            </a:r>
            <a:r>
              <a:rPr lang="cs-CZ" sz="2200" b="1" u="sng" dirty="0"/>
              <a:t>(</a:t>
            </a:r>
            <a:r>
              <a:rPr lang="cs-CZ" sz="2200" b="1" i="1" u="sng" dirty="0" err="1"/>
              <a:t>prosencephalon</a:t>
            </a:r>
            <a:r>
              <a:rPr lang="cs-CZ" sz="2200" b="1" u="sng" dirty="0"/>
              <a:t>)</a:t>
            </a:r>
            <a:r>
              <a:rPr lang="cs-CZ" sz="2200" u="sng" dirty="0"/>
              <a:t> </a:t>
            </a:r>
          </a:p>
          <a:p>
            <a:pPr lvl="1"/>
            <a:r>
              <a:rPr lang="cs-CZ" sz="2200" b="1" dirty="0"/>
              <a:t>koncový mozek (</a:t>
            </a:r>
            <a:r>
              <a:rPr lang="cs-CZ" sz="2200" b="1" i="1" dirty="0" err="1"/>
              <a:t>telencephalon</a:t>
            </a:r>
            <a:r>
              <a:rPr lang="cs-CZ" sz="2200" b="1" dirty="0"/>
              <a:t>) </a:t>
            </a:r>
          </a:p>
          <a:p>
            <a:pPr lvl="2">
              <a:buFontTx/>
              <a:buChar char="-"/>
            </a:pPr>
            <a:r>
              <a:rPr lang="cs-CZ" sz="2200" dirty="0"/>
              <a:t>mozková kůra (</a:t>
            </a:r>
            <a:r>
              <a:rPr lang="cs-CZ" sz="2200" i="1" dirty="0" err="1"/>
              <a:t>neocortex</a:t>
            </a:r>
            <a:r>
              <a:rPr lang="cs-CZ" sz="2200" dirty="0"/>
              <a:t>)</a:t>
            </a:r>
          </a:p>
          <a:p>
            <a:pPr lvl="2">
              <a:buFontTx/>
              <a:buChar char="-"/>
            </a:pPr>
            <a:r>
              <a:rPr lang="cs-CZ" sz="2200" dirty="0"/>
              <a:t>čichový mozek (</a:t>
            </a:r>
            <a:r>
              <a:rPr lang="cs-CZ" sz="2200" i="1" dirty="0" err="1"/>
              <a:t>allocortex</a:t>
            </a:r>
            <a:r>
              <a:rPr lang="cs-CZ" sz="2200" dirty="0"/>
              <a:t>)</a:t>
            </a:r>
          </a:p>
          <a:p>
            <a:pPr lvl="2">
              <a:buFontTx/>
              <a:buChar char="-"/>
            </a:pPr>
            <a:r>
              <a:rPr lang="cs-CZ" sz="2200" dirty="0"/>
              <a:t>bazální ganglia</a:t>
            </a:r>
          </a:p>
          <a:p>
            <a:pPr lvl="1"/>
            <a:r>
              <a:rPr lang="cs-CZ" sz="2200" b="1" dirty="0"/>
              <a:t>mezimozek (</a:t>
            </a:r>
            <a:r>
              <a:rPr lang="cs-CZ" sz="2200" b="1" i="1" dirty="0" err="1"/>
              <a:t>diencephalon</a:t>
            </a:r>
            <a:r>
              <a:rPr lang="cs-CZ" sz="2200" b="1" dirty="0"/>
              <a:t>): </a:t>
            </a:r>
            <a:r>
              <a:rPr lang="cs-CZ" sz="2200" dirty="0" err="1"/>
              <a:t>epithalamus</a:t>
            </a:r>
            <a:r>
              <a:rPr lang="cs-CZ" sz="2200" dirty="0"/>
              <a:t>, </a:t>
            </a:r>
            <a:r>
              <a:rPr lang="cs-CZ" sz="2200" i="1" dirty="0"/>
              <a:t>thalamus</a:t>
            </a:r>
            <a:r>
              <a:rPr lang="cs-CZ" sz="2200" dirty="0"/>
              <a:t>, </a:t>
            </a:r>
            <a:r>
              <a:rPr lang="cs-CZ" sz="2200" dirty="0" err="1"/>
              <a:t>metathalamus</a:t>
            </a:r>
            <a:r>
              <a:rPr lang="cs-CZ" sz="2200" dirty="0"/>
              <a:t>, </a:t>
            </a:r>
            <a:r>
              <a:rPr lang="cs-CZ" sz="2200" i="1" dirty="0" err="1"/>
              <a:t>hypothalamus</a:t>
            </a:r>
            <a:r>
              <a:rPr lang="cs-CZ" sz="2200" dirty="0"/>
              <a:t>, </a:t>
            </a:r>
            <a:r>
              <a:rPr lang="cs-CZ" sz="2200" dirty="0" err="1"/>
              <a:t>subthalamus</a:t>
            </a:r>
            <a:endParaRPr lang="cs-CZ" sz="2200" dirty="0"/>
          </a:p>
          <a:p>
            <a:r>
              <a:rPr lang="cs-CZ" sz="2200" b="1" u="sng" dirty="0"/>
              <a:t>střední mozek</a:t>
            </a:r>
            <a:r>
              <a:rPr lang="cs-CZ" sz="2200" u="sng" dirty="0"/>
              <a:t> </a:t>
            </a:r>
            <a:r>
              <a:rPr lang="cs-CZ" sz="2200" b="1" u="sng" dirty="0"/>
              <a:t>(</a:t>
            </a:r>
            <a:r>
              <a:rPr lang="cs-CZ" sz="2200" b="1" i="1" u="sng" dirty="0" err="1"/>
              <a:t>mesencephalon</a:t>
            </a:r>
            <a:r>
              <a:rPr lang="cs-CZ" sz="2200" b="1" u="sng" dirty="0"/>
              <a:t>)</a:t>
            </a:r>
            <a:r>
              <a:rPr lang="cs-CZ" sz="2200" u="sng" dirty="0"/>
              <a:t> </a:t>
            </a:r>
          </a:p>
          <a:p>
            <a:pPr lvl="1"/>
            <a:r>
              <a:rPr lang="cs-CZ" sz="2200" dirty="0" err="1"/>
              <a:t>tektum</a:t>
            </a:r>
            <a:r>
              <a:rPr lang="cs-CZ" sz="2200" dirty="0"/>
              <a:t> (</a:t>
            </a:r>
            <a:r>
              <a:rPr lang="cs-CZ" sz="2200" i="1" dirty="0" err="1"/>
              <a:t>tectum</a:t>
            </a:r>
            <a:r>
              <a:rPr lang="cs-CZ" sz="2200" dirty="0"/>
              <a:t>), </a:t>
            </a:r>
            <a:r>
              <a:rPr lang="cs-CZ" sz="2200" dirty="0" err="1"/>
              <a:t>tegmentum</a:t>
            </a:r>
            <a:r>
              <a:rPr lang="cs-CZ" sz="2200" dirty="0"/>
              <a:t>, </a:t>
            </a:r>
            <a:r>
              <a:rPr lang="cs-CZ" sz="2200" dirty="0" err="1"/>
              <a:t>pedunculi</a:t>
            </a:r>
            <a:r>
              <a:rPr lang="cs-CZ" sz="2200" dirty="0"/>
              <a:t> </a:t>
            </a:r>
            <a:r>
              <a:rPr lang="cs-CZ" sz="2200" dirty="0" err="1"/>
              <a:t>cerebri</a:t>
            </a:r>
            <a:endParaRPr lang="cs-CZ" sz="2200" dirty="0"/>
          </a:p>
          <a:p>
            <a:r>
              <a:rPr lang="cs-CZ" sz="2200" b="1" u="sng" dirty="0"/>
              <a:t>zadní mozek</a:t>
            </a:r>
            <a:r>
              <a:rPr lang="cs-CZ" sz="2200" u="sng" dirty="0"/>
              <a:t> </a:t>
            </a:r>
            <a:r>
              <a:rPr lang="cs-CZ" sz="2200" b="1" u="sng" dirty="0"/>
              <a:t>(</a:t>
            </a:r>
            <a:r>
              <a:rPr lang="cs-CZ" sz="2200" b="1" i="1" u="sng" dirty="0" err="1"/>
              <a:t>rhombencephalon</a:t>
            </a:r>
            <a:r>
              <a:rPr lang="cs-CZ" sz="2200" b="1" u="sng" dirty="0"/>
              <a:t>)</a:t>
            </a:r>
            <a:r>
              <a:rPr lang="cs-CZ" sz="2200" u="sng" dirty="0"/>
              <a:t> </a:t>
            </a:r>
          </a:p>
          <a:p>
            <a:pPr lvl="1"/>
            <a:r>
              <a:rPr lang="cs-CZ" sz="2200" dirty="0"/>
              <a:t>mozkový kmen (</a:t>
            </a:r>
            <a:r>
              <a:rPr lang="cs-CZ" sz="2200" i="1" dirty="0" err="1"/>
              <a:t>truncus</a:t>
            </a:r>
            <a:r>
              <a:rPr lang="cs-CZ" sz="2200" i="1" dirty="0"/>
              <a:t> </a:t>
            </a:r>
            <a:r>
              <a:rPr lang="cs-CZ" sz="2200" i="1" dirty="0" err="1"/>
              <a:t>encephali</a:t>
            </a:r>
            <a:r>
              <a:rPr lang="cs-CZ" sz="2200" dirty="0"/>
              <a:t>): </a:t>
            </a:r>
          </a:p>
          <a:p>
            <a:pPr lvl="2">
              <a:buNone/>
            </a:pPr>
            <a:r>
              <a:rPr lang="cs-CZ" sz="2200" b="1" dirty="0"/>
              <a:t>- mozeček (</a:t>
            </a:r>
            <a:r>
              <a:rPr lang="cs-CZ" sz="2200" b="1" i="1" dirty="0"/>
              <a:t>cerebellum</a:t>
            </a:r>
            <a:r>
              <a:rPr lang="cs-CZ" sz="2200" b="1" dirty="0"/>
              <a:t>)</a:t>
            </a:r>
          </a:p>
          <a:p>
            <a:pPr lvl="2">
              <a:buNone/>
            </a:pPr>
            <a:r>
              <a:rPr lang="cs-CZ" sz="2200" b="1" dirty="0"/>
              <a:t>- Varolův most (</a:t>
            </a:r>
            <a:r>
              <a:rPr lang="cs-CZ" sz="2200" b="1" i="1" dirty="0" err="1"/>
              <a:t>pons</a:t>
            </a:r>
            <a:r>
              <a:rPr lang="cs-CZ" sz="2200" b="1" i="1" dirty="0"/>
              <a:t> </a:t>
            </a:r>
            <a:r>
              <a:rPr lang="cs-CZ" sz="2200" b="1" i="1" dirty="0" err="1"/>
              <a:t>Varoli</a:t>
            </a:r>
            <a:r>
              <a:rPr lang="cs-CZ" sz="2200" b="1" dirty="0"/>
              <a:t>)</a:t>
            </a:r>
          </a:p>
          <a:p>
            <a:pPr lvl="1">
              <a:buNone/>
            </a:pPr>
            <a:r>
              <a:rPr lang="cs-CZ" sz="2200" b="1" dirty="0"/>
              <a:t> 		- prodloužená mícha (</a:t>
            </a:r>
            <a:r>
              <a:rPr lang="cs-CZ" sz="2200" b="1" i="1" dirty="0" err="1"/>
              <a:t>medulla</a:t>
            </a:r>
            <a:r>
              <a:rPr lang="cs-CZ" sz="2200" b="1" i="1" dirty="0"/>
              <a:t> </a:t>
            </a:r>
            <a:r>
              <a:rPr lang="cs-CZ" sz="2200" b="1" i="1" dirty="0" err="1"/>
              <a:t>oblongata</a:t>
            </a:r>
            <a:r>
              <a:rPr lang="cs-CZ" sz="2200" b="1" dirty="0"/>
              <a:t>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363272" cy="634082"/>
          </a:xfrm>
        </p:spPr>
        <p:txBody>
          <a:bodyPr/>
          <a:lstStyle/>
          <a:p>
            <a:r>
              <a:rPr lang="cs-CZ" sz="4000" dirty="0"/>
              <a:t>Mozkový kmen – </a:t>
            </a:r>
            <a:r>
              <a:rPr lang="cs-CZ" sz="4000" dirty="0" err="1"/>
              <a:t>truncus</a:t>
            </a:r>
            <a:r>
              <a:rPr lang="cs-CZ" sz="4000" dirty="0"/>
              <a:t> </a:t>
            </a:r>
            <a:r>
              <a:rPr lang="cs-CZ" sz="4000" dirty="0" err="1"/>
              <a:t>encephali</a:t>
            </a:r>
            <a:endParaRPr lang="cs-CZ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568952" cy="55446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200" dirty="0"/>
              <a:t>pokračování míchy, kmen leží ventrální plochou na os </a:t>
            </a:r>
            <a:r>
              <a:rPr lang="cs-CZ" sz="2200" dirty="0" err="1"/>
              <a:t>occipitale</a:t>
            </a:r>
            <a:r>
              <a:rPr lang="cs-CZ" sz="2200" dirty="0"/>
              <a:t> v zadní jámě lební, dorzálně naléhá (je s ním spojen) mozeček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mozeček s kmenem odděleny od ostatních oddílů pomocí </a:t>
            </a:r>
            <a:r>
              <a:rPr lang="cs-CZ" sz="2200" dirty="0" err="1"/>
              <a:t>dura</a:t>
            </a:r>
            <a:r>
              <a:rPr lang="cs-CZ" sz="2200" dirty="0"/>
              <a:t> mater</a:t>
            </a:r>
            <a:endParaRPr lang="cs-CZ" sz="2200" b="1" dirty="0"/>
          </a:p>
          <a:p>
            <a:pPr>
              <a:lnSpc>
                <a:spcPct val="90000"/>
              </a:lnSpc>
            </a:pPr>
            <a:r>
              <a:rPr lang="cs-CZ" sz="2200" dirty="0"/>
              <a:t>typické uspořádání šedé hmoty (ve formě jader) a bílé hmoty (odpovídá spojům)</a:t>
            </a:r>
          </a:p>
          <a:p>
            <a:pPr>
              <a:lnSpc>
                <a:spcPct val="90000"/>
              </a:lnSpc>
            </a:pPr>
            <a:endParaRPr lang="cs-CZ" sz="2200" dirty="0"/>
          </a:p>
          <a:p>
            <a:pPr>
              <a:lnSpc>
                <a:spcPct val="90000"/>
              </a:lnSpc>
              <a:buNone/>
            </a:pPr>
            <a:r>
              <a:rPr lang="cs-CZ" sz="2200" u="sng" dirty="0"/>
              <a:t>Obsahuje: 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centra nezbytná pro vitální funkce - reflexy krevní, dýchací, trávicí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jádra hlavových nervů, jejich výstupy ( mimika, žvýkaní, fonace, řeč, polykání, senzitivita, smysly)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sestupné a vzestupné dráhy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retikulární formaci - koordinační a spojovací aparát drah, ovlivňuje spánek, bdění, svalový tonus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003232" cy="4752528"/>
          </a:xfrm>
        </p:spPr>
        <p:txBody>
          <a:bodyPr/>
          <a:lstStyle/>
          <a:p>
            <a:pPr eaLnBrk="1" hangingPunct="1">
              <a:buNone/>
            </a:pPr>
            <a:r>
              <a:rPr lang="cs-CZ" sz="3000" dirty="0"/>
              <a:t>Nervový systém I – periferní</a:t>
            </a:r>
          </a:p>
          <a:p>
            <a:pPr eaLnBrk="1" hangingPunct="1">
              <a:buNone/>
            </a:pPr>
            <a:r>
              <a:rPr lang="cs-CZ" sz="3000" dirty="0"/>
              <a:t>Nervový systém II – centrální</a:t>
            </a:r>
          </a:p>
          <a:p>
            <a:pPr eaLnBrk="1" hangingPunct="1">
              <a:buNone/>
            </a:pPr>
            <a:r>
              <a:rPr lang="cs-CZ" sz="3000" dirty="0"/>
              <a:t>Smyslové orgány</a:t>
            </a:r>
          </a:p>
          <a:p>
            <a:pPr eaLnBrk="1" hangingPunct="1">
              <a:buNone/>
            </a:pPr>
            <a:r>
              <a:rPr lang="cs-CZ" sz="3000" dirty="0"/>
              <a:t>Kůže</a:t>
            </a:r>
          </a:p>
          <a:p>
            <a:pPr eaLnBrk="1" hangingPunct="1">
              <a:buNone/>
            </a:pPr>
            <a:endParaRPr lang="cs-CZ" sz="3000" dirty="0"/>
          </a:p>
        </p:txBody>
      </p:sp>
      <p:sp>
        <p:nvSpPr>
          <p:cNvPr id="116738" name="TextovéPole 3"/>
          <p:cNvSpPr txBox="1">
            <a:spLocks noChangeArrowheads="1"/>
          </p:cNvSpPr>
          <p:nvPr/>
        </p:nvSpPr>
        <p:spPr bwMode="auto">
          <a:xfrm>
            <a:off x="1908175" y="692150"/>
            <a:ext cx="5472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000" u="sng">
                <a:latin typeface="Calibri" pitchFamily="34" charset="0"/>
              </a:rPr>
              <a:t>Struktura přednášky</a:t>
            </a:r>
          </a:p>
        </p:txBody>
      </p:sp>
    </p:spTree>
    <p:extLst>
      <p:ext uri="{BB962C8B-B14F-4D97-AF65-F5344CB8AC3E}">
        <p14:creationId xmlns:p14="http://schemas.microsoft.com/office/powerpoint/2010/main" val="1175553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6336705" cy="631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988840"/>
            <a:ext cx="8964488" cy="4680520"/>
          </a:xfrm>
        </p:spPr>
        <p:txBody>
          <a:bodyPr/>
          <a:lstStyle/>
          <a:p>
            <a:r>
              <a:rPr lang="cs-CZ" sz="2200" dirty="0"/>
              <a:t>kuželovitý tvar, přechod mezi míchou a mozkovým kmenem</a:t>
            </a:r>
          </a:p>
          <a:p>
            <a:r>
              <a:rPr lang="cs-CZ" sz="2200" dirty="0"/>
              <a:t>proužky </a:t>
            </a:r>
            <a:r>
              <a:rPr lang="cs-CZ" sz="2200" b="1" dirty="0"/>
              <a:t>bílé</a:t>
            </a:r>
            <a:r>
              <a:rPr lang="cs-CZ" sz="2200" dirty="0"/>
              <a:t> hmoty, obsahují nervová vlákna pro spojení s mozečkem</a:t>
            </a:r>
          </a:p>
          <a:p>
            <a:r>
              <a:rPr lang="cs-CZ" sz="2200" b="1" dirty="0"/>
              <a:t>šedé</a:t>
            </a:r>
            <a:r>
              <a:rPr lang="cs-CZ" sz="2200" dirty="0"/>
              <a:t> hmoty obsahují část jader hlavových nervů a úsek retikulární formace (odstup IX. – XII. hlavový nerv – hlavně motorika) </a:t>
            </a:r>
          </a:p>
          <a:p>
            <a:r>
              <a:rPr lang="cs-CZ" sz="2200" dirty="0"/>
              <a:t>dorzální strana kmene tvoří spodinu 4. mozkové komory (strop tvoří mozeček)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62074"/>
          </a:xfrm>
        </p:spPr>
        <p:txBody>
          <a:bodyPr/>
          <a:lstStyle/>
          <a:p>
            <a:r>
              <a:rPr lang="cs-CZ" sz="4000" dirty="0" err="1"/>
              <a:t>Medulla</a:t>
            </a:r>
            <a:r>
              <a:rPr lang="cs-CZ" sz="4000" dirty="0"/>
              <a:t> </a:t>
            </a:r>
            <a:r>
              <a:rPr lang="cs-CZ" sz="4000" dirty="0" err="1"/>
              <a:t>oblongata</a:t>
            </a:r>
            <a:r>
              <a:rPr lang="cs-CZ" sz="4000" dirty="0"/>
              <a:t> - prodloužená mícha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457200" y="764704"/>
            <a:ext cx="8458200" cy="5864696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000" dirty="0"/>
              <a:t>.</a:t>
            </a:r>
          </a:p>
        </p:txBody>
      </p:sp>
      <p:pic>
        <p:nvPicPr>
          <p:cNvPr id="50179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61572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8161"/>
            <a:ext cx="2979018" cy="678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616624"/>
          </a:xfrm>
        </p:spPr>
        <p:txBody>
          <a:bodyPr/>
          <a:lstStyle/>
          <a:p>
            <a:r>
              <a:rPr lang="cs-CZ" sz="2200" dirty="0"/>
              <a:t>navazuje kaudálně na </a:t>
            </a:r>
            <a:r>
              <a:rPr lang="cs-CZ" sz="2200" dirty="0" err="1"/>
              <a:t>oblongatu</a:t>
            </a:r>
            <a:r>
              <a:rPr lang="cs-CZ" sz="2200" dirty="0"/>
              <a:t>, kraniálně pokrčuje </a:t>
            </a:r>
            <a:r>
              <a:rPr lang="cs-CZ" sz="2200" dirty="0" err="1"/>
              <a:t>mesencephalon</a:t>
            </a:r>
            <a:r>
              <a:rPr lang="cs-CZ" sz="2200" dirty="0"/>
              <a:t> (střední mozek)</a:t>
            </a:r>
          </a:p>
          <a:p>
            <a:r>
              <a:rPr lang="cs-CZ" sz="2200" dirty="0"/>
              <a:t>obsahuje další jádra hlav. nervů a jádra sluchové dráhy</a:t>
            </a:r>
          </a:p>
          <a:p>
            <a:endParaRPr lang="cs-CZ" sz="2200" dirty="0"/>
          </a:p>
          <a:p>
            <a:r>
              <a:rPr lang="cs-CZ" sz="2200" b="1" dirty="0" err="1"/>
              <a:t>pontinní</a:t>
            </a:r>
            <a:r>
              <a:rPr lang="cs-CZ" sz="2200" b="1" dirty="0"/>
              <a:t> jádra </a:t>
            </a:r>
            <a:r>
              <a:rPr lang="cs-CZ" sz="2200" dirty="0"/>
              <a:t>- přivádí informace do mozečku (</a:t>
            </a:r>
            <a:r>
              <a:rPr lang="cs-CZ" sz="2200" dirty="0" err="1"/>
              <a:t>ncl</a:t>
            </a:r>
            <a:r>
              <a:rPr lang="cs-CZ" sz="2200" dirty="0"/>
              <a:t>. </a:t>
            </a:r>
            <a:r>
              <a:rPr lang="cs-CZ" sz="2200" dirty="0" err="1"/>
              <a:t>pontis</a:t>
            </a:r>
            <a:r>
              <a:rPr lang="cs-CZ" sz="2200" dirty="0"/>
              <a:t>)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převod vzruchů z kůry mostu do mozečku</a:t>
            </a:r>
          </a:p>
          <a:p>
            <a:pPr>
              <a:lnSpc>
                <a:spcPct val="90000"/>
              </a:lnSpc>
            </a:pPr>
            <a:endParaRPr lang="cs-CZ" sz="2200" dirty="0"/>
          </a:p>
          <a:p>
            <a:pPr>
              <a:lnSpc>
                <a:spcPct val="90000"/>
              </a:lnSpc>
            </a:pPr>
            <a:r>
              <a:rPr lang="cs-CZ" sz="2200" dirty="0"/>
              <a:t>při kaudálním okraji mostu odstupují hlavové nervy (VI, VII, VIII), hlavně motorika</a:t>
            </a:r>
          </a:p>
          <a:p>
            <a:pPr>
              <a:lnSpc>
                <a:spcPct val="90000"/>
              </a:lnSpc>
            </a:pPr>
            <a:endParaRPr lang="cs-CZ" sz="2200" dirty="0"/>
          </a:p>
          <a:p>
            <a:pPr>
              <a:lnSpc>
                <a:spcPct val="90000"/>
              </a:lnSpc>
            </a:pPr>
            <a:r>
              <a:rPr lang="cs-CZ" sz="2200" dirty="0"/>
              <a:t>dorzální povrch mostu je uzavírá spodinu 4. mozkové komory, ta zde přechází do kanálku a spojuje ji s 3. komorou</a:t>
            </a:r>
            <a:endParaRPr lang="cs-CZ" sz="2200" b="1" dirty="0"/>
          </a:p>
          <a:p>
            <a:pPr>
              <a:lnSpc>
                <a:spcPct val="90000"/>
              </a:lnSpc>
            </a:pPr>
            <a:endParaRPr lang="cs-CZ" sz="2200" dirty="0"/>
          </a:p>
          <a:p>
            <a:endParaRPr lang="cs-CZ" sz="2200" b="1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/>
          <a:lstStyle/>
          <a:p>
            <a:r>
              <a:rPr lang="cs-CZ" sz="4000" dirty="0" err="1"/>
              <a:t>Pons</a:t>
            </a:r>
            <a:r>
              <a:rPr lang="cs-CZ" sz="4000" dirty="0"/>
              <a:t> </a:t>
            </a:r>
            <a:r>
              <a:rPr lang="cs-CZ" sz="4000" dirty="0" err="1"/>
              <a:t>Varoli</a:t>
            </a:r>
            <a:r>
              <a:rPr lang="cs-CZ" sz="4000" dirty="0"/>
              <a:t> – Varolův most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7559675" cy="682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4000" dirty="0" err="1"/>
              <a:t>Mesencefalon</a:t>
            </a:r>
            <a:r>
              <a:rPr lang="cs-CZ" sz="4000" dirty="0"/>
              <a:t> – střední mozek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5472608"/>
          </a:xfrm>
        </p:spPr>
        <p:txBody>
          <a:bodyPr/>
          <a:lstStyle/>
          <a:p>
            <a:r>
              <a:rPr lang="cs-CZ" sz="2200" dirty="0"/>
              <a:t>poslední, kraniální úsek </a:t>
            </a:r>
            <a:r>
              <a:rPr lang="cs-CZ" sz="2200" dirty="0" err="1"/>
              <a:t>mozk</a:t>
            </a:r>
            <a:r>
              <a:rPr lang="cs-CZ" sz="2200" dirty="0"/>
              <a:t>. kmene, odstup n. III., IV.- dorsálně</a:t>
            </a:r>
          </a:p>
          <a:p>
            <a:r>
              <a:rPr lang="cs-CZ" sz="2200" dirty="0"/>
              <a:t>kaudálně navazuje na </a:t>
            </a:r>
            <a:r>
              <a:rPr lang="cs-CZ" sz="2200" dirty="0" err="1"/>
              <a:t>Pons</a:t>
            </a:r>
            <a:r>
              <a:rPr lang="cs-CZ" sz="2200" dirty="0"/>
              <a:t>,  kraniálně na diencefalon, </a:t>
            </a:r>
            <a:r>
              <a:rPr lang="cs-CZ" sz="2200" dirty="0" err="1"/>
              <a:t>telencef</a:t>
            </a:r>
            <a:r>
              <a:rPr lang="cs-CZ" sz="2200" dirty="0"/>
              <a:t>.</a:t>
            </a:r>
          </a:p>
          <a:p>
            <a:endParaRPr lang="cs-CZ" sz="2200" dirty="0"/>
          </a:p>
          <a:p>
            <a:r>
              <a:rPr lang="cs-CZ" sz="2200" dirty="0"/>
              <a:t>čtverohrbolí - skupina 4 drobných hrbolků </a:t>
            </a:r>
            <a:r>
              <a:rPr lang="cs-CZ" sz="2200" b="1" dirty="0"/>
              <a:t>– </a:t>
            </a:r>
            <a:r>
              <a:rPr lang="cs-CZ" sz="2200" dirty="0"/>
              <a:t>do nich vedou odbočky ze zrakové a sluchové dráhy: zajišťují mimovolné odpovědi na zrakové a sluchové podněty</a:t>
            </a:r>
          </a:p>
          <a:p>
            <a:endParaRPr lang="cs-CZ" sz="2200" dirty="0"/>
          </a:p>
          <a:p>
            <a:r>
              <a:rPr lang="cs-CZ" sz="2200" dirty="0"/>
              <a:t>funkčně významná  </a:t>
            </a:r>
            <a:r>
              <a:rPr lang="cs-CZ" sz="2200" i="1" dirty="0" err="1"/>
              <a:t>substantia</a:t>
            </a:r>
            <a:r>
              <a:rPr lang="cs-CZ" sz="2200" i="1" dirty="0"/>
              <a:t> </a:t>
            </a:r>
            <a:r>
              <a:rPr lang="cs-CZ" sz="2200" i="1" dirty="0" err="1"/>
              <a:t>nigra</a:t>
            </a:r>
            <a:r>
              <a:rPr lang="cs-CZ" sz="2200" dirty="0"/>
              <a:t> (černá hmota) - místo, kde vzniká </a:t>
            </a:r>
            <a:r>
              <a:rPr lang="cs-CZ" sz="2200" b="1" dirty="0"/>
              <a:t>dopamin</a:t>
            </a:r>
            <a:r>
              <a:rPr lang="cs-CZ" sz="2200" dirty="0"/>
              <a:t> (nedostatek způsobuje parkinsonismus)</a:t>
            </a:r>
          </a:p>
          <a:p>
            <a:endParaRPr lang="cs-CZ" sz="2200" dirty="0"/>
          </a:p>
          <a:p>
            <a:r>
              <a:rPr lang="cs-CZ" sz="2200" b="1" dirty="0"/>
              <a:t>bílá hmota –</a:t>
            </a:r>
            <a:r>
              <a:rPr lang="cs-CZ" sz="2200" dirty="0"/>
              <a:t> obsahuje descendentní dráhy z mozkové kůry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/>
          <a:srcRect l="18536" t="14391" r="13945" b="11782"/>
          <a:stretch>
            <a:fillRect/>
          </a:stretch>
        </p:blipFill>
        <p:spPr bwMode="auto">
          <a:xfrm>
            <a:off x="0" y="620688"/>
            <a:ext cx="9144000" cy="562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2411760" y="1340768"/>
            <a:ext cx="2448272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4000" dirty="0"/>
              <a:t>Retikulární formace v </a:t>
            </a:r>
            <a:r>
              <a:rPr lang="cs-CZ" sz="4000" dirty="0" err="1"/>
              <a:t>mozk</a:t>
            </a:r>
            <a:r>
              <a:rPr lang="cs-CZ" sz="4000" dirty="0"/>
              <a:t>. kmeni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544616"/>
          </a:xfrm>
        </p:spPr>
        <p:txBody>
          <a:bodyPr/>
          <a:lstStyle/>
          <a:p>
            <a:r>
              <a:rPr lang="cs-CZ" sz="2300" dirty="0"/>
              <a:t>název dle síťovitého charakteru </a:t>
            </a:r>
            <a:r>
              <a:rPr lang="cs-CZ" sz="2300" dirty="0" err="1"/>
              <a:t>RF</a:t>
            </a:r>
            <a:endParaRPr lang="cs-CZ" sz="2300" dirty="0"/>
          </a:p>
          <a:p>
            <a:r>
              <a:rPr lang="cs-CZ" sz="2300" b="1" dirty="0"/>
              <a:t>soubor šedých hmot uložených v kmeni </a:t>
            </a:r>
          </a:p>
          <a:p>
            <a:r>
              <a:rPr lang="cs-CZ" sz="2300" dirty="0"/>
              <a:t>tvoří systém jader a spojů „všeho se vším“</a:t>
            </a:r>
          </a:p>
          <a:p>
            <a:r>
              <a:rPr lang="cs-CZ" sz="2300" dirty="0"/>
              <a:t>formace </a:t>
            </a:r>
            <a:r>
              <a:rPr lang="cs-CZ" sz="2300" b="1" dirty="0"/>
              <a:t>ascendentně</a:t>
            </a:r>
            <a:r>
              <a:rPr lang="cs-CZ" sz="2300" dirty="0"/>
              <a:t> zapojena do systému senzitivity – převádí pomalou bolest, v aktivačním centru CNS pomáhá udržovat vědomí</a:t>
            </a:r>
          </a:p>
          <a:p>
            <a:r>
              <a:rPr lang="cs-CZ" sz="2300" b="1" dirty="0"/>
              <a:t>descendentní</a:t>
            </a:r>
            <a:r>
              <a:rPr lang="cs-CZ" sz="2300" dirty="0"/>
              <a:t> zapojení do motorických systémů a do vegetativních spojů – přepojuje podněty z hypothalamu na para/</a:t>
            </a:r>
            <a:r>
              <a:rPr lang="cs-CZ" sz="2300" dirty="0" err="1"/>
              <a:t>sympaticus</a:t>
            </a:r>
            <a:r>
              <a:rPr lang="cs-CZ" sz="2300" dirty="0"/>
              <a:t> – díky propojení spojů centrem životně důležitých reflexu: </a:t>
            </a:r>
            <a:r>
              <a:rPr lang="cs-CZ" sz="2300" b="1" dirty="0"/>
              <a:t>obživných</a:t>
            </a:r>
            <a:r>
              <a:rPr lang="cs-CZ" sz="2300" dirty="0"/>
              <a:t> (polykací, sací, </a:t>
            </a:r>
            <a:r>
              <a:rPr lang="cs-CZ" sz="2300" dirty="0" err="1"/>
              <a:t>slinivý</a:t>
            </a:r>
            <a:r>
              <a:rPr lang="cs-CZ" sz="2300" dirty="0"/>
              <a:t> reflex), </a:t>
            </a:r>
            <a:r>
              <a:rPr lang="cs-CZ" sz="2300" b="1" dirty="0"/>
              <a:t>obraných</a:t>
            </a:r>
            <a:r>
              <a:rPr lang="cs-CZ" sz="2300" dirty="0"/>
              <a:t> (mrkací, slzivý, </a:t>
            </a:r>
            <a:r>
              <a:rPr lang="cs-CZ" sz="2300" dirty="0" err="1"/>
              <a:t>kašlací</a:t>
            </a:r>
            <a:r>
              <a:rPr lang="cs-CZ" sz="2300" dirty="0"/>
              <a:t>, dávivý), zvracení</a:t>
            </a:r>
          </a:p>
          <a:p>
            <a:endParaRPr lang="cs-CZ" sz="2300" dirty="0"/>
          </a:p>
          <a:p>
            <a:r>
              <a:rPr lang="cs-CZ" sz="2300" b="1" dirty="0"/>
              <a:t>reguluje životně důležité funkce</a:t>
            </a:r>
            <a:r>
              <a:rPr lang="cs-CZ" sz="2300" dirty="0"/>
              <a:t>: dýchání, krevní oběh, srdeční akce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cs-CZ" sz="4000" dirty="0"/>
              <a:t>Cerebellum - mozeček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08720"/>
            <a:ext cx="8640960" cy="5760640"/>
          </a:xfrm>
        </p:spPr>
        <p:txBody>
          <a:bodyPr/>
          <a:lstStyle/>
          <a:p>
            <a:r>
              <a:rPr lang="cs-CZ" sz="2200" dirty="0"/>
              <a:t>leží nad dorzální stranou </a:t>
            </a:r>
            <a:r>
              <a:rPr lang="cs-CZ" sz="2200" dirty="0" err="1"/>
              <a:t>mozk</a:t>
            </a:r>
            <a:r>
              <a:rPr lang="cs-CZ" sz="2200" dirty="0"/>
              <a:t>. kmene (tvoří strop </a:t>
            </a:r>
            <a:r>
              <a:rPr lang="cs-CZ" sz="2200" dirty="0" err="1"/>
              <a:t>IV.komory</a:t>
            </a:r>
            <a:r>
              <a:rPr lang="cs-CZ" sz="2200" dirty="0"/>
              <a:t>)</a:t>
            </a:r>
          </a:p>
          <a:p>
            <a:r>
              <a:rPr lang="cs-CZ" sz="2200" dirty="0"/>
              <a:t>od ostatního mozku oddělen tvrdou plenou</a:t>
            </a:r>
          </a:p>
          <a:p>
            <a:r>
              <a:rPr lang="cs-CZ" sz="2200" dirty="0"/>
              <a:t>šedá a bílá hmota vytváří </a:t>
            </a:r>
            <a:r>
              <a:rPr lang="cs-CZ" sz="2200" dirty="0" err="1"/>
              <a:t>arbor</a:t>
            </a:r>
            <a:r>
              <a:rPr lang="cs-CZ" sz="2200" dirty="0"/>
              <a:t> vitae (strom života)</a:t>
            </a:r>
          </a:p>
          <a:p>
            <a:r>
              <a:rPr lang="cs-CZ" sz="2200" b="1" dirty="0"/>
              <a:t>koordinační centrum motoriky</a:t>
            </a:r>
            <a:r>
              <a:rPr lang="cs-CZ" sz="2200" dirty="0"/>
              <a:t>: vzpřímená poloha, rovnováha, zacílení pohybu, koordinace pohybů</a:t>
            </a:r>
          </a:p>
          <a:p>
            <a:r>
              <a:rPr lang="cs-CZ" sz="2200" b="1" dirty="0"/>
              <a:t>bílá</a:t>
            </a:r>
            <a:r>
              <a:rPr lang="cs-CZ" sz="2200" dirty="0"/>
              <a:t> hmota přivádí do mozečkové kůry informace:</a:t>
            </a:r>
            <a:br>
              <a:rPr lang="cs-CZ" sz="2200" dirty="0"/>
            </a:br>
            <a:r>
              <a:rPr lang="cs-CZ" sz="2200" dirty="0"/>
              <a:t>1) z mozkové kůry (informace o zamýšleném pohybu a zraková či sluchová korekce z příslušných korových oblastí)</a:t>
            </a:r>
            <a:br>
              <a:rPr lang="cs-CZ" sz="2200" dirty="0"/>
            </a:br>
            <a:r>
              <a:rPr lang="cs-CZ" sz="2200" dirty="0"/>
              <a:t>2) z vestibulárních jader a rovnovážného ústrojí (informace o poloze či pohybu těla) </a:t>
            </a:r>
            <a:br>
              <a:rPr lang="cs-CZ" sz="2200" dirty="0"/>
            </a:br>
            <a:r>
              <a:rPr lang="cs-CZ" sz="2200" dirty="0"/>
              <a:t>3) z míchy (proprioceptivní informace z těla - pozice končetin, napětí svalů)</a:t>
            </a:r>
          </a:p>
          <a:p>
            <a:r>
              <a:rPr lang="cs-CZ" sz="2200" b="1" dirty="0"/>
              <a:t>šedá</a:t>
            </a:r>
            <a:r>
              <a:rPr lang="cs-CZ" sz="2200" dirty="0"/>
              <a:t> hmota se dělí na </a:t>
            </a:r>
            <a:r>
              <a:rPr lang="cs-CZ" sz="2200" b="1" dirty="0"/>
              <a:t>kůru</a:t>
            </a:r>
            <a:r>
              <a:rPr lang="cs-CZ" sz="2200" dirty="0"/>
              <a:t> mozečku a na mozečková jádra</a:t>
            </a:r>
          </a:p>
          <a:p>
            <a:r>
              <a:rPr lang="cs-CZ" sz="2200" dirty="0"/>
              <a:t>kůra mozečku informace zpracovává a prostřednictvím jader je vysílá skrze thalamus do kůry</a:t>
            </a:r>
          </a:p>
          <a:p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2751" r="-235" b="2751"/>
          <a:stretch>
            <a:fillRect/>
          </a:stretch>
        </p:blipFill>
        <p:spPr>
          <a:xfrm>
            <a:off x="611560" y="-1"/>
            <a:ext cx="7238923" cy="6858001"/>
          </a:xfr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62074"/>
          </a:xfrm>
        </p:spPr>
        <p:txBody>
          <a:bodyPr/>
          <a:lstStyle/>
          <a:p>
            <a:r>
              <a:rPr lang="cs-CZ" sz="4000" dirty="0" err="1"/>
              <a:t>Systema</a:t>
            </a:r>
            <a:r>
              <a:rPr lang="cs-CZ" sz="4000" dirty="0"/>
              <a:t> </a:t>
            </a:r>
            <a:r>
              <a:rPr lang="cs-CZ" sz="4000" dirty="0" err="1"/>
              <a:t>nervosum</a:t>
            </a:r>
            <a:r>
              <a:rPr lang="cs-CZ" sz="4000" dirty="0"/>
              <a:t> - obecná stavba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544616"/>
          </a:xfrm>
        </p:spPr>
        <p:txBody>
          <a:bodyPr/>
          <a:lstStyle/>
          <a:p>
            <a:r>
              <a:rPr lang="cs-CZ" sz="2100" dirty="0"/>
              <a:t>slouží k zachycení a zpracování podnětů působících na organismus a zajištění odpovídající reakce na ně</a:t>
            </a:r>
          </a:p>
          <a:p>
            <a:r>
              <a:rPr lang="cs-CZ" sz="2100" dirty="0"/>
              <a:t>zajišťuje nervové řízení, je </a:t>
            </a:r>
            <a:r>
              <a:rPr lang="cs-CZ" sz="2100" b="1" dirty="0"/>
              <a:t>rychlejší</a:t>
            </a:r>
            <a:r>
              <a:rPr lang="cs-CZ" sz="2100" dirty="0"/>
              <a:t> než hormonální, tudíž vhodnější k přenosu informací, jež vyžadují rychlou koordinovanou reakci</a:t>
            </a:r>
          </a:p>
          <a:p>
            <a:r>
              <a:rPr lang="cs-CZ" sz="2100" dirty="0"/>
              <a:t>tvořena sítí specializovaných nervových buněk – </a:t>
            </a:r>
            <a:r>
              <a:rPr lang="cs-CZ" sz="2100" b="1" dirty="0"/>
              <a:t>neuronů</a:t>
            </a:r>
            <a:r>
              <a:rPr lang="cs-CZ" sz="2100" dirty="0"/>
              <a:t> + podpůrnými buňkami - </a:t>
            </a:r>
            <a:r>
              <a:rPr lang="cs-CZ" sz="2100" b="1" dirty="0" err="1"/>
              <a:t>neuroglie</a:t>
            </a:r>
            <a:r>
              <a:rPr lang="cs-CZ" sz="2100" dirty="0"/>
              <a:t> (</a:t>
            </a:r>
            <a:r>
              <a:rPr lang="cs-CZ" sz="2100" dirty="0" err="1"/>
              <a:t>astroglie</a:t>
            </a:r>
            <a:r>
              <a:rPr lang="cs-CZ" sz="2100" dirty="0"/>
              <a:t>, oligodendroglie, </a:t>
            </a:r>
            <a:r>
              <a:rPr lang="cs-CZ" sz="2100" dirty="0" err="1"/>
              <a:t>mikroglie</a:t>
            </a:r>
            <a:r>
              <a:rPr lang="cs-CZ" sz="2100" dirty="0"/>
              <a:t>)</a:t>
            </a:r>
          </a:p>
          <a:p>
            <a:r>
              <a:rPr lang="cs-CZ" sz="2100" dirty="0"/>
              <a:t>podněty přijímány </a:t>
            </a:r>
            <a:r>
              <a:rPr lang="cs-CZ" sz="2100" b="1" dirty="0"/>
              <a:t>receptory</a:t>
            </a:r>
            <a:r>
              <a:rPr lang="cs-CZ" sz="2100" dirty="0"/>
              <a:t> ve smysl. orgánech (exteroreceptory) nebo ve vnitřních orgánech a tkáních (proprioreceptory)</a:t>
            </a:r>
          </a:p>
          <a:p>
            <a:r>
              <a:rPr lang="cs-CZ" sz="2100" dirty="0"/>
              <a:t>neurony zajistí přenos vzruchu do efektoru - výkonného orgánu (= sval nebo žláza)</a:t>
            </a:r>
          </a:p>
          <a:p>
            <a:r>
              <a:rPr lang="cs-CZ" sz="2100" dirty="0"/>
              <a:t>průběh vzruchu: </a:t>
            </a:r>
            <a:r>
              <a:rPr lang="cs-CZ" sz="2100" b="1" dirty="0"/>
              <a:t>Receptor ⇒ Neuron ⇒ Efektor </a:t>
            </a:r>
            <a:r>
              <a:rPr lang="cs-CZ" sz="2100" dirty="0"/>
              <a:t>se nazývá </a:t>
            </a:r>
            <a:r>
              <a:rPr lang="cs-CZ" sz="2100" b="1" dirty="0"/>
              <a:t>reflex, </a:t>
            </a:r>
            <a:r>
              <a:rPr lang="cs-CZ" sz="2100" dirty="0"/>
              <a:t>je základem všech nervových činností</a:t>
            </a:r>
          </a:p>
          <a:p>
            <a:r>
              <a:rPr lang="cs-CZ" sz="2100" dirty="0"/>
              <a:t>v nejjednodušším případě stačí jen 1 neuron – jeho výběžky přijímají podněty z receptoru, zároveň se jiné výběžky dotýkají efektoru</a:t>
            </a:r>
          </a:p>
          <a:p>
            <a:endParaRPr lang="cs-CZ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ehumanbiofield.wikispaces.com/file/view/19236.jpg/31609125/19236.jpg"/>
          <p:cNvPicPr>
            <a:picLocks noChangeAspect="1" noChangeArrowheads="1"/>
          </p:cNvPicPr>
          <p:nvPr/>
        </p:nvPicPr>
        <p:blipFill>
          <a:blip r:embed="rId2" cstate="print"/>
          <a:srcRect b="8019"/>
          <a:stretch>
            <a:fillRect/>
          </a:stretch>
        </p:blipFill>
        <p:spPr bwMode="auto">
          <a:xfrm>
            <a:off x="395536" y="260648"/>
            <a:ext cx="8410164" cy="6188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err="1"/>
              <a:t>Diencephalon</a:t>
            </a:r>
            <a:r>
              <a:rPr lang="cs-CZ" sz="4000" dirty="0"/>
              <a:t> - mezimozek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686800" cy="5328592"/>
          </a:xfrm>
        </p:spPr>
        <p:txBody>
          <a:bodyPr/>
          <a:lstStyle/>
          <a:p>
            <a:pPr marL="0" indent="457200">
              <a:lnSpc>
                <a:spcPct val="90000"/>
              </a:lnSpc>
            </a:pPr>
            <a:r>
              <a:rPr lang="cs-CZ" sz="2600" dirty="0"/>
              <a:t>stojí mezi </a:t>
            </a:r>
            <a:r>
              <a:rPr lang="cs-CZ" sz="2600" dirty="0" err="1"/>
              <a:t>mozk</a:t>
            </a:r>
            <a:r>
              <a:rPr lang="cs-CZ" sz="2600" dirty="0"/>
              <a:t>. kmenem a koncovým mozkem, části:</a:t>
            </a:r>
          </a:p>
          <a:p>
            <a:pPr marL="0" indent="457200">
              <a:lnSpc>
                <a:spcPct val="90000"/>
              </a:lnSpc>
              <a:buNone/>
            </a:pPr>
            <a:r>
              <a:rPr lang="cs-CZ" sz="2600" b="1" dirty="0"/>
              <a:t>1) </a:t>
            </a:r>
            <a:r>
              <a:rPr lang="cs-CZ" sz="2600" b="1" dirty="0" err="1"/>
              <a:t>epithalamu</a:t>
            </a:r>
            <a:r>
              <a:rPr lang="cs-CZ" sz="2600" dirty="0" err="1"/>
              <a:t>s</a:t>
            </a:r>
            <a:r>
              <a:rPr lang="cs-CZ" sz="2600" dirty="0"/>
              <a:t> - obsahuje corpus </a:t>
            </a:r>
            <a:r>
              <a:rPr lang="cs-CZ" sz="2600" dirty="0" err="1"/>
              <a:t>pienale</a:t>
            </a:r>
            <a:r>
              <a:rPr lang="cs-CZ" sz="2600" dirty="0"/>
              <a:t> (</a:t>
            </a:r>
            <a:r>
              <a:rPr lang="cs-CZ" sz="2600" dirty="0" err="1"/>
              <a:t>epiphysis</a:t>
            </a:r>
            <a:r>
              <a:rPr lang="cs-CZ" sz="2600" dirty="0"/>
              <a:t>)</a:t>
            </a:r>
          </a:p>
          <a:p>
            <a:pPr marL="0" indent="457200">
              <a:lnSpc>
                <a:spcPct val="90000"/>
              </a:lnSpc>
              <a:buNone/>
            </a:pPr>
            <a:r>
              <a:rPr lang="cs-CZ" sz="2600" b="1" dirty="0"/>
              <a:t>2) thalamus </a:t>
            </a:r>
            <a:r>
              <a:rPr lang="cs-CZ" sz="2600" dirty="0"/>
              <a:t>- největší část, sbíhají se sem senzitivní 	dráhy mířící do kůry mozkové (brána vědomí) - 	mezi </a:t>
            </a:r>
            <a:r>
              <a:rPr lang="cs-CZ" sz="2600" dirty="0" err="1"/>
              <a:t>thalami</a:t>
            </a:r>
            <a:r>
              <a:rPr lang="cs-CZ" sz="2600" dirty="0"/>
              <a:t> je </a:t>
            </a:r>
            <a:r>
              <a:rPr lang="cs-CZ" sz="2600" dirty="0" err="1"/>
              <a:t>3.komora</a:t>
            </a:r>
            <a:r>
              <a:rPr lang="cs-CZ" sz="2600" dirty="0"/>
              <a:t> mozková</a:t>
            </a:r>
          </a:p>
          <a:p>
            <a:pPr marL="0" indent="457200">
              <a:lnSpc>
                <a:spcPct val="90000"/>
              </a:lnSpc>
              <a:buNone/>
            </a:pPr>
            <a:r>
              <a:rPr lang="cs-CZ" sz="2600" b="1" dirty="0"/>
              <a:t>3) </a:t>
            </a:r>
            <a:r>
              <a:rPr lang="cs-CZ" sz="2600" b="1" dirty="0" err="1"/>
              <a:t>metathalamus</a:t>
            </a:r>
            <a:r>
              <a:rPr lang="cs-CZ" sz="2600" dirty="0"/>
              <a:t> - přepojení zrakové a sluchové 	dráhy</a:t>
            </a:r>
          </a:p>
          <a:p>
            <a:pPr marL="0" indent="457200">
              <a:lnSpc>
                <a:spcPct val="90000"/>
              </a:lnSpc>
              <a:buNone/>
            </a:pPr>
            <a:r>
              <a:rPr lang="cs-CZ" sz="2600" b="1" dirty="0"/>
              <a:t>4) </a:t>
            </a:r>
            <a:r>
              <a:rPr lang="cs-CZ" sz="2600" b="1" dirty="0" err="1"/>
              <a:t>subthalamus</a:t>
            </a:r>
            <a:endParaRPr lang="cs-CZ" sz="2600" b="1" dirty="0"/>
          </a:p>
          <a:p>
            <a:pPr marL="0" indent="457200">
              <a:lnSpc>
                <a:spcPct val="90000"/>
              </a:lnSpc>
              <a:buNone/>
            </a:pPr>
            <a:r>
              <a:rPr lang="cs-CZ" sz="2600" b="1" dirty="0"/>
              <a:t>5) </a:t>
            </a:r>
            <a:r>
              <a:rPr lang="cs-CZ" sz="2600" b="1" dirty="0" err="1"/>
              <a:t>hypothalamus</a:t>
            </a:r>
            <a:r>
              <a:rPr lang="cs-CZ" sz="2600" dirty="0"/>
              <a:t> - tvoří spodinu </a:t>
            </a:r>
            <a:r>
              <a:rPr lang="cs-CZ" sz="2600" dirty="0" err="1"/>
              <a:t>3.komory</a:t>
            </a:r>
            <a:r>
              <a:rPr lang="cs-CZ" sz="2600" dirty="0"/>
              <a:t>, hypofýza</a:t>
            </a:r>
          </a:p>
          <a:p>
            <a:pPr marL="0" indent="457200">
              <a:lnSpc>
                <a:spcPct val="90000"/>
              </a:lnSpc>
              <a:buNone/>
            </a:pPr>
            <a:endParaRPr lang="cs-CZ" sz="1600" dirty="0"/>
          </a:p>
          <a:p>
            <a:pPr marL="0" indent="457200">
              <a:lnSpc>
                <a:spcPct val="90000"/>
              </a:lnSpc>
            </a:pPr>
            <a:r>
              <a:rPr lang="cs-CZ" sz="2600" dirty="0"/>
              <a:t>hlavní podkorové centrum autonomního nervstva</a:t>
            </a:r>
          </a:p>
          <a:p>
            <a:pPr marL="0" indent="457200">
              <a:lnSpc>
                <a:spcPct val="90000"/>
              </a:lnSpc>
            </a:pPr>
            <a:r>
              <a:rPr lang="cs-CZ" sz="2600" dirty="0"/>
              <a:t>tvoří hormony (oxytocin, </a:t>
            </a:r>
            <a:r>
              <a:rPr lang="cs-CZ" sz="2600" dirty="0" err="1"/>
              <a:t>antidiuretin</a:t>
            </a:r>
            <a:r>
              <a:rPr lang="cs-CZ" sz="2600" dirty="0"/>
              <a:t>) a </a:t>
            </a:r>
            <a:r>
              <a:rPr lang="cs-CZ" sz="2600" dirty="0" err="1"/>
              <a:t>liberiny</a:t>
            </a:r>
            <a:r>
              <a:rPr lang="cs-CZ" sz="2600" dirty="0"/>
              <a:t> a 	</a:t>
            </a:r>
            <a:r>
              <a:rPr lang="cs-CZ" sz="2600" dirty="0" err="1"/>
              <a:t>statiny</a:t>
            </a:r>
            <a:r>
              <a:rPr lang="cs-CZ" sz="2600" dirty="0"/>
              <a:t> regulující sekreci hormonů v hypofýze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people.rit.edu/%7Edtc7364/320/project2/brainmedia/dien_di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78059"/>
            <a:ext cx="6552728" cy="5713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4000" dirty="0" err="1"/>
              <a:t>Diencephalon</a:t>
            </a:r>
            <a:r>
              <a:rPr lang="cs-CZ" sz="4000" dirty="0"/>
              <a:t> – thalamus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1125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/>
              <a:t>největší útvar v </a:t>
            </a:r>
            <a:r>
              <a:rPr lang="cs-CZ" sz="2200" dirty="0" err="1"/>
              <a:t>diencephalu</a:t>
            </a:r>
            <a:r>
              <a:rPr lang="cs-CZ" sz="2200" dirty="0"/>
              <a:t>, soubor šedých hmot </a:t>
            </a:r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r>
              <a:rPr lang="cs-CZ" sz="2200" dirty="0"/>
              <a:t>přijímá sensitivní podněty z celého těla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přepojuje je dále do kůry - považuje se za "bránu do vědomí„ (podněty, které nedosáhnou thalamu si člověk neuvědomí)</a:t>
            </a:r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r>
              <a:rPr lang="cs-CZ" sz="2200" dirty="0"/>
              <a:t>párový útvar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mezi oboustrannými </a:t>
            </a:r>
            <a:r>
              <a:rPr lang="cs-CZ" sz="2200" dirty="0" err="1"/>
              <a:t>thalami</a:t>
            </a:r>
            <a:r>
              <a:rPr lang="cs-CZ" sz="2200" dirty="0"/>
              <a:t> je napnut strop 3. komory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thalamus tvoří šedé hmoty, ty jsou rozděleny průběhem plotének bílé hmoty na řadu různých jader</a:t>
            </a:r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r>
              <a:rPr lang="cs-CZ" sz="2200" b="1" dirty="0"/>
              <a:t>funkce: </a:t>
            </a:r>
            <a:r>
              <a:rPr lang="cs-CZ" sz="2200" dirty="0"/>
              <a:t>převod veškeré </a:t>
            </a:r>
            <a:r>
              <a:rPr lang="cs-CZ" sz="2200" dirty="0" err="1"/>
              <a:t>aference</a:t>
            </a:r>
            <a:r>
              <a:rPr lang="cs-CZ" sz="2200" dirty="0"/>
              <a:t> z periferie mozkovým kmenem do specifické korové oblasti a do důležitých center mozečku, zprostředkuje přenos do asociačních oblastí kůry</a:t>
            </a:r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cs-CZ" sz="4000" dirty="0" err="1"/>
              <a:t>Diencephalon</a:t>
            </a:r>
            <a:r>
              <a:rPr lang="cs-CZ" sz="4000" dirty="0"/>
              <a:t> - </a:t>
            </a:r>
            <a:r>
              <a:rPr lang="cs-CZ" sz="4000" dirty="0" err="1"/>
              <a:t>subthalamus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1800200"/>
          </a:xfrm>
        </p:spPr>
        <p:txBody>
          <a:bodyPr/>
          <a:lstStyle/>
          <a:p>
            <a:r>
              <a:rPr lang="cs-CZ" sz="2200" dirty="0"/>
              <a:t>soubor šedých hmot uložený těsně pod thalamem</a:t>
            </a:r>
          </a:p>
          <a:p>
            <a:r>
              <a:rPr lang="cs-CZ" sz="2200" dirty="0"/>
              <a:t>účastní se na koordinaci pohybů, poškození může vyústit v různé poruchy, např. </a:t>
            </a:r>
            <a:r>
              <a:rPr lang="cs-CZ" sz="2200" dirty="0" err="1"/>
              <a:t>hemibalismus</a:t>
            </a:r>
            <a:r>
              <a:rPr lang="cs-CZ" sz="2200" dirty="0"/>
              <a:t> - prudké, </a:t>
            </a:r>
            <a:r>
              <a:rPr lang="cs-CZ" sz="2200" dirty="0" err="1"/>
              <a:t>házivé</a:t>
            </a:r>
            <a:r>
              <a:rPr lang="cs-CZ" sz="2200" dirty="0"/>
              <a:t> pohyby končetin, objevují se kontralaterálně k poškození (tedy na opačné straně, než je poškození)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611560" y="2780928"/>
            <a:ext cx="8229600" cy="56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Diencephalon</a:t>
            </a:r>
            <a:r>
              <a:rPr kumimoji="0" lang="cs-CZ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cs-CZ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hypothalamus</a:t>
            </a:r>
            <a:endParaRPr kumimoji="0" lang="cs-CZ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251520" y="3573016"/>
            <a:ext cx="88924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tvoří přední stěnu a dno 3. komory, jádra uspořádána ve 2 pruzích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podkorové </a:t>
            </a:r>
            <a:r>
              <a:rPr lang="cs-CZ" sz="2200" dirty="0" err="1"/>
              <a:t>visceromotorické</a:t>
            </a:r>
            <a:r>
              <a:rPr lang="cs-CZ" sz="2200" dirty="0"/>
              <a:t> centrum, mnoho funkcí: zapojen do endokrinního systému (</a:t>
            </a:r>
            <a:r>
              <a:rPr lang="cs-CZ" sz="2200" dirty="0" err="1"/>
              <a:t>hypothalamo</a:t>
            </a:r>
            <a:r>
              <a:rPr lang="cs-CZ" sz="2200" dirty="0"/>
              <a:t>-</a:t>
            </a:r>
            <a:r>
              <a:rPr lang="cs-CZ" sz="2200" dirty="0" err="1"/>
              <a:t>hypofysární</a:t>
            </a:r>
            <a:r>
              <a:rPr lang="cs-CZ" sz="2200" dirty="0"/>
              <a:t> systém), je zapojen do limbického systému –emoce vzbuzují somatické reakce (červenání se, zrychlení srdeční akce..)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je nadřazený autonomnímu nervstvu, pomocí napojení na zrakovou dráhu a </a:t>
            </a:r>
            <a:r>
              <a:rPr lang="cs-CZ" sz="2200" dirty="0" err="1"/>
              <a:t>epifýsu</a:t>
            </a:r>
            <a:r>
              <a:rPr lang="cs-CZ" sz="2200" dirty="0"/>
              <a:t> účasten na regulaci cirkadiánních rytmů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cs-CZ" sz="2200" dirty="0"/>
              <a:t>pod ním odstupuje hypofýza – </a:t>
            </a:r>
            <a:r>
              <a:rPr lang="cs-CZ" sz="2200" dirty="0" err="1"/>
              <a:t>hypothalamická</a:t>
            </a:r>
            <a:r>
              <a:rPr lang="cs-CZ" sz="2200" dirty="0"/>
              <a:t> (+ </a:t>
            </a:r>
            <a:r>
              <a:rPr lang="cs-CZ" sz="2200" dirty="0" err="1"/>
              <a:t>endokrynní</a:t>
            </a:r>
            <a:r>
              <a:rPr lang="cs-CZ" sz="2200" dirty="0"/>
              <a:t> část)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4000" dirty="0" err="1"/>
              <a:t>Diencephalon</a:t>
            </a:r>
            <a:r>
              <a:rPr lang="cs-CZ" sz="4000" dirty="0"/>
              <a:t> - hypofýza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328592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cs-CZ" sz="2400" dirty="0"/>
              <a:t>= podvěsek mozkový (</a:t>
            </a:r>
            <a:r>
              <a:rPr lang="cs-CZ" sz="2400" dirty="0" err="1"/>
              <a:t>hypophysis</a:t>
            </a:r>
            <a:r>
              <a:rPr lang="cs-CZ" sz="2400" dirty="0"/>
              <a:t> </a:t>
            </a:r>
            <a:r>
              <a:rPr lang="cs-CZ" sz="2400" dirty="0" err="1"/>
              <a:t>cerebri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drobná žláza, uložená v os </a:t>
            </a:r>
            <a:r>
              <a:rPr lang="cs-CZ" sz="2400" dirty="0" err="1"/>
              <a:t>shenoidale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zavěšena na výběžku -  </a:t>
            </a:r>
            <a:r>
              <a:rPr lang="cs-CZ" sz="2400" b="1" dirty="0" err="1"/>
              <a:t>infundibulum</a:t>
            </a:r>
            <a:r>
              <a:rPr lang="cs-CZ" sz="2400" dirty="0"/>
              <a:t>, odstup z hypothalamu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b="1" dirty="0" err="1"/>
              <a:t>lobus</a:t>
            </a:r>
            <a:r>
              <a:rPr lang="cs-CZ" sz="2400" b="1" dirty="0"/>
              <a:t> </a:t>
            </a:r>
            <a:r>
              <a:rPr lang="cs-CZ" sz="2400" b="1" dirty="0" err="1"/>
              <a:t>anterior</a:t>
            </a:r>
            <a:r>
              <a:rPr lang="cs-CZ" sz="2400" b="1" dirty="0"/>
              <a:t> </a:t>
            </a:r>
            <a:r>
              <a:rPr lang="cs-CZ" sz="2400" dirty="0"/>
              <a:t>– přední lalok (adenohypofýza) – </a:t>
            </a:r>
            <a:r>
              <a:rPr lang="cs-CZ" sz="2400" dirty="0" err="1"/>
              <a:t>endokrynní</a:t>
            </a:r>
            <a:r>
              <a:rPr lang="cs-CZ" sz="2400" dirty="0"/>
              <a:t> žláza tvořena pruhy epitelových buněk s krevními kapilárami, produkce hormonů (LH, FSH, TSH, STH, ACTH, MSH, prolaktin)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b="1" dirty="0" err="1"/>
              <a:t>lobus</a:t>
            </a:r>
            <a:r>
              <a:rPr lang="cs-CZ" sz="2400" b="1" dirty="0"/>
              <a:t> </a:t>
            </a:r>
            <a:r>
              <a:rPr lang="cs-CZ" sz="2400" b="1" dirty="0" err="1"/>
              <a:t>posterior</a:t>
            </a:r>
            <a:r>
              <a:rPr lang="cs-CZ" sz="2400" b="1" dirty="0"/>
              <a:t> </a:t>
            </a:r>
            <a:r>
              <a:rPr lang="cs-CZ" sz="2400" dirty="0"/>
              <a:t>– zadní lalok (neurohypofýza) – výběžek hypothalamu, obsahuje gliové buňky a axony z </a:t>
            </a:r>
            <a:r>
              <a:rPr lang="cs-CZ" sz="2400" dirty="0" err="1"/>
              <a:t>hypotal</a:t>
            </a:r>
            <a:r>
              <a:rPr lang="cs-CZ" sz="2400" dirty="0"/>
              <a:t>. jader, axony sem z jader přivádí oxytocin a </a:t>
            </a:r>
            <a:r>
              <a:rPr lang="cs-CZ" sz="2400" dirty="0" err="1"/>
              <a:t>adiuretin</a:t>
            </a:r>
            <a:r>
              <a:rPr lang="cs-CZ" sz="2400" dirty="0"/>
              <a:t> (</a:t>
            </a:r>
            <a:r>
              <a:rPr lang="cs-CZ" sz="2400" dirty="0" err="1"/>
              <a:t>vasopresin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zadní lalok hormony nevytváří, pouze skladuje dovezené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 l="55616" t="10454" r="16159" b="15719"/>
          <a:stretch>
            <a:fillRect/>
          </a:stretch>
        </p:blipFill>
        <p:spPr bwMode="auto">
          <a:xfrm>
            <a:off x="2051720" y="0"/>
            <a:ext cx="4608512" cy="677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4000" dirty="0" err="1"/>
              <a:t>Telencephalon</a:t>
            </a:r>
            <a:r>
              <a:rPr lang="cs-CZ" sz="4000" dirty="0"/>
              <a:t>- koncový mozek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892480" cy="5400600"/>
          </a:xfrm>
        </p:spPr>
        <p:txBody>
          <a:bodyPr/>
          <a:lstStyle/>
          <a:p>
            <a:r>
              <a:rPr lang="cs-CZ" sz="2400" dirty="0"/>
              <a:t>evolučně nejmladší část mozku</a:t>
            </a:r>
          </a:p>
          <a:p>
            <a:r>
              <a:rPr lang="cs-CZ" sz="2400" dirty="0"/>
              <a:t>skládá se ze dvou hemisfér, ty navzájem spojuje </a:t>
            </a:r>
            <a:r>
              <a:rPr lang="cs-CZ" sz="2400" b="1" dirty="0"/>
              <a:t>corpus</a:t>
            </a:r>
            <a:r>
              <a:rPr lang="cs-CZ" sz="2400" dirty="0"/>
              <a:t> </a:t>
            </a:r>
            <a:r>
              <a:rPr lang="cs-CZ" sz="2400" b="1" dirty="0" err="1"/>
              <a:t>callosum</a:t>
            </a:r>
            <a:r>
              <a:rPr lang="cs-CZ" sz="2400" dirty="0"/>
              <a:t> (mohutný svazek bílé hmoty - vláken), </a:t>
            </a:r>
          </a:p>
          <a:p>
            <a:r>
              <a:rPr lang="cs-CZ" sz="2400" dirty="0"/>
              <a:t>zbrázdění a členění: </a:t>
            </a:r>
            <a:r>
              <a:rPr lang="cs-CZ" sz="2400" b="1" dirty="0" err="1"/>
              <a:t>gyri</a:t>
            </a:r>
            <a:r>
              <a:rPr lang="cs-CZ" sz="2400" dirty="0"/>
              <a:t> (závity) et </a:t>
            </a:r>
            <a:r>
              <a:rPr lang="cs-CZ" sz="2400" b="1" dirty="0"/>
              <a:t>sulci</a:t>
            </a:r>
            <a:r>
              <a:rPr lang="cs-CZ" sz="2400" dirty="0"/>
              <a:t> (zářezy) </a:t>
            </a:r>
            <a:r>
              <a:rPr lang="cs-CZ" sz="2400" dirty="0" err="1"/>
              <a:t>cerebri</a:t>
            </a:r>
            <a:endParaRPr lang="cs-CZ" sz="2400" dirty="0"/>
          </a:p>
          <a:p>
            <a:r>
              <a:rPr lang="cs-CZ" sz="2400" dirty="0" err="1"/>
              <a:t>lobus</a:t>
            </a:r>
            <a:r>
              <a:rPr lang="cs-CZ" sz="2400" dirty="0"/>
              <a:t> </a:t>
            </a:r>
            <a:r>
              <a:rPr lang="cs-CZ" sz="2400" dirty="0" err="1"/>
              <a:t>frontalis</a:t>
            </a:r>
            <a:r>
              <a:rPr lang="cs-CZ" sz="2400" dirty="0"/>
              <a:t>, </a:t>
            </a:r>
            <a:r>
              <a:rPr lang="cs-CZ" sz="2400" dirty="0" err="1"/>
              <a:t>temporalis</a:t>
            </a:r>
            <a:r>
              <a:rPr lang="cs-CZ" sz="2400" dirty="0"/>
              <a:t>, </a:t>
            </a:r>
            <a:r>
              <a:rPr lang="cs-CZ" sz="2400" dirty="0" err="1"/>
              <a:t>parietalis</a:t>
            </a:r>
            <a:r>
              <a:rPr lang="cs-CZ" sz="2400" dirty="0"/>
              <a:t>, </a:t>
            </a:r>
            <a:r>
              <a:rPr lang="cs-CZ" sz="2400" dirty="0" err="1"/>
              <a:t>occipitalis</a:t>
            </a:r>
            <a:r>
              <a:rPr lang="cs-CZ" sz="2400" dirty="0"/>
              <a:t>, </a:t>
            </a:r>
            <a:r>
              <a:rPr lang="cs-CZ" sz="2400" dirty="0" err="1"/>
              <a:t>insula</a:t>
            </a:r>
            <a:r>
              <a:rPr lang="cs-CZ" sz="2400" dirty="0"/>
              <a:t> </a:t>
            </a:r>
            <a:r>
              <a:rPr lang="cs-CZ" sz="2400" dirty="0" err="1"/>
              <a:t>ris</a:t>
            </a:r>
            <a:r>
              <a:rPr lang="cs-CZ" sz="2400" dirty="0"/>
              <a:t> (pod spánkovým)</a:t>
            </a:r>
          </a:p>
          <a:p>
            <a:pPr>
              <a:lnSpc>
                <a:spcPct val="90000"/>
              </a:lnSpc>
              <a:buNone/>
            </a:pPr>
            <a:r>
              <a:rPr lang="cs-CZ" sz="2400" b="1" dirty="0"/>
              <a:t>Lobus </a:t>
            </a:r>
            <a:r>
              <a:rPr lang="cs-CZ" sz="2400" b="1" dirty="0" err="1"/>
              <a:t>frontalis</a:t>
            </a:r>
            <a:r>
              <a:rPr lang="cs-CZ" sz="2400" b="1" dirty="0"/>
              <a:t> - </a:t>
            </a:r>
            <a:r>
              <a:rPr lang="cs-CZ" sz="2400" dirty="0"/>
              <a:t>na spodině žlábek - v něm leží útvary souhrnně označované jako čichový mozek (</a:t>
            </a:r>
            <a:r>
              <a:rPr lang="cs-CZ" sz="2400" b="1" dirty="0" err="1"/>
              <a:t>rhinencephalon</a:t>
            </a:r>
            <a:r>
              <a:rPr lang="cs-CZ" sz="2400" dirty="0"/>
              <a:t>) – vpředu bulbus do kterého vstupují vlákna čichových buněk</a:t>
            </a:r>
          </a:p>
          <a:p>
            <a:pPr>
              <a:lnSpc>
                <a:spcPct val="90000"/>
              </a:lnSpc>
              <a:buNone/>
            </a:pPr>
            <a:r>
              <a:rPr lang="cs-CZ" sz="2400" b="1" dirty="0"/>
              <a:t>Lobus </a:t>
            </a:r>
            <a:r>
              <a:rPr lang="cs-CZ" sz="2400" b="1" dirty="0" err="1"/>
              <a:t>temporalis</a:t>
            </a:r>
            <a:r>
              <a:rPr lang="cs-CZ" sz="2400" b="1" dirty="0"/>
              <a:t> (spánkový</a:t>
            </a:r>
            <a:r>
              <a:rPr lang="cs-CZ" sz="2400" dirty="0"/>
              <a:t>) - uloženo sídlo korového sluchového pole</a:t>
            </a:r>
          </a:p>
          <a:p>
            <a:endParaRPr lang="cs-CZ" sz="2400" dirty="0"/>
          </a:p>
          <a:p>
            <a:r>
              <a:rPr lang="cs-CZ" sz="2400" dirty="0"/>
              <a:t>šedá hmota vytváří kůru a bazální ganglia</a:t>
            </a:r>
          </a:p>
          <a:p>
            <a:r>
              <a:rPr lang="cs-CZ" sz="2400" dirty="0"/>
              <a:t>obsahuje dvě postranní komory – </a:t>
            </a:r>
            <a:r>
              <a:rPr lang="cs-CZ" sz="2400" dirty="0" err="1"/>
              <a:t>ventriculi</a:t>
            </a:r>
            <a:r>
              <a:rPr lang="cs-CZ" sz="2400" dirty="0"/>
              <a:t> </a:t>
            </a:r>
            <a:r>
              <a:rPr lang="cs-CZ" sz="2400" dirty="0" err="1"/>
              <a:t>laterales</a:t>
            </a:r>
            <a:endParaRPr lang="cs-CZ" sz="2400" dirty="0"/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58822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013" y="3617640"/>
            <a:ext cx="500298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788" y="332656"/>
            <a:ext cx="853317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 l="4958" t="3801" r="11257" b="2751"/>
          <a:stretch>
            <a:fillRect/>
          </a:stretch>
        </p:blipFill>
        <p:spPr bwMode="auto">
          <a:xfrm>
            <a:off x="539552" y="331697"/>
            <a:ext cx="7992888" cy="6526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15110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pfyziollfup.upol.cz/castwiki/wp-content/uploads/2013/08/Brod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65963" cy="6858000"/>
          </a:xfrm>
          <a:prstGeom prst="rect">
            <a:avLst/>
          </a:prstGeom>
          <a:noFill/>
        </p:spPr>
      </p:pic>
      <p:pic>
        <p:nvPicPr>
          <p:cNvPr id="3" name="Picture 4" descr="200px-TelenCort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312368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/>
          <a:lstStyle/>
          <a:p>
            <a:r>
              <a:rPr lang="cs-CZ" sz="4000" dirty="0"/>
              <a:t>Bazální ganglia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712968" cy="5328592"/>
          </a:xfrm>
        </p:spPr>
        <p:txBody>
          <a:bodyPr/>
          <a:lstStyle/>
          <a:p>
            <a:r>
              <a:rPr lang="cs-CZ" sz="2200" dirty="0"/>
              <a:t>součást šedé hmoty koncového mozku, zřetelná nahromadění neuronů (těl)</a:t>
            </a:r>
          </a:p>
          <a:p>
            <a:r>
              <a:rPr lang="cs-CZ" sz="2200" dirty="0"/>
              <a:t>zanořeny do hloubky bílé hmoty </a:t>
            </a:r>
            <a:r>
              <a:rPr lang="cs-CZ" sz="2200" dirty="0" err="1"/>
              <a:t>konc</a:t>
            </a:r>
            <a:r>
              <a:rPr lang="cs-CZ" sz="2200" dirty="0"/>
              <a:t>. mozku, patrná na řezu hemisférou</a:t>
            </a:r>
          </a:p>
          <a:p>
            <a:r>
              <a:rPr lang="cs-CZ" sz="2200" dirty="0"/>
              <a:t>slouží ke zpracování iniciačních impulzů pro hybnost (podněty přichází hlavně z kůry)</a:t>
            </a:r>
          </a:p>
          <a:p>
            <a:r>
              <a:rPr lang="cs-CZ" sz="2200" dirty="0"/>
              <a:t>předkládají zpracované podněty frontální kůře a motorickým centrům mozkového kmene a do periferie k vlastnímu provedení motorické akce</a:t>
            </a:r>
          </a:p>
          <a:p>
            <a:r>
              <a:rPr lang="cs-CZ" sz="2200" dirty="0"/>
              <a:t>řídí tak složité vztahy mezi podrážděním a útlumem při úmyslných pohybech, řídí svalový tonus, automatické pohyby</a:t>
            </a:r>
          </a:p>
          <a:p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us.123rf.com/400wm/400/400/hfsimaging/hfsimaging1205/hfsimaging120500025/13850257-kresba-mozku-ukazuje-baza-lna-ganglia-abd-thalamu-ja-dra.jpg"/>
          <p:cNvPicPr>
            <a:picLocks noChangeAspect="1" noChangeArrowheads="1"/>
          </p:cNvPicPr>
          <p:nvPr/>
        </p:nvPicPr>
        <p:blipFill>
          <a:blip r:embed="rId2" cstate="print"/>
          <a:srcRect l="7080" t="14789" r="4425" b="11374"/>
          <a:stretch>
            <a:fillRect/>
          </a:stretch>
        </p:blipFill>
        <p:spPr bwMode="auto">
          <a:xfrm>
            <a:off x="323528" y="404664"/>
            <a:ext cx="8577424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cs-CZ" sz="4000" dirty="0"/>
              <a:t>Bílá hmota hemisfér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8640960" cy="5112568"/>
          </a:xfrm>
        </p:spPr>
        <p:txBody>
          <a:bodyPr/>
          <a:lstStyle/>
          <a:p>
            <a:r>
              <a:rPr lang="cs-CZ" sz="2300" dirty="0">
                <a:solidFill>
                  <a:srgbClr val="000000"/>
                </a:solidFill>
                <a:cs typeface="Times New Roman" pitchFamily="18" charset="0"/>
              </a:rPr>
              <a:t>tvořená hlavně </a:t>
            </a:r>
            <a:r>
              <a:rPr lang="cs-CZ" sz="2300" dirty="0" err="1">
                <a:solidFill>
                  <a:srgbClr val="000000"/>
                </a:solidFill>
                <a:cs typeface="Times New Roman" pitchFamily="18" charset="0"/>
              </a:rPr>
              <a:t>myelinizovanými</a:t>
            </a:r>
            <a:r>
              <a:rPr lang="cs-CZ" sz="2300" dirty="0">
                <a:solidFill>
                  <a:srgbClr val="000000"/>
                </a:solidFill>
                <a:cs typeface="Times New Roman" pitchFamily="18" charset="0"/>
              </a:rPr>
              <a:t> axony, vyplňuje prostor mezi šedou hmotou na povrchu a uvnitř hemisfér</a:t>
            </a:r>
          </a:p>
          <a:p>
            <a:r>
              <a:rPr lang="cs-CZ" sz="2300" dirty="0"/>
              <a:t>v tvoří 3 skupiny: vlákna projekční, asociační, komisurální</a:t>
            </a:r>
          </a:p>
          <a:p>
            <a:r>
              <a:rPr lang="cs-CZ" sz="2300" b="1" dirty="0"/>
              <a:t>projekční vlákna </a:t>
            </a:r>
            <a:r>
              <a:rPr lang="cs-CZ" sz="2300" dirty="0"/>
              <a:t>- spojují jednotlivé části i etáže CNS předávají informace z nižších etáží na vyšší a naopak</a:t>
            </a:r>
          </a:p>
          <a:p>
            <a:r>
              <a:rPr lang="cs-CZ" sz="2300" b="1" dirty="0"/>
              <a:t>asociační vlákna </a:t>
            </a:r>
            <a:r>
              <a:rPr lang="cs-CZ" sz="2300" dirty="0"/>
              <a:t>- spojují různé místa na téže etáži v rámci jedné hemisféry, největší význam vlákna korová - integrují v asociačních oblastech informace a umožňují složité procesy jako poznávání, plánování či uvažování</a:t>
            </a:r>
          </a:p>
          <a:p>
            <a:r>
              <a:rPr lang="cs-CZ" sz="2300" b="1" dirty="0"/>
              <a:t>komisurální vlákna </a:t>
            </a:r>
            <a:r>
              <a:rPr lang="cs-CZ" sz="2300" dirty="0"/>
              <a:t>- spojují navzájem hemisféry, největší je </a:t>
            </a:r>
            <a:r>
              <a:rPr lang="cs-CZ" sz="2300" i="1" dirty="0"/>
              <a:t>corpus </a:t>
            </a:r>
            <a:r>
              <a:rPr lang="cs-CZ" sz="2300" i="1" dirty="0" err="1"/>
              <a:t>calosum</a:t>
            </a:r>
            <a:r>
              <a:rPr lang="cs-CZ" sz="2300" dirty="0"/>
              <a:t>  (na sagitálním řezu mozkem)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dutiny </a:t>
            </a:r>
            <a:r>
              <a:rPr lang="cs-CZ" sz="2100" dirty="0" err="1">
                <a:solidFill>
                  <a:srgbClr val="000000"/>
                </a:solidFill>
                <a:cs typeface="Times New Roman" pitchFamily="18" charset="0"/>
              </a:rPr>
              <a:t>CNS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 vznikají z původní dutiny neurální trubice</a:t>
            </a:r>
          </a:p>
          <a:p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vyplněny mozkomíšním mokem, povrch struktur obrácený do dutin </a:t>
            </a:r>
            <a:r>
              <a:rPr lang="cs-CZ" sz="2100" dirty="0" err="1">
                <a:solidFill>
                  <a:srgbClr val="000000"/>
                </a:solidFill>
                <a:cs typeface="Times New Roman" pitchFamily="18" charset="0"/>
              </a:rPr>
              <a:t>CNS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 pokrytý </a:t>
            </a:r>
            <a:r>
              <a:rPr lang="cs-CZ" sz="2100" dirty="0" err="1">
                <a:solidFill>
                  <a:srgbClr val="000000"/>
                </a:solidFill>
                <a:cs typeface="Times New Roman" pitchFamily="18" charset="0"/>
              </a:rPr>
              <a:t>ependymovými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 buňkami</a:t>
            </a:r>
          </a:p>
          <a:p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v rozsahu míchy vytvořen </a:t>
            </a:r>
            <a:r>
              <a:rPr lang="cs-CZ" sz="2100" b="1" dirty="0" err="1">
                <a:solidFill>
                  <a:srgbClr val="000000"/>
                </a:solidFill>
                <a:cs typeface="Times New Roman" pitchFamily="18" charset="0"/>
              </a:rPr>
              <a:t>canalis</a:t>
            </a:r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2100" b="1" dirty="0" err="1">
                <a:solidFill>
                  <a:srgbClr val="000000"/>
                </a:solidFill>
                <a:cs typeface="Times New Roman" pitchFamily="18" charset="0"/>
              </a:rPr>
              <a:t>centralis</a:t>
            </a:r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cs-CZ" sz="2100" b="1" dirty="0" err="1">
                <a:solidFill>
                  <a:srgbClr val="000000"/>
                </a:solidFill>
                <a:cs typeface="Times New Roman" pitchFamily="18" charset="0"/>
              </a:rPr>
              <a:t>medullae</a:t>
            </a:r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sz="2100" b="1" dirty="0" err="1">
                <a:solidFill>
                  <a:srgbClr val="000000"/>
                </a:solidFill>
                <a:cs typeface="Times New Roman" pitchFamily="18" charset="0"/>
              </a:rPr>
              <a:t>spinalis</a:t>
            </a:r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) - 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u dospělého velmi úzký, často až obliterovaný, kaudálně slepě zakončen, kraniálně přechází v prodloužené míše do IV. komory mozkové</a:t>
            </a:r>
          </a:p>
          <a:p>
            <a:endParaRPr lang="cs-CZ" sz="2100" dirty="0">
              <a:solidFill>
                <a:srgbClr val="000000"/>
              </a:solidFill>
            </a:endParaRPr>
          </a:p>
          <a:p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IV. komora mozková 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- nepárová dutina, úzkým kanálkem </a:t>
            </a:r>
            <a:r>
              <a:rPr lang="cs-CZ" sz="2100" b="1" dirty="0" err="1">
                <a:solidFill>
                  <a:srgbClr val="000000"/>
                </a:solidFill>
                <a:cs typeface="Times New Roman" pitchFamily="18" charset="0"/>
              </a:rPr>
              <a:t>aqaueductus</a:t>
            </a:r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 -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 spojena IV. komora s III.</a:t>
            </a:r>
          </a:p>
          <a:p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III. komora mozková – 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nepárová, sagitálně </a:t>
            </a:r>
            <a:r>
              <a:rPr lang="cs-CZ" sz="2100" dirty="0" err="1">
                <a:solidFill>
                  <a:srgbClr val="000000"/>
                </a:solidFill>
                <a:cs typeface="Times New Roman" pitchFamily="18" charset="0"/>
              </a:rPr>
              <a:t>orientov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. dutina v </a:t>
            </a:r>
            <a:r>
              <a:rPr lang="cs-CZ" sz="2100" dirty="0" err="1">
                <a:solidFill>
                  <a:srgbClr val="000000"/>
                </a:solidFill>
                <a:cs typeface="Times New Roman" pitchFamily="18" charset="0"/>
              </a:rPr>
              <a:t>diencefalu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, laterální stěnu tvoří mediální plocha thalamu a </a:t>
            </a:r>
            <a:r>
              <a:rPr lang="cs-CZ" sz="2100" dirty="0" err="1">
                <a:solidFill>
                  <a:srgbClr val="000000"/>
                </a:solidFill>
              </a:rPr>
              <a:t>h</a:t>
            </a:r>
            <a:r>
              <a:rPr lang="cs-CZ" sz="2100" dirty="0" err="1">
                <a:solidFill>
                  <a:srgbClr val="000000"/>
                </a:solidFill>
                <a:cs typeface="Times New Roman" pitchFamily="18" charset="0"/>
              </a:rPr>
              <a:t>ypothalamu</a:t>
            </a:r>
            <a:endParaRPr lang="cs-CZ" sz="2100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cs-CZ" sz="2100" b="1" dirty="0">
                <a:solidFill>
                  <a:srgbClr val="000000"/>
                </a:solidFill>
                <a:cs typeface="Times New Roman" pitchFamily="18" charset="0"/>
              </a:rPr>
              <a:t>laterální komory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 (I. a II.) – postranní komory, uloženy v obou hemisférách </a:t>
            </a:r>
            <a:r>
              <a:rPr lang="cs-CZ" sz="2100" dirty="0" err="1">
                <a:solidFill>
                  <a:srgbClr val="000000"/>
                </a:solidFill>
                <a:cs typeface="Times New Roman" pitchFamily="18" charset="0"/>
              </a:rPr>
              <a:t>telencefala</a:t>
            </a:r>
            <a:r>
              <a:rPr lang="cs-CZ" sz="2100" dirty="0">
                <a:solidFill>
                  <a:srgbClr val="000000"/>
                </a:solidFill>
                <a:cs typeface="Times New Roman" pitchFamily="18" charset="0"/>
              </a:rPr>
              <a:t>, podkovovitý tvar</a:t>
            </a:r>
            <a:endParaRPr lang="en-GB" sz="2100" dirty="0"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dirty="0"/>
              <a:t>Dutiny </a:t>
            </a:r>
            <a:r>
              <a:rPr lang="cs-CZ" sz="4000" dirty="0" err="1"/>
              <a:t>CNS</a:t>
            </a:r>
            <a:r>
              <a:rPr lang="cs-CZ" sz="4000" dirty="0"/>
              <a:t> a komorový systém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704138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34082"/>
          </a:xfrm>
        </p:spPr>
        <p:txBody>
          <a:bodyPr/>
          <a:lstStyle/>
          <a:p>
            <a:r>
              <a:rPr lang="cs-CZ" sz="3800" dirty="0">
                <a:solidFill>
                  <a:srgbClr val="000000"/>
                </a:solidFill>
              </a:rPr>
              <a:t>Mozkomíšní mok (</a:t>
            </a:r>
            <a:r>
              <a:rPr lang="cs-CZ" sz="3800" dirty="0" err="1">
                <a:solidFill>
                  <a:srgbClr val="000000"/>
                </a:solidFill>
              </a:rPr>
              <a:t>liquor</a:t>
            </a:r>
            <a:r>
              <a:rPr lang="cs-CZ" sz="3800" dirty="0">
                <a:solidFill>
                  <a:srgbClr val="000000"/>
                </a:solidFill>
              </a:rPr>
              <a:t> </a:t>
            </a:r>
            <a:r>
              <a:rPr lang="cs-CZ" sz="3800" dirty="0" err="1">
                <a:solidFill>
                  <a:srgbClr val="000000"/>
                </a:solidFill>
              </a:rPr>
              <a:t>cerebrospinalis</a:t>
            </a:r>
            <a:r>
              <a:rPr lang="cs-CZ" sz="3800" dirty="0">
                <a:solidFill>
                  <a:srgbClr val="000000"/>
                </a:solidFill>
              </a:rPr>
              <a:t>)</a:t>
            </a:r>
            <a:endParaRPr lang="cs-CZ" sz="3800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24744"/>
            <a:ext cx="8363272" cy="5256584"/>
          </a:xfrm>
        </p:spPr>
        <p:txBody>
          <a:bodyPr/>
          <a:lstStyle/>
          <a:p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čirá, bezbarvá tekutina, obsahuje velmi malé množství buněk</a:t>
            </a:r>
          </a:p>
          <a:p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normální složení přibližně složení krevního séra, pouze koncentrace proteinů, K</a:t>
            </a:r>
            <a:r>
              <a:rPr lang="cs-CZ" sz="2200" baseline="300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a </a:t>
            </a:r>
            <a:r>
              <a:rPr lang="cs-CZ" sz="2200" dirty="0" err="1">
                <a:solidFill>
                  <a:srgbClr val="000000"/>
                </a:solidFill>
                <a:cs typeface="Times New Roman" pitchFamily="18" charset="0"/>
              </a:rPr>
              <a:t>Ca</a:t>
            </a:r>
            <a:r>
              <a:rPr lang="cs-CZ" sz="2200" baseline="30000" dirty="0" err="1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cs-CZ" sz="2200" baseline="30000" dirty="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 iontů vázaných na bílkoviny je nižší</a:t>
            </a:r>
          </a:p>
          <a:p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změny ve složení </a:t>
            </a:r>
            <a:r>
              <a:rPr lang="cs-CZ" sz="2200" dirty="0" err="1">
                <a:solidFill>
                  <a:srgbClr val="000000"/>
                </a:solidFill>
                <a:cs typeface="Times New Roman" pitchFamily="18" charset="0"/>
              </a:rPr>
              <a:t>likvoru</a:t>
            </a:r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 mají značný diagnostický význam při některých onemocněních </a:t>
            </a:r>
            <a:r>
              <a:rPr lang="cs-CZ" sz="2200" dirty="0" err="1">
                <a:solidFill>
                  <a:srgbClr val="000000"/>
                </a:solidFill>
                <a:cs typeface="Times New Roman" pitchFamily="18" charset="0"/>
              </a:rPr>
              <a:t>CNS</a:t>
            </a:r>
            <a:endParaRPr lang="cs-CZ" sz="2200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mozkomíšní mok je tvořen zejména z cévních pletení uložených v mozkových komorách </a:t>
            </a:r>
            <a:endParaRPr lang="cs-CZ" sz="2200" dirty="0">
              <a:solidFill>
                <a:srgbClr val="000000"/>
              </a:solidFill>
            </a:endParaRPr>
          </a:p>
          <a:p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celkový objem moku v komorovém a </a:t>
            </a:r>
            <a:r>
              <a:rPr lang="cs-CZ" sz="2200" dirty="0" err="1">
                <a:solidFill>
                  <a:srgbClr val="000000"/>
                </a:solidFill>
                <a:cs typeface="Times New Roman" pitchFamily="18" charset="0"/>
              </a:rPr>
              <a:t>subarachnoideovém</a:t>
            </a:r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 prostoru se pohybuje od 80 do 150 ml, samotný objem komorového moku dosahuje pouze 15-40 ml</a:t>
            </a:r>
          </a:p>
          <a:p>
            <a:r>
              <a:rPr lang="cs-CZ" sz="2200" dirty="0">
                <a:solidFill>
                  <a:srgbClr val="000000"/>
                </a:solidFill>
                <a:cs typeface="Times New Roman" pitchFamily="18" charset="0"/>
              </a:rPr>
              <a:t>během 24 hodin se vytvoří cca 500-800 ml moku, množství moku se musí drénovat do venózní krve</a:t>
            </a:r>
            <a:endParaRPr lang="en-GB" sz="2200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cs-CZ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6913562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r>
              <a:rPr lang="cs-CZ" dirty="0"/>
              <a:t>Obaly mozku</a:t>
            </a:r>
          </a:p>
        </p:txBody>
      </p:sp>
      <p:pic>
        <p:nvPicPr>
          <p:cNvPr id="154626" name="Picture 2" descr="Detail otev&amp;rcaron;ené lebky - mo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8280920" cy="5465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/>
              <a:t>Neuron - nervová buňka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400600"/>
          </a:xfrm>
        </p:spPr>
        <p:txBody>
          <a:bodyPr/>
          <a:lstStyle/>
          <a:p>
            <a:r>
              <a:rPr lang="cs-CZ" sz="2200" dirty="0"/>
              <a:t>základní funkční a histologická jednotka nervové tkáně</a:t>
            </a:r>
          </a:p>
          <a:p>
            <a:r>
              <a:rPr lang="cs-CZ" sz="2200" b="1" dirty="0"/>
              <a:t>vysoce specializované buňky, schopné přijmout, vést, zpracovat a odpovědět na specifické signály</a:t>
            </a:r>
          </a:p>
          <a:p>
            <a:r>
              <a:rPr lang="cs-CZ" sz="2200" dirty="0"/>
              <a:t>přenáší a zpracovávají informace z vnitřního i vnějšího prostředí, tím podmiňují schopnost organismu na ně reagovat</a:t>
            </a:r>
          </a:p>
          <a:p>
            <a:r>
              <a:rPr lang="cs-CZ" sz="2200" dirty="0"/>
              <a:t>popsán roku 1835 - Jan Evangelista </a:t>
            </a:r>
            <a:r>
              <a:rPr lang="cs-CZ" sz="2200" dirty="0" err="1"/>
              <a:t>Purkyně</a:t>
            </a:r>
            <a:endParaRPr lang="cs-CZ" sz="2200" dirty="0"/>
          </a:p>
          <a:p>
            <a:r>
              <a:rPr lang="cs-CZ" sz="2200" dirty="0"/>
              <a:t>skládá se z těla a 2  typů výběžků dle vedení vzruchů:</a:t>
            </a:r>
          </a:p>
          <a:p>
            <a:pPr>
              <a:buNone/>
            </a:pPr>
            <a:r>
              <a:rPr lang="cs-CZ" sz="2200" dirty="0"/>
              <a:t>	</a:t>
            </a:r>
            <a:r>
              <a:rPr lang="cs-CZ" sz="2200" b="1" dirty="0"/>
              <a:t>dendrity</a:t>
            </a:r>
            <a:r>
              <a:rPr lang="cs-CZ" sz="2200" dirty="0"/>
              <a:t> - krátké, vícečetné, vedou dostředivě do neuronu</a:t>
            </a:r>
          </a:p>
          <a:p>
            <a:pPr>
              <a:buNone/>
            </a:pPr>
            <a:r>
              <a:rPr lang="cs-CZ" sz="2200" dirty="0"/>
              <a:t>	</a:t>
            </a:r>
            <a:r>
              <a:rPr lang="cs-CZ" sz="2200" b="1" dirty="0"/>
              <a:t>axony</a:t>
            </a:r>
            <a:r>
              <a:rPr lang="cs-CZ" sz="2200" dirty="0"/>
              <a:t> (neurit) - dlouhý, pouze 1, vede odstředivě z neuronu, pochva</a:t>
            </a:r>
          </a:p>
          <a:p>
            <a:pPr>
              <a:buNone/>
            </a:pPr>
            <a:r>
              <a:rPr lang="cs-CZ" sz="2200" dirty="0"/>
              <a:t>	</a:t>
            </a:r>
            <a:r>
              <a:rPr lang="cs-CZ" sz="2200" b="1" dirty="0"/>
              <a:t>tělo</a:t>
            </a:r>
            <a:r>
              <a:rPr lang="cs-CZ" sz="2200" dirty="0"/>
              <a:t> (perikaryon) - obsahuje buněčné organely včetně </a:t>
            </a:r>
            <a:r>
              <a:rPr lang="cs-CZ" sz="2200" b="1" dirty="0"/>
              <a:t>jádra</a:t>
            </a:r>
          </a:p>
          <a:p>
            <a:r>
              <a:rPr lang="cs-CZ" sz="2200" dirty="0"/>
              <a:t>rozmanitý tvar, velikost, počet a uspořádání výběžků</a:t>
            </a:r>
          </a:p>
          <a:p>
            <a:r>
              <a:rPr lang="cs-CZ" sz="2200" dirty="0"/>
              <a:t>axon zakončen rozšířením (terminální buton) - vstupuje do kontaktu s dalším neuronem přes nervové spojení = </a:t>
            </a:r>
            <a:r>
              <a:rPr lang="cs-CZ" sz="2200" b="1" dirty="0"/>
              <a:t>synapse</a:t>
            </a:r>
          </a:p>
          <a:p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4000" dirty="0"/>
              <a:t>Obaly mozku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568952" cy="5184576"/>
          </a:xfrm>
        </p:spPr>
        <p:txBody>
          <a:bodyPr/>
          <a:lstStyle/>
          <a:p>
            <a:r>
              <a:rPr lang="cs-CZ" sz="2200" dirty="0">
                <a:solidFill>
                  <a:srgbClr val="000000"/>
                </a:solidFill>
                <a:cs typeface="Arial" charset="0"/>
              </a:rPr>
              <a:t>mozek i mícha mají velmi měkkou a křehkou konsistenci</a:t>
            </a:r>
          </a:p>
          <a:p>
            <a:r>
              <a:rPr lang="cs-CZ" sz="2200" dirty="0">
                <a:solidFill>
                  <a:srgbClr val="000000"/>
                </a:solidFill>
                <a:cs typeface="Arial" charset="0"/>
              </a:rPr>
              <a:t>jsou málo odolné proti mechanickému poškození</a:t>
            </a:r>
          </a:p>
          <a:p>
            <a:r>
              <a:rPr lang="cs-CZ" sz="2200" dirty="0">
                <a:solidFill>
                  <a:srgbClr val="000000"/>
                </a:solidFill>
                <a:cs typeface="Arial" charset="0"/>
              </a:rPr>
              <a:t>kromě lebky (páteře) je chrání před mechanickými vlivy vazivové obaly neboli meningy (pleny mozkomíšní)</a:t>
            </a:r>
          </a:p>
          <a:p>
            <a:r>
              <a:rPr lang="cs-CZ" sz="2200" dirty="0">
                <a:solidFill>
                  <a:srgbClr val="000000"/>
                </a:solidFill>
                <a:cs typeface="Arial" charset="0"/>
              </a:rPr>
              <a:t>3 meningeální listy: </a:t>
            </a:r>
            <a:r>
              <a:rPr lang="cs-CZ" sz="2400" b="1" dirty="0" err="1">
                <a:solidFill>
                  <a:srgbClr val="000000"/>
                </a:solidFill>
                <a:cs typeface="Arial" charset="0"/>
              </a:rPr>
              <a:t>dura</a:t>
            </a:r>
            <a:r>
              <a:rPr lang="cs-CZ" sz="2400" b="1" dirty="0">
                <a:solidFill>
                  <a:srgbClr val="000000"/>
                </a:solidFill>
                <a:cs typeface="Arial" charset="0"/>
              </a:rPr>
              <a:t> mater, </a:t>
            </a:r>
            <a:r>
              <a:rPr lang="cs-CZ" sz="2400" b="1" dirty="0" err="1">
                <a:solidFill>
                  <a:srgbClr val="000000"/>
                </a:solidFill>
                <a:cs typeface="Arial" charset="0"/>
              </a:rPr>
              <a:t>arachnoidea</a:t>
            </a:r>
            <a:r>
              <a:rPr lang="cs-CZ" sz="2400" b="1" dirty="0">
                <a:solidFill>
                  <a:srgbClr val="000000"/>
                </a:solidFill>
                <a:cs typeface="Arial" charset="0"/>
              </a:rPr>
              <a:t> a </a:t>
            </a:r>
            <a:r>
              <a:rPr lang="cs-CZ" sz="2400" b="1" dirty="0" err="1">
                <a:solidFill>
                  <a:srgbClr val="000000"/>
                </a:solidFill>
                <a:cs typeface="Arial" charset="0"/>
              </a:rPr>
              <a:t>pia</a:t>
            </a:r>
            <a:r>
              <a:rPr lang="cs-CZ" sz="2400" b="1" dirty="0">
                <a:solidFill>
                  <a:srgbClr val="000000"/>
                </a:solidFill>
                <a:cs typeface="Arial" charset="0"/>
              </a:rPr>
              <a:t> mater</a:t>
            </a:r>
          </a:p>
          <a:p>
            <a:pPr>
              <a:buNone/>
            </a:pPr>
            <a:r>
              <a:rPr lang="cs-CZ" sz="2200" b="1" dirty="0" err="1">
                <a:solidFill>
                  <a:srgbClr val="000000"/>
                </a:solidFill>
                <a:cs typeface="Arial" charset="0"/>
              </a:rPr>
              <a:t>Dura</a:t>
            </a:r>
            <a:r>
              <a:rPr lang="cs-CZ" sz="2200" b="1" dirty="0">
                <a:solidFill>
                  <a:srgbClr val="000000"/>
                </a:solidFill>
                <a:cs typeface="Arial" charset="0"/>
              </a:rPr>
              <a:t> mater</a:t>
            </a:r>
            <a:r>
              <a:rPr lang="cs-CZ" sz="2200" dirty="0">
                <a:solidFill>
                  <a:srgbClr val="000000"/>
                </a:solidFill>
                <a:cs typeface="Arial" charset="0"/>
              </a:rPr>
              <a:t> (tvrdá plena)</a:t>
            </a:r>
            <a:r>
              <a:rPr lang="cs-CZ" sz="2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cs-CZ" sz="2200" b="1" dirty="0" err="1">
                <a:solidFill>
                  <a:srgbClr val="000000"/>
                </a:solidFill>
                <a:cs typeface="Arial" charset="0"/>
              </a:rPr>
              <a:t>encephali</a:t>
            </a:r>
            <a:r>
              <a:rPr lang="cs-CZ" sz="2200" dirty="0">
                <a:solidFill>
                  <a:srgbClr val="000000"/>
                </a:solidFill>
                <a:cs typeface="Arial" charset="0"/>
              </a:rPr>
              <a:t>  - tuhá vazivová vrstva z kolagenních fibril</a:t>
            </a:r>
          </a:p>
          <a:p>
            <a:r>
              <a:rPr lang="cs-CZ" sz="2200" dirty="0">
                <a:solidFill>
                  <a:srgbClr val="000000"/>
                </a:solidFill>
                <a:cs typeface="Arial" charset="0"/>
              </a:rPr>
              <a:t>vzniká spojením vlastního listu </a:t>
            </a:r>
            <a:r>
              <a:rPr lang="cs-CZ" sz="2200" dirty="0" err="1">
                <a:solidFill>
                  <a:srgbClr val="000000"/>
                </a:solidFill>
                <a:cs typeface="Arial" charset="0"/>
              </a:rPr>
              <a:t>dura</a:t>
            </a:r>
            <a:r>
              <a:rPr lang="cs-CZ" sz="2200" dirty="0">
                <a:solidFill>
                  <a:srgbClr val="000000"/>
                </a:solidFill>
                <a:cs typeface="Arial" charset="0"/>
              </a:rPr>
              <a:t> mater s periostem</a:t>
            </a:r>
          </a:p>
          <a:p>
            <a:pPr marL="0" indent="0">
              <a:buNone/>
            </a:pPr>
            <a:endParaRPr lang="cs-CZ" sz="2200" dirty="0">
              <a:solidFill>
                <a:srgbClr val="000000"/>
              </a:solidFill>
              <a:cs typeface="Arial" charset="0"/>
            </a:endParaRPr>
          </a:p>
          <a:p>
            <a:endParaRPr lang="en-GB" sz="2200" dirty="0">
              <a:cs typeface="Times New Roman" pitchFamily="18" charset="0"/>
            </a:endParaRPr>
          </a:p>
          <a:p>
            <a:endParaRPr lang="en-GB" sz="2200" dirty="0">
              <a:cs typeface="Times New Roman" pitchFamily="18" charset="0"/>
            </a:endParaRPr>
          </a:p>
          <a:p>
            <a:endParaRPr lang="cs-CZ" sz="22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98EDECB-F9A0-44DA-8BC8-D6C117ECA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495536"/>
            <a:ext cx="8352928" cy="186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cs-CZ" sz="2200" b="1" kern="0" dirty="0" err="1"/>
              <a:t>Arachnoidea</a:t>
            </a:r>
            <a:r>
              <a:rPr lang="cs-CZ" sz="2200" b="1" kern="0" dirty="0"/>
              <a:t> – pavučnice</a:t>
            </a:r>
            <a:r>
              <a:rPr lang="cs-CZ" sz="2200" kern="0" dirty="0"/>
              <a:t>: </a:t>
            </a:r>
            <a:r>
              <a:rPr lang="cs-CZ" sz="2200" kern="0" dirty="0">
                <a:solidFill>
                  <a:srgbClr val="000000"/>
                </a:solidFill>
                <a:cs typeface="Arial" charset="0"/>
              </a:rPr>
              <a:t>naléhá těsně na tvrdou plenu, vnitřní stranou přesně nekopíruje všechny nerovnosti povrchu CNS</a:t>
            </a:r>
          </a:p>
          <a:p>
            <a:pPr>
              <a:buFontTx/>
              <a:buNone/>
            </a:pPr>
            <a:r>
              <a:rPr lang="cs-CZ" sz="2200" b="1" kern="0" dirty="0">
                <a:solidFill>
                  <a:srgbClr val="000000"/>
                </a:solidFill>
                <a:cs typeface="Times New Roman" pitchFamily="18" charset="0"/>
              </a:rPr>
              <a:t>Pia mater</a:t>
            </a:r>
            <a:r>
              <a:rPr lang="cs-CZ" sz="2200" b="1" kern="0" dirty="0">
                <a:solidFill>
                  <a:srgbClr val="000000"/>
                </a:solidFill>
              </a:rPr>
              <a:t> – omozečnice: t</a:t>
            </a:r>
            <a:r>
              <a:rPr lang="cs-CZ" sz="2200" kern="0" dirty="0">
                <a:solidFill>
                  <a:srgbClr val="000000"/>
                </a:solidFill>
                <a:cs typeface="Times New Roman" pitchFamily="18" charset="0"/>
              </a:rPr>
              <a:t>ěsně naléhá na povrch CNS, vniká do všech záhybů a zářezů, drobné cévy se společně s pia mater zanořují do určité hloubky CNS</a:t>
            </a:r>
            <a:endParaRPr lang="cs-CZ" sz="2200" kern="0" dirty="0"/>
          </a:p>
          <a:p>
            <a:pPr>
              <a:lnSpc>
                <a:spcPct val="90000"/>
              </a:lnSpc>
            </a:pPr>
            <a:endParaRPr lang="en-GB" sz="22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GB" sz="2200" kern="0" dirty="0"/>
          </a:p>
          <a:p>
            <a:pPr>
              <a:lnSpc>
                <a:spcPct val="90000"/>
              </a:lnSpc>
            </a:pPr>
            <a:endParaRPr lang="cs-CZ" sz="2200" kern="0" dirty="0"/>
          </a:p>
          <a:p>
            <a:pPr>
              <a:lnSpc>
                <a:spcPct val="90000"/>
              </a:lnSpc>
            </a:pPr>
            <a:endParaRPr lang="cs-CZ" sz="22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696744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err="1"/>
              <a:t>Medulla</a:t>
            </a:r>
            <a:r>
              <a:rPr lang="cs-CZ" sz="4000" dirty="0"/>
              <a:t> </a:t>
            </a:r>
            <a:r>
              <a:rPr lang="cs-CZ" sz="4000" dirty="0" err="1"/>
              <a:t>spinalis</a:t>
            </a:r>
            <a:r>
              <a:rPr lang="cs-CZ" sz="4000" dirty="0"/>
              <a:t> – mícha hřbetní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idx="1"/>
          </p:nvPr>
        </p:nvSpPr>
        <p:spPr>
          <a:xfrm>
            <a:off x="323528" y="1124744"/>
            <a:ext cx="8568952" cy="5400600"/>
          </a:xfrm>
        </p:spPr>
        <p:txBody>
          <a:bodyPr/>
          <a:lstStyle/>
          <a:p>
            <a:r>
              <a:rPr lang="cs-CZ" sz="2300" dirty="0"/>
              <a:t>je provazcovitý útvar, mírně </a:t>
            </a:r>
            <a:r>
              <a:rPr lang="cs-CZ" sz="2300" dirty="0" err="1"/>
              <a:t>oploštělý</a:t>
            </a:r>
            <a:r>
              <a:rPr lang="cs-CZ" sz="2300" dirty="0"/>
              <a:t> v předozadní ose</a:t>
            </a:r>
          </a:p>
          <a:p>
            <a:r>
              <a:rPr lang="cs-CZ" sz="2300" dirty="0"/>
              <a:t>uložena v páteřním kanálu, pokryta míšními obaly</a:t>
            </a:r>
          </a:p>
          <a:p>
            <a:r>
              <a:rPr lang="cs-CZ" sz="2300" dirty="0"/>
              <a:t>délka míchy - přibližně 42 - 45 cm, průměrná tloušťka je cca 2 cm s výraznějším rozšířením v krční a lumbální oblasti</a:t>
            </a:r>
          </a:p>
          <a:p>
            <a:pPr>
              <a:lnSpc>
                <a:spcPct val="80000"/>
              </a:lnSpc>
            </a:pPr>
            <a:r>
              <a:rPr lang="cs-CZ" sz="2300" dirty="0"/>
              <a:t>u dospělého: od </a:t>
            </a:r>
            <a:r>
              <a:rPr lang="cs-CZ" sz="2300" b="1" dirty="0" err="1"/>
              <a:t>foramen</a:t>
            </a:r>
            <a:r>
              <a:rPr lang="cs-CZ" sz="2300" b="1" dirty="0"/>
              <a:t> </a:t>
            </a:r>
            <a:r>
              <a:rPr lang="cs-CZ" sz="2300" b="1" dirty="0" err="1"/>
              <a:t>magnum</a:t>
            </a:r>
            <a:r>
              <a:rPr lang="cs-CZ" sz="2300" b="1" dirty="0"/>
              <a:t> </a:t>
            </a:r>
            <a:r>
              <a:rPr lang="cs-CZ" sz="2300" dirty="0"/>
              <a:t>k hornímu okraji </a:t>
            </a:r>
            <a:r>
              <a:rPr lang="cs-CZ" sz="2300" b="1" dirty="0" err="1"/>
              <a:t>L2</a:t>
            </a:r>
            <a:endParaRPr lang="cs-CZ" sz="2300" dirty="0"/>
          </a:p>
          <a:p>
            <a:pPr>
              <a:lnSpc>
                <a:spcPct val="80000"/>
              </a:lnSpc>
            </a:pPr>
            <a:r>
              <a:rPr lang="cs-CZ" sz="2300" dirty="0"/>
              <a:t>kraniálně plynule přechází v prodlouženou míchu (= rozšířený kaudální segment mozkového kmene)</a:t>
            </a:r>
          </a:p>
          <a:p>
            <a:pPr>
              <a:lnSpc>
                <a:spcPct val="80000"/>
              </a:lnSpc>
            </a:pPr>
            <a:r>
              <a:rPr lang="cs-CZ" sz="2300" dirty="0"/>
              <a:t>horní hranici míchy lze určit dle odstupu 1. páru spinálních nervů </a:t>
            </a:r>
          </a:p>
          <a:p>
            <a:pPr>
              <a:lnSpc>
                <a:spcPct val="80000"/>
              </a:lnSpc>
            </a:pPr>
            <a:r>
              <a:rPr lang="cs-CZ" sz="2300" dirty="0"/>
              <a:t>kaudální konec míchy </a:t>
            </a:r>
            <a:r>
              <a:rPr lang="cs-CZ" sz="2300" dirty="0" err="1"/>
              <a:t>konicky</a:t>
            </a:r>
            <a:r>
              <a:rPr lang="cs-CZ" sz="2300" dirty="0"/>
              <a:t> rozšířen, pokračuje vláknitý útvar bez nervové tkáně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925" t="11438" r="29722" b="6250"/>
          <a:stretch>
            <a:fillRect/>
          </a:stretch>
        </p:blipFill>
        <p:spPr bwMode="auto">
          <a:xfrm>
            <a:off x="3608623" y="0"/>
            <a:ext cx="55353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3479" t="15375" r="44384" b="3907"/>
          <a:stretch>
            <a:fillRect/>
          </a:stretch>
        </p:blipFill>
        <p:spPr bwMode="auto">
          <a:xfrm>
            <a:off x="0" y="0"/>
            <a:ext cx="34198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241795"/>
            <a:ext cx="8892480" cy="6408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po obvodu míchy jsou zářezy ze kterých odstupují přední a zadní kořeny míšních nervů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b="1" dirty="0"/>
              <a:t>šedá hmota (</a:t>
            </a:r>
            <a:r>
              <a:rPr lang="cs-CZ" sz="2000" b="1" dirty="0" err="1"/>
              <a:t>substantia</a:t>
            </a:r>
            <a:r>
              <a:rPr lang="cs-CZ" sz="2000" b="1" dirty="0"/>
              <a:t> </a:t>
            </a:r>
            <a:r>
              <a:rPr lang="cs-CZ" sz="2000" b="1" dirty="0" err="1"/>
              <a:t>grisea</a:t>
            </a:r>
            <a:r>
              <a:rPr lang="cs-CZ" sz="2000" dirty="0"/>
              <a:t>) – nahromaděná těla neuronů, na příčném řezu rozložena kolem středového kanálku ve tvaru písmene H (nebo motýl), tím se vytváří rohy:</a:t>
            </a:r>
          </a:p>
          <a:p>
            <a:pPr>
              <a:lnSpc>
                <a:spcPct val="80000"/>
              </a:lnSpc>
            </a:pPr>
            <a:r>
              <a:rPr lang="cs-CZ" sz="2000" b="1" dirty="0"/>
              <a:t>Zadní </a:t>
            </a:r>
            <a:r>
              <a:rPr lang="cs-CZ" sz="2000" b="1" dirty="0" err="1"/>
              <a:t>cornu</a:t>
            </a:r>
            <a:r>
              <a:rPr lang="cs-CZ" sz="2000" b="1" dirty="0"/>
              <a:t> </a:t>
            </a:r>
            <a:r>
              <a:rPr lang="cs-CZ" sz="2000" b="1" dirty="0" err="1"/>
              <a:t>posterius</a:t>
            </a:r>
            <a:r>
              <a:rPr lang="cs-CZ" sz="2000" b="1" dirty="0"/>
              <a:t> (dorsale) </a:t>
            </a:r>
            <a:r>
              <a:rPr lang="cs-CZ" sz="2000" dirty="0"/>
              <a:t>- obsahuje neurony aferentního systému míchy</a:t>
            </a:r>
          </a:p>
          <a:p>
            <a:pPr>
              <a:lnSpc>
                <a:spcPct val="80000"/>
              </a:lnSpc>
            </a:pPr>
            <a:r>
              <a:rPr lang="cs-CZ" sz="2000" b="1" dirty="0"/>
              <a:t>Přední </a:t>
            </a:r>
            <a:r>
              <a:rPr lang="cs-CZ" sz="2000" b="1" dirty="0" err="1"/>
              <a:t>cornu</a:t>
            </a:r>
            <a:r>
              <a:rPr lang="cs-CZ" sz="2000" b="1" dirty="0"/>
              <a:t> </a:t>
            </a:r>
            <a:r>
              <a:rPr lang="cs-CZ" sz="2000" b="1" dirty="0" err="1"/>
              <a:t>anterius</a:t>
            </a:r>
            <a:r>
              <a:rPr lang="cs-CZ" sz="2000" b="1" dirty="0"/>
              <a:t> (</a:t>
            </a:r>
            <a:r>
              <a:rPr lang="cs-CZ" sz="2000" b="1" dirty="0" err="1"/>
              <a:t>ventrale</a:t>
            </a:r>
            <a:r>
              <a:rPr lang="cs-CZ" sz="2000" b="1" dirty="0"/>
              <a:t>) </a:t>
            </a:r>
            <a:r>
              <a:rPr lang="cs-CZ" sz="2000" dirty="0"/>
              <a:t>– motoneurony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b="1" dirty="0"/>
              <a:t>bílá hmota (</a:t>
            </a:r>
            <a:r>
              <a:rPr lang="cs-CZ" sz="2000" b="1" dirty="0" err="1"/>
              <a:t>substantia</a:t>
            </a:r>
            <a:r>
              <a:rPr lang="cs-CZ" sz="2000" b="1" dirty="0"/>
              <a:t> alba</a:t>
            </a:r>
            <a:r>
              <a:rPr lang="cs-CZ" sz="2000" dirty="0"/>
              <a:t>) - při povrchu míchy, tvořena axony neuronů, tj. nervovými vlákny, utvářejícími v prostoru provazce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ty se společným průběhem tvoří dráhová pole – lze vymezit organizaci dle kvalit čití (vjemů)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v jednotlivých úrovních míchy je rozdílný poměr bílé a šedé hmoty, která vykazuje na příčném řezu výrazné tvarové variace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1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4624" t="24235" r="18926" b="20641"/>
          <a:stretch>
            <a:fillRect/>
          </a:stretch>
        </p:blipFill>
        <p:spPr bwMode="auto">
          <a:xfrm>
            <a:off x="1143397" y="908720"/>
            <a:ext cx="800060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5101" t="11438" r="4537" b="6250"/>
          <a:stretch>
            <a:fillRect/>
          </a:stretch>
        </p:blipFill>
        <p:spPr bwMode="auto">
          <a:xfrm>
            <a:off x="899592" y="10079"/>
            <a:ext cx="7452320" cy="684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/>
          <a:lstStyle/>
          <a:p>
            <a:r>
              <a:rPr lang="cs-CZ" sz="4000" dirty="0"/>
              <a:t>Funkce míchy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688632"/>
          </a:xfrm>
        </p:spPr>
        <p:txBody>
          <a:bodyPr/>
          <a:lstStyle/>
          <a:p>
            <a:r>
              <a:rPr lang="cs-CZ" sz="2400" dirty="0"/>
              <a:t>vodivá struktura, centrum míšních reflexů</a:t>
            </a:r>
          </a:p>
          <a:p>
            <a:r>
              <a:rPr lang="cs-CZ" sz="2400" b="1" dirty="0"/>
              <a:t>šedá hmota</a:t>
            </a:r>
            <a:r>
              <a:rPr lang="cs-CZ" sz="2400" dirty="0"/>
              <a:t>: centrum segmentových míšních reflexů</a:t>
            </a:r>
          </a:p>
          <a:p>
            <a:r>
              <a:rPr lang="cs-CZ" sz="2400" b="1" dirty="0"/>
              <a:t>bílá hmota</a:t>
            </a:r>
            <a:r>
              <a:rPr lang="cs-CZ" sz="2400" dirty="0"/>
              <a:t>: „výtah“, průchod ascendentní senzitivních a descendentních motorických míšních drah a jejich kolaterál</a:t>
            </a:r>
          </a:p>
          <a:p>
            <a:r>
              <a:rPr lang="cs-CZ" sz="2400" u="sng" dirty="0"/>
              <a:t>senzitivní dráhy, motorické dráhy</a:t>
            </a:r>
          </a:p>
          <a:p>
            <a:endParaRPr lang="cs-CZ" sz="2400" dirty="0"/>
          </a:p>
          <a:p>
            <a:r>
              <a:rPr lang="cs-CZ" sz="2400" dirty="0"/>
              <a:t>při poškození míchy – v zóně pod bez volních pohybů, </a:t>
            </a:r>
            <a:r>
              <a:rPr lang="cs-CZ" sz="2400" dirty="0" err="1"/>
              <a:t>senz</a:t>
            </a:r>
            <a:r>
              <a:rPr lang="cs-CZ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574" t="16360" r="41063" b="11782"/>
          <a:stretch>
            <a:fillRect/>
          </a:stretch>
        </p:blipFill>
        <p:spPr bwMode="auto">
          <a:xfrm>
            <a:off x="343466" y="0"/>
            <a:ext cx="85490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/>
          <a:lstStyle/>
          <a:p>
            <a:r>
              <a:rPr lang="cs-CZ" sz="4000" dirty="0" err="1"/>
              <a:t>Systema</a:t>
            </a:r>
            <a:r>
              <a:rPr lang="cs-CZ" sz="4000" dirty="0"/>
              <a:t> </a:t>
            </a:r>
            <a:r>
              <a:rPr lang="cs-CZ" sz="4000" dirty="0" err="1"/>
              <a:t>nervosum</a:t>
            </a:r>
            <a:r>
              <a:rPr lang="cs-CZ" sz="4000" dirty="0"/>
              <a:t> - nervový </a:t>
            </a:r>
            <a:r>
              <a:rPr lang="cs-CZ" sz="4000" dirty="0" err="1"/>
              <a:t>soustém</a:t>
            </a:r>
            <a:endParaRPr lang="cs-CZ" sz="4000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1032" y="1412776"/>
            <a:ext cx="8712968" cy="5184576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600" u="sng" dirty="0"/>
              <a:t>CNS</a:t>
            </a:r>
            <a:r>
              <a:rPr lang="cs-CZ" sz="2600" dirty="0"/>
              <a:t>	-  mozek (cerebrum)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		-  mícha (</a:t>
            </a:r>
            <a:r>
              <a:rPr lang="cs-CZ" sz="2600" dirty="0" err="1"/>
              <a:t>medulla</a:t>
            </a:r>
            <a:r>
              <a:rPr lang="cs-CZ" sz="2600" dirty="0"/>
              <a:t> </a:t>
            </a:r>
            <a:r>
              <a:rPr lang="cs-CZ" sz="2600" dirty="0" err="1"/>
              <a:t>spinalis</a:t>
            </a:r>
            <a:r>
              <a:rPr lang="cs-CZ" sz="2600" dirty="0"/>
              <a:t>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cs-CZ" sz="1800" dirty="0"/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cs-CZ" sz="2600" u="sng" dirty="0"/>
              <a:t>Periferní nervový systém</a:t>
            </a:r>
          </a:p>
          <a:p>
            <a:pPr marL="609600" indent="-609600">
              <a:lnSpc>
                <a:spcPct val="80000"/>
              </a:lnSpc>
            </a:pPr>
            <a:r>
              <a:rPr lang="cs-CZ" sz="2500" dirty="0"/>
              <a:t>část nervové soustavy obsahující nervy a neurony, které se nalézají mimo centrální nervovou soustavu (mozek a míchu), dělí se na nervy </a:t>
            </a:r>
            <a:r>
              <a:rPr lang="cs-CZ" sz="2500" dirty="0" err="1"/>
              <a:t>mozko</a:t>
            </a:r>
            <a:r>
              <a:rPr lang="cs-CZ" sz="2500" dirty="0"/>
              <a:t>-míšní a vegetativní (autonomní systém):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sz="10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</a:t>
            </a:r>
            <a:r>
              <a:rPr lang="cs-CZ" sz="2600" b="1" dirty="0">
                <a:solidFill>
                  <a:srgbClr val="FF0000"/>
                </a:solidFill>
              </a:rPr>
              <a:t>mozkomíšní nervy -  míšní nervy (plexy)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b="1" dirty="0">
                <a:solidFill>
                  <a:srgbClr val="FF0000"/>
                </a:solidFill>
              </a:rPr>
              <a:t>					  hlavové nervy (12x)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</a:t>
            </a:r>
            <a:endParaRPr lang="cs-CZ" sz="10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autonomní nervy-	</a:t>
            </a:r>
            <a:r>
              <a:rPr lang="cs-CZ" sz="2600" dirty="0" err="1"/>
              <a:t>sympaticus</a:t>
            </a:r>
            <a:endParaRPr lang="cs-CZ" sz="26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				</a:t>
            </a:r>
            <a:r>
              <a:rPr lang="cs-CZ" sz="2600" dirty="0" err="1"/>
              <a:t>parasympaticus</a:t>
            </a:r>
            <a:endParaRPr lang="cs-CZ" sz="2600" dirty="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cs-CZ" sz="2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2" name="AutoShape 6" descr="http://anatomie-lidskeho-tela.kvalitne.cz/files/nervy/neuron.png"/>
          <p:cNvSpPr>
            <a:spLocks noChangeAspect="1" noChangeArrowheads="1"/>
          </p:cNvSpPr>
          <p:nvPr/>
        </p:nvSpPr>
        <p:spPr bwMode="auto">
          <a:xfrm>
            <a:off x="155575" y="-1905000"/>
            <a:ext cx="5457825" cy="3971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3544" name="Picture 8" descr="http://anatomie-lidskeho-tela.kvalitne.cz/files/nervy/neur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987" y="188640"/>
            <a:ext cx="870727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32048"/>
          </a:xfrm>
        </p:spPr>
        <p:txBody>
          <a:bodyPr/>
          <a:lstStyle/>
          <a:p>
            <a:r>
              <a:rPr lang="cs-CZ" sz="4000" dirty="0"/>
              <a:t>Periferní NS - stručný popis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949280"/>
          </a:xfrm>
        </p:spPr>
        <p:txBody>
          <a:bodyPr/>
          <a:lstStyle/>
          <a:p>
            <a:r>
              <a:rPr lang="cs-CZ" sz="2000" b="1" dirty="0"/>
              <a:t>nervy mozkomíšní (</a:t>
            </a:r>
            <a:r>
              <a:rPr lang="cs-CZ" sz="2000" dirty="0"/>
              <a:t>cerebrospinální)</a:t>
            </a:r>
          </a:p>
          <a:p>
            <a:pPr>
              <a:buNone/>
            </a:pPr>
            <a:r>
              <a:rPr lang="cs-CZ" sz="2000" dirty="0"/>
              <a:t>	- tvoří svazečky vláken s myelinem, jsou buď dostředivá (senzitivní - vedou cit a bolest) nebo odstředivá (motorická - zajišťují pohyb)</a:t>
            </a:r>
          </a:p>
          <a:p>
            <a:pPr>
              <a:buNone/>
            </a:pPr>
            <a:r>
              <a:rPr lang="cs-CZ" sz="2000" dirty="0"/>
              <a:t>	- další dělení: na nervy 1) míšní a 2) hlavové</a:t>
            </a:r>
          </a:p>
          <a:p>
            <a:pPr>
              <a:buNone/>
            </a:pPr>
            <a:r>
              <a:rPr lang="cs-CZ" sz="2000" b="1" dirty="0"/>
              <a:t>	1) hlavové nervy</a:t>
            </a:r>
            <a:r>
              <a:rPr lang="cs-CZ" sz="2000" dirty="0"/>
              <a:t>: 12 párů, inervace hlavy a krku včetně smyslových orgánů: čichové nervy, zrakový nerv, 3 okohybné nervy, trojklaný nerv, lícní nerv, sluchově rovnovážný nerv, jazykohltanový nerv, bloudivý nerv, přídatný nerv, podjazykový nerv </a:t>
            </a:r>
          </a:p>
          <a:p>
            <a:pPr>
              <a:buNone/>
            </a:pPr>
            <a:r>
              <a:rPr lang="cs-CZ" sz="2000" b="1" dirty="0"/>
              <a:t>	2) míšní nervy: </a:t>
            </a:r>
            <a:r>
              <a:rPr lang="cs-CZ" sz="2000" dirty="0"/>
              <a:t>vychází z míchy, z každého segmentu jeden, ven z páteře, zásobují zbytek těla, uvnitř míchy * 2 kořenů: 1.pro cit, 2.pro pohyb</a:t>
            </a:r>
          </a:p>
          <a:p>
            <a:pPr>
              <a:buNone/>
            </a:pPr>
            <a:r>
              <a:rPr lang="cs-CZ" sz="2000" dirty="0"/>
              <a:t>	- po odstupu z páteře se rozdělí na přední a zadní větev, </a:t>
            </a:r>
            <a:r>
              <a:rPr lang="cs-CZ" sz="2000" b="1" dirty="0"/>
              <a:t>přední</a:t>
            </a:r>
            <a:r>
              <a:rPr lang="cs-CZ" sz="2000" dirty="0"/>
              <a:t> inervuje většinu těla (skládají se do pletení - krční, pažní, bederní, křížová), nervy hrudních segmentů vedou každý jedním mezižebřím</a:t>
            </a:r>
          </a:p>
          <a:p>
            <a:r>
              <a:rPr lang="cs-CZ" sz="2000" b="1" dirty="0"/>
              <a:t>nervy vegetativní </a:t>
            </a:r>
            <a:r>
              <a:rPr lang="cs-CZ" sz="2000" dirty="0"/>
              <a:t>(vegetativní, autonomní: </a:t>
            </a:r>
            <a:r>
              <a:rPr lang="cs-CZ" sz="2000" dirty="0" err="1"/>
              <a:t>sympaticus</a:t>
            </a:r>
            <a:r>
              <a:rPr lang="cs-CZ" sz="2000" dirty="0"/>
              <a:t>, </a:t>
            </a:r>
            <a:r>
              <a:rPr lang="cs-CZ" sz="2000" dirty="0" err="1"/>
              <a:t>parasympaticus</a:t>
            </a:r>
            <a:r>
              <a:rPr lang="cs-CZ" sz="2000" dirty="0"/>
              <a:t>)</a:t>
            </a:r>
          </a:p>
          <a:p>
            <a:pPr>
              <a:buNone/>
            </a:pPr>
            <a:r>
              <a:rPr lang="cs-CZ" sz="2000" i="1" dirty="0"/>
              <a:t>	</a:t>
            </a:r>
            <a:r>
              <a:rPr lang="cs-CZ" sz="2000" dirty="0"/>
              <a:t>funkce nepodléhá vůli, jsou v hladkém svalstvu TS, DS, močopohlavním ústrojí, srdeční svalovině, slinných a trávicích žlázách, oku, okolo všech cév a v nadledvině a dalších orgánech, působí antagonisticky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4000" dirty="0"/>
              <a:t>Nervi </a:t>
            </a:r>
            <a:r>
              <a:rPr lang="cs-CZ" sz="4000" dirty="0" err="1"/>
              <a:t>craniales</a:t>
            </a:r>
            <a:r>
              <a:rPr lang="cs-CZ" sz="4000" dirty="0"/>
              <a:t> - nervy hlavové</a:t>
            </a:r>
          </a:p>
        </p:txBody>
      </p:sp>
      <p:pic>
        <p:nvPicPr>
          <p:cNvPr id="202754" name="Picture 2" descr="http://upload.wikimedia.org/wikipedia/commons/thumb/2/21/Brain_human_normal_inferior_view.svg/290px-Brain_human_normal_inferior_view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24744"/>
            <a:ext cx="4661590" cy="5545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/>
              <a:t>Nervi </a:t>
            </a:r>
            <a:r>
              <a:rPr lang="cs-CZ" dirty="0" err="1"/>
              <a:t>craniales</a:t>
            </a:r>
            <a:r>
              <a:rPr lang="cs-CZ" dirty="0"/>
              <a:t> - nervy hlavové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435280" cy="5329237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cs-CZ" sz="2700" dirty="0"/>
              <a:t>vystupují z mozkového kmene (prodloužené míchy, Varolova mostu a středního mozku)</a:t>
            </a:r>
          </a:p>
          <a:p>
            <a:pPr marL="609600" indent="-609600">
              <a:lnSpc>
                <a:spcPct val="80000"/>
              </a:lnSpc>
            </a:pPr>
            <a:r>
              <a:rPr lang="cs-CZ" sz="2700" dirty="0"/>
              <a:t>z mozkového kmene vystupuje 3.-12. nerv, 1. a 2. nerv jsou vývojově výchlipkami mozku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sz="1200" dirty="0"/>
          </a:p>
          <a:p>
            <a:pPr marL="609600" indent="-609600">
              <a:lnSpc>
                <a:spcPct val="80000"/>
              </a:lnSpc>
              <a:buNone/>
            </a:pPr>
            <a:r>
              <a:rPr lang="cs-CZ" sz="2700" b="1" dirty="0"/>
              <a:t>I. čichový (n. </a:t>
            </a:r>
            <a:r>
              <a:rPr lang="cs-CZ" sz="2700" b="1" dirty="0" err="1"/>
              <a:t>olfactorius</a:t>
            </a:r>
            <a:r>
              <a:rPr lang="cs-CZ" sz="2700" b="1" dirty="0"/>
              <a:t>) </a:t>
            </a:r>
            <a:r>
              <a:rPr lang="cs-CZ" sz="2700" dirty="0"/>
              <a:t>- senzorický, vlákna začínají v čichové sliznici nosu, přenáší čichové informace do mozku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sz="2700" b="1" dirty="0"/>
              <a:t>II. zrakový (n. </a:t>
            </a:r>
            <a:r>
              <a:rPr lang="cs-CZ" sz="2700" b="1" dirty="0" err="1"/>
              <a:t>opticus</a:t>
            </a:r>
            <a:r>
              <a:rPr lang="cs-CZ" sz="2700" i="1" dirty="0"/>
              <a:t>) - </a:t>
            </a:r>
            <a:r>
              <a:rPr lang="cs-CZ" sz="2700" dirty="0"/>
              <a:t>senzorický, vlákna začínají v oční sítnici, přenos vizuální informace do mozku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sz="2700" b="1" dirty="0"/>
              <a:t>III. okohybný (n. </a:t>
            </a:r>
            <a:r>
              <a:rPr lang="cs-CZ" sz="2700" b="1" dirty="0" err="1"/>
              <a:t>oculomotorius</a:t>
            </a:r>
            <a:r>
              <a:rPr lang="cs-CZ" sz="2700" b="1" dirty="0"/>
              <a:t>) </a:t>
            </a:r>
            <a:r>
              <a:rPr lang="cs-CZ" sz="2700" i="1" dirty="0"/>
              <a:t>-</a:t>
            </a:r>
            <a:r>
              <a:rPr lang="cs-CZ" sz="2700" dirty="0"/>
              <a:t> motorický, inervuje 4 (ze 6) okohybných svalů, duhovku, pro zdvihač očního víčka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sz="2700" b="1" dirty="0"/>
              <a:t>IV. kladkový (n. </a:t>
            </a:r>
            <a:r>
              <a:rPr lang="cs-CZ" sz="2700" b="1" dirty="0" err="1"/>
              <a:t>trochlearis</a:t>
            </a:r>
            <a:r>
              <a:rPr lang="cs-CZ" sz="2700" b="1" dirty="0"/>
              <a:t>) </a:t>
            </a:r>
            <a:r>
              <a:rPr lang="cs-CZ" sz="2700" i="1" dirty="0"/>
              <a:t>-</a:t>
            </a:r>
            <a:r>
              <a:rPr lang="cs-CZ" sz="2700" dirty="0"/>
              <a:t> motorický,  inervuje horní šikmý oční sval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 l="34032" t="23752" r="28121" b="14916"/>
          <a:stretch>
            <a:fillRect/>
          </a:stretch>
        </p:blipFill>
        <p:spPr bwMode="auto">
          <a:xfrm>
            <a:off x="1259632" y="0"/>
            <a:ext cx="7452320" cy="678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88640"/>
            <a:ext cx="2304256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I. n. </a:t>
            </a:r>
            <a:r>
              <a:rPr lang="cs-CZ" sz="20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olfactorius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r="244" b="5901"/>
          <a:stretch>
            <a:fillRect/>
          </a:stretch>
        </p:blipFill>
        <p:spPr>
          <a:xfrm>
            <a:off x="2771800" y="0"/>
            <a:ext cx="5356739" cy="6858000"/>
          </a:xfrm>
          <a:ln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88640"/>
            <a:ext cx="241176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II. n. </a:t>
            </a:r>
            <a:r>
              <a:rPr lang="cs-CZ" sz="20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opticus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696"/>
            <a:ext cx="9144000" cy="5962650"/>
          </a:xfrm>
          <a:ln/>
        </p:spPr>
      </p:pic>
      <p:sp>
        <p:nvSpPr>
          <p:cNvPr id="5" name="Obdélník 4"/>
          <p:cNvSpPr/>
          <p:nvPr/>
        </p:nvSpPr>
        <p:spPr>
          <a:xfrm>
            <a:off x="1835696" y="188640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III. n. </a:t>
            </a:r>
            <a:r>
              <a:rPr lang="cs-CZ" sz="2000" dirty="0" err="1"/>
              <a:t>oculomotorius</a:t>
            </a:r>
            <a:r>
              <a:rPr lang="cs-CZ" sz="2000" dirty="0"/>
              <a:t>, IV. n. </a:t>
            </a:r>
            <a:r>
              <a:rPr lang="cs-CZ" sz="2000" dirty="0" err="1"/>
              <a:t>trochlearis</a:t>
            </a:r>
            <a:r>
              <a:rPr lang="cs-CZ" sz="2000" dirty="0"/>
              <a:t>, VI. n. </a:t>
            </a:r>
            <a:r>
              <a:rPr lang="cs-CZ" sz="2000" dirty="0" err="1"/>
              <a:t>abducens</a:t>
            </a:r>
            <a:r>
              <a:rPr lang="cs-CZ" sz="2000" dirty="0"/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/>
              <a:t>Nervi </a:t>
            </a:r>
            <a:r>
              <a:rPr lang="cs-CZ" dirty="0" err="1"/>
              <a:t>craniales</a:t>
            </a:r>
            <a:r>
              <a:rPr lang="cs-CZ" dirty="0"/>
              <a:t> - nervy hlavové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3"/>
            <a:ext cx="8686800" cy="5400898"/>
          </a:xfrm>
        </p:spPr>
        <p:txBody>
          <a:bodyPr/>
          <a:lstStyle/>
          <a:p>
            <a:pPr>
              <a:buNone/>
            </a:pPr>
            <a:r>
              <a:rPr lang="cs-CZ" sz="2300" b="1" dirty="0"/>
              <a:t>V. trojklaný (n. trigeminus) </a:t>
            </a:r>
            <a:r>
              <a:rPr lang="cs-CZ" sz="2300" i="1" dirty="0"/>
              <a:t>- </a:t>
            </a:r>
            <a:r>
              <a:rPr lang="cs-CZ" sz="2300" dirty="0"/>
              <a:t>smíšený, nejsilnější z hlavových nervů, </a:t>
            </a:r>
            <a:r>
              <a:rPr lang="cs-CZ" sz="2300" dirty="0" err="1"/>
              <a:t>inervující</a:t>
            </a:r>
            <a:r>
              <a:rPr lang="cs-CZ" sz="2300" dirty="0"/>
              <a:t> obličejovou část hlavy, senzitivní inervace hlavy, včetně zubů, motorická inervace žvýkacích svalů</a:t>
            </a:r>
          </a:p>
          <a:p>
            <a:pPr>
              <a:buNone/>
            </a:pPr>
            <a:endParaRPr lang="cs-CZ" sz="800" dirty="0"/>
          </a:p>
          <a:p>
            <a:pPr>
              <a:buNone/>
            </a:pPr>
            <a:r>
              <a:rPr lang="cs-CZ" sz="2300" u="sng" dirty="0"/>
              <a:t>- dělí se na 3 větve:</a:t>
            </a:r>
            <a:br>
              <a:rPr lang="cs-CZ" sz="2300" dirty="0"/>
            </a:br>
            <a:r>
              <a:rPr lang="cs-CZ" sz="2300" i="1" dirty="0"/>
              <a:t>V1 – 1. větev </a:t>
            </a:r>
            <a:r>
              <a:rPr lang="cs-CZ" sz="2300" i="1" dirty="0" err="1"/>
              <a:t>oftalmická</a:t>
            </a:r>
            <a:r>
              <a:rPr lang="cs-CZ" sz="2300" i="1" dirty="0"/>
              <a:t> (n. </a:t>
            </a:r>
            <a:r>
              <a:rPr lang="cs-CZ" sz="2300" i="1" dirty="0" err="1"/>
              <a:t>ophtalmicus</a:t>
            </a:r>
            <a:r>
              <a:rPr lang="cs-CZ" sz="2300" i="1" dirty="0"/>
              <a:t>) </a:t>
            </a:r>
            <a:r>
              <a:rPr lang="cs-CZ" sz="2300" dirty="0"/>
              <a:t>- oblast očnice, čela</a:t>
            </a:r>
          </a:p>
          <a:p>
            <a:pPr>
              <a:buNone/>
            </a:pPr>
            <a:r>
              <a:rPr lang="cs-CZ" sz="2300" dirty="0"/>
              <a:t>	</a:t>
            </a:r>
            <a:r>
              <a:rPr lang="cs-CZ" sz="2300" i="1" dirty="0"/>
              <a:t>V2 – 2. větev maxilární (n. </a:t>
            </a:r>
            <a:r>
              <a:rPr lang="cs-CZ" sz="2300" i="1" dirty="0" err="1"/>
              <a:t>maxillaris</a:t>
            </a:r>
            <a:r>
              <a:rPr lang="cs-CZ" sz="2300" i="1" dirty="0"/>
              <a:t>) </a:t>
            </a:r>
            <a:r>
              <a:rPr lang="cs-CZ" sz="2300" dirty="0"/>
              <a:t>- oblast horní </a:t>
            </a:r>
            <a:r>
              <a:rPr lang="cs-CZ" sz="2300" dirty="0" err="1"/>
              <a:t>čelisti,nosu</a:t>
            </a:r>
            <a:endParaRPr lang="cs-CZ" sz="2300" dirty="0"/>
          </a:p>
          <a:p>
            <a:pPr>
              <a:buNone/>
            </a:pPr>
            <a:r>
              <a:rPr lang="cs-CZ" sz="2300" dirty="0"/>
              <a:t>	</a:t>
            </a:r>
            <a:r>
              <a:rPr lang="cs-CZ" sz="2300" i="1" dirty="0"/>
              <a:t>V3 – 3. větev mandibulární (n. </a:t>
            </a:r>
            <a:r>
              <a:rPr lang="cs-CZ" sz="2300" i="1" dirty="0" err="1"/>
              <a:t>mandibullaris</a:t>
            </a:r>
            <a:r>
              <a:rPr lang="cs-CZ" sz="2300" dirty="0"/>
              <a:t>) - k dolní čelisti</a:t>
            </a:r>
            <a:endParaRPr lang="cs-CZ" sz="2300" i="1" dirty="0"/>
          </a:p>
          <a:p>
            <a:pPr>
              <a:buNone/>
            </a:pPr>
            <a:endParaRPr lang="cs-CZ" sz="2300" i="1" dirty="0"/>
          </a:p>
          <a:p>
            <a:pPr marL="609600" indent="-609600">
              <a:lnSpc>
                <a:spcPct val="80000"/>
              </a:lnSpc>
              <a:buNone/>
            </a:pPr>
            <a:r>
              <a:rPr lang="cs-CZ" sz="2300" b="1" dirty="0"/>
              <a:t>VI. </a:t>
            </a:r>
            <a:r>
              <a:rPr lang="cs-CZ" sz="2300" b="1" dirty="0" err="1"/>
              <a:t>odtahovací</a:t>
            </a:r>
            <a:r>
              <a:rPr lang="cs-CZ" sz="2300" b="1" dirty="0"/>
              <a:t> (n.</a:t>
            </a:r>
            <a:r>
              <a:rPr lang="cs-CZ" sz="2300" b="1" i="1" dirty="0"/>
              <a:t> </a:t>
            </a:r>
            <a:r>
              <a:rPr lang="cs-CZ" sz="2300" b="1" i="1" dirty="0" err="1"/>
              <a:t>abducens</a:t>
            </a:r>
            <a:r>
              <a:rPr lang="cs-CZ" sz="2300" b="1" i="1" dirty="0"/>
              <a:t>) </a:t>
            </a:r>
            <a:r>
              <a:rPr lang="cs-CZ" sz="2300" i="1" dirty="0"/>
              <a:t>- </a:t>
            </a:r>
            <a:r>
              <a:rPr lang="cs-CZ" sz="2300" dirty="0"/>
              <a:t>motorický, inervuje zevní přímý oční sval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15966" t="16452" r="-108" b="13828"/>
          <a:stretch/>
        </p:blipFill>
        <p:spPr>
          <a:xfrm>
            <a:off x="2391505" y="-9473"/>
            <a:ext cx="6284951" cy="6867473"/>
          </a:xfrm>
          <a:ln/>
        </p:spPr>
      </p:pic>
      <p:sp>
        <p:nvSpPr>
          <p:cNvPr id="6" name="Obdélník 5"/>
          <p:cNvSpPr/>
          <p:nvPr/>
        </p:nvSpPr>
        <p:spPr>
          <a:xfrm>
            <a:off x="323528" y="764704"/>
            <a:ext cx="198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V. n. trigeminus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04664"/>
            <a:ext cx="8640960" cy="612068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cs-CZ" sz="2400" b="1" dirty="0"/>
              <a:t>VII. lícní (n. </a:t>
            </a:r>
            <a:r>
              <a:rPr lang="cs-CZ" sz="2400" b="1" dirty="0" err="1"/>
              <a:t>facialis</a:t>
            </a:r>
            <a:r>
              <a:rPr lang="cs-CZ" sz="2400" b="1" dirty="0"/>
              <a:t>) </a:t>
            </a:r>
            <a:r>
              <a:rPr lang="cs-CZ" sz="2400" i="1" dirty="0"/>
              <a:t>-</a:t>
            </a:r>
            <a:r>
              <a:rPr lang="cs-CZ" sz="2400" dirty="0"/>
              <a:t> smíšený, inervace mimického svalstva, slinných žláz a slzných žláz (uvnitř příušní žlázy se rozvětvuje na horní a dolní větev)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sz="2400" b="1" dirty="0"/>
              <a:t>VIII. sluchově rovnovážný (n. </a:t>
            </a:r>
            <a:r>
              <a:rPr lang="cs-CZ" sz="2400" b="1" dirty="0" err="1"/>
              <a:t>vestibulocochlearis</a:t>
            </a:r>
            <a:r>
              <a:rPr lang="cs-CZ" sz="2400" b="1" dirty="0"/>
              <a:t>) </a:t>
            </a:r>
            <a:r>
              <a:rPr lang="cs-CZ" sz="2400" i="1" dirty="0"/>
              <a:t>- </a:t>
            </a:r>
            <a:r>
              <a:rPr lang="cs-CZ" sz="2400" dirty="0"/>
              <a:t>senzorický,  přenos informací o zvuku, rotaci a gravitaci (důležité pro rovnováhu a pohyb), vlákna vychází ze sluchového a polohového ústrojí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sz="2400" b="1" dirty="0"/>
              <a:t>IX. jazykohltanový (n. </a:t>
            </a:r>
            <a:r>
              <a:rPr lang="cs-CZ" sz="2400" b="1" dirty="0" err="1"/>
              <a:t>glossopharyngeus</a:t>
            </a:r>
            <a:r>
              <a:rPr lang="cs-CZ" sz="2400" dirty="0"/>
              <a:t>) </a:t>
            </a:r>
            <a:r>
              <a:rPr lang="cs-CZ" sz="2400" i="1" dirty="0"/>
              <a:t>-</a:t>
            </a:r>
            <a:r>
              <a:rPr lang="cs-CZ" sz="2400" dirty="0"/>
              <a:t> smíšený, inervuje měkké patro, sliznici hltanu, zadní třetinu jazyka a slinné žlázy, umožňuje polykání, přenáší chuť ze zadní třetiny jazyka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sz="2400" b="1" dirty="0"/>
              <a:t>X. bloudivý (n. vagus) </a:t>
            </a:r>
            <a:r>
              <a:rPr lang="cs-CZ" sz="2400" i="1" dirty="0"/>
              <a:t>-</a:t>
            </a:r>
            <a:r>
              <a:rPr lang="cs-CZ" sz="2400" dirty="0"/>
              <a:t> smíšený, inervuje krční, břišní a hrudní dutiny (hltanu, hrtanu, orgány </a:t>
            </a:r>
            <a:r>
              <a:rPr lang="cs-CZ" sz="2400" dirty="0" err="1"/>
              <a:t>d</a:t>
            </a:r>
            <a:r>
              <a:rPr lang="cs-CZ" sz="2400" dirty="0"/>
              <a:t>. hrudní a břišní)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sz="2400" b="1" dirty="0"/>
              <a:t>XI. přídatný (n. </a:t>
            </a:r>
            <a:r>
              <a:rPr lang="cs-CZ" sz="2400" b="1" dirty="0" err="1"/>
              <a:t>accessorius</a:t>
            </a:r>
            <a:r>
              <a:rPr lang="cs-CZ" sz="2400" b="1" dirty="0"/>
              <a:t>) </a:t>
            </a:r>
            <a:r>
              <a:rPr lang="cs-CZ" sz="2400" i="1" dirty="0"/>
              <a:t>-</a:t>
            </a:r>
            <a:r>
              <a:rPr lang="cs-CZ" sz="2400" dirty="0"/>
              <a:t> motorický, inervuje hltan, hrtan, měkké patro, m. </a:t>
            </a:r>
            <a:r>
              <a:rPr lang="cs-CZ" sz="2400" dirty="0" err="1"/>
              <a:t>trapezius</a:t>
            </a:r>
            <a:r>
              <a:rPr lang="cs-CZ" sz="2400" dirty="0"/>
              <a:t>, m. </a:t>
            </a:r>
            <a:r>
              <a:rPr lang="cs-CZ" sz="2400" dirty="0" err="1"/>
              <a:t>SCMastoideus</a:t>
            </a:r>
            <a:endParaRPr lang="cs-CZ" sz="2400" dirty="0"/>
          </a:p>
          <a:p>
            <a:pPr marL="609600" indent="-609600">
              <a:lnSpc>
                <a:spcPct val="90000"/>
              </a:lnSpc>
              <a:buNone/>
            </a:pPr>
            <a:r>
              <a:rPr lang="cs-CZ" sz="2400" b="1" dirty="0"/>
              <a:t>XII. podjazykový (n. </a:t>
            </a:r>
            <a:r>
              <a:rPr lang="cs-CZ" sz="2400" b="1" dirty="0" err="1"/>
              <a:t>hypoglossus</a:t>
            </a:r>
            <a:r>
              <a:rPr lang="cs-CZ" sz="2400" b="1" dirty="0"/>
              <a:t>) </a:t>
            </a:r>
            <a:r>
              <a:rPr lang="cs-CZ" sz="2400" i="1" dirty="0"/>
              <a:t>-</a:t>
            </a:r>
            <a:r>
              <a:rPr lang="cs-CZ" sz="2400" dirty="0"/>
              <a:t> motorický, inervuje svaly jazyka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6215" t="10726" r="-1940" b="12507"/>
          <a:stretch/>
        </p:blipFill>
        <p:spPr>
          <a:xfrm>
            <a:off x="2215519" y="0"/>
            <a:ext cx="6895446" cy="6805895"/>
          </a:xfrm>
          <a:ln/>
        </p:spPr>
      </p:pic>
      <p:sp>
        <p:nvSpPr>
          <p:cNvPr id="5" name="Obdélník 4"/>
          <p:cNvSpPr/>
          <p:nvPr/>
        </p:nvSpPr>
        <p:spPr>
          <a:xfrm>
            <a:off x="323528" y="764704"/>
            <a:ext cx="198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VII. n. </a:t>
            </a:r>
            <a:r>
              <a:rPr lang="cs-CZ" sz="2000" dirty="0" err="1"/>
              <a:t>facialis</a:t>
            </a:r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/>
          <a:lstStyle/>
          <a:p>
            <a:r>
              <a:rPr lang="cs-CZ" sz="4000" dirty="0"/>
              <a:t>Synapse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04656"/>
          </a:xfrm>
        </p:spPr>
        <p:txBody>
          <a:bodyPr/>
          <a:lstStyle/>
          <a:p>
            <a:r>
              <a:rPr lang="cs-CZ" sz="2400" b="1" dirty="0"/>
              <a:t>akční potenciál </a:t>
            </a:r>
            <a:r>
              <a:rPr lang="cs-CZ" sz="2400" dirty="0"/>
              <a:t>- elektrický signál, * na membráně neuronu depolarizací nebo </a:t>
            </a:r>
            <a:r>
              <a:rPr lang="cs-CZ" sz="2400" dirty="0" err="1"/>
              <a:t>hyperpolarizací</a:t>
            </a:r>
            <a:r>
              <a:rPr lang="cs-CZ" sz="2400" dirty="0"/>
              <a:t> membrány díky iontům</a:t>
            </a:r>
          </a:p>
          <a:p>
            <a:r>
              <a:rPr lang="cs-CZ" sz="2400" dirty="0"/>
              <a:t>axon vedoucí elektrický vzruch nasedá na dendrity nebo těla dalších neuronů</a:t>
            </a:r>
          </a:p>
          <a:p>
            <a:r>
              <a:rPr lang="cs-CZ" sz="2400" dirty="0"/>
              <a:t>vzruch se šíří po povrchu 1.  neuronu, způsobí uvolnění specifických látek, </a:t>
            </a:r>
            <a:r>
              <a:rPr lang="cs-CZ" sz="2400" b="1" dirty="0" err="1"/>
              <a:t>mediátorů</a:t>
            </a:r>
            <a:r>
              <a:rPr lang="cs-CZ" sz="2400" dirty="0"/>
              <a:t> (</a:t>
            </a:r>
            <a:r>
              <a:rPr lang="cs-CZ" sz="2400" dirty="0" err="1"/>
              <a:t>neurotransmiterů</a:t>
            </a:r>
            <a:r>
              <a:rPr lang="cs-CZ" sz="2400" dirty="0"/>
              <a:t> - chemický přenos) do </a:t>
            </a:r>
            <a:r>
              <a:rPr lang="cs-CZ" sz="2400" b="1" dirty="0"/>
              <a:t>synaptické štěrbiny </a:t>
            </a:r>
            <a:r>
              <a:rPr lang="cs-CZ" sz="2400" dirty="0"/>
              <a:t>= prostoru mezi dvěma neurony</a:t>
            </a:r>
          </a:p>
          <a:p>
            <a:r>
              <a:rPr lang="cs-CZ" sz="2400" b="1" dirty="0" err="1"/>
              <a:t>mediátor</a:t>
            </a:r>
            <a:r>
              <a:rPr lang="cs-CZ" sz="2400" dirty="0"/>
              <a:t> způsobí podráždění chemicky řízených iontových kanálů na membráně druhého neuronu, může tak dojít ke vzniku dalšího akčního potenciálu</a:t>
            </a:r>
          </a:p>
          <a:p>
            <a:r>
              <a:rPr lang="cs-CZ" sz="2400" dirty="0"/>
              <a:t>dle typu </a:t>
            </a:r>
            <a:r>
              <a:rPr lang="cs-CZ" sz="2400" dirty="0" err="1"/>
              <a:t>mediátoru</a:t>
            </a:r>
            <a:r>
              <a:rPr lang="cs-CZ" sz="2400" dirty="0"/>
              <a:t> (exhibiční / inhibiční) dochází k </a:t>
            </a:r>
            <a:r>
              <a:rPr lang="cs-CZ" sz="2400" b="1" dirty="0"/>
              <a:t>utlumení</a:t>
            </a:r>
            <a:r>
              <a:rPr lang="cs-CZ" sz="2400" dirty="0"/>
              <a:t> nebo </a:t>
            </a:r>
            <a:r>
              <a:rPr lang="cs-CZ" sz="2400" b="1" dirty="0"/>
              <a:t>aktivování</a:t>
            </a:r>
            <a:r>
              <a:rPr lang="cs-CZ" sz="2400" dirty="0"/>
              <a:t> přenosu signálu (</a:t>
            </a:r>
            <a:r>
              <a:rPr lang="cs-CZ" sz="2400" dirty="0" err="1"/>
              <a:t>depolaziraze</a:t>
            </a:r>
            <a:r>
              <a:rPr lang="cs-CZ" sz="2400" dirty="0"/>
              <a:t> nebo </a:t>
            </a:r>
            <a:r>
              <a:rPr lang="cs-CZ" sz="2400" dirty="0" err="1"/>
              <a:t>hyperpolarizace</a:t>
            </a:r>
            <a:r>
              <a:rPr lang="cs-CZ" sz="2400" dirty="0"/>
              <a:t> membrány)</a:t>
            </a:r>
          </a:p>
          <a:p>
            <a:r>
              <a:rPr lang="cs-CZ" sz="2400" dirty="0"/>
              <a:t>přenos signálu synapsí je možný pouze v jednom směru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1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t="11625" r="2583" b="4718"/>
          <a:stretch/>
        </p:blipFill>
        <p:spPr>
          <a:xfrm>
            <a:off x="-1" y="0"/>
            <a:ext cx="8733929" cy="6858000"/>
          </a:xfrm>
          <a:ln/>
        </p:spPr>
      </p:pic>
      <p:sp>
        <p:nvSpPr>
          <p:cNvPr id="5" name="Obdélník 4"/>
          <p:cNvSpPr/>
          <p:nvPr/>
        </p:nvSpPr>
        <p:spPr>
          <a:xfrm>
            <a:off x="5436096" y="188640"/>
            <a:ext cx="2051720" cy="72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/>
              <a:t>VIII. n. </a:t>
            </a:r>
            <a:r>
              <a:rPr lang="cs-CZ" sz="2000" dirty="0" err="1"/>
              <a:t>vestibulo</a:t>
            </a:r>
            <a:endParaRPr lang="cs-CZ" sz="2000" dirty="0"/>
          </a:p>
          <a:p>
            <a:pPr algn="ctr"/>
            <a:r>
              <a:rPr lang="cs-CZ" sz="2000" dirty="0" err="1"/>
              <a:t>cochlearis</a:t>
            </a:r>
            <a:endParaRPr lang="cs-CZ" sz="2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 l="33479" t="19313" r="27781" b="6250"/>
          <a:stretch>
            <a:fillRect/>
          </a:stretch>
        </p:blipFill>
        <p:spPr bwMode="auto">
          <a:xfrm>
            <a:off x="683568" y="0"/>
            <a:ext cx="6336704" cy="68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6876256" y="3212976"/>
            <a:ext cx="2051720" cy="72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/>
              <a:t>VIII. n. </a:t>
            </a:r>
            <a:r>
              <a:rPr lang="cs-CZ" sz="2000" dirty="0" err="1"/>
              <a:t>vestibulo</a:t>
            </a:r>
            <a:endParaRPr lang="cs-CZ" sz="2000" dirty="0"/>
          </a:p>
          <a:p>
            <a:pPr algn="ctr"/>
            <a:r>
              <a:rPr lang="cs-CZ" sz="2000" dirty="0" err="1"/>
              <a:t>cochlearis</a:t>
            </a:r>
            <a:endParaRPr lang="cs-CZ" sz="20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1254" t="13840" r="-799" b="2751"/>
          <a:stretch/>
        </p:blipFill>
        <p:spPr>
          <a:xfrm>
            <a:off x="2407704" y="26480"/>
            <a:ext cx="6736296" cy="6741368"/>
          </a:xfrm>
          <a:ln/>
        </p:spPr>
      </p:pic>
      <p:sp>
        <p:nvSpPr>
          <p:cNvPr id="5" name="Obdélník 4"/>
          <p:cNvSpPr/>
          <p:nvPr/>
        </p:nvSpPr>
        <p:spPr>
          <a:xfrm>
            <a:off x="251520" y="188640"/>
            <a:ext cx="3009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IX. n. </a:t>
            </a:r>
            <a:r>
              <a:rPr lang="cs-CZ" sz="2000" dirty="0" err="1"/>
              <a:t>glossopharyngeus</a:t>
            </a:r>
            <a:endParaRPr lang="cs-CZ" sz="2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0"/>
            <a:ext cx="5419725" cy="6858000"/>
          </a:xfrm>
          <a:ln/>
        </p:spPr>
      </p:pic>
      <p:sp>
        <p:nvSpPr>
          <p:cNvPr id="5" name="Obdélník 4"/>
          <p:cNvSpPr/>
          <p:nvPr/>
        </p:nvSpPr>
        <p:spPr>
          <a:xfrm>
            <a:off x="6660232" y="1268760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X. n. vagus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0"/>
            <a:ext cx="4995863" cy="6858000"/>
          </a:xfrm>
          <a:ln/>
        </p:spPr>
      </p:pic>
      <p:sp>
        <p:nvSpPr>
          <p:cNvPr id="5" name="Obdélník 4"/>
          <p:cNvSpPr/>
          <p:nvPr/>
        </p:nvSpPr>
        <p:spPr>
          <a:xfrm>
            <a:off x="6228184" y="2204864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XI. n. </a:t>
            </a:r>
            <a:r>
              <a:rPr lang="cs-CZ" sz="2000" dirty="0" err="1"/>
              <a:t>accesorius</a:t>
            </a:r>
            <a:endParaRPr lang="cs-CZ" sz="20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2385" t="8000" r="-215" b="12201"/>
          <a:stretch/>
        </p:blipFill>
        <p:spPr>
          <a:xfrm>
            <a:off x="135048" y="-26445"/>
            <a:ext cx="7101248" cy="6581645"/>
          </a:xfrm>
          <a:ln/>
        </p:spPr>
      </p:pic>
      <p:sp>
        <p:nvSpPr>
          <p:cNvPr id="5" name="Obdélník 4"/>
          <p:cNvSpPr/>
          <p:nvPr/>
        </p:nvSpPr>
        <p:spPr>
          <a:xfrm>
            <a:off x="6660232" y="1124744"/>
            <a:ext cx="2348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XII. n. </a:t>
            </a:r>
            <a:r>
              <a:rPr lang="cs-CZ" sz="2000" dirty="0" err="1"/>
              <a:t>hypoglossus</a:t>
            </a:r>
            <a:endParaRPr lang="cs-CZ" sz="2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489825" cy="6813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634082"/>
          </a:xfrm>
        </p:spPr>
        <p:txBody>
          <a:bodyPr/>
          <a:lstStyle/>
          <a:p>
            <a:r>
              <a:rPr lang="cs-CZ" sz="4000" dirty="0"/>
              <a:t>Nervi </a:t>
            </a:r>
            <a:r>
              <a:rPr lang="cs-CZ" sz="4000" dirty="0" err="1"/>
              <a:t>spinales</a:t>
            </a:r>
            <a:r>
              <a:rPr lang="cs-CZ" sz="4000" dirty="0"/>
              <a:t> - míšní nervy (31 párů)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964488" cy="5688632"/>
          </a:xfrm>
        </p:spPr>
        <p:txBody>
          <a:bodyPr/>
          <a:lstStyle/>
          <a:p>
            <a:r>
              <a:rPr lang="cs-CZ" sz="2100" dirty="0"/>
              <a:t>vznik ze spinální míchy, prostup skrze otvory mezi sousedními obratli: 1. pár nervů prochází mezi bázi lební a atlasem, 1. pár lumbálních nervů vystupuje mezi obratlem L1 a L2, poslední pár (kostrční) vystupuje mezi Co1-Co2 </a:t>
            </a:r>
          </a:p>
          <a:p>
            <a:pPr>
              <a:lnSpc>
                <a:spcPct val="80000"/>
              </a:lnSpc>
            </a:pPr>
            <a:r>
              <a:rPr lang="cs-CZ" sz="2100" dirty="0"/>
              <a:t>nerv vzniká spojením </a:t>
            </a:r>
            <a:r>
              <a:rPr lang="cs-CZ" sz="2100" b="1" dirty="0"/>
              <a:t>dorzálního</a:t>
            </a:r>
            <a:r>
              <a:rPr lang="cs-CZ" sz="2100" dirty="0"/>
              <a:t> (zadního) </a:t>
            </a:r>
            <a:r>
              <a:rPr lang="cs-CZ" sz="2100" b="1" dirty="0"/>
              <a:t>senzitivního </a:t>
            </a:r>
            <a:r>
              <a:rPr lang="cs-CZ" sz="2100" dirty="0"/>
              <a:t>kořene a </a:t>
            </a:r>
            <a:r>
              <a:rPr lang="cs-CZ" sz="2100" b="1" dirty="0"/>
              <a:t>ventrálního</a:t>
            </a:r>
            <a:r>
              <a:rPr lang="cs-CZ" sz="2100" dirty="0"/>
              <a:t> (předního) </a:t>
            </a:r>
            <a:r>
              <a:rPr lang="cs-CZ" sz="2100" b="1" dirty="0"/>
              <a:t>motorického</a:t>
            </a:r>
            <a:r>
              <a:rPr lang="cs-CZ" sz="2100" dirty="0"/>
              <a:t> kořene</a:t>
            </a:r>
          </a:p>
          <a:p>
            <a:pPr>
              <a:lnSpc>
                <a:spcPct val="80000"/>
              </a:lnSpc>
            </a:pPr>
            <a:r>
              <a:rPr lang="cs-CZ" sz="2100" dirty="0"/>
              <a:t>přidávají se k nim </a:t>
            </a:r>
            <a:r>
              <a:rPr lang="cs-CZ" sz="2100" b="1" dirty="0"/>
              <a:t>autonomní vlákna</a:t>
            </a:r>
            <a:r>
              <a:rPr lang="cs-CZ" sz="2100" dirty="0"/>
              <a:t>, po odstupu z páteřního kanálu se dělí na </a:t>
            </a:r>
            <a:r>
              <a:rPr lang="cs-CZ" sz="2100" b="1" dirty="0"/>
              <a:t>přední</a:t>
            </a:r>
            <a:r>
              <a:rPr lang="cs-CZ" sz="2100" dirty="0"/>
              <a:t> a </a:t>
            </a:r>
            <a:r>
              <a:rPr lang="cs-CZ" sz="2100" b="1" dirty="0"/>
              <a:t>zadní</a:t>
            </a:r>
            <a:r>
              <a:rPr lang="cs-CZ" sz="2100" dirty="0"/>
              <a:t> větev – se smíšenými vlákny</a:t>
            </a:r>
          </a:p>
          <a:p>
            <a:pPr>
              <a:lnSpc>
                <a:spcPct val="80000"/>
              </a:lnSpc>
            </a:pPr>
            <a:r>
              <a:rPr lang="cs-CZ" sz="2100" dirty="0"/>
              <a:t>na dorzálním kořeni je vřetenovité rozšíření -  spinální ganglion - obsahuje těla neuronů</a:t>
            </a:r>
          </a:p>
          <a:p>
            <a:r>
              <a:rPr lang="cs-CZ" sz="2100" u="sng" dirty="0"/>
              <a:t>rozlišuje se: </a:t>
            </a:r>
            <a:r>
              <a:rPr lang="cs-CZ" sz="2100" dirty="0"/>
              <a:t>8 párů krčních (cervikálních), 12 párů hrudních, 5 párů lumbálních, 5 párů sakrálních a 1 pár </a:t>
            </a:r>
            <a:r>
              <a:rPr lang="cs-CZ" sz="2100" dirty="0" err="1"/>
              <a:t>coccygeálních</a:t>
            </a:r>
            <a:r>
              <a:rPr lang="cs-CZ" sz="2100" dirty="0"/>
              <a:t> (kostrčních) nervů</a:t>
            </a:r>
          </a:p>
          <a:p>
            <a:r>
              <a:rPr lang="cs-CZ" sz="2100" dirty="0"/>
              <a:t>přestože není povrch míchy zřetelně segmentován, lze dle odstupu nervů identifikovat jednotlivé míšní segmenty, jejich počet odpovídá počtu párů spinálních nervů</a:t>
            </a:r>
          </a:p>
          <a:p>
            <a:endParaRPr lang="cs-CZ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925" t="11438" r="29722" b="6250"/>
          <a:stretch>
            <a:fillRect/>
          </a:stretch>
        </p:blipFill>
        <p:spPr bwMode="auto">
          <a:xfrm>
            <a:off x="3608623" y="0"/>
            <a:ext cx="55353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3479" t="15375" r="44384" b="3907"/>
          <a:stretch>
            <a:fillRect/>
          </a:stretch>
        </p:blipFill>
        <p:spPr bwMode="auto">
          <a:xfrm>
            <a:off x="0" y="0"/>
            <a:ext cx="34198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25178" t="24235" r="20033" b="23594"/>
          <a:stretch>
            <a:fillRect/>
          </a:stretch>
        </p:blipFill>
        <p:spPr bwMode="auto">
          <a:xfrm>
            <a:off x="0" y="692696"/>
            <a:ext cx="9144000" cy="489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r>
              <a:rPr lang="cs-CZ" sz="4000" dirty="0" err="1"/>
              <a:t>Neurotransmitery</a:t>
            </a:r>
            <a:r>
              <a:rPr lang="cs-CZ" sz="4000" dirty="0"/>
              <a:t> a receptory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5688632"/>
          </a:xfrm>
        </p:spPr>
        <p:txBody>
          <a:bodyPr/>
          <a:lstStyle/>
          <a:p>
            <a:r>
              <a:rPr lang="cs-CZ" sz="2200" b="1" dirty="0"/>
              <a:t>neurotransmiter</a:t>
            </a:r>
            <a:r>
              <a:rPr lang="cs-CZ" sz="2200" dirty="0"/>
              <a:t> - označení pro mediátory = látky chemické povahy uložené na konci axonu, uvolňovány do synaptické štěrbiny - působí na postsynaptickou membránu, kde se váží na receptor</a:t>
            </a:r>
          </a:p>
          <a:p>
            <a:pPr>
              <a:buNone/>
            </a:pPr>
            <a:r>
              <a:rPr lang="cs-CZ" sz="2200" dirty="0"/>
              <a:t>	- de typu </a:t>
            </a:r>
            <a:r>
              <a:rPr lang="cs-CZ" sz="2200" dirty="0" err="1"/>
              <a:t>mediátoru</a:t>
            </a:r>
            <a:r>
              <a:rPr lang="cs-CZ" sz="2200" dirty="0"/>
              <a:t> (excitační a inhibiční) změny polarity na membráně</a:t>
            </a:r>
          </a:p>
          <a:p>
            <a:pPr>
              <a:buNone/>
            </a:pPr>
            <a:r>
              <a:rPr lang="cs-CZ" sz="2200" dirty="0"/>
              <a:t>	- nejčastější: </a:t>
            </a:r>
            <a:r>
              <a:rPr lang="cs-CZ" sz="2200" b="1" dirty="0"/>
              <a:t>acetylcholin</a:t>
            </a:r>
            <a:r>
              <a:rPr lang="cs-CZ" sz="2200" dirty="0"/>
              <a:t>, katecholaminy (</a:t>
            </a:r>
            <a:r>
              <a:rPr lang="cs-CZ" sz="2200" b="1" dirty="0"/>
              <a:t>dopamin</a:t>
            </a:r>
            <a:r>
              <a:rPr lang="cs-CZ" sz="2200" dirty="0"/>
              <a:t>, </a:t>
            </a:r>
            <a:r>
              <a:rPr lang="cs-CZ" sz="2200" b="1" dirty="0"/>
              <a:t>nor/adrenalin</a:t>
            </a:r>
            <a:r>
              <a:rPr lang="cs-CZ" sz="2200" dirty="0"/>
              <a:t>, </a:t>
            </a:r>
            <a:r>
              <a:rPr lang="cs-CZ" sz="2200" b="1" dirty="0"/>
              <a:t>serotonin</a:t>
            </a:r>
            <a:r>
              <a:rPr lang="cs-CZ" sz="2200" dirty="0"/>
              <a:t>) a aminokyseliny, někdy i peptidy</a:t>
            </a:r>
          </a:p>
          <a:p>
            <a:r>
              <a:rPr lang="cs-CZ" sz="2200" b="1" dirty="0"/>
              <a:t>receptor</a:t>
            </a:r>
            <a:r>
              <a:rPr lang="cs-CZ" sz="2200" dirty="0"/>
              <a:t> - speciální zakončení nerv. vláken nebo speciál. recepční buňky, registrace podnětů z vnějšího a  vnitřního prostředí - do CNS</a:t>
            </a:r>
          </a:p>
          <a:p>
            <a:pPr>
              <a:buNone/>
            </a:pPr>
            <a:r>
              <a:rPr lang="cs-CZ" sz="2200" dirty="0"/>
              <a:t>	1) receptor je periferním zakončením dendritu (zakončení volné)</a:t>
            </a:r>
          </a:p>
          <a:p>
            <a:pPr>
              <a:buNone/>
            </a:pPr>
            <a:r>
              <a:rPr lang="cs-CZ" sz="2200" dirty="0"/>
              <a:t>	2) receptor tvořen speciálními smysl. buňkami (sekundární) - </a:t>
            </a:r>
            <a:r>
              <a:rPr lang="cs-CZ" sz="2200" b="1" dirty="0"/>
              <a:t>chuťové</a:t>
            </a:r>
            <a:r>
              <a:rPr lang="cs-CZ" sz="2200" dirty="0"/>
              <a:t>, vláskové </a:t>
            </a:r>
            <a:r>
              <a:rPr lang="cs-CZ" sz="2200" dirty="0" err="1"/>
              <a:t>bb</a:t>
            </a:r>
            <a:r>
              <a:rPr lang="cs-CZ" sz="2200" dirty="0"/>
              <a:t>. uvnitř </a:t>
            </a:r>
            <a:r>
              <a:rPr lang="cs-CZ" sz="2200" b="1" dirty="0"/>
              <a:t>ucha</a:t>
            </a:r>
            <a:r>
              <a:rPr lang="cs-CZ" sz="2200" dirty="0"/>
              <a:t>, na ně napojena nerv. vlákna</a:t>
            </a:r>
          </a:p>
          <a:p>
            <a:pPr>
              <a:buNone/>
            </a:pPr>
            <a:r>
              <a:rPr lang="cs-CZ" sz="2200" dirty="0"/>
              <a:t>	3) receptor je modifikovanou nerv. buňkou (primární) - sama přijímá podněty zvenčí, převede v potenciál a vede do CNS (</a:t>
            </a:r>
            <a:r>
              <a:rPr lang="cs-CZ" sz="2200" b="1" dirty="0"/>
              <a:t>čichové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.)</a:t>
            </a:r>
          </a:p>
          <a:p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588" t="5644" r="4030" b="5176"/>
          <a:stretch>
            <a:fillRect/>
          </a:stretch>
        </p:blipFill>
        <p:spPr bwMode="auto">
          <a:xfrm>
            <a:off x="467544" y="260647"/>
            <a:ext cx="8064896" cy="618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568952" cy="5505475"/>
          </a:xfrm>
        </p:spPr>
        <p:txBody>
          <a:bodyPr/>
          <a:lstStyle/>
          <a:p>
            <a:r>
              <a:rPr lang="cs-CZ" sz="2600" b="1" dirty="0" err="1"/>
              <a:t>rami</a:t>
            </a:r>
            <a:r>
              <a:rPr lang="cs-CZ" sz="2600" b="1" dirty="0"/>
              <a:t> </a:t>
            </a:r>
            <a:r>
              <a:rPr lang="cs-CZ" sz="2600" b="1" dirty="0" err="1"/>
              <a:t>dorsales</a:t>
            </a:r>
            <a:r>
              <a:rPr lang="cs-CZ" sz="2600" b="1" dirty="0"/>
              <a:t> </a:t>
            </a:r>
            <a:r>
              <a:rPr lang="cs-CZ" sz="2600" dirty="0"/>
              <a:t>-zadní větve: zachovávají si segmentovou stavbu, obsahují motorická, senzitivní a vegetativní vlákna, </a:t>
            </a:r>
            <a:r>
              <a:rPr lang="cs-CZ" sz="2600" dirty="0" err="1"/>
              <a:t>segmentárně</a:t>
            </a:r>
            <a:r>
              <a:rPr lang="cs-CZ" sz="2600" dirty="0"/>
              <a:t> inervují kůži a hluboké svalstvo zad</a:t>
            </a:r>
          </a:p>
          <a:p>
            <a:pPr>
              <a:buNone/>
            </a:pPr>
            <a:endParaRPr lang="cs-CZ" sz="1600" dirty="0"/>
          </a:p>
          <a:p>
            <a:r>
              <a:rPr lang="cs-CZ" sz="2600" b="1" dirty="0" err="1"/>
              <a:t>rami</a:t>
            </a:r>
            <a:r>
              <a:rPr lang="cs-CZ" sz="2600" b="1" dirty="0"/>
              <a:t> </a:t>
            </a:r>
            <a:r>
              <a:rPr lang="cs-CZ" sz="2600" b="1" dirty="0" err="1"/>
              <a:t>ventrales</a:t>
            </a:r>
            <a:r>
              <a:rPr lang="cs-CZ" sz="2600" b="1" dirty="0"/>
              <a:t> </a:t>
            </a:r>
            <a:r>
              <a:rPr lang="cs-CZ" sz="2600" dirty="0"/>
              <a:t>- přední větve, sdružují se, vytvářejí pleteně ve kterých dochází ke složité výměně vláken, na periferii tak jsou v nervech vlákna z více míšních segmentů,pouze u hrudníku zachována segment. úprava (</a:t>
            </a:r>
            <a:r>
              <a:rPr lang="cs-CZ" sz="2600" dirty="0" err="1"/>
              <a:t>nn</a:t>
            </a:r>
            <a:r>
              <a:rPr lang="cs-CZ" sz="2600" dirty="0"/>
              <a:t>. </a:t>
            </a:r>
            <a:r>
              <a:rPr lang="cs-CZ" sz="2600" dirty="0" err="1"/>
              <a:t>intercostales</a:t>
            </a:r>
            <a:r>
              <a:rPr lang="cs-CZ" sz="2600" dirty="0"/>
              <a:t>)</a:t>
            </a:r>
          </a:p>
          <a:p>
            <a:pPr>
              <a:buFontTx/>
              <a:buNone/>
            </a:pPr>
            <a:r>
              <a:rPr lang="cs-CZ" dirty="0"/>
              <a:t>	</a:t>
            </a:r>
            <a:r>
              <a:rPr lang="cs-CZ" sz="2400" b="1" dirty="0"/>
              <a:t>plexus </a:t>
            </a:r>
            <a:r>
              <a:rPr lang="cs-CZ" sz="2400" b="1" dirty="0" err="1"/>
              <a:t>cervicalis</a:t>
            </a:r>
            <a:r>
              <a:rPr lang="cs-CZ" sz="2400" b="1" dirty="0"/>
              <a:t> (</a:t>
            </a:r>
            <a:r>
              <a:rPr lang="cs-CZ" sz="2400" b="1" dirty="0" err="1"/>
              <a:t>C1</a:t>
            </a:r>
            <a:r>
              <a:rPr lang="cs-CZ" sz="2400" b="1" dirty="0"/>
              <a:t>-</a:t>
            </a:r>
            <a:r>
              <a:rPr lang="cs-CZ" sz="2400" b="1" dirty="0" err="1"/>
              <a:t>C4</a:t>
            </a:r>
            <a:r>
              <a:rPr lang="cs-CZ" sz="2400" b="1" dirty="0"/>
              <a:t>),   plexus </a:t>
            </a:r>
            <a:r>
              <a:rPr lang="cs-CZ" sz="2400" b="1" dirty="0" err="1"/>
              <a:t>brachialis</a:t>
            </a:r>
            <a:r>
              <a:rPr lang="cs-CZ" sz="2400" b="1" dirty="0"/>
              <a:t> (</a:t>
            </a:r>
            <a:r>
              <a:rPr lang="cs-CZ" sz="2400" b="1" dirty="0" err="1"/>
              <a:t>C4</a:t>
            </a:r>
            <a:r>
              <a:rPr lang="cs-CZ" sz="2400" b="1" dirty="0"/>
              <a:t>-</a:t>
            </a:r>
            <a:r>
              <a:rPr lang="cs-CZ" sz="2400" b="1" dirty="0" err="1"/>
              <a:t>Th1</a:t>
            </a:r>
            <a:r>
              <a:rPr lang="cs-CZ" sz="2400" b="1" dirty="0"/>
              <a:t>)</a:t>
            </a:r>
          </a:p>
          <a:p>
            <a:pPr>
              <a:buFontTx/>
              <a:buNone/>
            </a:pPr>
            <a:r>
              <a:rPr lang="cs-CZ" sz="2400" b="1" dirty="0"/>
              <a:t>	plexus </a:t>
            </a:r>
            <a:r>
              <a:rPr lang="cs-CZ" sz="2400" b="1" dirty="0" err="1"/>
              <a:t>lumbalis</a:t>
            </a:r>
            <a:r>
              <a:rPr lang="cs-CZ" sz="2400" b="1" dirty="0"/>
              <a:t>  (</a:t>
            </a:r>
            <a:r>
              <a:rPr lang="cs-CZ" sz="2400" b="1" dirty="0" err="1"/>
              <a:t>Th12</a:t>
            </a:r>
            <a:r>
              <a:rPr lang="cs-CZ" sz="2400" b="1" dirty="0"/>
              <a:t>-</a:t>
            </a:r>
            <a:r>
              <a:rPr lang="cs-CZ" sz="2400" b="1" dirty="0" err="1"/>
              <a:t>L4</a:t>
            </a:r>
            <a:r>
              <a:rPr lang="cs-CZ" sz="2400" b="1" dirty="0"/>
              <a:t>),   plexus </a:t>
            </a:r>
            <a:r>
              <a:rPr lang="cs-CZ" sz="2400" b="1" dirty="0" err="1"/>
              <a:t>sacralis</a:t>
            </a:r>
            <a:r>
              <a:rPr lang="cs-CZ" sz="2400" b="1" dirty="0"/>
              <a:t> (</a:t>
            </a:r>
            <a:r>
              <a:rPr lang="cs-CZ" sz="2400" b="1" dirty="0" err="1"/>
              <a:t>L4</a:t>
            </a:r>
            <a:r>
              <a:rPr lang="cs-CZ" sz="2400" b="1" dirty="0"/>
              <a:t>-Co)</a:t>
            </a:r>
            <a:endParaRPr lang="cs-CZ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634082"/>
          </a:xfrm>
        </p:spPr>
        <p:txBody>
          <a:bodyPr/>
          <a:lstStyle/>
          <a:p>
            <a:r>
              <a:rPr lang="cs-CZ" sz="4000" dirty="0"/>
              <a:t>Nervi </a:t>
            </a:r>
            <a:r>
              <a:rPr lang="cs-CZ" sz="4000" dirty="0" err="1"/>
              <a:t>spinales</a:t>
            </a:r>
            <a:r>
              <a:rPr lang="cs-CZ" sz="4000" dirty="0"/>
              <a:t> - míšní nervy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0712" t="11438" r="27227" b="10797"/>
          <a:stretch>
            <a:fillRect/>
          </a:stretch>
        </p:blipFill>
        <p:spPr bwMode="auto">
          <a:xfrm>
            <a:off x="1475656" y="0"/>
            <a:ext cx="6597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mcneuro.files.wordpress.com/2013/03/real-anatomy-plex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264" y="0"/>
            <a:ext cx="6624736" cy="4968552"/>
          </a:xfrm>
          <a:prstGeom prst="rect">
            <a:avLst/>
          </a:prstGeom>
          <a:noFill/>
        </p:spPr>
      </p:pic>
      <p:pic>
        <p:nvPicPr>
          <p:cNvPr id="7176" name="Picture 8" descr="http://img.sparknotes.com/figures/E/eb57ee3c0bbce61d887722fc5931002b/brachial_plexus.jpg"/>
          <p:cNvPicPr>
            <a:picLocks noChangeAspect="1" noChangeArrowheads="1"/>
          </p:cNvPicPr>
          <p:nvPr/>
        </p:nvPicPr>
        <p:blipFill>
          <a:blip r:embed="rId3" cstate="print"/>
          <a:srcRect l="14749" r="20358" b="3922"/>
          <a:stretch>
            <a:fillRect/>
          </a:stretch>
        </p:blipFill>
        <p:spPr bwMode="auto">
          <a:xfrm>
            <a:off x="0" y="3049506"/>
            <a:ext cx="3419872" cy="3808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/>
              <a:t>Plexus </a:t>
            </a:r>
            <a:r>
              <a:rPr lang="cs-CZ" sz="4000" dirty="0" err="1"/>
              <a:t>cervcalis</a:t>
            </a:r>
            <a:r>
              <a:rPr lang="cs-CZ" sz="4000" dirty="0"/>
              <a:t> (</a:t>
            </a:r>
            <a:r>
              <a:rPr lang="cs-CZ" sz="4000" dirty="0" err="1"/>
              <a:t>C1</a:t>
            </a:r>
            <a:r>
              <a:rPr lang="cs-CZ" sz="4000" dirty="0"/>
              <a:t>-</a:t>
            </a:r>
            <a:r>
              <a:rPr lang="cs-CZ" sz="4000" dirty="0" err="1"/>
              <a:t>C4</a:t>
            </a:r>
            <a:r>
              <a:rPr lang="cs-CZ" sz="4000" dirty="0"/>
              <a:t>)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568952" cy="5400600"/>
          </a:xfrm>
        </p:spPr>
        <p:txBody>
          <a:bodyPr/>
          <a:lstStyle/>
          <a:p>
            <a:r>
              <a:rPr lang="cs-CZ" sz="2300" dirty="0"/>
              <a:t>vystupuje mezi C1-C4</a:t>
            </a:r>
          </a:p>
          <a:p>
            <a:r>
              <a:rPr lang="cs-CZ" sz="2300" dirty="0"/>
              <a:t>smíšená pleteň – obsahuje senzitivní i motorické nervy</a:t>
            </a:r>
          </a:p>
          <a:p>
            <a:r>
              <a:rPr lang="cs-CZ" sz="2300" dirty="0"/>
              <a:t>senzitivní větve pro inervací podkoží a kůže na krku až pod klíční kost:</a:t>
            </a:r>
          </a:p>
          <a:p>
            <a:r>
              <a:rPr lang="cs-CZ" sz="2300" dirty="0"/>
              <a:t>motorické větve pro hluboké svaly krční a bránicí</a:t>
            </a:r>
          </a:p>
          <a:p>
            <a:endParaRPr lang="cs-CZ" sz="2300" dirty="0"/>
          </a:p>
          <a:p>
            <a:endParaRPr lang="cs-CZ" sz="23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2" cstate="print"/>
          <a:srcRect l="14203" t="4732" r="11235" b="1802"/>
          <a:stretch>
            <a:fillRect/>
          </a:stretch>
        </p:blipFill>
        <p:spPr bwMode="auto">
          <a:xfrm>
            <a:off x="0" y="0"/>
            <a:ext cx="4536504" cy="568863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334" y="1169368"/>
            <a:ext cx="470666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4000" dirty="0"/>
              <a:t>Plexus </a:t>
            </a:r>
            <a:r>
              <a:rPr lang="cs-CZ" sz="4000" dirty="0" err="1"/>
              <a:t>brachialis</a:t>
            </a:r>
            <a:r>
              <a:rPr lang="cs-CZ" sz="4000" dirty="0"/>
              <a:t> (</a:t>
            </a:r>
            <a:r>
              <a:rPr lang="cs-CZ" sz="4000" dirty="0" err="1"/>
              <a:t>C5</a:t>
            </a:r>
            <a:r>
              <a:rPr lang="cs-CZ" sz="4000" dirty="0"/>
              <a:t> – </a:t>
            </a:r>
            <a:r>
              <a:rPr lang="cs-CZ" sz="4000" dirty="0" err="1"/>
              <a:t>Th1</a:t>
            </a:r>
            <a:r>
              <a:rPr lang="cs-CZ" sz="4000" dirty="0"/>
              <a:t>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8640960" cy="5256584"/>
          </a:xfrm>
        </p:spPr>
        <p:txBody>
          <a:bodyPr/>
          <a:lstStyle/>
          <a:p>
            <a:r>
              <a:rPr lang="cs-CZ" sz="2300" dirty="0"/>
              <a:t>spojením ventrálních větví míšních kořenů </a:t>
            </a:r>
            <a:r>
              <a:rPr lang="cs-CZ" sz="2300" dirty="0" err="1"/>
              <a:t>vznikájí</a:t>
            </a:r>
            <a:r>
              <a:rPr lang="cs-CZ" sz="2300" dirty="0"/>
              <a:t> kmeny </a:t>
            </a:r>
            <a:r>
              <a:rPr lang="cs-CZ" sz="2300" b="1" dirty="0" err="1"/>
              <a:t>truncus</a:t>
            </a:r>
            <a:r>
              <a:rPr lang="cs-CZ" sz="2300" b="1" dirty="0"/>
              <a:t> superior (C5-C6), </a:t>
            </a:r>
            <a:r>
              <a:rPr lang="cs-CZ" sz="2300" b="1" dirty="0" err="1"/>
              <a:t>medius</a:t>
            </a:r>
            <a:r>
              <a:rPr lang="cs-CZ" sz="2300" b="1" dirty="0"/>
              <a:t> (C7) a </a:t>
            </a:r>
            <a:r>
              <a:rPr lang="cs-CZ" sz="2300" b="1" dirty="0" err="1"/>
              <a:t>inferior</a:t>
            </a:r>
            <a:r>
              <a:rPr lang="cs-CZ" sz="2300" b="1" dirty="0"/>
              <a:t> (C8-Th1)</a:t>
            </a:r>
          </a:p>
          <a:p>
            <a:r>
              <a:rPr lang="cs-CZ" sz="2300" dirty="0"/>
              <a:t>prochází do axily</a:t>
            </a:r>
          </a:p>
          <a:p>
            <a:r>
              <a:rPr lang="cs-CZ" sz="2300" dirty="0"/>
              <a:t>inervace svalů pletence HK i volné HK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F44B7D-D752-4A6F-815A-CFCE6487C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4509" t="22745" r="5644" b="38807"/>
          <a:stretch/>
        </p:blipFill>
        <p:spPr bwMode="auto">
          <a:xfrm>
            <a:off x="1595424" y="2932364"/>
            <a:ext cx="7236296" cy="392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 l="8574" t="12422" r="65247" b="3907"/>
          <a:stretch>
            <a:fillRect/>
          </a:stretch>
        </p:blipFill>
        <p:spPr bwMode="auto">
          <a:xfrm>
            <a:off x="683568" y="0"/>
            <a:ext cx="381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 l="54427" t="12594" r="26756" b="36219"/>
          <a:stretch>
            <a:fillRect/>
          </a:stretch>
        </p:blipFill>
        <p:spPr bwMode="auto">
          <a:xfrm>
            <a:off x="5220072" y="404664"/>
            <a:ext cx="3528392" cy="539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/>
          <a:lstStyle/>
          <a:p>
            <a:r>
              <a:rPr lang="cs-CZ" sz="3800" dirty="0"/>
              <a:t>Nervi </a:t>
            </a:r>
            <a:r>
              <a:rPr lang="cs-CZ" sz="3800" dirty="0" err="1"/>
              <a:t>thoracici</a:t>
            </a:r>
            <a:r>
              <a:rPr lang="cs-CZ" sz="3800" dirty="0"/>
              <a:t> (</a:t>
            </a:r>
            <a:r>
              <a:rPr lang="cs-CZ" sz="3800" dirty="0" err="1"/>
              <a:t>intercostales</a:t>
            </a:r>
            <a:r>
              <a:rPr lang="cs-CZ" sz="3800" dirty="0"/>
              <a:t>): </a:t>
            </a:r>
            <a:r>
              <a:rPr lang="cs-CZ" sz="3800" dirty="0" err="1"/>
              <a:t>Th1</a:t>
            </a:r>
            <a:r>
              <a:rPr lang="cs-CZ" sz="3800" dirty="0"/>
              <a:t>-</a:t>
            </a:r>
            <a:r>
              <a:rPr lang="cs-CZ" sz="3800" dirty="0" err="1"/>
              <a:t>Th12</a:t>
            </a:r>
            <a:endParaRPr lang="cs-CZ" sz="3800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435280" cy="4785395"/>
          </a:xfrm>
        </p:spPr>
        <p:txBody>
          <a:bodyPr/>
          <a:lstStyle/>
          <a:p>
            <a:r>
              <a:rPr lang="cs-CZ" sz="2300" dirty="0"/>
              <a:t>jsou to přední větve hrudních nervů</a:t>
            </a:r>
          </a:p>
          <a:p>
            <a:r>
              <a:rPr lang="cs-CZ" sz="2300" dirty="0"/>
              <a:t>zachovaly si původní </a:t>
            </a:r>
            <a:r>
              <a:rPr lang="cs-CZ" sz="2300" dirty="0" err="1"/>
              <a:t>segmentární</a:t>
            </a:r>
            <a:r>
              <a:rPr lang="cs-CZ" sz="2300" dirty="0"/>
              <a:t> úpravu</a:t>
            </a:r>
          </a:p>
          <a:p>
            <a:r>
              <a:rPr lang="cs-CZ" sz="2300" dirty="0"/>
              <a:t>prochází spolu s cévami v každém mezižebří</a:t>
            </a:r>
          </a:p>
          <a:p>
            <a:r>
              <a:rPr lang="cs-CZ" sz="2300" b="1" dirty="0"/>
              <a:t>motoricky</a:t>
            </a:r>
            <a:r>
              <a:rPr lang="cs-CZ" sz="2300" dirty="0"/>
              <a:t> inervují mezižeberní svaly, svaly hrudníku a přední a laterální svaly břišní</a:t>
            </a:r>
          </a:p>
          <a:p>
            <a:r>
              <a:rPr lang="cs-CZ" sz="2300" dirty="0"/>
              <a:t> senzitivní inervace: kůže hrudníku a břišní stěny</a:t>
            </a:r>
          </a:p>
          <a:p>
            <a:endParaRPr lang="cs-CZ" sz="2300" dirty="0"/>
          </a:p>
          <a:p>
            <a:r>
              <a:rPr lang="cs-CZ" sz="2300" dirty="0"/>
              <a:t>Pozn.: dorzální větve hrudní oblasti inervují senzitivně kůži zad a motoricky zádové svalstvo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7834080" cy="6399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 descr="http://onemocneni-mozku-a-nervu.zdrave.cz/ir/images/zdrave_ArticleModule-Articles/998-image-neuron--ifresize-2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067943" cy="3050957"/>
          </a:xfrm>
          <a:prstGeom prst="rect">
            <a:avLst/>
          </a:prstGeom>
          <a:noFill/>
        </p:spPr>
      </p:pic>
      <p:sp>
        <p:nvSpPr>
          <p:cNvPr id="193542" name="AutoShape 6" descr="http://anatomie-lidskeho-tela.kvalitne.cz/files/nervy/neuron.png"/>
          <p:cNvSpPr>
            <a:spLocks noChangeAspect="1" noChangeArrowheads="1"/>
          </p:cNvSpPr>
          <p:nvPr/>
        </p:nvSpPr>
        <p:spPr bwMode="auto">
          <a:xfrm>
            <a:off x="155575" y="-1905000"/>
            <a:ext cx="5457825" cy="3971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562" name="Picture 2" descr="http://upload.wikimedia.org/wikipedia/commons/thumb/3/30/Chemical_synapse_schema_cropped.jpg/300px-Chemical_synapse_schema_crop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3050" y="260648"/>
            <a:ext cx="5060950" cy="6309320"/>
          </a:xfrm>
          <a:prstGeom prst="rect">
            <a:avLst/>
          </a:prstGeom>
          <a:noFill/>
        </p:spPr>
      </p:pic>
      <p:pic>
        <p:nvPicPr>
          <p:cNvPr id="194564" name="Picture 4" descr="http://scienceblogs.com/purepedantry/wp-content/blogs.dir/454/files/2012/04/i-43a5bc26d35649e7cc2aeaeb17f3938f-synaps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3506467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cs-CZ" sz="4000" dirty="0"/>
              <a:t>Plexus </a:t>
            </a:r>
            <a:r>
              <a:rPr lang="cs-CZ" sz="4000" dirty="0" err="1"/>
              <a:t>lumbalis</a:t>
            </a:r>
            <a:r>
              <a:rPr lang="cs-CZ" sz="4000" dirty="0"/>
              <a:t> (</a:t>
            </a:r>
            <a:r>
              <a:rPr lang="cs-CZ" sz="4000" dirty="0" err="1"/>
              <a:t>L1</a:t>
            </a:r>
            <a:r>
              <a:rPr lang="cs-CZ" sz="4000" dirty="0"/>
              <a:t>-</a:t>
            </a:r>
            <a:r>
              <a:rPr lang="cs-CZ" sz="4000" dirty="0" err="1"/>
              <a:t>L4</a:t>
            </a:r>
            <a:r>
              <a:rPr lang="cs-CZ" sz="4000" dirty="0"/>
              <a:t>)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1124744"/>
            <a:ext cx="8640960" cy="5544616"/>
          </a:xfrm>
        </p:spPr>
        <p:txBody>
          <a:bodyPr/>
          <a:lstStyle/>
          <a:p>
            <a:r>
              <a:rPr lang="cs-CZ" sz="2300" dirty="0"/>
              <a:t>leží po stranách bederní páteře uvnitř m. </a:t>
            </a:r>
            <a:r>
              <a:rPr lang="cs-CZ" sz="2300" dirty="0" err="1"/>
              <a:t>psoas</a:t>
            </a:r>
            <a:r>
              <a:rPr lang="cs-CZ" sz="2300" dirty="0"/>
              <a:t> major</a:t>
            </a:r>
          </a:p>
          <a:p>
            <a:r>
              <a:rPr lang="cs-CZ" sz="2300" dirty="0"/>
              <a:t>vznik spojením ventrálních kořenů </a:t>
            </a:r>
            <a:r>
              <a:rPr lang="cs-CZ" sz="2300" dirty="0" err="1"/>
              <a:t>L1</a:t>
            </a:r>
            <a:r>
              <a:rPr lang="cs-CZ" sz="2300" dirty="0"/>
              <a:t>-4 a </a:t>
            </a:r>
            <a:r>
              <a:rPr lang="cs-CZ" sz="2300" dirty="0" err="1"/>
              <a:t>Th12</a:t>
            </a:r>
            <a:r>
              <a:rPr lang="cs-CZ" sz="2300" dirty="0"/>
              <a:t>, hlavně </a:t>
            </a:r>
            <a:r>
              <a:rPr lang="cs-CZ" sz="2300" dirty="0" err="1"/>
              <a:t>L1</a:t>
            </a:r>
            <a:r>
              <a:rPr lang="cs-CZ" sz="2300" dirty="0"/>
              <a:t>-</a:t>
            </a:r>
            <a:r>
              <a:rPr lang="cs-CZ" sz="2300" dirty="0" err="1"/>
              <a:t>L3</a:t>
            </a:r>
            <a:endParaRPr lang="cs-CZ" sz="2300" dirty="0"/>
          </a:p>
          <a:p>
            <a:r>
              <a:rPr lang="cs-CZ" sz="2300" dirty="0"/>
              <a:t>z pleteně odstupují přímé větve pro m. </a:t>
            </a:r>
            <a:r>
              <a:rPr lang="cs-CZ" sz="2300" dirty="0" err="1"/>
              <a:t>psoas</a:t>
            </a:r>
            <a:r>
              <a:rPr lang="cs-CZ" sz="2300" dirty="0"/>
              <a:t> major </a:t>
            </a:r>
            <a:r>
              <a:rPr lang="cs-CZ" sz="2300" dirty="0" err="1"/>
              <a:t>et</a:t>
            </a:r>
            <a:r>
              <a:rPr lang="cs-CZ" sz="2300" dirty="0"/>
              <a:t> </a:t>
            </a:r>
            <a:r>
              <a:rPr lang="cs-CZ" sz="2300" dirty="0" err="1"/>
              <a:t>minor</a:t>
            </a:r>
            <a:r>
              <a:rPr lang="cs-CZ" sz="2300" dirty="0"/>
              <a:t> a m. </a:t>
            </a:r>
            <a:r>
              <a:rPr lang="cs-CZ" sz="2300" dirty="0" err="1"/>
              <a:t>quadratus</a:t>
            </a:r>
            <a:r>
              <a:rPr lang="cs-CZ" sz="2300" dirty="0"/>
              <a:t> </a:t>
            </a:r>
            <a:r>
              <a:rPr lang="cs-CZ" sz="2300" dirty="0" err="1"/>
              <a:t>lumborum</a:t>
            </a:r>
            <a:endParaRPr lang="cs-CZ" sz="2300" dirty="0"/>
          </a:p>
          <a:p>
            <a:r>
              <a:rPr lang="cs-CZ" sz="2300" dirty="0"/>
              <a:t>dále vystupují četné nervy - inervují některé svaly a kůži břicha, svaly a kůži na přední a mediální straně stehna, pouze senzitivně oblast zevních pohlavních orgánů</a:t>
            </a:r>
          </a:p>
          <a:p>
            <a:pPr>
              <a:buNone/>
            </a:pPr>
            <a:endParaRPr lang="cs-CZ" sz="1600" dirty="0"/>
          </a:p>
          <a:p>
            <a:pPr>
              <a:buNone/>
            </a:pPr>
            <a:r>
              <a:rPr lang="cs-CZ" sz="2300" b="1" dirty="0"/>
              <a:t>	</a:t>
            </a:r>
            <a:endParaRPr lang="cs-CZ" sz="23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podologie.us/publicac/Wissen/images/nervios/orPlexLumSa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3995936" cy="4869160"/>
          </a:xfrm>
          <a:prstGeom prst="rect">
            <a:avLst/>
          </a:prstGeom>
          <a:noFill/>
        </p:spPr>
      </p:pic>
      <p:pic>
        <p:nvPicPr>
          <p:cNvPr id="6" name="Picture 2" descr="http://upload.wikimedia.org/wikipedia/commons/7/7c/Gray823.png"/>
          <p:cNvPicPr>
            <a:picLocks noChangeAspect="1" noChangeArrowheads="1"/>
          </p:cNvPicPr>
          <p:nvPr/>
        </p:nvPicPr>
        <p:blipFill>
          <a:blip r:embed="rId3" cstate="print"/>
          <a:srcRect l="3730" t="1080" r="3179"/>
          <a:stretch>
            <a:fillRect/>
          </a:stretch>
        </p:blipFill>
        <p:spPr bwMode="auto">
          <a:xfrm>
            <a:off x="4059538" y="0"/>
            <a:ext cx="5084462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0"/>
            <a:ext cx="2304256" cy="650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http://library.infodoctor.ru/handbooks/images/nervy_nizhnih_konechnostej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-1"/>
            <a:ext cx="2088232" cy="6663455"/>
          </a:xfrm>
          <a:prstGeom prst="rect">
            <a:avLst/>
          </a:prstGeom>
          <a:noFill/>
        </p:spPr>
      </p:pic>
      <p:pic>
        <p:nvPicPr>
          <p:cNvPr id="19460" name="Picture 4" descr="http://www.likar.info/pictures/wiki/1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-1"/>
            <a:ext cx="2880320" cy="6875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4000" dirty="0"/>
              <a:t>Plexus </a:t>
            </a:r>
            <a:r>
              <a:rPr lang="cs-CZ" sz="4000" dirty="0" err="1"/>
              <a:t>lumbalis</a:t>
            </a:r>
            <a:r>
              <a:rPr lang="cs-CZ" sz="4000" dirty="0"/>
              <a:t>/</a:t>
            </a:r>
            <a:r>
              <a:rPr lang="cs-CZ" sz="4000" dirty="0" err="1"/>
              <a:t>sacralis</a:t>
            </a:r>
            <a:r>
              <a:rPr lang="cs-CZ" sz="4000" dirty="0"/>
              <a:t> - dělení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32110" r="18373" b="9813"/>
          <a:stretch>
            <a:fillRect/>
          </a:stretch>
        </p:blipFill>
        <p:spPr bwMode="auto">
          <a:xfrm>
            <a:off x="31834" y="1340768"/>
            <a:ext cx="913891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čára 4"/>
          <p:cNvCxnSpPr/>
          <p:nvPr/>
        </p:nvCxnSpPr>
        <p:spPr>
          <a:xfrm flipV="1">
            <a:off x="179512" y="3501008"/>
            <a:ext cx="8964488" cy="7200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/>
          <a:lstStyle/>
          <a:p>
            <a:r>
              <a:rPr lang="cs-CZ" sz="4000" dirty="0"/>
              <a:t>Plexus </a:t>
            </a:r>
            <a:r>
              <a:rPr lang="cs-CZ" sz="4000" dirty="0" err="1"/>
              <a:t>sacralis</a:t>
            </a:r>
            <a:r>
              <a:rPr lang="cs-CZ" sz="4000" dirty="0"/>
              <a:t> (</a:t>
            </a:r>
            <a:r>
              <a:rPr lang="cs-CZ" sz="4000" dirty="0" err="1"/>
              <a:t>L4</a:t>
            </a:r>
            <a:r>
              <a:rPr lang="cs-CZ" sz="4000" dirty="0"/>
              <a:t> – </a:t>
            </a:r>
            <a:r>
              <a:rPr lang="cs-CZ" sz="4000" dirty="0" err="1"/>
              <a:t>S4</a:t>
            </a:r>
            <a:r>
              <a:rPr lang="cs-CZ" sz="4000" dirty="0"/>
              <a:t>)</a:t>
            </a:r>
          </a:p>
        </p:txBody>
      </p:sp>
      <p:pic>
        <p:nvPicPr>
          <p:cNvPr id="18434" name="Picture 2" descr="http://meduniver.com/Medical/Anatom/Img/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85824"/>
            <a:ext cx="5238750" cy="5972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/>
              <a:t>Plexus </a:t>
            </a:r>
            <a:r>
              <a:rPr lang="cs-CZ" sz="4000" dirty="0" err="1"/>
              <a:t>sacralis</a:t>
            </a:r>
            <a:r>
              <a:rPr lang="cs-CZ" sz="4000" dirty="0"/>
              <a:t> (</a:t>
            </a:r>
            <a:r>
              <a:rPr lang="cs-CZ" sz="4000" dirty="0" err="1"/>
              <a:t>S4</a:t>
            </a:r>
            <a:r>
              <a:rPr lang="cs-CZ" sz="4000" dirty="0"/>
              <a:t>-</a:t>
            </a:r>
            <a:r>
              <a:rPr lang="cs-CZ" sz="4000" dirty="0" err="1"/>
              <a:t>S4</a:t>
            </a:r>
            <a:r>
              <a:rPr lang="cs-CZ" sz="4000" dirty="0"/>
              <a:t>)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1196752"/>
            <a:ext cx="8568952" cy="5256584"/>
          </a:xfrm>
        </p:spPr>
        <p:txBody>
          <a:bodyPr/>
          <a:lstStyle/>
          <a:p>
            <a:r>
              <a:rPr lang="cs-CZ" sz="2300" dirty="0"/>
              <a:t>největší nerovová pleteň, laterálně od os </a:t>
            </a:r>
            <a:r>
              <a:rPr lang="cs-CZ" sz="2300" dirty="0" err="1"/>
              <a:t>sacrum</a:t>
            </a:r>
            <a:endParaRPr lang="cs-CZ" sz="2300" dirty="0"/>
          </a:p>
          <a:p>
            <a:r>
              <a:rPr lang="cs-CZ" sz="2300" dirty="0"/>
              <a:t>vznik z ventrálních větví sakrálních nervů (S1-S5) vystupujících z otvorů kosti křížové</a:t>
            </a:r>
          </a:p>
          <a:p>
            <a:r>
              <a:rPr lang="cs-CZ" sz="2300" dirty="0"/>
              <a:t>k pleteni </a:t>
            </a:r>
            <a:r>
              <a:rPr lang="cs-CZ" sz="2300" dirty="0" err="1"/>
              <a:t>přistuují</a:t>
            </a:r>
            <a:r>
              <a:rPr lang="cs-CZ" sz="2300" dirty="0"/>
              <a:t> i větve z </a:t>
            </a:r>
            <a:r>
              <a:rPr lang="cs-CZ" sz="2300" dirty="0" err="1"/>
              <a:t>L4</a:t>
            </a:r>
            <a:r>
              <a:rPr lang="cs-CZ" sz="2300" dirty="0"/>
              <a:t>-</a:t>
            </a:r>
            <a:r>
              <a:rPr lang="cs-CZ" sz="2300" dirty="0" err="1"/>
              <a:t>L5</a:t>
            </a:r>
            <a:endParaRPr lang="cs-CZ" sz="2300" dirty="0"/>
          </a:p>
          <a:p>
            <a:r>
              <a:rPr lang="cs-CZ" sz="2300" dirty="0"/>
              <a:t>ve vláknech </a:t>
            </a:r>
            <a:r>
              <a:rPr lang="cs-CZ" sz="2300" dirty="0" err="1"/>
              <a:t>S2</a:t>
            </a:r>
            <a:r>
              <a:rPr lang="cs-CZ" sz="2300" dirty="0"/>
              <a:t>-</a:t>
            </a:r>
            <a:r>
              <a:rPr lang="cs-CZ" sz="2300" dirty="0" err="1"/>
              <a:t>S4</a:t>
            </a:r>
            <a:r>
              <a:rPr lang="cs-CZ" sz="2300" dirty="0"/>
              <a:t> obsažena i parasympatická vlákna</a:t>
            </a:r>
          </a:p>
          <a:p>
            <a:r>
              <a:rPr lang="cs-CZ" sz="2300" dirty="0"/>
              <a:t>odstupují krátké přímé větve pro </a:t>
            </a:r>
            <a:r>
              <a:rPr lang="cs-CZ" sz="2300" dirty="0" err="1"/>
              <a:t>pelvitrochanterické</a:t>
            </a:r>
            <a:r>
              <a:rPr lang="cs-CZ" sz="2300" dirty="0"/>
              <a:t> svaly</a:t>
            </a:r>
          </a:p>
          <a:p>
            <a:r>
              <a:rPr lang="cs-CZ" sz="2300" dirty="0"/>
              <a:t>motorické větve pro hýžďové svaly</a:t>
            </a:r>
          </a:p>
          <a:p>
            <a:r>
              <a:rPr lang="cs-CZ" sz="2300" dirty="0"/>
              <a:t>smíšené větve pro svaly a kůži zadní strany stehna a dále na dolní končetinu</a:t>
            </a:r>
          </a:p>
          <a:p>
            <a:r>
              <a:rPr lang="cs-CZ" sz="2300" dirty="0"/>
              <a:t>větve pro pánevní orgány včetně genitálu</a:t>
            </a:r>
          </a:p>
          <a:p>
            <a:endParaRPr lang="cs-CZ" sz="2300" dirty="0"/>
          </a:p>
          <a:p>
            <a:endParaRPr lang="cs-CZ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1438" r="68662" b="15719"/>
          <a:stretch>
            <a:fillRect/>
          </a:stretch>
        </p:blipFill>
        <p:spPr bwMode="auto">
          <a:xfrm>
            <a:off x="-1" y="0"/>
            <a:ext cx="26997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8931" t="68703" r="44466" b="9641"/>
          <a:stretch>
            <a:fillRect/>
          </a:stretch>
        </p:blipFill>
        <p:spPr bwMode="auto">
          <a:xfrm>
            <a:off x="5707255" y="4337720"/>
            <a:ext cx="343674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0706" t="68703" r="64390" b="9641"/>
          <a:stretch>
            <a:fillRect/>
          </a:stretch>
        </p:blipFill>
        <p:spPr bwMode="auto">
          <a:xfrm>
            <a:off x="5461773" y="2204864"/>
            <a:ext cx="36822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556" t="11438" r="51578" b="15719"/>
          <a:stretch>
            <a:fillRect/>
          </a:stretch>
        </p:blipFill>
        <p:spPr bwMode="auto">
          <a:xfrm>
            <a:off x="2699792" y="0"/>
            <a:ext cx="2824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/>
          <a:lstStyle/>
          <a:p>
            <a:r>
              <a:rPr lang="cs-CZ" sz="4000" dirty="0" err="1"/>
              <a:t>Systema</a:t>
            </a:r>
            <a:r>
              <a:rPr lang="cs-CZ" sz="4000" dirty="0"/>
              <a:t> </a:t>
            </a:r>
            <a:r>
              <a:rPr lang="cs-CZ" sz="4000" dirty="0" err="1"/>
              <a:t>nervosum</a:t>
            </a:r>
            <a:r>
              <a:rPr lang="cs-CZ" sz="4000" dirty="0"/>
              <a:t> - nervový </a:t>
            </a:r>
            <a:r>
              <a:rPr lang="cs-CZ" sz="4000" dirty="0" err="1"/>
              <a:t>soustém</a:t>
            </a:r>
            <a:endParaRPr lang="cs-CZ" sz="4000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1032" y="1412776"/>
            <a:ext cx="8712968" cy="5184576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600" dirty="0"/>
              <a:t>CNS	-  mozek (cerebrum)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		-  mícha (</a:t>
            </a:r>
            <a:r>
              <a:rPr lang="cs-CZ" sz="2600" dirty="0" err="1"/>
              <a:t>medulla</a:t>
            </a:r>
            <a:r>
              <a:rPr lang="cs-CZ" sz="2600" dirty="0"/>
              <a:t> </a:t>
            </a:r>
            <a:r>
              <a:rPr lang="cs-CZ" sz="2600" dirty="0" err="1"/>
              <a:t>spinalis</a:t>
            </a:r>
            <a:r>
              <a:rPr lang="cs-CZ" sz="2600" dirty="0"/>
              <a:t>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cs-CZ" sz="1800" dirty="0"/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cs-CZ" sz="2600" dirty="0"/>
              <a:t>Periferní nervový systém</a:t>
            </a:r>
          </a:p>
          <a:p>
            <a:pPr marL="609600" indent="-609600">
              <a:lnSpc>
                <a:spcPct val="80000"/>
              </a:lnSpc>
            </a:pPr>
            <a:r>
              <a:rPr lang="cs-CZ" sz="2500" dirty="0"/>
              <a:t>část nervové soustavy obsahující nervy a neurony, které se nalézají mimo centrální nervovou soustavu (mozek a míchu), dělí se na nervy </a:t>
            </a:r>
            <a:r>
              <a:rPr lang="cs-CZ" sz="2500" dirty="0" err="1"/>
              <a:t>mozko</a:t>
            </a:r>
            <a:r>
              <a:rPr lang="cs-CZ" sz="2500" dirty="0"/>
              <a:t>-míšní a vegetativní (autonomní systém):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sz="10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mozkomíšní nervy -  míšní nervy (plexy)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				hlavové nervy (12x)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</a:t>
            </a:r>
            <a:endParaRPr lang="cs-CZ" sz="10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dirty="0"/>
              <a:t>	</a:t>
            </a:r>
            <a:r>
              <a:rPr lang="cs-CZ" sz="2600" b="1" dirty="0">
                <a:solidFill>
                  <a:srgbClr val="FF0000"/>
                </a:solidFill>
              </a:rPr>
              <a:t>autonomní nervy -  </a:t>
            </a:r>
            <a:r>
              <a:rPr lang="cs-CZ" sz="2600" b="1" dirty="0" err="1">
                <a:solidFill>
                  <a:srgbClr val="FF0000"/>
                </a:solidFill>
              </a:rPr>
              <a:t>sympaticus</a:t>
            </a:r>
            <a:endParaRPr lang="cs-CZ" sz="2600" b="1" dirty="0">
              <a:solidFill>
                <a:srgbClr val="FF0000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cs-CZ" sz="2600" b="1" dirty="0">
                <a:solidFill>
                  <a:srgbClr val="FF0000"/>
                </a:solidFill>
              </a:rPr>
              <a:t>				          </a:t>
            </a:r>
            <a:r>
              <a:rPr lang="cs-CZ" sz="2600" b="1" dirty="0" err="1">
                <a:solidFill>
                  <a:srgbClr val="FF0000"/>
                </a:solidFill>
              </a:rPr>
              <a:t>parasympaticus</a:t>
            </a:r>
            <a:endParaRPr lang="cs-CZ" sz="2600" b="1" dirty="0">
              <a:solidFill>
                <a:srgbClr val="FF0000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cs-CZ" sz="26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4638"/>
            <a:ext cx="8507288" cy="994122"/>
          </a:xfrm>
        </p:spPr>
        <p:txBody>
          <a:bodyPr/>
          <a:lstStyle/>
          <a:p>
            <a:r>
              <a:rPr lang="cs-CZ" sz="4000" dirty="0"/>
              <a:t>Autonomní nervový systém</a:t>
            </a:r>
            <a:br>
              <a:rPr lang="cs-CZ" sz="4000" dirty="0"/>
            </a:br>
            <a:r>
              <a:rPr lang="cs-CZ" sz="4000" dirty="0"/>
              <a:t> </a:t>
            </a:r>
            <a:r>
              <a:rPr lang="cs-CZ" sz="4000" dirty="0" err="1"/>
              <a:t>Systema</a:t>
            </a:r>
            <a:r>
              <a:rPr lang="cs-CZ" sz="4000" dirty="0"/>
              <a:t> </a:t>
            </a:r>
            <a:r>
              <a:rPr lang="cs-CZ" sz="4000" dirty="0" err="1"/>
              <a:t>nervosum</a:t>
            </a:r>
            <a:r>
              <a:rPr lang="cs-CZ" sz="4000" dirty="0"/>
              <a:t> </a:t>
            </a:r>
            <a:r>
              <a:rPr lang="cs-CZ" sz="4000" dirty="0" err="1"/>
              <a:t>autonomicum</a:t>
            </a:r>
            <a:endParaRPr lang="cs-CZ" sz="4000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84784"/>
            <a:ext cx="8712968" cy="5040560"/>
          </a:xfrm>
        </p:spPr>
        <p:txBody>
          <a:bodyPr/>
          <a:lstStyle/>
          <a:p>
            <a:pPr marL="354013" indent="-354013">
              <a:buNone/>
            </a:pPr>
            <a:r>
              <a:rPr lang="cs-CZ" sz="2300" dirty="0"/>
              <a:t>=  vegetativní - inervace hladké svaloviny orgánů, cévní stěny, kůže, srdce a žláz</a:t>
            </a:r>
          </a:p>
          <a:p>
            <a:r>
              <a:rPr lang="cs-CZ" sz="2300" dirty="0"/>
              <a:t>podíl na udržování činnosti vnitřních orgánů, aby odpovídala momentálním potřebám organismu</a:t>
            </a:r>
          </a:p>
          <a:p>
            <a:r>
              <a:rPr lang="cs-CZ" sz="2300" dirty="0"/>
              <a:t>systém má do jisté míry funkční samostatnost, nepodléhá volní kontrole, automat. reakce na situace</a:t>
            </a:r>
          </a:p>
          <a:p>
            <a:r>
              <a:rPr lang="cs-CZ" sz="2300" dirty="0"/>
              <a:t>je rovněž téměř nezávislý na vyšších etážích </a:t>
            </a:r>
            <a:r>
              <a:rPr lang="cs-CZ" sz="2300" dirty="0" err="1"/>
              <a:t>CNS</a:t>
            </a:r>
            <a:r>
              <a:rPr lang="cs-CZ" sz="2300" dirty="0"/>
              <a:t> (ale se promítá vliv emocí)</a:t>
            </a:r>
          </a:p>
          <a:p>
            <a:pPr marL="354013" indent="-354013"/>
            <a:r>
              <a:rPr lang="cs-CZ" sz="2300" dirty="0"/>
              <a:t>nervy jsou přerušovány ganglii</a:t>
            </a:r>
          </a:p>
          <a:p>
            <a:pPr marL="354013" indent="-354013"/>
            <a:r>
              <a:rPr lang="cs-CZ" sz="2300" dirty="0"/>
              <a:t>dle účinku dělení na 2 systémy – </a:t>
            </a:r>
            <a:r>
              <a:rPr lang="cs-CZ" sz="2300" dirty="0" err="1"/>
              <a:t>pars</a:t>
            </a:r>
            <a:r>
              <a:rPr lang="cs-CZ" sz="2300" dirty="0"/>
              <a:t> </a:t>
            </a:r>
            <a:r>
              <a:rPr lang="cs-CZ" sz="2300" dirty="0" err="1"/>
              <a:t>sympatica</a:t>
            </a:r>
            <a:r>
              <a:rPr lang="cs-CZ" sz="2300" dirty="0"/>
              <a:t> (</a:t>
            </a:r>
            <a:r>
              <a:rPr lang="cs-CZ" sz="2300" dirty="0" err="1"/>
              <a:t>thorakolumbální</a:t>
            </a:r>
            <a:r>
              <a:rPr lang="cs-CZ" sz="2300" dirty="0"/>
              <a:t> oblast) a parasympatikus (</a:t>
            </a:r>
            <a:r>
              <a:rPr lang="cs-CZ" sz="2300" dirty="0" err="1"/>
              <a:t>cerebrosakrální</a:t>
            </a:r>
            <a:r>
              <a:rPr lang="cs-CZ" sz="2300" dirty="0"/>
              <a:t> oblast) - většina orgánů inervována oběma složkami autonom. systému</a:t>
            </a:r>
          </a:p>
          <a:p>
            <a:pPr marL="354013" indent="-354013"/>
            <a:endParaRPr lang="cs-CZ" sz="2300" dirty="0"/>
          </a:p>
          <a:p>
            <a:pPr marL="609600" indent="-609600">
              <a:buFontTx/>
              <a:buNone/>
            </a:pPr>
            <a:endParaRPr lang="cs-CZ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8964488" cy="5544616"/>
          </a:xfrm>
        </p:spPr>
        <p:txBody>
          <a:bodyPr/>
          <a:lstStyle/>
          <a:p>
            <a:r>
              <a:rPr lang="cs-CZ" sz="2100" dirty="0"/>
              <a:t>část centrální - tvořena jádry v mozkovém kmeni a míše</a:t>
            </a:r>
          </a:p>
          <a:p>
            <a:r>
              <a:rPr lang="cs-CZ" sz="2100" dirty="0"/>
              <a:t>periferní část - tvořena sympatickým a parasympatickým oddílem nervů </a:t>
            </a:r>
          </a:p>
          <a:p>
            <a:r>
              <a:rPr lang="cs-CZ" sz="2100" dirty="0"/>
              <a:t>obě složky systému navzájem úzce spolupracují, i když se zdá, že v řadě případů působí protichůdně, zajišťují normální </a:t>
            </a:r>
            <a:r>
              <a:rPr lang="cs-CZ" sz="2100" dirty="0" err="1"/>
              <a:t>fci</a:t>
            </a:r>
            <a:r>
              <a:rPr lang="cs-CZ" sz="2100" dirty="0"/>
              <a:t> vnitřních orgánů</a:t>
            </a:r>
          </a:p>
          <a:p>
            <a:r>
              <a:rPr lang="cs-CZ" sz="2100" dirty="0"/>
              <a:t>u vnitřních orgánů působí na hladkou svalovinou, buňky myokardu a žlázové buňky</a:t>
            </a:r>
          </a:p>
          <a:p>
            <a:r>
              <a:rPr lang="cs-CZ" sz="2100" dirty="0"/>
              <a:t>mají také dostředivá a odstředivá vlákna, ale přenos informace do výkonné buňky se děje nejméně přes 2 vsunuté neurony, k poslednímu přepojení zpravidla pak dochází až ve stěně inervovaného orgánu</a:t>
            </a:r>
          </a:p>
          <a:p>
            <a:r>
              <a:rPr lang="cs-CZ" sz="2100" dirty="0"/>
              <a:t>těla vsunutých neuronů tvoří ganglia</a:t>
            </a:r>
          </a:p>
          <a:p>
            <a:r>
              <a:rPr lang="cs-CZ" sz="2100" dirty="0"/>
              <a:t>k výkonným orgánům se nervy dostávají 3 způsobem - jako součást cerebrospinálních nervů, po stěně cév, či jako samostatné nervy -  </a:t>
            </a:r>
            <a:r>
              <a:rPr lang="cs-CZ" sz="2100" dirty="0" err="1"/>
              <a:t>nn.splanchnici</a:t>
            </a:r>
            <a:endParaRPr lang="cs-CZ" sz="2100" dirty="0"/>
          </a:p>
          <a:p>
            <a:endParaRPr lang="cs-CZ" sz="2100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8507288" cy="648072"/>
          </a:xfrm>
        </p:spPr>
        <p:txBody>
          <a:bodyPr/>
          <a:lstStyle/>
          <a:p>
            <a:r>
              <a:rPr lang="cs-CZ" sz="4000" dirty="0"/>
              <a:t>Autonomní nervový systém - stavba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6574</Words>
  <Application>Microsoft Office PowerPoint</Application>
  <PresentationFormat>Předvádění na obrazovce (4:3)</PresentationFormat>
  <Paragraphs>546</Paragraphs>
  <Slides>135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135</vt:i4>
      </vt:variant>
    </vt:vector>
  </HeadingPairs>
  <TitlesOfParts>
    <vt:vector size="141" baseType="lpstr">
      <vt:lpstr>Arial</vt:lpstr>
      <vt:lpstr>Calibri</vt:lpstr>
      <vt:lpstr>Times New Roman</vt:lpstr>
      <vt:lpstr>Výchozí návrh</vt:lpstr>
      <vt:lpstr>Motiv sady Office</vt:lpstr>
      <vt:lpstr>Motiv sady Office</vt:lpstr>
      <vt:lpstr>SOMATOLOGIE blok 4</vt:lpstr>
      <vt:lpstr>Prezentace aplikace PowerPoint</vt:lpstr>
      <vt:lpstr>Systema nervosum - obecná stavba</vt:lpstr>
      <vt:lpstr>Prezentace aplikace PowerPoint</vt:lpstr>
      <vt:lpstr>Neuron - nervová buňka</vt:lpstr>
      <vt:lpstr>Prezentace aplikace PowerPoint</vt:lpstr>
      <vt:lpstr>Synapse</vt:lpstr>
      <vt:lpstr>Neurotransmitery a receptory</vt:lpstr>
      <vt:lpstr>Prezentace aplikace PowerPoint</vt:lpstr>
      <vt:lpstr>Typy nervových vláken (nervů)</vt:lpstr>
      <vt:lpstr>Prezentace aplikace PowerPoint</vt:lpstr>
      <vt:lpstr>Systema nervosum Nervová soustava</vt:lpstr>
      <vt:lpstr>Cerebrum, encephalon - mozek</vt:lpstr>
      <vt:lpstr>Mozek - obecně</vt:lpstr>
      <vt:lpstr>Mozek – mikroskopická stavba</vt:lpstr>
      <vt:lpstr>Mozek – makroskopická stvaba</vt:lpstr>
      <vt:lpstr>Prezentace aplikace PowerPoint</vt:lpstr>
      <vt:lpstr>Prezentace aplikace PowerPoint</vt:lpstr>
      <vt:lpstr>Mozkový kmen – truncus encephali</vt:lpstr>
      <vt:lpstr>Prezentace aplikace PowerPoint</vt:lpstr>
      <vt:lpstr>Medulla oblongata - prodloužená mícha</vt:lpstr>
      <vt:lpstr>Prezentace aplikace PowerPoint</vt:lpstr>
      <vt:lpstr>Pons Varoli – Varolův most</vt:lpstr>
      <vt:lpstr>Prezentace aplikace PowerPoint</vt:lpstr>
      <vt:lpstr>Mesencefalon – střední mozek</vt:lpstr>
      <vt:lpstr>Prezentace aplikace PowerPoint</vt:lpstr>
      <vt:lpstr>Retikulární formace v mozk. kmeni</vt:lpstr>
      <vt:lpstr>Cerebellum - mozeček</vt:lpstr>
      <vt:lpstr>Prezentace aplikace PowerPoint</vt:lpstr>
      <vt:lpstr>Prezentace aplikace PowerPoint</vt:lpstr>
      <vt:lpstr>Diencephalon - mezimozek</vt:lpstr>
      <vt:lpstr>Prezentace aplikace PowerPoint</vt:lpstr>
      <vt:lpstr>Diencephalon – thalamus</vt:lpstr>
      <vt:lpstr>Diencephalon - subthalamus</vt:lpstr>
      <vt:lpstr>Diencephalon - hypofýza</vt:lpstr>
      <vt:lpstr>Prezentace aplikace PowerPoint</vt:lpstr>
      <vt:lpstr>Telencephalon- koncový mozek</vt:lpstr>
      <vt:lpstr>Prezentace aplikace PowerPoint</vt:lpstr>
      <vt:lpstr>Prezentace aplikace PowerPoint</vt:lpstr>
      <vt:lpstr>Prezentace aplikace PowerPoint</vt:lpstr>
      <vt:lpstr>Prezentace aplikace PowerPoint</vt:lpstr>
      <vt:lpstr>Bazální ganglia</vt:lpstr>
      <vt:lpstr>Prezentace aplikace PowerPoint</vt:lpstr>
      <vt:lpstr>Bílá hmota hemisfér</vt:lpstr>
      <vt:lpstr>Dutiny CNS a komorový systém</vt:lpstr>
      <vt:lpstr>Prezentace aplikace PowerPoint</vt:lpstr>
      <vt:lpstr>Mozkomíšní mok (liquor cerebrospinalis)</vt:lpstr>
      <vt:lpstr>Prezentace aplikace PowerPoint</vt:lpstr>
      <vt:lpstr>Obaly mozku</vt:lpstr>
      <vt:lpstr>Obaly mozku</vt:lpstr>
      <vt:lpstr>Prezentace aplikace PowerPoint</vt:lpstr>
      <vt:lpstr>Medulla spinalis – mícha hřbetní</vt:lpstr>
      <vt:lpstr>Prezentace aplikace PowerPoint</vt:lpstr>
      <vt:lpstr>Prezentace aplikace PowerPoint</vt:lpstr>
      <vt:lpstr>Prezentace aplikace PowerPoint</vt:lpstr>
      <vt:lpstr>Prezentace aplikace PowerPoint</vt:lpstr>
      <vt:lpstr>Funkce míchy</vt:lpstr>
      <vt:lpstr>Prezentace aplikace PowerPoint</vt:lpstr>
      <vt:lpstr>Systema nervosum - nervový soustém</vt:lpstr>
      <vt:lpstr>Periferní NS - stručný popis</vt:lpstr>
      <vt:lpstr>Nervi craniales - nervy hlavové</vt:lpstr>
      <vt:lpstr>Nervi craniales - nervy hlavové</vt:lpstr>
      <vt:lpstr>Prezentace aplikace PowerPoint</vt:lpstr>
      <vt:lpstr>Prezentace aplikace PowerPoint</vt:lpstr>
      <vt:lpstr>Prezentace aplikace PowerPoint</vt:lpstr>
      <vt:lpstr>Nervi craniales - nervy hlavové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Nervi spinales - míšní nervy (31 párů)</vt:lpstr>
      <vt:lpstr>Prezentace aplikace PowerPoint</vt:lpstr>
      <vt:lpstr>Prezentace aplikace PowerPoint</vt:lpstr>
      <vt:lpstr>Prezentace aplikace PowerPoint</vt:lpstr>
      <vt:lpstr>Nervi spinales - míšní nervy</vt:lpstr>
      <vt:lpstr>Prezentace aplikace PowerPoint</vt:lpstr>
      <vt:lpstr>Prezentace aplikace PowerPoint</vt:lpstr>
      <vt:lpstr>Plexus cervcalis (C1-C4)</vt:lpstr>
      <vt:lpstr>Prezentace aplikace PowerPoint</vt:lpstr>
      <vt:lpstr>Plexus brachialis (C5 – Th1)</vt:lpstr>
      <vt:lpstr>Prezentace aplikace PowerPoint</vt:lpstr>
      <vt:lpstr>Nervi thoracici (intercostales): Th1-Th12</vt:lpstr>
      <vt:lpstr>Prezentace aplikace PowerPoint</vt:lpstr>
      <vt:lpstr>Plexus lumbalis (L1-L4)</vt:lpstr>
      <vt:lpstr>Prezentace aplikace PowerPoint</vt:lpstr>
      <vt:lpstr>Prezentace aplikace PowerPoint</vt:lpstr>
      <vt:lpstr>Plexus lumbalis/sacralis - dělení</vt:lpstr>
      <vt:lpstr>Plexus sacralis (L4 – S4)</vt:lpstr>
      <vt:lpstr>Plexus sacralis (S4-S4)</vt:lpstr>
      <vt:lpstr>Prezentace aplikace PowerPoint</vt:lpstr>
      <vt:lpstr>Systema nervosum - nervový soustém</vt:lpstr>
      <vt:lpstr>Autonomní nervový systém  Systema nervosum autonomicum</vt:lpstr>
      <vt:lpstr>Autonomní nervový systém - stavba</vt:lpstr>
      <vt:lpstr>Prezentace aplikace PowerPoint</vt:lpstr>
      <vt:lpstr>Sympaticus</vt:lpstr>
      <vt:lpstr>Prezentace aplikace PowerPoint</vt:lpstr>
      <vt:lpstr>Parasympaticus</vt:lpstr>
      <vt:lpstr>Prezentace aplikace PowerPoint</vt:lpstr>
      <vt:lpstr>Prezentace aplikace PowerPoint</vt:lpstr>
      <vt:lpstr>Kůže (a její deriváty)</vt:lpstr>
      <vt:lpstr>Kůže (cutis, derma)</vt:lpstr>
      <vt:lpstr>Prezentace aplikace PowerPoint</vt:lpstr>
      <vt:lpstr>Stavba kůže - epidermis (pokožka)</vt:lpstr>
      <vt:lpstr>Prezentace aplikace PowerPoint</vt:lpstr>
      <vt:lpstr>Stavba kůže - corium (škára)</vt:lpstr>
      <vt:lpstr>Prezentace aplikace PowerPoint</vt:lpstr>
      <vt:lpstr>Stavba kůže - tela subcutanea</vt:lpstr>
      <vt:lpstr>Prezentace aplikace PowerPoint</vt:lpstr>
      <vt:lpstr>Smyslové orgány – organa sensuum</vt:lpstr>
      <vt:lpstr>Prezentace aplikace PowerPoint</vt:lpstr>
      <vt:lpstr>Zrakové ústrojí - organum visus</vt:lpstr>
      <vt:lpstr>Prezentace aplikace PowerPoint</vt:lpstr>
      <vt:lpstr>Zrakové ústrojí - organum visus</vt:lpstr>
      <vt:lpstr>Zrakové ústrojí - organum visus</vt:lpstr>
      <vt:lpstr>Prezentace aplikace PowerPoint</vt:lpstr>
      <vt:lpstr>Prezentace aplikace PowerPoint</vt:lpstr>
      <vt:lpstr>Ústrojí rovnovážné a sluchové   organum vestibulocochleare</vt:lpstr>
      <vt:lpstr>Prezentace aplikace PowerPoint</vt:lpstr>
      <vt:lpstr>Ústrojí rovnovážné a sluchové   organum vestibulocochleare</vt:lpstr>
      <vt:lpstr>Ústrojí rovnovážné a sluchové   organum vestibulocochleare</vt:lpstr>
      <vt:lpstr>Prezentace aplikace PowerPoint</vt:lpstr>
      <vt:lpstr>Ústrojí rovnovážné a sluchové   organum vestibulocochleare</vt:lpstr>
      <vt:lpstr>Prezentace aplikace PowerPoint</vt:lpstr>
      <vt:lpstr>Ústrojí čichové - organum olfactus</vt:lpstr>
      <vt:lpstr>Prezentace aplikace PowerPoint</vt:lpstr>
      <vt:lpstr>Prezentace aplikace PowerPoint</vt:lpstr>
      <vt:lpstr>Prezentace aplikace PowerPoint</vt:lpstr>
      <vt:lpstr>Prezentace aplikace PowerPoint</vt:lpstr>
      <vt:lpstr>Přeji příjemné samo/studium  a úspěšné absolvování zkoušky</vt:lpstr>
    </vt:vector>
  </TitlesOfParts>
  <Company>No 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MUDr.Vladimír Hořava</dc:creator>
  <cp:lastModifiedBy>Markéta Skalná</cp:lastModifiedBy>
  <cp:revision>100</cp:revision>
  <dcterms:created xsi:type="dcterms:W3CDTF">2005-04-17T16:20:24Z</dcterms:created>
  <dcterms:modified xsi:type="dcterms:W3CDTF">2023-11-23T15:17:43Z</dcterms:modified>
</cp:coreProperties>
</file>