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540" r:id="rId3"/>
    <p:sldId id="259" r:id="rId4"/>
    <p:sldId id="478" r:id="rId5"/>
    <p:sldId id="522" r:id="rId6"/>
    <p:sldId id="524" r:id="rId7"/>
    <p:sldId id="523" r:id="rId8"/>
    <p:sldId id="525" r:id="rId9"/>
    <p:sldId id="533" r:id="rId10"/>
    <p:sldId id="526" r:id="rId11"/>
    <p:sldId id="534" r:id="rId12"/>
    <p:sldId id="527" r:id="rId13"/>
    <p:sldId id="535" r:id="rId14"/>
    <p:sldId id="528" r:id="rId15"/>
    <p:sldId id="536" r:id="rId16"/>
    <p:sldId id="529" r:id="rId17"/>
    <p:sldId id="537" r:id="rId18"/>
    <p:sldId id="530" r:id="rId19"/>
    <p:sldId id="538" r:id="rId20"/>
    <p:sldId id="531" r:id="rId21"/>
    <p:sldId id="539" r:id="rId22"/>
    <p:sldId id="416" r:id="rId23"/>
    <p:sldId id="521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74" autoAdjust="0"/>
  </p:normalViewPr>
  <p:slideViewPr>
    <p:cSldViewPr>
      <p:cViewPr varScale="1">
        <p:scale>
          <a:sx n="82" d="100"/>
          <a:sy n="82" d="100"/>
        </p:scale>
        <p:origin x="147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D86-3906-42CC-8C05-3E3147378BC7}" type="datetimeFigureOut">
              <a:rPr lang="cs-CZ" smtClean="0"/>
              <a:pPr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77C1-8F81-4D55-A3EA-FD8F5A34BA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D86-3906-42CC-8C05-3E3147378BC7}" type="datetimeFigureOut">
              <a:rPr lang="cs-CZ" smtClean="0"/>
              <a:pPr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77C1-8F81-4D55-A3EA-FD8F5A34BA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D86-3906-42CC-8C05-3E3147378BC7}" type="datetimeFigureOut">
              <a:rPr lang="cs-CZ" smtClean="0"/>
              <a:pPr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77C1-8F81-4D55-A3EA-FD8F5A34BA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D86-3906-42CC-8C05-3E3147378BC7}" type="datetimeFigureOut">
              <a:rPr lang="cs-CZ" smtClean="0"/>
              <a:pPr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77C1-8F81-4D55-A3EA-FD8F5A34BA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D86-3906-42CC-8C05-3E3147378BC7}" type="datetimeFigureOut">
              <a:rPr lang="cs-CZ" smtClean="0"/>
              <a:pPr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77C1-8F81-4D55-A3EA-FD8F5A34BA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D86-3906-42CC-8C05-3E3147378BC7}" type="datetimeFigureOut">
              <a:rPr lang="cs-CZ" smtClean="0"/>
              <a:pPr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77C1-8F81-4D55-A3EA-FD8F5A34BA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D86-3906-42CC-8C05-3E3147378BC7}" type="datetimeFigureOut">
              <a:rPr lang="cs-CZ" smtClean="0"/>
              <a:pPr/>
              <a:t>13.09.2023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77C1-8F81-4D55-A3EA-FD8F5A34BA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D86-3906-42CC-8C05-3E3147378BC7}" type="datetimeFigureOut">
              <a:rPr lang="cs-CZ" smtClean="0"/>
              <a:pPr/>
              <a:t>13.09.2023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77C1-8F81-4D55-A3EA-FD8F5A34BA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D86-3906-42CC-8C05-3E3147378BC7}" type="datetimeFigureOut">
              <a:rPr lang="cs-CZ" smtClean="0"/>
              <a:pPr/>
              <a:t>13.09.2023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77C1-8F81-4D55-A3EA-FD8F5A34BA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D86-3906-42CC-8C05-3E3147378BC7}" type="datetimeFigureOut">
              <a:rPr lang="cs-CZ" smtClean="0"/>
              <a:pPr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77C1-8F81-4D55-A3EA-FD8F5A34BA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D86-3906-42CC-8C05-3E3147378BC7}" type="datetimeFigureOut">
              <a:rPr lang="cs-CZ" smtClean="0"/>
              <a:pPr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77C1-8F81-4D55-A3EA-FD8F5A34BA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A3D86-3906-42CC-8C05-3E3147378BC7}" type="datetimeFigureOut">
              <a:rPr lang="cs-CZ" smtClean="0"/>
              <a:pPr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777C1-8F81-4D55-A3EA-FD8F5A34BAC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Screenshot_20220916-001451_Drive_1663280124193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2928957"/>
          </a:xfrm>
          <a:solidFill>
            <a:schemeClr val="bg1">
              <a:lumMod val="9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dirty="0"/>
              <a:t>KONCEPT PŘÍPRAVY NA UMĚLECKO-TERAPEUTICKOU AKTIVITU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85808"/>
          </a:xfrm>
          <a:solidFill>
            <a:schemeClr val="bg1">
              <a:lumMod val="9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/>
          <a:lstStyle/>
          <a:p>
            <a:r>
              <a:rPr lang="cs-CZ" dirty="0"/>
              <a:t>Jméno a Příjmení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Screenshot_20220916-001451_Drive_1663280124193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244827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cs-CZ" b="1" dirty="0"/>
              <a:t>2. Fáze: Organizace a vyjasňování </a:t>
            </a:r>
            <a:r>
              <a:rPr lang="cs-CZ" b="1" dirty="0" err="1"/>
              <a:t>arteterapeutického</a:t>
            </a:r>
            <a:r>
              <a:rPr lang="cs-CZ" b="1" dirty="0"/>
              <a:t> námětu</a:t>
            </a:r>
          </a:p>
        </p:txBody>
      </p:sp>
    </p:spTree>
    <p:extLst>
      <p:ext uri="{BB962C8B-B14F-4D97-AF65-F5344CB8AC3E}">
        <p14:creationId xmlns:p14="http://schemas.microsoft.com/office/powerpoint/2010/main" val="843952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lvl="0" algn="just"/>
            <a:r>
              <a:rPr lang="cs-CZ" dirty="0"/>
              <a:t>TEXT:</a:t>
            </a:r>
          </a:p>
          <a:p>
            <a:pPr algn="just"/>
            <a:endParaRPr lang="cs-CZ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036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Screenshot_20220916-001451_Drive_1663280124193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244827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cs-CZ" b="1" dirty="0"/>
              <a:t>3. Fáze: Improvizace a vstup do hlavního tvůrčího procesu </a:t>
            </a:r>
          </a:p>
        </p:txBody>
      </p:sp>
    </p:spTree>
    <p:extLst>
      <p:ext uri="{BB962C8B-B14F-4D97-AF65-F5344CB8AC3E}">
        <p14:creationId xmlns:p14="http://schemas.microsoft.com/office/powerpoint/2010/main" val="2638874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lvl="0" algn="just"/>
            <a:r>
              <a:rPr lang="cs-CZ" dirty="0"/>
              <a:t>TEXT:</a:t>
            </a:r>
          </a:p>
          <a:p>
            <a:pPr algn="just"/>
            <a:endParaRPr lang="cs-CZ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319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Screenshot_20220916-001451_Drive_1663280124193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244827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cs-CZ" b="1" dirty="0"/>
              <a:t>4. Fáze: Ukončení tvůrčího procesu</a:t>
            </a:r>
          </a:p>
        </p:txBody>
      </p:sp>
    </p:spTree>
    <p:extLst>
      <p:ext uri="{BB962C8B-B14F-4D97-AF65-F5344CB8AC3E}">
        <p14:creationId xmlns:p14="http://schemas.microsoft.com/office/powerpoint/2010/main" val="3999993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lvl="0" algn="just"/>
            <a:r>
              <a:rPr lang="cs-CZ" dirty="0"/>
              <a:t>TEXT:</a:t>
            </a:r>
          </a:p>
          <a:p>
            <a:pPr algn="just"/>
            <a:endParaRPr lang="cs-CZ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500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Screenshot_20220916-001451_Drive_1663280124193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244827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cs-CZ" b="1" dirty="0"/>
              <a:t>5. Fáze: Archivace artefaktů </a:t>
            </a:r>
            <a:br>
              <a:rPr lang="cs-CZ" b="1" dirty="0"/>
            </a:br>
            <a:r>
              <a:rPr lang="cs-CZ" b="1" dirty="0"/>
              <a:t>a co dále?</a:t>
            </a:r>
          </a:p>
        </p:txBody>
      </p:sp>
    </p:spTree>
    <p:extLst>
      <p:ext uri="{BB962C8B-B14F-4D97-AF65-F5344CB8AC3E}">
        <p14:creationId xmlns:p14="http://schemas.microsoft.com/office/powerpoint/2010/main" val="37456244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lvl="0" algn="just"/>
            <a:r>
              <a:rPr lang="cs-CZ" dirty="0"/>
              <a:t>TEXT:</a:t>
            </a:r>
          </a:p>
          <a:p>
            <a:pPr algn="just"/>
            <a:endParaRPr lang="cs-CZ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2166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Screenshot_20220916-001451_Drive_1663280124193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244827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cs-CZ" b="1" dirty="0"/>
              <a:t>DISKURZIVNÍ ČÁST</a:t>
            </a:r>
          </a:p>
        </p:txBody>
      </p:sp>
    </p:spTree>
    <p:extLst>
      <p:ext uri="{BB962C8B-B14F-4D97-AF65-F5344CB8AC3E}">
        <p14:creationId xmlns:p14="http://schemas.microsoft.com/office/powerpoint/2010/main" val="20891195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lvl="0" algn="just"/>
            <a:r>
              <a:rPr lang="cs-CZ" dirty="0"/>
              <a:t>TEXT:</a:t>
            </a:r>
          </a:p>
          <a:p>
            <a:pPr algn="just"/>
            <a:endParaRPr lang="cs-CZ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507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Screenshot_20220916-001451_Drive_1663280124193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2928957"/>
          </a:xfrm>
          <a:solidFill>
            <a:schemeClr val="bg1">
              <a:lumMod val="9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cs-CZ" b="1" dirty="0"/>
              <a:t>NÁZEV AKTIVITY</a:t>
            </a:r>
            <a:br>
              <a:rPr lang="cs-CZ" b="1" dirty="0"/>
            </a:br>
            <a:r>
              <a:rPr lang="cs-CZ" b="1" dirty="0"/>
              <a:t>„MOTTO</a:t>
            </a:r>
            <a:r>
              <a:rPr lang="cs-CZ" b="1"/>
              <a:t>/CITÁT“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85808"/>
          </a:xfrm>
          <a:solidFill>
            <a:schemeClr val="bg1">
              <a:lumMod val="9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/>
          <a:lstStyle/>
          <a:p>
            <a:r>
              <a:rPr lang="cs-CZ" dirty="0"/>
              <a:t>Studijní obor: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77861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Screenshot_20220916-001451_Drive_1663280124193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244827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cs-CZ" b="1" dirty="0"/>
              <a:t>REFLEXE TVŮRČÍ AKTIVITY</a:t>
            </a:r>
          </a:p>
        </p:txBody>
      </p:sp>
    </p:spTree>
    <p:extLst>
      <p:ext uri="{BB962C8B-B14F-4D97-AF65-F5344CB8AC3E}">
        <p14:creationId xmlns:p14="http://schemas.microsoft.com/office/powerpoint/2010/main" val="22056791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lvl="0" algn="just"/>
            <a:r>
              <a:rPr lang="cs-CZ" dirty="0"/>
              <a:t>TEXT:</a:t>
            </a:r>
          </a:p>
          <a:p>
            <a:pPr algn="just"/>
            <a:endParaRPr lang="cs-CZ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5694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Screenshot_20220916-001451_Drive_1663280124193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857232"/>
            <a:ext cx="7772400" cy="2571768"/>
          </a:xfrm>
          <a:solidFill>
            <a:schemeClr val="bg1">
              <a:lumMod val="9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cs-CZ" dirty="0"/>
              <a:t>OBRAZOVÁ PŘÍLOHA</a:t>
            </a:r>
            <a:br>
              <a:rPr lang="cs-CZ" b="1" dirty="0"/>
            </a:br>
            <a:r>
              <a:rPr lang="cs-CZ" b="1" dirty="0"/>
              <a:t>FOTOREPORT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1472" y="5715016"/>
            <a:ext cx="5072098" cy="642942"/>
          </a:xfrm>
        </p:spPr>
        <p:txBody>
          <a:bodyPr>
            <a:normAutofit fontScale="90000"/>
          </a:bodyPr>
          <a:lstStyle/>
          <a:p>
            <a:br>
              <a:rPr lang="cs-CZ" dirty="0">
                <a:solidFill>
                  <a:schemeClr val="accent4"/>
                </a:solidFill>
              </a:rPr>
            </a:br>
            <a:r>
              <a:rPr lang="cs-CZ" dirty="0"/>
              <a:t>AUTOR ARTEFAKTU (anonymita autora - věk, iniciály, pohlaví). </a:t>
            </a:r>
            <a:r>
              <a:rPr lang="cs-CZ" i="1" dirty="0"/>
              <a:t>„Název artefaktu“ </a:t>
            </a:r>
            <a:r>
              <a:rPr lang="cs-CZ" dirty="0"/>
              <a:t>(pokud jej autor pojmenoval), rok vzniku díla, technika. </a:t>
            </a:r>
            <a:br>
              <a:rPr lang="cs-CZ" dirty="0"/>
            </a:br>
            <a:r>
              <a:rPr lang="cs-CZ" b="0" dirty="0"/>
              <a:t>Fotoarchiv X (kdo foto pořídil?).</a:t>
            </a:r>
            <a:endParaRPr 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5715008" y="5429264"/>
            <a:ext cx="3428992" cy="14287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Stručný popisek</a:t>
            </a:r>
            <a:endParaRPr kumimoji="0" lang="cs-CZ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Grafický objekt 3" descr="Šplouchnutí">
            <a:extLst>
              <a:ext uri="{FF2B5EF4-FFF2-40B4-BE49-F238E27FC236}">
                <a16:creationId xmlns:a16="http://schemas.microsoft.com/office/drawing/2014/main" id="{AE36BC76-27D8-48CA-B867-F42B365064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35796" y="692696"/>
            <a:ext cx="3672408" cy="36724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Screenshot_20220916-001451_Drive_1663280124193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ARTETERAPEUTICKÉ </a:t>
            </a:r>
            <a:r>
              <a:rPr lang="cs-CZ" b="1" dirty="0"/>
              <a:t>PROSTŘEDÍ:</a:t>
            </a:r>
            <a:br>
              <a:rPr lang="cs-CZ" dirty="0"/>
            </a:br>
            <a:r>
              <a:rPr lang="cs-CZ" dirty="0"/>
              <a:t>Cílová skupina a časové požadavky</a:t>
            </a:r>
            <a:endParaRPr lang="cs-CZ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lvl="0" algn="just"/>
            <a:r>
              <a:rPr lang="cs-CZ" dirty="0"/>
              <a:t>TEXT:</a:t>
            </a:r>
          </a:p>
          <a:p>
            <a:pPr algn="just"/>
            <a:endParaRPr lang="cs-CZ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Screenshot_20220916-001451_Drive_1663280124193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489654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en-US" b="1" dirty="0"/>
              <a:t>CÍLE UMĚLECKO-TERAPEUTICKÉ AKTIVITY A JEJÍ </a:t>
            </a:r>
            <a:r>
              <a:rPr lang="cs-CZ" b="1" dirty="0"/>
              <a:t>PLÁNOVANÝ</a:t>
            </a:r>
            <a:r>
              <a:rPr lang="en-US" b="1" dirty="0"/>
              <a:t> OBSAH</a:t>
            </a:r>
            <a:br>
              <a:rPr lang="cs-CZ" dirty="0"/>
            </a:br>
            <a:br>
              <a:rPr lang="cs-CZ" sz="2000" dirty="0"/>
            </a:br>
            <a:r>
              <a:rPr lang="en-US" sz="2000" dirty="0"/>
              <a:t>CÍLE UMĚLECKO-TERAPEUTICKÉ AKTIVITY A JEJÍ </a:t>
            </a:r>
            <a:r>
              <a:rPr lang="cs-CZ" sz="2000" dirty="0"/>
              <a:t>PLÁNOVANÝ</a:t>
            </a:r>
            <a:r>
              <a:rPr lang="en-US" sz="2000" dirty="0"/>
              <a:t> OBSAH</a:t>
            </a:r>
            <a:br>
              <a:rPr lang="cs-CZ" sz="2000" dirty="0"/>
            </a:br>
            <a:r>
              <a:rPr lang="en-US" sz="2000" dirty="0"/>
              <a:t>ARTETERAPEUTICKÉ TÉMA</a:t>
            </a:r>
            <a:br>
              <a:rPr lang="cs-CZ" sz="2000" dirty="0"/>
            </a:br>
            <a:r>
              <a:rPr lang="en-US" sz="2000" dirty="0"/>
              <a:t>VÝTVARNÁ TECHNIKA</a:t>
            </a:r>
            <a:br>
              <a:rPr lang="cs-CZ" sz="2000" dirty="0"/>
            </a:br>
            <a:r>
              <a:rPr lang="en-US" sz="2000" dirty="0"/>
              <a:t>POTŘEBNÉ POMŮCKY, MATERIÁLY A TECHNICKÉ VYBAVENÍ</a:t>
            </a:r>
            <a:br>
              <a:rPr lang="cs-CZ" sz="2000" dirty="0"/>
            </a:br>
            <a:r>
              <a:rPr lang="en-US" sz="2000" dirty="0"/>
              <a:t>KONKRÉTNÍ CÍLE UMĚLECKO-TERAPEUTICKÉ AKTIVITY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788838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lvl="0" algn="just"/>
            <a:r>
              <a:rPr lang="cs-CZ" dirty="0"/>
              <a:t>TEXT:</a:t>
            </a:r>
          </a:p>
          <a:p>
            <a:pPr algn="just"/>
            <a:endParaRPr lang="cs-CZ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023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Screenshot_20220916-001451_Drive_1663280124193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2448272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POSTUP ŘEŠENÍ UMĚLECKO-TERAPEUTICKÉ AKTIVITY S PRŮBĚŽNÝM ČASOVÝM ROZVRHEM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699908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Screenshot_20220916-001451_Drive_1663280124193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244827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cs-CZ" b="1" dirty="0"/>
              <a:t>1. Fáze: Kontakt a motivace</a:t>
            </a:r>
          </a:p>
        </p:txBody>
      </p:sp>
    </p:spTree>
    <p:extLst>
      <p:ext uri="{BB962C8B-B14F-4D97-AF65-F5344CB8AC3E}">
        <p14:creationId xmlns:p14="http://schemas.microsoft.com/office/powerpoint/2010/main" val="598039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lvl="0" algn="just"/>
            <a:r>
              <a:rPr lang="cs-CZ" dirty="0"/>
              <a:t>TEXT:</a:t>
            </a:r>
          </a:p>
          <a:p>
            <a:pPr algn="just"/>
            <a:endParaRPr lang="cs-CZ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56682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2263</TotalTime>
  <Words>182</Words>
  <Application>Microsoft Office PowerPoint</Application>
  <PresentationFormat>Předvádění na obrazovce (4:3)</PresentationFormat>
  <Paragraphs>26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6" baseType="lpstr">
      <vt:lpstr>Arial</vt:lpstr>
      <vt:lpstr>Calibri</vt:lpstr>
      <vt:lpstr>Motiv sady Office</vt:lpstr>
      <vt:lpstr>KONCEPT PŘÍPRAVY NA UMĚLECKO-TERAPEUTICKOU AKTIVITU</vt:lpstr>
      <vt:lpstr>NÁZEV AKTIVITY „MOTTO/CITÁT“</vt:lpstr>
      <vt:lpstr>ARTETERAPEUTICKÉ PROSTŘEDÍ: Cílová skupina a časové požadavky</vt:lpstr>
      <vt:lpstr>Prezentace aplikace PowerPoint</vt:lpstr>
      <vt:lpstr>CÍLE UMĚLECKO-TERAPEUTICKÉ AKTIVITY A JEJÍ PLÁNOVANÝ OBSAH  CÍLE UMĚLECKO-TERAPEUTICKÉ AKTIVITY A JEJÍ PLÁNOVANÝ OBSAH ARTETERAPEUTICKÉ TÉMA VÝTVARNÁ TECHNIKA POTŘEBNÉ POMŮCKY, MATERIÁLY A TECHNICKÉ VYBAVENÍ KONKRÉTNÍ CÍLE UMĚLECKO-TERAPEUTICKÉ AKTIVITY</vt:lpstr>
      <vt:lpstr>Prezentace aplikace PowerPoint</vt:lpstr>
      <vt:lpstr>POSTUP ŘEŠENÍ UMĚLECKO-TERAPEUTICKÉ AKTIVITY S PRŮBĚŽNÝM ČASOVÝM ROZVRHEM </vt:lpstr>
      <vt:lpstr>1. Fáze: Kontakt a motivace</vt:lpstr>
      <vt:lpstr>Prezentace aplikace PowerPoint</vt:lpstr>
      <vt:lpstr>2. Fáze: Organizace a vyjasňování arteterapeutického námětu</vt:lpstr>
      <vt:lpstr>Prezentace aplikace PowerPoint</vt:lpstr>
      <vt:lpstr>3. Fáze: Improvizace a vstup do hlavního tvůrčího procesu </vt:lpstr>
      <vt:lpstr>Prezentace aplikace PowerPoint</vt:lpstr>
      <vt:lpstr>4. Fáze: Ukončení tvůrčího procesu</vt:lpstr>
      <vt:lpstr>Prezentace aplikace PowerPoint</vt:lpstr>
      <vt:lpstr>5. Fáze: Archivace artefaktů  a co dále?</vt:lpstr>
      <vt:lpstr>Prezentace aplikace PowerPoint</vt:lpstr>
      <vt:lpstr>DISKURZIVNÍ ČÁST</vt:lpstr>
      <vt:lpstr>Prezentace aplikace PowerPoint</vt:lpstr>
      <vt:lpstr>REFLEXE TVŮRČÍ AKTIVITY</vt:lpstr>
      <vt:lpstr>Prezentace aplikace PowerPoint</vt:lpstr>
      <vt:lpstr>OBRAZOVÁ PŘÍLOHA FOTOREPORT</vt:lpstr>
      <vt:lpstr> AUTOR ARTEFAKTU (anonymita autora - věk, iniciály, pohlaví). „Název artefaktu“ (pokud jej autor pojmenoval), rok vzniku díla, technika.  Fotoarchiv X (kdo foto pořídil?).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DÍL I. ÚVOD DO ARTETERAPIE</dc:title>
  <dc:creator>rodina</dc:creator>
  <cp:lastModifiedBy>Marie Bajnarová</cp:lastModifiedBy>
  <cp:revision>189</cp:revision>
  <dcterms:created xsi:type="dcterms:W3CDTF">2022-09-16T09:46:28Z</dcterms:created>
  <dcterms:modified xsi:type="dcterms:W3CDTF">2023-09-13T20:05:17Z</dcterms:modified>
</cp:coreProperties>
</file>