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9" r:id="rId4"/>
    <p:sldId id="260" r:id="rId5"/>
    <p:sldId id="261" r:id="rId6"/>
    <p:sldId id="262" r:id="rId7"/>
    <p:sldId id="264" r:id="rId8"/>
    <p:sldId id="266" r:id="rId9"/>
    <p:sldId id="265" r:id="rId10"/>
    <p:sldId id="267" r:id="rId11"/>
    <p:sldId id="263" r:id="rId12"/>
    <p:sldId id="257" r:id="rId13"/>
    <p:sldId id="268" r:id="rId14"/>
    <p:sldId id="269" r:id="rId15"/>
    <p:sldId id="270" r:id="rId16"/>
    <p:sldId id="281" r:id="rId17"/>
    <p:sldId id="282" r:id="rId18"/>
    <p:sldId id="271" r:id="rId19"/>
    <p:sldId id="272" r:id="rId20"/>
    <p:sldId id="273" r:id="rId21"/>
    <p:sldId id="274" r:id="rId22"/>
    <p:sldId id="275" r:id="rId23"/>
    <p:sldId id="276" r:id="rId24"/>
    <p:sldId id="277" r:id="rId25"/>
    <p:sldId id="278" r:id="rId26"/>
    <p:sldId id="279" r:id="rId27"/>
    <p:sldId id="280"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cs-CZ"/>
              <a:t>Kliknutím lze upravit styl.</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509A250-FF31-4206-8172-F9D3106AACB1}" type="datetimeFigureOut">
              <a:rPr lang="en-US" dirty="0"/>
              <a:t>11/29/2023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cs-CZ"/>
              <a:t>Kliknutím lze upravit styl.</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509A250-FF31-4206-8172-F9D3106AACB1}" type="datetimeFigureOut">
              <a:rPr lang="en-US" dirty="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cs-CZ"/>
              <a:t>Kliknutím lze upravit styl.</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cs-CZ"/>
              <a:t>Po kliknutí můžete upravovat styly textu v předloze.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509A250-FF31-4206-8172-F9D3106AACB1}" type="datetimeFigureOut">
              <a:rPr lang="en-US" dirty="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509A250-FF31-4206-8172-F9D3106AACB1}" type="datetimeFigureOut">
              <a:rPr lang="en-US" dirty="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cs-CZ"/>
              <a:t>Kliknutím lze upravit styl.</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11/29/2023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cs-CZ"/>
              <a:t>Kliknutím lze upravit styl.</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11/29/2023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nchorCtr="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cs-CZ"/>
              <a:t>Kliknutím lze upravit styl.</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9796027F-7875-4030-9381-8BD8C4F21935}" type="datetimeFigureOut">
              <a:rPr lang="en-US" dirty="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11/29/2023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11/29/2023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11/29/2023</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11/29/2023</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cs-CZ"/>
              <a:t>Kliknutím lze upravit styl.</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7" name="Date Placeholder 4"/>
          <p:cNvSpPr>
            <a:spLocks noGrp="1"/>
          </p:cNvSpPr>
          <p:nvPr>
            <p:ph type="dt" sz="half" idx="10"/>
          </p:nvPr>
        </p:nvSpPr>
        <p:spPr/>
        <p:txBody>
          <a:bodyPr/>
          <a:lstStyle/>
          <a:p>
            <a:fld id="{4509A250-FF31-4206-8172-F9D3106AACB1}" type="datetimeFigureOut">
              <a:rPr lang="en-US" dirty="0"/>
              <a:t>11/29/2023</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cs-CZ"/>
              <a:t>Kliknutím lze upravit styl.</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509A250-FF31-4206-8172-F9D3106AACB1}" type="datetimeFigureOut">
              <a:rPr lang="en-US" dirty="0"/>
              <a:t>11/29/2023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cs-CZ"/>
              <a:t>Kliknutím lze upravit styl.</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11/29/2023</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ceskatelevize.cz/porady/1131721572-babylon/422236100155007/"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ceskatelevize.cz/porady/1131721572-babylon/411236100152037/cast/178864/" TargetMode="External"/><Relationship Id="rId2" Type="http://schemas.openxmlformats.org/officeDocument/2006/relationships/hyperlink" Target="https://www.ceskatelevize.cz/porady/11690334848-sousede/421236100111010/cast/867917/"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8.xml"/><Relationship Id="rId5" Type="http://schemas.openxmlformats.org/officeDocument/2006/relationships/image" Target="../media/image18.emf"/><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emf"/><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050675-C5CE-D8A3-E4DE-A3C09D313352}"/>
              </a:ext>
            </a:extLst>
          </p:cNvPr>
          <p:cNvSpPr>
            <a:spLocks noGrp="1"/>
          </p:cNvSpPr>
          <p:nvPr>
            <p:ph type="ctrTitle"/>
          </p:nvPr>
        </p:nvSpPr>
        <p:spPr/>
        <p:txBody>
          <a:bodyPr/>
          <a:lstStyle/>
          <a:p>
            <a:r>
              <a:rPr lang="cs-CZ" dirty="0"/>
              <a:t>Děti – uprchlíci </a:t>
            </a:r>
          </a:p>
        </p:txBody>
      </p:sp>
      <p:sp>
        <p:nvSpPr>
          <p:cNvPr id="3" name="Podnadpis 2">
            <a:extLst>
              <a:ext uri="{FF2B5EF4-FFF2-40B4-BE49-F238E27FC236}">
                <a16:creationId xmlns:a16="http://schemas.microsoft.com/office/drawing/2014/main" id="{43913A3C-882A-F04A-5D2A-71B5E3266545}"/>
              </a:ext>
            </a:extLst>
          </p:cNvPr>
          <p:cNvSpPr>
            <a:spLocks noGrp="1"/>
          </p:cNvSpPr>
          <p:nvPr>
            <p:ph type="subTitle" idx="1"/>
          </p:nvPr>
        </p:nvSpPr>
        <p:spPr>
          <a:xfrm>
            <a:off x="1154954" y="4777379"/>
            <a:ext cx="10275045" cy="1641005"/>
          </a:xfrm>
        </p:spPr>
        <p:txBody>
          <a:bodyPr>
            <a:normAutofit/>
          </a:bodyPr>
          <a:lstStyle/>
          <a:p>
            <a:r>
              <a:rPr lang="cs-CZ" sz="3200" b="1" dirty="0"/>
              <a:t>Mgr. Andrea Preissová Krejčí, Ph.D.  </a:t>
            </a:r>
          </a:p>
        </p:txBody>
      </p:sp>
    </p:spTree>
    <p:extLst>
      <p:ext uri="{BB962C8B-B14F-4D97-AF65-F5344CB8AC3E}">
        <p14:creationId xmlns:p14="http://schemas.microsoft.com/office/powerpoint/2010/main" val="3625800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303C1B-6F54-5C99-F7F1-DF9D80FB0AD8}"/>
              </a:ext>
            </a:extLst>
          </p:cNvPr>
          <p:cNvSpPr>
            <a:spLocks noGrp="1"/>
          </p:cNvSpPr>
          <p:nvPr>
            <p:ph type="title"/>
          </p:nvPr>
        </p:nvSpPr>
        <p:spPr/>
        <p:txBody>
          <a:bodyPr/>
          <a:lstStyle/>
          <a:p>
            <a:r>
              <a:rPr lang="cs-CZ" dirty="0"/>
              <a:t>V exilu</a:t>
            </a:r>
          </a:p>
        </p:txBody>
      </p:sp>
      <p:sp>
        <p:nvSpPr>
          <p:cNvPr id="3" name="Zástupný obsah 2">
            <a:extLst>
              <a:ext uri="{FF2B5EF4-FFF2-40B4-BE49-F238E27FC236}">
                <a16:creationId xmlns:a16="http://schemas.microsoft.com/office/drawing/2014/main" id="{E1A23C9A-4C5E-832F-7B1D-E7D53BFF610A}"/>
              </a:ext>
            </a:extLst>
          </p:cNvPr>
          <p:cNvSpPr>
            <a:spLocks noGrp="1"/>
          </p:cNvSpPr>
          <p:nvPr>
            <p:ph sz="half" idx="1"/>
          </p:nvPr>
        </p:nvSpPr>
        <p:spPr/>
        <p:txBody>
          <a:bodyPr>
            <a:normAutofit fontScale="85000" lnSpcReduction="10000"/>
          </a:bodyPr>
          <a:lstStyle/>
          <a:p>
            <a:r>
              <a:rPr lang="cs-CZ" sz="1800" dirty="0">
                <a:effectLst/>
                <a:latin typeface="Calibri" panose="020F0502020204030204" pitchFamily="34" charset="0"/>
                <a:ea typeface="Times New Roman" panose="02020603050405020304" pitchFamily="18" charset="0"/>
                <a:cs typeface="Calibri" panose="020F0502020204030204" pitchFamily="34" charset="0"/>
              </a:rPr>
              <a:t>Georgia </a:t>
            </a:r>
            <a:r>
              <a:rPr lang="cs-CZ" sz="1800" dirty="0" err="1">
                <a:effectLst/>
                <a:latin typeface="Calibri" panose="020F0502020204030204" pitchFamily="34" charset="0"/>
                <a:ea typeface="Times New Roman" panose="02020603050405020304" pitchFamily="18" charset="0"/>
                <a:cs typeface="Calibri" panose="020F0502020204030204" pitchFamily="34" charset="0"/>
              </a:rPr>
              <a:t>Zerva</a:t>
            </a:r>
            <a:r>
              <a:rPr lang="cs-CZ" sz="1800" dirty="0">
                <a:effectLst/>
                <a:latin typeface="Calibri" panose="020F0502020204030204" pitchFamily="34" charset="0"/>
                <a:ea typeface="Times New Roman" panose="02020603050405020304" pitchFamily="18" charset="0"/>
                <a:cs typeface="Calibri" panose="020F0502020204030204" pitchFamily="34" charset="0"/>
              </a:rPr>
              <a:t> vypráví: „</a:t>
            </a:r>
            <a:r>
              <a:rPr lang="cs-CZ" sz="1800" i="1" dirty="0">
                <a:effectLst/>
                <a:latin typeface="Calibri" panose="020F0502020204030204" pitchFamily="34" charset="0"/>
                <a:ea typeface="Times New Roman" panose="02020603050405020304" pitchFamily="18" charset="0"/>
                <a:cs typeface="Calibri" panose="020F0502020204030204" pitchFamily="34" charset="0"/>
              </a:rPr>
              <a:t>My, co jsme byli mladší, jsme dostali přidělenou starší dívku, která o nás pečovala, … Kdykoliv jsme měli nějaký problém, tak jsme utíkali za ní. Pamatuji si ji jako vzor dodneška. </a:t>
            </a:r>
            <a:endParaRPr lang="cs-CZ" sz="1800" i="1" dirty="0">
              <a:effectLst/>
              <a:latin typeface="Calibri" panose="020F0502020204030204" pitchFamily="34" charset="0"/>
              <a:ea typeface="Calibri" panose="020F0502020204030204" pitchFamily="34" charset="0"/>
              <a:cs typeface="Times New Roman" panose="02020603050405020304" pitchFamily="18" charset="0"/>
            </a:endParaRPr>
          </a:p>
          <a:p>
            <a:r>
              <a:rPr lang="cs-CZ" sz="1800" i="1" dirty="0">
                <a:effectLst/>
                <a:latin typeface="Calibri" panose="020F0502020204030204" pitchFamily="34" charset="0"/>
                <a:ea typeface="Times New Roman" panose="02020603050405020304" pitchFamily="18" charset="0"/>
              </a:rPr>
              <a:t>On ten život náš byl takový trochu izolovaný. … </a:t>
            </a:r>
            <a:r>
              <a:rPr lang="cs-CZ" sz="1800" b="1" i="1" dirty="0">
                <a:effectLst/>
                <a:latin typeface="Calibri" panose="020F0502020204030204" pitchFamily="34" charset="0"/>
                <a:ea typeface="Times New Roman" panose="02020603050405020304" pitchFamily="18" charset="0"/>
              </a:rPr>
              <a:t>Ale byli jsme hodně semknutý, jako bratři a sestry. … Nebyla tam žádná nevraživost. Byli jsme kamarádi</a:t>
            </a:r>
            <a:r>
              <a:rPr lang="cs-CZ" sz="1800" dirty="0">
                <a:effectLst/>
                <a:latin typeface="Calibri" panose="020F0502020204030204" pitchFamily="34" charset="0"/>
                <a:ea typeface="Times New Roman" panose="02020603050405020304" pitchFamily="18" charset="0"/>
              </a:rPr>
              <a:t>.“ </a:t>
            </a:r>
          </a:p>
          <a:p>
            <a:r>
              <a:rPr lang="cs-CZ" sz="1800" dirty="0">
                <a:effectLst/>
                <a:latin typeface="Calibri" panose="020F0502020204030204" pitchFamily="34" charset="0"/>
                <a:ea typeface="Times New Roman" panose="02020603050405020304" pitchFamily="18" charset="0"/>
              </a:rPr>
              <a:t>Georgios </a:t>
            </a:r>
            <a:r>
              <a:rPr lang="cs-CZ" sz="1800" dirty="0" err="1">
                <a:effectLst/>
                <a:latin typeface="Calibri" panose="020F0502020204030204" pitchFamily="34" charset="0"/>
                <a:ea typeface="Times New Roman" panose="02020603050405020304" pitchFamily="18" charset="0"/>
              </a:rPr>
              <a:t>Karanikos</a:t>
            </a:r>
            <a:r>
              <a:rPr lang="cs-CZ" sz="1800" dirty="0">
                <a:effectLst/>
                <a:latin typeface="Calibri" panose="020F0502020204030204" pitchFamily="34" charset="0"/>
                <a:ea typeface="Times New Roman" panose="02020603050405020304" pitchFamily="18" charset="0"/>
              </a:rPr>
              <a:t>: „</a:t>
            </a:r>
            <a:r>
              <a:rPr lang="cs-CZ" sz="1800" i="1" dirty="0">
                <a:effectLst/>
                <a:latin typeface="Calibri" panose="020F0502020204030204" pitchFamily="34" charset="0"/>
                <a:ea typeface="Times New Roman" panose="02020603050405020304" pitchFamily="18" charset="0"/>
              </a:rPr>
              <a:t>Nemůžu si na Česko vůbec stěžovat. Chovali se k nám, jako bychom byli jejich děti</a:t>
            </a:r>
            <a:r>
              <a:rPr lang="cs-CZ" sz="1800" dirty="0">
                <a:effectLst/>
                <a:latin typeface="Calibri" panose="020F0502020204030204" pitchFamily="34" charset="0"/>
                <a:ea typeface="Times New Roman" panose="02020603050405020304" pitchFamily="18" charset="0"/>
              </a:rPr>
              <a:t>.“</a:t>
            </a:r>
          </a:p>
          <a:p>
            <a:r>
              <a:rPr lang="cs-CZ" sz="1800" dirty="0" err="1">
                <a:effectLst/>
                <a:latin typeface="Calibri" panose="020F0502020204030204" pitchFamily="34" charset="0"/>
                <a:ea typeface="Times New Roman" panose="02020603050405020304" pitchFamily="18" charset="0"/>
              </a:rPr>
              <a:t>Melpomeni</a:t>
            </a:r>
            <a:r>
              <a:rPr lang="cs-CZ" sz="1800" dirty="0">
                <a:effectLst/>
                <a:latin typeface="Calibri" panose="020F0502020204030204" pitchFamily="34" charset="0"/>
                <a:ea typeface="Times New Roman" panose="02020603050405020304" pitchFamily="18" charset="0"/>
              </a:rPr>
              <a:t> Filipová, která v dětském domově v Klokočově strávila celkem jedenáct let a vychodila tam základní školu, vzpomíná na tuto dobu takřka výhradně v dobrém: „</a:t>
            </a:r>
            <a:r>
              <a:rPr lang="cs-CZ" sz="1800" b="1" i="1" dirty="0">
                <a:effectLst/>
                <a:latin typeface="Calibri" panose="020F0502020204030204" pitchFamily="34" charset="0"/>
                <a:ea typeface="Times New Roman" panose="02020603050405020304" pitchFamily="18" charset="0"/>
              </a:rPr>
              <a:t>nemůžu si naříkat na dětství, i když rodiče strašně chybí</a:t>
            </a:r>
            <a:r>
              <a:rPr lang="cs-CZ" sz="1800" dirty="0">
                <a:effectLst/>
                <a:latin typeface="Calibri" panose="020F0502020204030204" pitchFamily="34" charset="0"/>
                <a:ea typeface="Times New Roman" panose="02020603050405020304" pitchFamily="18" charset="0"/>
              </a:rPr>
              <a:t>.“  </a:t>
            </a:r>
            <a:endParaRPr lang="cs-CZ" dirty="0"/>
          </a:p>
        </p:txBody>
      </p:sp>
      <p:pic>
        <p:nvPicPr>
          <p:cNvPr id="6" name="Zástupný obsah 5">
            <a:extLst>
              <a:ext uri="{FF2B5EF4-FFF2-40B4-BE49-F238E27FC236}">
                <a16:creationId xmlns:a16="http://schemas.microsoft.com/office/drawing/2014/main" id="{10F35E34-AE0D-CCCF-0370-DB0876B530E6}"/>
              </a:ext>
            </a:extLst>
          </p:cNvPr>
          <p:cNvPicPr>
            <a:picLocks noGrp="1" noChangeAspect="1"/>
          </p:cNvPicPr>
          <p:nvPr>
            <p:ph sz="half" idx="2"/>
          </p:nvPr>
        </p:nvPicPr>
        <p:blipFill>
          <a:blip r:embed="rId2"/>
          <a:stretch>
            <a:fillRect/>
          </a:stretch>
        </p:blipFill>
        <p:spPr>
          <a:xfrm>
            <a:off x="5694765" y="2055813"/>
            <a:ext cx="4315607" cy="4200525"/>
          </a:xfrm>
        </p:spPr>
      </p:pic>
      <p:sp>
        <p:nvSpPr>
          <p:cNvPr id="7" name="TextovéPole 6">
            <a:extLst>
              <a:ext uri="{FF2B5EF4-FFF2-40B4-BE49-F238E27FC236}">
                <a16:creationId xmlns:a16="http://schemas.microsoft.com/office/drawing/2014/main" id="{95020B42-4F9B-DC96-9E33-EC9B60F6F06F}"/>
              </a:ext>
            </a:extLst>
          </p:cNvPr>
          <p:cNvSpPr txBox="1"/>
          <p:nvPr/>
        </p:nvSpPr>
        <p:spPr>
          <a:xfrm>
            <a:off x="5499651" y="452718"/>
            <a:ext cx="5086287" cy="1200329"/>
          </a:xfrm>
          <a:prstGeom prst="rect">
            <a:avLst/>
          </a:prstGeom>
          <a:noFill/>
        </p:spPr>
        <p:txBody>
          <a:bodyPr wrap="square" rtlCol="0">
            <a:spAutoFit/>
          </a:bodyPr>
          <a:lstStyle/>
          <a:p>
            <a:r>
              <a:rPr lang="cs-CZ" dirty="0"/>
              <a:t>Řečtí chlapci v dětském domově pod Gottwaldovým</a:t>
            </a:r>
          </a:p>
          <a:p>
            <a:r>
              <a:rPr lang="cs-CZ" dirty="0"/>
              <a:t>a Stalinovým dohledem (Sobotín, září 1949).</a:t>
            </a:r>
          </a:p>
          <a:p>
            <a:r>
              <a:rPr lang="cs-CZ" dirty="0"/>
              <a:t>Fotografický archiv </a:t>
            </a:r>
            <a:r>
              <a:rPr lang="cs-CZ" dirty="0" err="1"/>
              <a:t>ČTk</a:t>
            </a:r>
            <a:r>
              <a:rPr lang="cs-CZ" dirty="0"/>
              <a:t>.</a:t>
            </a:r>
          </a:p>
        </p:txBody>
      </p:sp>
    </p:spTree>
    <p:extLst>
      <p:ext uri="{BB962C8B-B14F-4D97-AF65-F5344CB8AC3E}">
        <p14:creationId xmlns:p14="http://schemas.microsoft.com/office/powerpoint/2010/main" val="880086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45A33B-986E-CC30-FDA4-AFAFD754773E}"/>
              </a:ext>
            </a:extLst>
          </p:cNvPr>
          <p:cNvSpPr>
            <a:spLocks noGrp="1"/>
          </p:cNvSpPr>
          <p:nvPr>
            <p:ph type="title"/>
          </p:nvPr>
        </p:nvSpPr>
        <p:spPr>
          <a:xfrm>
            <a:off x="646111" y="452718"/>
            <a:ext cx="10801474" cy="1400530"/>
          </a:xfrm>
        </p:spPr>
        <p:txBody>
          <a:bodyPr/>
          <a:lstStyle/>
          <a:p>
            <a:r>
              <a:rPr lang="cs-CZ" sz="3200" dirty="0"/>
              <a:t>Skupina dívek v dětském domově (Československo, 50. léta). A fotografie chlapců při výuce v Sobotíně u Šumperka 1949</a:t>
            </a:r>
          </a:p>
        </p:txBody>
      </p:sp>
      <p:pic>
        <p:nvPicPr>
          <p:cNvPr id="5" name="Zástupný obsah 4">
            <a:extLst>
              <a:ext uri="{FF2B5EF4-FFF2-40B4-BE49-F238E27FC236}">
                <a16:creationId xmlns:a16="http://schemas.microsoft.com/office/drawing/2014/main" id="{C91CDFC0-DCAD-653B-B85A-8850C80F3A60}"/>
              </a:ext>
            </a:extLst>
          </p:cNvPr>
          <p:cNvPicPr>
            <a:picLocks noGrp="1" noChangeAspect="1"/>
          </p:cNvPicPr>
          <p:nvPr>
            <p:ph idx="1"/>
          </p:nvPr>
        </p:nvPicPr>
        <p:blipFill>
          <a:blip r:embed="rId2"/>
          <a:stretch>
            <a:fillRect/>
          </a:stretch>
        </p:blipFill>
        <p:spPr>
          <a:xfrm>
            <a:off x="196645" y="2098753"/>
            <a:ext cx="5899355" cy="3844413"/>
          </a:xfrm>
        </p:spPr>
      </p:pic>
      <p:pic>
        <p:nvPicPr>
          <p:cNvPr id="7" name="Obrázek 6">
            <a:extLst>
              <a:ext uri="{FF2B5EF4-FFF2-40B4-BE49-F238E27FC236}">
                <a16:creationId xmlns:a16="http://schemas.microsoft.com/office/drawing/2014/main" id="{ECF433A9-C818-7851-F093-FF6FA405669C}"/>
              </a:ext>
            </a:extLst>
          </p:cNvPr>
          <p:cNvPicPr>
            <a:picLocks noChangeAspect="1"/>
          </p:cNvPicPr>
          <p:nvPr/>
        </p:nvPicPr>
        <p:blipFill>
          <a:blip r:embed="rId3"/>
          <a:stretch>
            <a:fillRect/>
          </a:stretch>
        </p:blipFill>
        <p:spPr>
          <a:xfrm>
            <a:off x="6292645" y="2098753"/>
            <a:ext cx="5899355" cy="4306529"/>
          </a:xfrm>
          <a:prstGeom prst="rect">
            <a:avLst/>
          </a:prstGeom>
        </p:spPr>
      </p:pic>
    </p:spTree>
    <p:extLst>
      <p:ext uri="{BB962C8B-B14F-4D97-AF65-F5344CB8AC3E}">
        <p14:creationId xmlns:p14="http://schemas.microsoft.com/office/powerpoint/2010/main" val="3611906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8DEB55-05A6-3287-EF31-BD0632A88DB7}"/>
              </a:ext>
            </a:extLst>
          </p:cNvPr>
          <p:cNvSpPr>
            <a:spLocks noGrp="1"/>
          </p:cNvSpPr>
          <p:nvPr>
            <p:ph type="title"/>
          </p:nvPr>
        </p:nvSpPr>
        <p:spPr/>
        <p:txBody>
          <a:bodyPr/>
          <a:lstStyle/>
          <a:p>
            <a:r>
              <a:rPr lang="cs-CZ" dirty="0"/>
              <a:t>Oběd nejmenších dětí v dětském domově (Sobotín,1949).</a:t>
            </a:r>
          </a:p>
        </p:txBody>
      </p:sp>
      <p:pic>
        <p:nvPicPr>
          <p:cNvPr id="9" name="Zástupný obsah 8">
            <a:extLst>
              <a:ext uri="{FF2B5EF4-FFF2-40B4-BE49-F238E27FC236}">
                <a16:creationId xmlns:a16="http://schemas.microsoft.com/office/drawing/2014/main" id="{F0997EF0-A362-A43D-BBF4-A518C70148F4}"/>
              </a:ext>
            </a:extLst>
          </p:cNvPr>
          <p:cNvPicPr>
            <a:picLocks noGrp="1" noChangeAspect="1"/>
          </p:cNvPicPr>
          <p:nvPr>
            <p:ph idx="1"/>
          </p:nvPr>
        </p:nvPicPr>
        <p:blipFill>
          <a:blip r:embed="rId2"/>
          <a:stretch>
            <a:fillRect/>
          </a:stretch>
        </p:blipFill>
        <p:spPr>
          <a:xfrm>
            <a:off x="646111" y="1814350"/>
            <a:ext cx="5264475" cy="5043650"/>
          </a:xfrm>
        </p:spPr>
      </p:pic>
      <p:pic>
        <p:nvPicPr>
          <p:cNvPr id="11" name="Obrázek 10">
            <a:extLst>
              <a:ext uri="{FF2B5EF4-FFF2-40B4-BE49-F238E27FC236}">
                <a16:creationId xmlns:a16="http://schemas.microsoft.com/office/drawing/2014/main" id="{118551C4-4E9E-26F0-9D62-7C4ABCC53933}"/>
              </a:ext>
            </a:extLst>
          </p:cNvPr>
          <p:cNvPicPr>
            <a:picLocks noChangeAspect="1"/>
          </p:cNvPicPr>
          <p:nvPr/>
        </p:nvPicPr>
        <p:blipFill>
          <a:blip r:embed="rId3"/>
          <a:stretch>
            <a:fillRect/>
          </a:stretch>
        </p:blipFill>
        <p:spPr>
          <a:xfrm>
            <a:off x="6096000" y="2443034"/>
            <a:ext cx="5860026" cy="3864077"/>
          </a:xfrm>
          <a:prstGeom prst="rect">
            <a:avLst/>
          </a:prstGeom>
        </p:spPr>
      </p:pic>
    </p:spTree>
    <p:extLst>
      <p:ext uri="{BB962C8B-B14F-4D97-AF65-F5344CB8AC3E}">
        <p14:creationId xmlns:p14="http://schemas.microsoft.com/office/powerpoint/2010/main" val="2345852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BAE388B-567F-9DBB-F3D5-5C02884B3CC5}"/>
              </a:ext>
            </a:extLst>
          </p:cNvPr>
          <p:cNvSpPr>
            <a:spLocks noGrp="1"/>
          </p:cNvSpPr>
          <p:nvPr>
            <p:ph type="title"/>
          </p:nvPr>
        </p:nvSpPr>
        <p:spPr/>
        <p:txBody>
          <a:bodyPr/>
          <a:lstStyle/>
          <a:p>
            <a:r>
              <a:rPr lang="cs-CZ" dirty="0"/>
              <a:t>Dvojí identita – dva domovy</a:t>
            </a:r>
          </a:p>
        </p:txBody>
      </p:sp>
      <p:sp>
        <p:nvSpPr>
          <p:cNvPr id="3" name="Zástupný obsah 2">
            <a:extLst>
              <a:ext uri="{FF2B5EF4-FFF2-40B4-BE49-F238E27FC236}">
                <a16:creationId xmlns:a16="http://schemas.microsoft.com/office/drawing/2014/main" id="{D1DD0216-7C34-43A4-0825-4A274DCDEA5E}"/>
              </a:ext>
            </a:extLst>
          </p:cNvPr>
          <p:cNvSpPr>
            <a:spLocks noGrp="1"/>
          </p:cNvSpPr>
          <p:nvPr>
            <p:ph idx="1"/>
          </p:nvPr>
        </p:nvSpPr>
        <p:spPr>
          <a:xfrm>
            <a:off x="1103312" y="1406770"/>
            <a:ext cx="8946541" cy="5451230"/>
          </a:xfrm>
        </p:spPr>
        <p:txBody>
          <a:bodyPr>
            <a:normAutofit fontScale="85000" lnSpcReduction="10000"/>
          </a:bodyPr>
          <a:lstStyle/>
          <a:p>
            <a:r>
              <a:rPr lang="cs-CZ" dirty="0"/>
              <a:t>Lidé vyhnaní z domova mohou ztratit identitu, kterou měli jako obyvatelé daného místa, ale nevyhnutelně získávají nové identity – </a:t>
            </a:r>
            <a:r>
              <a:rPr lang="cs-CZ" b="1" dirty="0"/>
              <a:t>identitu uprchlíka založenou na ztrátách, které zažili</a:t>
            </a:r>
            <a:r>
              <a:rPr lang="cs-CZ" dirty="0"/>
              <a:t>, a také další identity založené na vazbách, které si vytvoří ke svému novému domovu. … </a:t>
            </a:r>
            <a:r>
              <a:rPr lang="cs-CZ" b="1" dirty="0"/>
              <a:t>Lidé, kteří mají více než jeden domov, kteří jsou doma na více než jednom místě, nejsou nutně bezdomovci nebo zmatení.</a:t>
            </a:r>
          </a:p>
          <a:p>
            <a:r>
              <a:rPr lang="en-GB" sz="1800" dirty="0" err="1">
                <a:effectLst/>
                <a:latin typeface="Times New Roman" panose="02020603050405020304" pitchFamily="18" charset="0"/>
                <a:ea typeface="Times New Roman" panose="02020603050405020304" pitchFamily="18" charset="0"/>
              </a:rPr>
              <a:t>Danforth</a:t>
            </a:r>
            <a:r>
              <a:rPr lang="en-GB" sz="1800" dirty="0">
                <a:effectLst/>
                <a:latin typeface="Times New Roman" panose="02020603050405020304" pitchFamily="18" charset="0"/>
                <a:ea typeface="Times New Roman" panose="02020603050405020304" pitchFamily="18" charset="0"/>
              </a:rPr>
              <a:t>, L. M. (2003). "</a:t>
            </a:r>
            <a:r>
              <a:rPr lang="en-GB" sz="1800" dirty="0" err="1">
                <a:effectLst/>
                <a:latin typeface="Times New Roman" panose="02020603050405020304" pitchFamily="18" charset="0"/>
                <a:ea typeface="Times New Roman" panose="02020603050405020304" pitchFamily="18" charset="0"/>
              </a:rPr>
              <a:t>Překročili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jsme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mnoho</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hranic</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Uprchlické</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děti</a:t>
            </a:r>
            <a:r>
              <a:rPr lang="en-GB" sz="1800" dirty="0">
                <a:effectLst/>
                <a:latin typeface="Times New Roman" panose="02020603050405020304" pitchFamily="18" charset="0"/>
                <a:ea typeface="Times New Roman" panose="02020603050405020304" pitchFamily="18" charset="0"/>
              </a:rPr>
              <a:t> v </a:t>
            </a:r>
            <a:r>
              <a:rPr lang="en-GB" sz="1800" dirty="0" err="1">
                <a:effectLst/>
                <a:latin typeface="Times New Roman" panose="02020603050405020304" pitchFamily="18" charset="0"/>
                <a:ea typeface="Times New Roman" panose="02020603050405020304" pitchFamily="18" charset="0"/>
              </a:rPr>
              <a:t>řecké</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občanské</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válce</a:t>
            </a:r>
            <a:r>
              <a:rPr lang="en-GB" sz="1800" dirty="0">
                <a:effectLst/>
                <a:latin typeface="Times New Roman" panose="02020603050405020304" pitchFamily="18" charset="0"/>
                <a:ea typeface="Times New Roman" panose="02020603050405020304" pitchFamily="18" charset="0"/>
              </a:rPr>
              <a:t>. </a:t>
            </a:r>
            <a:r>
              <a:rPr lang="en-GB" sz="1800" i="1" dirty="0">
                <a:effectLst/>
                <a:latin typeface="Times New Roman" panose="02020603050405020304" pitchFamily="18" charset="0"/>
                <a:ea typeface="Times New Roman" panose="02020603050405020304" pitchFamily="18" charset="0"/>
              </a:rPr>
              <a:t>Diaspora: A Journal of Transnational Studies</a:t>
            </a:r>
            <a:r>
              <a:rPr lang="en-GB" sz="1800" dirty="0">
                <a:effectLst/>
                <a:latin typeface="Times New Roman" panose="02020603050405020304" pitchFamily="18" charset="0"/>
                <a:ea typeface="Times New Roman" panose="02020603050405020304" pitchFamily="18" charset="0"/>
              </a:rPr>
              <a:t>, 12(2): 169-209.</a:t>
            </a:r>
            <a:endParaRPr lang="cs-CZ" sz="1800" dirty="0">
              <a:effectLst/>
              <a:latin typeface="Arial" panose="020B0604020202020204" pitchFamily="34" charset="0"/>
              <a:ea typeface="Arial" panose="020B0604020202020204" pitchFamily="34" charset="0"/>
            </a:endParaRPr>
          </a:p>
          <a:p>
            <a:r>
              <a:rPr lang="cs-CZ" dirty="0"/>
              <a:t>Diaspory samy o sobě jsou také místy dlouhodobého, ne-li trvalého utváření společenství. </a:t>
            </a:r>
          </a:p>
          <a:p>
            <a:pPr marL="0" indent="0">
              <a:buNone/>
            </a:pPr>
            <a:r>
              <a:rPr lang="cs-CZ" dirty="0"/>
              <a:t>		•	V případě uprchlíků je třeba pojem jediného, stálého domova zproblematizovat, demystifikovat a nahradit chápáním domova jako „pohyblivého konceptu“. </a:t>
            </a:r>
          </a:p>
          <a:p>
            <a:pPr marL="0" indent="0">
              <a:buNone/>
            </a:pPr>
            <a:r>
              <a:rPr lang="cs-CZ" dirty="0"/>
              <a:t>		•</a:t>
            </a:r>
            <a:r>
              <a:rPr lang="cs-CZ" b="1" dirty="0"/>
              <a:t>	Člověk může být „doma“ na více než jednom místě.</a:t>
            </a:r>
          </a:p>
          <a:p>
            <a:endParaRPr lang="cs-CZ" dirty="0"/>
          </a:p>
          <a:p>
            <a:r>
              <a:rPr lang="cs-CZ" dirty="0"/>
              <a:t>Do konce padesátých let se do Řecka vrátilo až 5600 dětí. Velký počet dětí uprchlíků zůstal v hostitelských zemích ve východní Evropě, kde žijí dodnes. </a:t>
            </a:r>
          </a:p>
          <a:p>
            <a:r>
              <a:rPr lang="cs-CZ" dirty="0">
                <a:hlinkClick r:id="rId2"/>
              </a:rPr>
              <a:t>https://www.ceskatelevize.cz/porady/1131721572-babylon/422236100155007/</a:t>
            </a:r>
            <a:r>
              <a:rPr lang="cs-CZ" dirty="0"/>
              <a:t> Češi v Řecku </a:t>
            </a:r>
          </a:p>
        </p:txBody>
      </p:sp>
    </p:spTree>
    <p:extLst>
      <p:ext uri="{BB962C8B-B14F-4D97-AF65-F5344CB8AC3E}">
        <p14:creationId xmlns:p14="http://schemas.microsoft.com/office/powerpoint/2010/main" val="2589995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F95687-681E-1777-0F69-36B2B7FEB34F}"/>
              </a:ext>
            </a:extLst>
          </p:cNvPr>
          <p:cNvSpPr>
            <a:spLocks noGrp="1"/>
          </p:cNvSpPr>
          <p:nvPr>
            <p:ph type="title"/>
          </p:nvPr>
        </p:nvSpPr>
        <p:spPr/>
        <p:txBody>
          <a:bodyPr/>
          <a:lstStyle/>
          <a:p>
            <a:r>
              <a:rPr lang="cs-CZ" dirty="0"/>
              <a:t>Repatriace</a:t>
            </a:r>
          </a:p>
        </p:txBody>
      </p:sp>
      <p:sp>
        <p:nvSpPr>
          <p:cNvPr id="3" name="Zástupný obsah 2">
            <a:extLst>
              <a:ext uri="{FF2B5EF4-FFF2-40B4-BE49-F238E27FC236}">
                <a16:creationId xmlns:a16="http://schemas.microsoft.com/office/drawing/2014/main" id="{90D1440D-D48F-FCA7-85AB-D4152255CB0C}"/>
              </a:ext>
            </a:extLst>
          </p:cNvPr>
          <p:cNvSpPr>
            <a:spLocks noGrp="1"/>
          </p:cNvSpPr>
          <p:nvPr>
            <p:ph idx="1"/>
          </p:nvPr>
        </p:nvSpPr>
        <p:spPr/>
        <p:txBody>
          <a:bodyPr/>
          <a:lstStyle/>
          <a:p>
            <a:r>
              <a:rPr lang="cs-CZ" dirty="0"/>
              <a:t>Příběhy repatriovaných dětí ukazují, že tak jako se cizí ženy mohou stát „matkami“, tak se také matky mohou stát cizími lidmi.</a:t>
            </a:r>
          </a:p>
          <a:p>
            <a:r>
              <a:rPr lang="cs-CZ" dirty="0"/>
              <a:t>Vyprávění dětských uprchlíků z občanské války v Řecku ukazují, že domov není jediné, stálé místo a že místo, které kdysi domovem bylo, jím může přestat být, když ho pohltí válka. </a:t>
            </a:r>
          </a:p>
          <a:p>
            <a:r>
              <a:rPr lang="cs-CZ" dirty="0"/>
              <a:t>Často ale neměli na výběr, pokud jejich rodiče zažádali o repatriaci v době, kdy nebyly tyto děti dospělé. Jejich příběhy ukazují, jak snadno se lidé mohou stát cizinci ve svých vlastních domovech a demonstrují tak nemožnost návratu do skutečného domova.</a:t>
            </a:r>
          </a:p>
          <a:p>
            <a:r>
              <a:rPr lang="cs-CZ" dirty="0" err="1"/>
              <a:t>Salman</a:t>
            </a:r>
            <a:r>
              <a:rPr lang="cs-CZ" dirty="0"/>
              <a:t> </a:t>
            </a:r>
            <a:r>
              <a:rPr lang="cs-CZ" dirty="0" err="1"/>
              <a:t>Rushdie</a:t>
            </a:r>
            <a:r>
              <a:rPr lang="cs-CZ" dirty="0"/>
              <a:t> nazval jejich původní domovinu „imaginární vlastí“. </a:t>
            </a:r>
          </a:p>
          <a:p>
            <a:pPr marL="0" indent="0">
              <a:buNone/>
            </a:pPr>
            <a:r>
              <a:rPr lang="cs-CZ" dirty="0"/>
              <a:t>		•	</a:t>
            </a:r>
            <a:r>
              <a:rPr lang="cs-CZ" b="1" dirty="0"/>
              <a:t>Minulost je země, z níž jsme všichni emigrovali.</a:t>
            </a:r>
          </a:p>
          <a:p>
            <a:endParaRPr lang="cs-CZ" dirty="0"/>
          </a:p>
        </p:txBody>
      </p:sp>
    </p:spTree>
    <p:extLst>
      <p:ext uri="{BB962C8B-B14F-4D97-AF65-F5344CB8AC3E}">
        <p14:creationId xmlns:p14="http://schemas.microsoft.com/office/powerpoint/2010/main" val="414548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82172F-992F-E290-7F49-82873E8AA240}"/>
              </a:ext>
            </a:extLst>
          </p:cNvPr>
          <p:cNvSpPr>
            <a:spLocks noGrp="1"/>
          </p:cNvSpPr>
          <p:nvPr>
            <p:ph type="title"/>
          </p:nvPr>
        </p:nvSpPr>
        <p:spPr/>
        <p:txBody>
          <a:bodyPr/>
          <a:lstStyle/>
          <a:p>
            <a:r>
              <a:rPr lang="cs-CZ" dirty="0"/>
              <a:t>Uprchlíci ze zemí bývalé Jugoslávie </a:t>
            </a:r>
          </a:p>
        </p:txBody>
      </p:sp>
      <p:sp>
        <p:nvSpPr>
          <p:cNvPr id="3" name="Zástupný obsah 2">
            <a:extLst>
              <a:ext uri="{FF2B5EF4-FFF2-40B4-BE49-F238E27FC236}">
                <a16:creationId xmlns:a16="http://schemas.microsoft.com/office/drawing/2014/main" id="{24F16093-FFFA-4DE5-4CCB-A70F14D06B0C}"/>
              </a:ext>
            </a:extLst>
          </p:cNvPr>
          <p:cNvSpPr>
            <a:spLocks noGrp="1"/>
          </p:cNvSpPr>
          <p:nvPr>
            <p:ph idx="1"/>
          </p:nvPr>
        </p:nvSpPr>
        <p:spPr/>
        <p:txBody>
          <a:bodyPr>
            <a:normAutofit fontScale="92500" lnSpcReduction="20000"/>
          </a:bodyPr>
          <a:lstStyle/>
          <a:p>
            <a:r>
              <a:rPr lang="cs-CZ" dirty="0"/>
              <a:t>Pořad Sousedé. </a:t>
            </a:r>
            <a:r>
              <a:rPr lang="cs-CZ" dirty="0">
                <a:hlinkClick r:id="rId2"/>
              </a:rPr>
              <a:t>https://www.ceskatelevize.cz/porady/11690334848-sousede/421236100111010/cast/867917/</a:t>
            </a:r>
            <a:r>
              <a:rPr lang="cs-CZ" dirty="0"/>
              <a:t> </a:t>
            </a:r>
          </a:p>
          <a:p>
            <a:r>
              <a:rPr lang="cs-CZ" dirty="0"/>
              <a:t>Výzva „Zachraňte naše děti“ se stala symbolem války na </a:t>
            </a:r>
            <a:r>
              <a:rPr lang="cs-CZ" dirty="0" err="1"/>
              <a:t>Daruvarsku</a:t>
            </a:r>
            <a:r>
              <a:rPr lang="cs-CZ" dirty="0"/>
              <a:t>. Byl to symbol společné identity </a:t>
            </a:r>
            <a:r>
              <a:rPr lang="cs-CZ" dirty="0" err="1"/>
              <a:t>Daruvařanů</a:t>
            </a:r>
            <a:r>
              <a:rPr lang="cs-CZ" dirty="0"/>
              <a:t> napříč národnostmi (chorvatské, maďarské, české, slovenské i srbské), neboť pomoc byla určena dětem z ohroženého Chorvatska bez ohledu na národnostní příslušnost.  </a:t>
            </a:r>
          </a:p>
          <a:p>
            <a:r>
              <a:rPr lang="cs-CZ" dirty="0"/>
              <a:t>Tak bylo na 1500 dětí a matek s malými dětmi zachráněno a v bezpečí, než se válečná vichřice stáhla z blízkosti jejich domovů. </a:t>
            </a:r>
          </a:p>
          <a:p>
            <a:r>
              <a:rPr lang="cs-CZ" b="1" dirty="0"/>
              <a:t>„Zdálo se, že v té době se čas zastavil, že všechno válečné utrpení nikdy </a:t>
            </a:r>
            <a:r>
              <a:rPr lang="cs-CZ" b="1" dirty="0" err="1"/>
              <a:t>neskon</a:t>
            </a:r>
            <a:r>
              <a:rPr lang="cs-CZ" b="1" dirty="0"/>
              <a:t> čí.“ </a:t>
            </a:r>
            <a:r>
              <a:rPr lang="cs-CZ" dirty="0"/>
              <a:t>(Světluška </a:t>
            </a:r>
            <a:r>
              <a:rPr lang="cs-CZ" dirty="0" err="1"/>
              <a:t>Prokopićová</a:t>
            </a:r>
            <a:r>
              <a:rPr lang="cs-CZ" dirty="0"/>
              <a:t>) </a:t>
            </a:r>
          </a:p>
          <a:p>
            <a:r>
              <a:rPr lang="cs-CZ" dirty="0">
                <a:hlinkClick r:id="rId3"/>
              </a:rPr>
              <a:t>https://www.ceskatelevize.cz/porady/1131721572-babylon/411236100152037/cast/178864/</a:t>
            </a:r>
            <a:r>
              <a:rPr lang="cs-CZ" dirty="0"/>
              <a:t> </a:t>
            </a:r>
          </a:p>
          <a:p>
            <a:pPr marL="0" indent="0">
              <a:buNone/>
            </a:pPr>
            <a:r>
              <a:rPr lang="cs-CZ" dirty="0"/>
              <a:t>	</a:t>
            </a:r>
            <a:r>
              <a:rPr lang="cs-CZ" dirty="0" err="1"/>
              <a:t>Daruvarské</a:t>
            </a:r>
            <a:r>
              <a:rPr lang="cs-CZ" dirty="0"/>
              <a:t> děti  </a:t>
            </a:r>
          </a:p>
          <a:p>
            <a:pPr marL="0" indent="0">
              <a:buNone/>
            </a:pPr>
            <a:endParaRPr lang="cs-CZ" dirty="0"/>
          </a:p>
        </p:txBody>
      </p:sp>
    </p:spTree>
    <p:extLst>
      <p:ext uri="{BB962C8B-B14F-4D97-AF65-F5344CB8AC3E}">
        <p14:creationId xmlns:p14="http://schemas.microsoft.com/office/powerpoint/2010/main" val="3700384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883B56-44EA-443D-A834-94F5C1CDE2B0}"/>
              </a:ext>
            </a:extLst>
          </p:cNvPr>
          <p:cNvSpPr>
            <a:spLocks noGrp="1"/>
          </p:cNvSpPr>
          <p:nvPr>
            <p:ph type="title"/>
          </p:nvPr>
        </p:nvSpPr>
        <p:spPr>
          <a:xfrm>
            <a:off x="-68684" y="-91439"/>
            <a:ext cx="4840710" cy="934720"/>
          </a:xfrm>
        </p:spPr>
        <p:txBody>
          <a:bodyPr>
            <a:normAutofit fontScale="90000"/>
          </a:bodyPr>
          <a:lstStyle/>
          <a:p>
            <a:r>
              <a:rPr lang="cs-CZ" b="1" dirty="0"/>
              <a:t>Dětská vyprávění zaznamenaná ve formě psaných příběhů</a:t>
            </a:r>
          </a:p>
        </p:txBody>
      </p:sp>
      <p:pic>
        <p:nvPicPr>
          <p:cNvPr id="10" name="Obrázek 9">
            <a:extLst>
              <a:ext uri="{FF2B5EF4-FFF2-40B4-BE49-F238E27FC236}">
                <a16:creationId xmlns:a16="http://schemas.microsoft.com/office/drawing/2014/main" id="{EBEE730C-C504-4E2C-A06B-8ECFE00CFF39}"/>
              </a:ext>
            </a:extLst>
          </p:cNvPr>
          <p:cNvPicPr>
            <a:picLocks noChangeAspect="1"/>
          </p:cNvPicPr>
          <p:nvPr/>
        </p:nvPicPr>
        <p:blipFill>
          <a:blip r:embed="rId2"/>
          <a:stretch>
            <a:fillRect/>
          </a:stretch>
        </p:blipFill>
        <p:spPr>
          <a:xfrm>
            <a:off x="18007" y="843280"/>
            <a:ext cx="3516508" cy="2516292"/>
          </a:xfrm>
          <a:prstGeom prst="rect">
            <a:avLst/>
          </a:prstGeom>
        </p:spPr>
      </p:pic>
      <p:pic>
        <p:nvPicPr>
          <p:cNvPr id="11" name="Obrázek 10">
            <a:extLst>
              <a:ext uri="{FF2B5EF4-FFF2-40B4-BE49-F238E27FC236}">
                <a16:creationId xmlns:a16="http://schemas.microsoft.com/office/drawing/2014/main" id="{D6E6BCA2-DA4E-4D29-B434-F7564FF09F4F}"/>
              </a:ext>
            </a:extLst>
          </p:cNvPr>
          <p:cNvPicPr>
            <a:picLocks noChangeAspect="1"/>
          </p:cNvPicPr>
          <p:nvPr/>
        </p:nvPicPr>
        <p:blipFill>
          <a:blip r:embed="rId3"/>
          <a:stretch>
            <a:fillRect/>
          </a:stretch>
        </p:blipFill>
        <p:spPr>
          <a:xfrm>
            <a:off x="1758254" y="1193341"/>
            <a:ext cx="3111684" cy="2257540"/>
          </a:xfrm>
          <a:prstGeom prst="rect">
            <a:avLst/>
          </a:prstGeom>
        </p:spPr>
      </p:pic>
      <p:sp>
        <p:nvSpPr>
          <p:cNvPr id="20" name="Rectangle 2">
            <a:extLst>
              <a:ext uri="{FF2B5EF4-FFF2-40B4-BE49-F238E27FC236}">
                <a16:creationId xmlns:a16="http://schemas.microsoft.com/office/drawing/2014/main" id="{1926DC41-D268-4A0F-B653-F63516737C07}"/>
              </a:ext>
            </a:extLst>
          </p:cNvPr>
          <p:cNvSpPr>
            <a:spLocks noChangeArrowheads="1"/>
          </p:cNvSpPr>
          <p:nvPr/>
        </p:nvSpPr>
        <p:spPr bwMode="auto">
          <a:xfrm>
            <a:off x="7803199" y="8118"/>
            <a:ext cx="2257273"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Ivan odjel z </a:t>
            </a:r>
            <a:r>
              <a:rPr kumimoji="0" lang="cs-CZ" altLang="cs-CZ" sz="11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Daruvaru</a:t>
            </a:r>
            <a:r>
              <a:rPr kumimoji="0" lang="cs-CZ" altLang="cs-CZ"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do Česka 21. 9. 1991, prvně byl ve skupině uprchlíků v Jánských Koupelích na Opavsku, později v Seči u Chrudimi v Čechách, zde oslavil i své deváté narozeniny a chodil do školy. </a:t>
            </a:r>
            <a:endParaRPr kumimoji="0" lang="cs-CZ" altLang="cs-CZ"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pic>
        <p:nvPicPr>
          <p:cNvPr id="1025" name="Obrázek 11">
            <a:extLst>
              <a:ext uri="{FF2B5EF4-FFF2-40B4-BE49-F238E27FC236}">
                <a16:creationId xmlns:a16="http://schemas.microsoft.com/office/drawing/2014/main" id="{9C9DF6E1-D405-467E-978B-FCE5D898DF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3710" y="1154012"/>
            <a:ext cx="4013809" cy="2712912"/>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3">
            <a:extLst>
              <a:ext uri="{FF2B5EF4-FFF2-40B4-BE49-F238E27FC236}">
                <a16:creationId xmlns:a16="http://schemas.microsoft.com/office/drawing/2014/main" id="{1E4BDD89-552C-442E-83AB-29935F37D64F}"/>
              </a:ext>
            </a:extLst>
          </p:cNvPr>
          <p:cNvSpPr>
            <a:spLocks noChangeArrowheads="1"/>
          </p:cNvSpPr>
          <p:nvPr/>
        </p:nvSpPr>
        <p:spPr bwMode="auto">
          <a:xfrm>
            <a:off x="7540784" y="4224661"/>
            <a:ext cx="2519688"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Po celou dobu psal rodičům a blízkým z Čech korespondenční lístky nebo dopisy, které jeho maminka zachovala. </a:t>
            </a:r>
            <a:endParaRPr kumimoji="0" lang="cs-CZ" altLang="cs-CZ"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Ivan prožil v daleké Seči stovky kilometrů od svých rodičů a blízkých nejen své deváté narozeniny, ale také Vánoce a většinu své třetí třídy. Až v novém roce 1992 se skupina dětí – uprchlíků vrátila domů. </a:t>
            </a:r>
            <a:endParaRPr kumimoji="0" lang="cs-CZ" altLang="cs-CZ"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Ivan žije dodnes s rodinou v </a:t>
            </a:r>
            <a:r>
              <a:rPr kumimoji="0" lang="cs-CZ" altLang="cs-CZ" sz="11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Daruvaru</a:t>
            </a:r>
            <a:r>
              <a:rPr kumimoji="0" lang="cs-CZ" altLang="cs-CZ"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má dvě děti a milující ženu. Věnuje se stejně jako jeho rodiče zemědělství a mimo jiné produkuje i na Slavonii významné množství lískových oříšků. </a:t>
            </a:r>
            <a:endParaRPr kumimoji="0" lang="cs-CZ" altLang="cs-CZ" sz="800" b="0" i="0" u="none" strike="noStrike" cap="none" normalizeH="0" baseline="0" dirty="0">
              <a:ln>
                <a:noFill/>
              </a:ln>
              <a:solidFill>
                <a:schemeClr val="tx1"/>
              </a:solidFill>
              <a:effectLst/>
            </a:endParaRPr>
          </a:p>
        </p:txBody>
      </p:sp>
      <p:sp>
        <p:nvSpPr>
          <p:cNvPr id="22" name="Obdélník 21">
            <a:extLst>
              <a:ext uri="{FF2B5EF4-FFF2-40B4-BE49-F238E27FC236}">
                <a16:creationId xmlns:a16="http://schemas.microsoft.com/office/drawing/2014/main" id="{6738048F-9825-4773-92B6-DAD46959F660}"/>
              </a:ext>
            </a:extLst>
          </p:cNvPr>
          <p:cNvSpPr/>
          <p:nvPr/>
        </p:nvSpPr>
        <p:spPr>
          <a:xfrm>
            <a:off x="4869938" y="144816"/>
            <a:ext cx="2670846" cy="6713184"/>
          </a:xfrm>
          <a:prstGeom prst="rect">
            <a:avLst/>
          </a:prstGeom>
          <a:solidFill>
            <a:schemeClr val="accent6">
              <a:lumMod val="60000"/>
              <a:lumOff val="40000"/>
            </a:schemeClr>
          </a:solidFill>
        </p:spPr>
        <p:txBody>
          <a:bodyPr wrap="square">
            <a:spAutoFit/>
          </a:bodyPr>
          <a:lstStyle/>
          <a:p>
            <a:pPr>
              <a:lnSpc>
                <a:spcPct val="107000"/>
              </a:lnSpc>
              <a:spcAft>
                <a:spcPts val="800"/>
              </a:spcAft>
            </a:pPr>
            <a:r>
              <a:rPr lang="cs-CZ" dirty="0">
                <a:latin typeface="Calibri" panose="020F0502020204030204" pitchFamily="34" charset="0"/>
                <a:ea typeface="Calibri" panose="020F0502020204030204" pitchFamily="34" charset="0"/>
                <a:cs typeface="Times New Roman" panose="02020603050405020304" pitchFamily="18" charset="0"/>
              </a:rPr>
              <a:t>Milá Mami,</a:t>
            </a:r>
          </a:p>
          <a:p>
            <a:pPr>
              <a:lnSpc>
                <a:spcPct val="107000"/>
              </a:lnSpc>
              <a:spcAft>
                <a:spcPts val="800"/>
              </a:spcAft>
            </a:pPr>
            <a:r>
              <a:rPr lang="cs-CZ" dirty="0">
                <a:latin typeface="Calibri" panose="020F0502020204030204" pitchFamily="34" charset="0"/>
                <a:ea typeface="Calibri" panose="020F0502020204030204" pitchFamily="34" charset="0"/>
                <a:cs typeface="Times New Roman" panose="02020603050405020304" pitchFamily="18" charset="0"/>
              </a:rPr>
              <a:t>zdravím tě ze studené Seče. Doufám, že ses šťastně vrátila. Myslím si, že nebyly žádné potíže při návratu do </a:t>
            </a:r>
            <a:r>
              <a:rPr lang="cs-CZ" dirty="0" err="1">
                <a:latin typeface="Calibri" panose="020F0502020204030204" pitchFamily="34" charset="0"/>
                <a:ea typeface="Calibri" panose="020F0502020204030204" pitchFamily="34" charset="0"/>
                <a:cs typeface="Times New Roman" panose="02020603050405020304" pitchFamily="18" charset="0"/>
              </a:rPr>
              <a:t>Daruvaru</a:t>
            </a:r>
            <a:r>
              <a:rPr lang="cs-CZ" dirty="0">
                <a:latin typeface="Calibri" panose="020F0502020204030204" pitchFamily="34" charset="0"/>
                <a:ea typeface="Calibri" panose="020F0502020204030204" pitchFamily="34" charset="0"/>
                <a:cs typeface="Times New Roman" panose="02020603050405020304" pitchFamily="18" charset="0"/>
              </a:rPr>
              <a:t>. Pozdravuj dědu. Kolik jste sklidili kukuřice? Co hrozny, zkazily se, nebo jste z nich udělali mošt a víno? Napadl sníh, a tak sáňkuji s kamarády. Myslím si, že se do Vánoc vrátíme domů. Že budeme zase všichni pohromadě! Toto ti píšu v pondělí večer. </a:t>
            </a:r>
          </a:p>
          <a:p>
            <a:pPr>
              <a:lnSpc>
                <a:spcPct val="107000"/>
              </a:lnSpc>
              <a:spcAft>
                <a:spcPts val="800"/>
              </a:spcAft>
            </a:pPr>
            <a:r>
              <a:rPr lang="cs-CZ" dirty="0">
                <a:latin typeface="Calibri" panose="020F0502020204030204" pitchFamily="34" charset="0"/>
                <a:ea typeface="Calibri" panose="020F0502020204030204" pitchFamily="34" charset="0"/>
                <a:cs typeface="Times New Roman" panose="02020603050405020304" pitchFamily="18" charset="0"/>
              </a:rPr>
              <a:t>Řekni tátovi, že se mám dobře.</a:t>
            </a:r>
          </a:p>
          <a:p>
            <a:pPr>
              <a:lnSpc>
                <a:spcPct val="107000"/>
              </a:lnSpc>
              <a:spcAft>
                <a:spcPts val="800"/>
              </a:spcAft>
            </a:pPr>
            <a:r>
              <a:rPr lang="cs-CZ" dirty="0">
                <a:latin typeface="Calibri" panose="020F0502020204030204" pitchFamily="34" charset="0"/>
                <a:ea typeface="Calibri" panose="020F0502020204030204" pitchFamily="34" charset="0"/>
                <a:cs typeface="Times New Roman" panose="02020603050405020304" pitchFamily="18" charset="0"/>
              </a:rPr>
              <a:t>Má tě moc rád tvůj Ivan. </a:t>
            </a:r>
          </a:p>
          <a:p>
            <a:pPr>
              <a:lnSpc>
                <a:spcPct val="107000"/>
              </a:lnSpc>
              <a:spcAft>
                <a:spcPts val="800"/>
              </a:spcAft>
            </a:pPr>
            <a:r>
              <a:rPr lang="cs-CZ" dirty="0">
                <a:latin typeface="Calibri" panose="020F0502020204030204" pitchFamily="34" charset="0"/>
                <a:ea typeface="Calibri" panose="020F0502020204030204" pitchFamily="34" charset="0"/>
                <a:cs typeface="Times New Roman" panose="02020603050405020304" pitchFamily="18" charset="0"/>
              </a:rPr>
              <a:t>Pište a volejte!</a:t>
            </a:r>
          </a:p>
        </p:txBody>
      </p:sp>
      <p:pic>
        <p:nvPicPr>
          <p:cNvPr id="23" name="Obrázek 22">
            <a:extLst>
              <a:ext uri="{FF2B5EF4-FFF2-40B4-BE49-F238E27FC236}">
                <a16:creationId xmlns:a16="http://schemas.microsoft.com/office/drawing/2014/main" id="{D67BFE27-6368-4974-BD0C-1325EF8B988A}"/>
              </a:ext>
            </a:extLst>
          </p:cNvPr>
          <p:cNvPicPr>
            <a:picLocks noChangeAspect="1"/>
          </p:cNvPicPr>
          <p:nvPr/>
        </p:nvPicPr>
        <p:blipFill>
          <a:blip r:embed="rId5"/>
          <a:stretch>
            <a:fillRect/>
          </a:stretch>
        </p:blipFill>
        <p:spPr>
          <a:xfrm>
            <a:off x="10060472" y="4291678"/>
            <a:ext cx="2131528" cy="2463918"/>
          </a:xfrm>
          <a:prstGeom prst="rect">
            <a:avLst/>
          </a:prstGeom>
        </p:spPr>
      </p:pic>
      <p:sp>
        <p:nvSpPr>
          <p:cNvPr id="24" name="Obdélník 23">
            <a:extLst>
              <a:ext uri="{FF2B5EF4-FFF2-40B4-BE49-F238E27FC236}">
                <a16:creationId xmlns:a16="http://schemas.microsoft.com/office/drawing/2014/main" id="{6C0DB0D5-8539-4437-B347-DDF5BFDC7FA3}"/>
              </a:ext>
            </a:extLst>
          </p:cNvPr>
          <p:cNvSpPr/>
          <p:nvPr/>
        </p:nvSpPr>
        <p:spPr>
          <a:xfrm>
            <a:off x="18007" y="3498429"/>
            <a:ext cx="4754019" cy="3145476"/>
          </a:xfrm>
          <a:prstGeom prst="rect">
            <a:avLst/>
          </a:prstGeom>
          <a:solidFill>
            <a:schemeClr val="accent2">
              <a:lumMod val="60000"/>
              <a:lumOff val="40000"/>
            </a:schemeClr>
          </a:solidFill>
        </p:spPr>
        <p:txBody>
          <a:bodyPr wrap="square">
            <a:spAutoFit/>
          </a:bodyPr>
          <a:lstStyle/>
          <a:p>
            <a:pPr>
              <a:lnSpc>
                <a:spcPct val="107000"/>
              </a:lnSpc>
              <a:spcAft>
                <a:spcPts val="800"/>
              </a:spcAft>
            </a:pPr>
            <a:r>
              <a:rPr lang="cs-CZ" dirty="0">
                <a:latin typeface="Calibri" panose="020F0502020204030204" pitchFamily="34" charset="0"/>
                <a:ea typeface="Calibri" panose="020F0502020204030204" pitchFamily="34" charset="0"/>
                <a:cs typeface="Times New Roman" panose="02020603050405020304" pitchFamily="18" charset="0"/>
              </a:rPr>
              <a:t>Milá mami a dědo!</a:t>
            </a:r>
          </a:p>
          <a:p>
            <a:pPr>
              <a:lnSpc>
                <a:spcPct val="107000"/>
              </a:lnSpc>
              <a:spcAft>
                <a:spcPts val="800"/>
              </a:spcAft>
            </a:pPr>
            <a:r>
              <a:rPr lang="cs-CZ" dirty="0">
                <a:latin typeface="Calibri" panose="020F0502020204030204" pitchFamily="34" charset="0"/>
                <a:ea typeface="Calibri" panose="020F0502020204030204" pitchFamily="34" charset="0"/>
                <a:cs typeface="Times New Roman" panose="02020603050405020304" pitchFamily="18" charset="0"/>
              </a:rPr>
              <a:t>Zdravím vás ze Seče. Mám se tu dobře. Ale v Jánských Koupelích to bylo hezčí. Do školy chodím ráno o deváté. Jednou denně, a Bernarda chodí dvakrát denně. </a:t>
            </a:r>
            <a:r>
              <a:rPr lang="cs-CZ" sz="2400" b="1" dirty="0">
                <a:latin typeface="Calibri" panose="020F0502020204030204" pitchFamily="34" charset="0"/>
                <a:ea typeface="Calibri" panose="020F0502020204030204" pitchFamily="34" charset="0"/>
                <a:cs typeface="Times New Roman" panose="02020603050405020304" pitchFamily="18" charset="0"/>
              </a:rPr>
              <a:t>Napište mi, jestli se něco změnilo, a jestli je vše stále na svém místě</a:t>
            </a:r>
            <a:r>
              <a:rPr lang="cs-CZ" dirty="0">
                <a:latin typeface="Calibri" panose="020F0502020204030204" pitchFamily="34" charset="0"/>
                <a:ea typeface="Calibri" panose="020F0502020204030204" pitchFamily="34" charset="0"/>
                <a:cs typeface="Times New Roman" panose="02020603050405020304" pitchFamily="18" charset="0"/>
              </a:rPr>
              <a:t>. Tady je blízko jezero. Chtěl bych, abyste přijeli. Jestli nemůžete, tak mi volejte a pište. Má vás hodně rád váš Ivan.</a:t>
            </a:r>
          </a:p>
        </p:txBody>
      </p:sp>
    </p:spTree>
    <p:extLst>
      <p:ext uri="{BB962C8B-B14F-4D97-AF65-F5344CB8AC3E}">
        <p14:creationId xmlns:p14="http://schemas.microsoft.com/office/powerpoint/2010/main" val="3732332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959884CD-99FF-4ECE-B3AF-282A8F464BB7}"/>
              </a:ext>
            </a:extLst>
          </p:cNvPr>
          <p:cNvSpPr>
            <a:spLocks noGrp="1"/>
          </p:cNvSpPr>
          <p:nvPr>
            <p:ph type="title"/>
          </p:nvPr>
        </p:nvSpPr>
        <p:spPr>
          <a:xfrm>
            <a:off x="302005" y="352337"/>
            <a:ext cx="11053384" cy="927821"/>
          </a:xfrm>
        </p:spPr>
        <p:txBody>
          <a:bodyPr>
            <a:normAutofit/>
          </a:bodyPr>
          <a:lstStyle/>
          <a:p>
            <a:r>
              <a:rPr lang="cs-CZ" dirty="0"/>
              <a:t>Válka očima dětí </a:t>
            </a:r>
          </a:p>
        </p:txBody>
      </p:sp>
      <p:sp>
        <p:nvSpPr>
          <p:cNvPr id="5" name="Zástupný symbol pro text 4">
            <a:extLst>
              <a:ext uri="{FF2B5EF4-FFF2-40B4-BE49-F238E27FC236}">
                <a16:creationId xmlns:a16="http://schemas.microsoft.com/office/drawing/2014/main" id="{D20D7B02-321F-4F39-8D54-1FDFD60BEF1B}"/>
              </a:ext>
            </a:extLst>
          </p:cNvPr>
          <p:cNvSpPr>
            <a:spLocks noGrp="1"/>
          </p:cNvSpPr>
          <p:nvPr>
            <p:ph type="body" idx="1"/>
          </p:nvPr>
        </p:nvSpPr>
        <p:spPr>
          <a:xfrm>
            <a:off x="92280" y="1140902"/>
            <a:ext cx="2306971" cy="4647502"/>
          </a:xfrm>
        </p:spPr>
        <p:txBody>
          <a:bodyPr>
            <a:noAutofit/>
          </a:bodyPr>
          <a:lstStyle/>
          <a:p>
            <a:r>
              <a:rPr lang="cs-CZ" sz="2000" b="0" dirty="0" err="1"/>
              <a:t>Povrzanovićová</a:t>
            </a:r>
            <a:r>
              <a:rPr lang="cs-CZ" sz="2000" b="0" dirty="0"/>
              <a:t> upozorňuje na skutečnost, že vysídlené děti a děti uprchlíků získaly zralost, která není pro jejich věk obvyklá</a:t>
            </a:r>
          </a:p>
        </p:txBody>
      </p:sp>
      <p:sp>
        <p:nvSpPr>
          <p:cNvPr id="7" name="Zástupný symbol pro text 6">
            <a:extLst>
              <a:ext uri="{FF2B5EF4-FFF2-40B4-BE49-F238E27FC236}">
                <a16:creationId xmlns:a16="http://schemas.microsoft.com/office/drawing/2014/main" id="{3C4D5060-CE48-4CCC-8A29-CE6A6E9DE512}"/>
              </a:ext>
            </a:extLst>
          </p:cNvPr>
          <p:cNvSpPr>
            <a:spLocks noGrp="1"/>
          </p:cNvSpPr>
          <p:nvPr>
            <p:ph type="body" sz="quarter" idx="3"/>
          </p:nvPr>
        </p:nvSpPr>
        <p:spPr>
          <a:xfrm>
            <a:off x="6096000" y="1280159"/>
            <a:ext cx="4616741" cy="1224915"/>
          </a:xfrm>
        </p:spPr>
        <p:txBody>
          <a:bodyPr>
            <a:noAutofit/>
          </a:bodyPr>
          <a:lstStyle/>
          <a:p>
            <a:r>
              <a:rPr lang="cs-CZ" sz="2000" b="0" dirty="0" err="1"/>
              <a:t>Loring</a:t>
            </a:r>
            <a:r>
              <a:rPr lang="cs-CZ" sz="2000" b="0" dirty="0"/>
              <a:t> M. </a:t>
            </a:r>
            <a:r>
              <a:rPr lang="cs-CZ" sz="2000" b="0" dirty="0" err="1"/>
              <a:t>Danforth</a:t>
            </a:r>
            <a:r>
              <a:rPr lang="cs-CZ" sz="2000" b="0" dirty="0"/>
              <a:t> (2003) se dlouhodobě zabývá dopadem evakuace dětských uprchlíků z Řecka během občanské války na jejich život a poukazuje na to, že tyto „děti“ mají stále specifický postoj k utváření svého domova a vlastní identity. </a:t>
            </a:r>
          </a:p>
        </p:txBody>
      </p:sp>
      <p:pic>
        <p:nvPicPr>
          <p:cNvPr id="19" name="Zástupný symbol pro obsah 18">
            <a:extLst>
              <a:ext uri="{FF2B5EF4-FFF2-40B4-BE49-F238E27FC236}">
                <a16:creationId xmlns:a16="http://schemas.microsoft.com/office/drawing/2014/main" id="{9027925C-950B-42F1-9797-7A6CEC8A949E}"/>
              </a:ext>
            </a:extLst>
          </p:cNvPr>
          <p:cNvPicPr>
            <a:picLocks noGrp="1" noChangeAspect="1"/>
          </p:cNvPicPr>
          <p:nvPr>
            <p:ph sz="quarter" idx="4"/>
          </p:nvPr>
        </p:nvPicPr>
        <p:blipFill>
          <a:blip r:embed="rId2"/>
          <a:stretch>
            <a:fillRect/>
          </a:stretch>
        </p:blipFill>
        <p:spPr>
          <a:xfrm>
            <a:off x="6096000" y="2595576"/>
            <a:ext cx="5157787" cy="3550046"/>
          </a:xfrm>
          <a:prstGeom prst="rect">
            <a:avLst/>
          </a:prstGeom>
        </p:spPr>
      </p:pic>
      <p:pic>
        <p:nvPicPr>
          <p:cNvPr id="11" name="Obrázek 10">
            <a:extLst>
              <a:ext uri="{FF2B5EF4-FFF2-40B4-BE49-F238E27FC236}">
                <a16:creationId xmlns:a16="http://schemas.microsoft.com/office/drawing/2014/main" id="{C2812E5D-F545-4A2E-8220-E4F29534EC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1751" y="1921600"/>
            <a:ext cx="3241679" cy="4706603"/>
          </a:xfrm>
          <a:prstGeom prst="rect">
            <a:avLst/>
          </a:prstGeom>
        </p:spPr>
      </p:pic>
    </p:spTree>
    <p:extLst>
      <p:ext uri="{BB962C8B-B14F-4D97-AF65-F5344CB8AC3E}">
        <p14:creationId xmlns:p14="http://schemas.microsoft.com/office/powerpoint/2010/main" val="1091710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639EBC-6CC4-5558-62BB-C9EE2975F2A9}"/>
              </a:ext>
            </a:extLst>
          </p:cNvPr>
          <p:cNvSpPr>
            <a:spLocks noGrp="1"/>
          </p:cNvSpPr>
          <p:nvPr>
            <p:ph type="title"/>
          </p:nvPr>
        </p:nvSpPr>
        <p:spPr/>
        <p:txBody>
          <a:bodyPr/>
          <a:lstStyle/>
          <a:p>
            <a:r>
              <a:rPr lang="cs-CZ" dirty="0"/>
              <a:t>Válka očima dětí </a:t>
            </a:r>
          </a:p>
        </p:txBody>
      </p:sp>
      <p:sp>
        <p:nvSpPr>
          <p:cNvPr id="3" name="Zástupný obsah 2">
            <a:extLst>
              <a:ext uri="{FF2B5EF4-FFF2-40B4-BE49-F238E27FC236}">
                <a16:creationId xmlns:a16="http://schemas.microsoft.com/office/drawing/2014/main" id="{D91385A1-11C7-DBCF-C40F-1391254C11E7}"/>
              </a:ext>
            </a:extLst>
          </p:cNvPr>
          <p:cNvSpPr>
            <a:spLocks noGrp="1"/>
          </p:cNvSpPr>
          <p:nvPr>
            <p:ph idx="1"/>
          </p:nvPr>
        </p:nvSpPr>
        <p:spPr>
          <a:xfrm>
            <a:off x="1103312" y="1635370"/>
            <a:ext cx="8946541" cy="4613030"/>
          </a:xfrm>
        </p:spPr>
        <p:txBody>
          <a:bodyPr>
            <a:normAutofit/>
          </a:bodyPr>
          <a:lstStyle/>
          <a:p>
            <a:r>
              <a:rPr lang="cs-CZ" dirty="0"/>
              <a:t>Téma strachu je v příspěvcích opakovaně asociováno s letadlem: </a:t>
            </a:r>
          </a:p>
          <a:p>
            <a:pPr lvl="1">
              <a:lnSpc>
                <a:spcPct val="150000"/>
              </a:lnSpc>
            </a:pPr>
            <a:r>
              <a:rPr lang="cs-CZ" dirty="0"/>
              <a:t>Báli jsme se, když letadlo letělo, a ještě víc když spadla bomba na </a:t>
            </a:r>
            <a:r>
              <a:rPr lang="cs-CZ" dirty="0" err="1"/>
              <a:t>Daruvar</a:t>
            </a:r>
            <a:r>
              <a:rPr lang="cs-CZ" dirty="0"/>
              <a:t>. Byli jsme ve sklepě.“ „Bylo to strašné. Házeli bomby, stříleli. Báli jsme se. Plakali jsme. Teď máme dům celý rozbitý, všechna okna. V mém pokoji je skříň děravá a maminčin pokoj je k nepoznání.“</a:t>
            </a:r>
          </a:p>
          <a:p>
            <a:pPr lvl="1">
              <a:lnSpc>
                <a:spcPct val="150000"/>
              </a:lnSpc>
            </a:pPr>
            <a:r>
              <a:rPr lang="cs-CZ" dirty="0"/>
              <a:t>„Dnes se letadla bojím. Bojím se proto, že vy piloti na nás sypete bomby z letadla.“ „Dnes se bojím i zvuku tvého letadla. Mé oči se už ani nepodívají vysoko k oblakům, hledají nebližší úkryt. Každý z nás ví, že tvé letadlo nepřináší nic dobrého. Proč? Uvědomuješ si, že mnozí jsou kvůli tobě nešťastní?“ </a:t>
            </a:r>
          </a:p>
        </p:txBody>
      </p:sp>
    </p:spTree>
    <p:extLst>
      <p:ext uri="{BB962C8B-B14F-4D97-AF65-F5344CB8AC3E}">
        <p14:creationId xmlns:p14="http://schemas.microsoft.com/office/powerpoint/2010/main" val="1926593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9771CD-0B6F-9D0D-CB2B-5EAF1AD3ED05}"/>
              </a:ext>
            </a:extLst>
          </p:cNvPr>
          <p:cNvSpPr>
            <a:spLocks noGrp="1"/>
          </p:cNvSpPr>
          <p:nvPr>
            <p:ph type="title"/>
          </p:nvPr>
        </p:nvSpPr>
        <p:spPr/>
        <p:txBody>
          <a:bodyPr/>
          <a:lstStyle/>
          <a:p>
            <a:r>
              <a:rPr lang="cs-CZ" dirty="0"/>
              <a:t>Cesta do exilu</a:t>
            </a:r>
          </a:p>
        </p:txBody>
      </p:sp>
      <p:sp>
        <p:nvSpPr>
          <p:cNvPr id="3" name="Zástupný obsah 2">
            <a:extLst>
              <a:ext uri="{FF2B5EF4-FFF2-40B4-BE49-F238E27FC236}">
                <a16:creationId xmlns:a16="http://schemas.microsoft.com/office/drawing/2014/main" id="{524600B4-0827-FE3F-9D33-09B10CD7A53D}"/>
              </a:ext>
            </a:extLst>
          </p:cNvPr>
          <p:cNvSpPr>
            <a:spLocks noGrp="1"/>
          </p:cNvSpPr>
          <p:nvPr>
            <p:ph idx="1"/>
          </p:nvPr>
        </p:nvSpPr>
        <p:spPr/>
        <p:txBody>
          <a:bodyPr/>
          <a:lstStyle/>
          <a:p>
            <a:r>
              <a:rPr lang="cs-CZ" dirty="0"/>
              <a:t>„Moji rodiče jsou mi nejmilejší. Tahle válka v Chorvatsku mne odloučila od mých rodičů. Teď jsem tady bez rodičů, jako bych je nikdy ani neměla. […] Teď jsem já tady a oni jsou v </a:t>
            </a:r>
            <a:r>
              <a:rPr lang="cs-CZ" dirty="0" err="1"/>
              <a:t>Daruvaru</a:t>
            </a:r>
            <a:r>
              <a:rPr lang="cs-CZ" dirty="0"/>
              <a:t>, a je to tak dobře.“  „Když začala válka, skoro všichni jsme museli pryč.“  „Začala válka. Proto jsme tady v Československu, v Mariánských Lázních, abychom nezahynuli.“ </a:t>
            </a:r>
          </a:p>
          <a:p>
            <a:r>
              <a:rPr lang="cs-CZ" dirty="0"/>
              <a:t>„Stali se z nás váleční uprchlíci, daleko od rodičů a od vlasti. Je to hrozné. V celém Chorvatsku se střílí.“  „Pochopte, že my děti jsme nevinné, národnost pro nás není důležitá. Všechno to pomine, ale děti války zůstanou.“ </a:t>
            </a:r>
          </a:p>
          <a:p>
            <a:endParaRPr lang="cs-CZ" dirty="0"/>
          </a:p>
        </p:txBody>
      </p:sp>
    </p:spTree>
    <p:extLst>
      <p:ext uri="{BB962C8B-B14F-4D97-AF65-F5344CB8AC3E}">
        <p14:creationId xmlns:p14="http://schemas.microsoft.com/office/powerpoint/2010/main" val="2771894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95275C-C683-F0F3-01E3-F39010C67A5D}"/>
              </a:ext>
            </a:extLst>
          </p:cNvPr>
          <p:cNvSpPr>
            <a:spLocks noGrp="1"/>
          </p:cNvSpPr>
          <p:nvPr>
            <p:ph type="title"/>
          </p:nvPr>
        </p:nvSpPr>
        <p:spPr/>
        <p:txBody>
          <a:bodyPr/>
          <a:lstStyle/>
          <a:p>
            <a:r>
              <a:rPr lang="cs-CZ" dirty="0"/>
              <a:t>Problematika migrace a zranitelné osoby </a:t>
            </a:r>
          </a:p>
        </p:txBody>
      </p:sp>
      <p:sp>
        <p:nvSpPr>
          <p:cNvPr id="3" name="Zástupný obsah 2">
            <a:extLst>
              <a:ext uri="{FF2B5EF4-FFF2-40B4-BE49-F238E27FC236}">
                <a16:creationId xmlns:a16="http://schemas.microsoft.com/office/drawing/2014/main" id="{6661C135-887C-6D75-6F73-245661D371C4}"/>
              </a:ext>
            </a:extLst>
          </p:cNvPr>
          <p:cNvSpPr>
            <a:spLocks noGrp="1"/>
          </p:cNvSpPr>
          <p:nvPr>
            <p:ph idx="1"/>
          </p:nvPr>
        </p:nvSpPr>
        <p:spPr>
          <a:xfrm>
            <a:off x="646112" y="2052918"/>
            <a:ext cx="10344274" cy="4352364"/>
          </a:xfrm>
        </p:spPr>
        <p:txBody>
          <a:bodyPr/>
          <a:lstStyle/>
          <a:p>
            <a:r>
              <a:rPr lang="cs-CZ" dirty="0"/>
              <a:t>Opuštění vlasti znamená zvýšenou zátěž nejen pro dospělé uprchlíky, ale i pro jejich děti, proces adaptace na novou životní situaci u nich bývá složitější a jejich citlivost na sociální situace je zvýšená.  </a:t>
            </a:r>
          </a:p>
          <a:p>
            <a:r>
              <a:rPr lang="cs-CZ" dirty="0"/>
              <a:t>Naše země se ve 20. století podílely na několika řízených exodech, nevyjímaje také přijetí dětských uprchlíků - v době ohrožení sousedních národů nacismem, z Řecka v poúnorové době a následně dětských uprchlíků z Jugoslávie v době České a Slovenské Federativní Republiky.</a:t>
            </a:r>
          </a:p>
          <a:p>
            <a:r>
              <a:rPr lang="cs-CZ" dirty="0"/>
              <a:t>V současnosti pak přijímáme uprchlíky, včetně dětí, z Ukrajiny.</a:t>
            </a:r>
          </a:p>
        </p:txBody>
      </p:sp>
    </p:spTree>
    <p:extLst>
      <p:ext uri="{BB962C8B-B14F-4D97-AF65-F5344CB8AC3E}">
        <p14:creationId xmlns:p14="http://schemas.microsoft.com/office/powerpoint/2010/main" val="3649025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20C391-6AD4-3DE0-DDF5-1B3AC1C23468}"/>
              </a:ext>
            </a:extLst>
          </p:cNvPr>
          <p:cNvSpPr>
            <a:spLocks noGrp="1"/>
          </p:cNvSpPr>
          <p:nvPr>
            <p:ph type="title"/>
          </p:nvPr>
        </p:nvSpPr>
        <p:spPr/>
        <p:txBody>
          <a:bodyPr/>
          <a:lstStyle/>
          <a:p>
            <a:r>
              <a:rPr lang="cs-CZ" dirty="0"/>
              <a:t>Exil</a:t>
            </a:r>
          </a:p>
        </p:txBody>
      </p:sp>
      <p:sp>
        <p:nvSpPr>
          <p:cNvPr id="3" name="Zástupný obsah 2">
            <a:extLst>
              <a:ext uri="{FF2B5EF4-FFF2-40B4-BE49-F238E27FC236}">
                <a16:creationId xmlns:a16="http://schemas.microsoft.com/office/drawing/2014/main" id="{FDF1C33D-2591-D718-58DB-7D4114FEF98E}"/>
              </a:ext>
            </a:extLst>
          </p:cNvPr>
          <p:cNvSpPr>
            <a:spLocks noGrp="1"/>
          </p:cNvSpPr>
          <p:nvPr>
            <p:ph idx="1"/>
          </p:nvPr>
        </p:nvSpPr>
        <p:spPr>
          <a:xfrm>
            <a:off x="1103312" y="2052918"/>
            <a:ext cx="8946541" cy="4664405"/>
          </a:xfrm>
        </p:spPr>
        <p:txBody>
          <a:bodyPr>
            <a:normAutofit lnSpcReduction="10000"/>
          </a:bodyPr>
          <a:lstStyle/>
          <a:p>
            <a:r>
              <a:rPr lang="cs-CZ" dirty="0"/>
              <a:t>„Děti vesele vybíhají ven. Koulují se a sáňkují, ale přece – jako by cítily, že to není jejich země a jejich sníh.“</a:t>
            </a:r>
          </a:p>
          <a:p>
            <a:r>
              <a:rPr lang="cs-CZ" dirty="0"/>
              <a:t>„Nebojím se, ale nevím, co mi nový den přinese: s tatínkem a mamkou mojí, zda po válce sejdeme se.“  „Tady v Mariánských Lázních je hezky, ale hezčí je to doma s maminkou a tatínkem. Stýská se mi po domově a chtěla bych jít domů.“  „I když je nám tady hezky a dobře, domov nám nemůže nahradit Špindlerův Mlýn ani Mariánské Lázně.“ </a:t>
            </a:r>
          </a:p>
          <a:p>
            <a:r>
              <a:rPr lang="cs-CZ" dirty="0"/>
              <a:t>„Teprve teď jsme ucítili, jak máme </a:t>
            </a:r>
            <a:r>
              <a:rPr lang="cs-CZ" dirty="0" err="1"/>
              <a:t>Daruvar</a:t>
            </a:r>
            <a:r>
              <a:rPr lang="cs-CZ" dirty="0"/>
              <a:t> rádi a co pro nás znamená.“  „V mém srdci je nepopsatelná láska k mé domovině.“ </a:t>
            </a:r>
          </a:p>
          <a:p>
            <a:r>
              <a:rPr lang="cs-CZ" dirty="0"/>
              <a:t>Stýská se mi tady a chci jít domů. […] Mám tady hodně kamarádů, ale přece často myslím na </a:t>
            </a:r>
            <a:r>
              <a:rPr lang="cs-CZ" dirty="0" err="1"/>
              <a:t>Daruvar</a:t>
            </a:r>
            <a:r>
              <a:rPr lang="cs-CZ" dirty="0"/>
              <a:t> a netrpělivě čekám na návrat domů.“  „Stále vzpomínáme na domov a rozmýšlíme o tom, kdy pojedeme domů.“  „Byla bych šťastná, kdyby mi řekli, že zítra jedeme domů.“ </a:t>
            </a:r>
          </a:p>
        </p:txBody>
      </p:sp>
    </p:spTree>
    <p:extLst>
      <p:ext uri="{BB962C8B-B14F-4D97-AF65-F5344CB8AC3E}">
        <p14:creationId xmlns:p14="http://schemas.microsoft.com/office/powerpoint/2010/main" val="964747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A6A7CC-D84E-B23B-AC33-90C69C4128E4}"/>
              </a:ext>
            </a:extLst>
          </p:cNvPr>
          <p:cNvSpPr>
            <a:spLocks noGrp="1"/>
          </p:cNvSpPr>
          <p:nvPr>
            <p:ph type="title"/>
          </p:nvPr>
        </p:nvSpPr>
        <p:spPr/>
        <p:txBody>
          <a:bodyPr/>
          <a:lstStyle/>
          <a:p>
            <a:r>
              <a:rPr lang="cs-CZ" dirty="0"/>
              <a:t>Návrat</a:t>
            </a:r>
          </a:p>
        </p:txBody>
      </p:sp>
      <p:sp>
        <p:nvSpPr>
          <p:cNvPr id="3" name="Zástupný obsah 2">
            <a:extLst>
              <a:ext uri="{FF2B5EF4-FFF2-40B4-BE49-F238E27FC236}">
                <a16:creationId xmlns:a16="http://schemas.microsoft.com/office/drawing/2014/main" id="{50D84BD2-B793-E35D-C974-B4E273F06300}"/>
              </a:ext>
            </a:extLst>
          </p:cNvPr>
          <p:cNvSpPr>
            <a:spLocks noGrp="1"/>
          </p:cNvSpPr>
          <p:nvPr>
            <p:ph idx="1"/>
          </p:nvPr>
        </p:nvSpPr>
        <p:spPr>
          <a:xfrm>
            <a:off x="1103312" y="2052918"/>
            <a:ext cx="8946541" cy="4594067"/>
          </a:xfrm>
        </p:spPr>
        <p:txBody>
          <a:bodyPr>
            <a:normAutofit fontScale="92500" lnSpcReduction="10000"/>
          </a:bodyPr>
          <a:lstStyle/>
          <a:p>
            <a:r>
              <a:rPr lang="cs-CZ" dirty="0"/>
              <a:t>„Domů se to jelo veseleji. Na cestě tam jsme měli na autobusech jen značku Červeného kříže a československou poznávací značku. Při návratu už jsme si mohli přidat chorvatský erb – vlastnoručně vyrobený.“ </a:t>
            </a:r>
          </a:p>
          <a:p>
            <a:r>
              <a:rPr lang="cs-CZ" dirty="0"/>
              <a:t>Stopy války zůstaly v krajině i lidech dosud. Tak jak dospívající uprchlíci psali z exilu: „Dětská srdce si zapamatují válku. Budou ji pamatovat i děti našich dětí.“ </a:t>
            </a:r>
          </a:p>
          <a:p>
            <a:r>
              <a:rPr lang="cs-CZ" dirty="0"/>
              <a:t>„Uprostřed naší vesnice je křižovatka, na které se scházejí čtyři ulice. Kolem křižovatky je náves a na ní hřiště, kostel a škola. Ve chládku pod lipami před školou bylo vždycky veselo. Tam jsme si hráli a houpali se na houpačkách. Teď už tam veselo není. Park rozjezdily tanky – je jako zoraný – a škola je rozstřílená. Vpředu pod lipami je řada hrobů, vždy pěkně ozdobených květinami. Poslední hrob v řadě je hrob mého tatínka. Zahynul ve válce, když jsem já byl v Janských Koupelích. Každý den, když jdu do školy, procházím kolem hrobů. Vidím je i z naší školy. Hned si vzpomenu na válku…“  </a:t>
            </a:r>
          </a:p>
        </p:txBody>
      </p:sp>
    </p:spTree>
    <p:extLst>
      <p:ext uri="{BB962C8B-B14F-4D97-AF65-F5344CB8AC3E}">
        <p14:creationId xmlns:p14="http://schemas.microsoft.com/office/powerpoint/2010/main" val="775028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0D45BE-1401-614D-49C0-50219E768242}"/>
              </a:ext>
            </a:extLst>
          </p:cNvPr>
          <p:cNvSpPr>
            <a:spLocks noGrp="1"/>
          </p:cNvSpPr>
          <p:nvPr>
            <p:ph type="title"/>
          </p:nvPr>
        </p:nvSpPr>
        <p:spPr/>
        <p:txBody>
          <a:bodyPr/>
          <a:lstStyle/>
          <a:p>
            <a:r>
              <a:rPr lang="cs-CZ" dirty="0"/>
              <a:t>Dětští uprchlíci z Ukrajiny – současnost </a:t>
            </a:r>
          </a:p>
        </p:txBody>
      </p:sp>
      <p:sp>
        <p:nvSpPr>
          <p:cNvPr id="3" name="Zástupný obsah 2">
            <a:extLst>
              <a:ext uri="{FF2B5EF4-FFF2-40B4-BE49-F238E27FC236}">
                <a16:creationId xmlns:a16="http://schemas.microsoft.com/office/drawing/2014/main" id="{9E9C3272-D9F2-80CA-5637-030C5FC3B48C}"/>
              </a:ext>
            </a:extLst>
          </p:cNvPr>
          <p:cNvSpPr>
            <a:spLocks noGrp="1"/>
          </p:cNvSpPr>
          <p:nvPr>
            <p:ph sz="half" idx="1"/>
          </p:nvPr>
        </p:nvSpPr>
        <p:spPr/>
        <p:txBody>
          <a:bodyPr/>
          <a:lstStyle/>
          <a:p>
            <a:r>
              <a:rPr lang="cs-CZ" dirty="0"/>
              <a:t>Příběhy ukrajinských dětí, věk dětí byl 8 až 18 let, tyto děti v květnu, červnu a červenci pobývaly v exilu v ČR. </a:t>
            </a:r>
          </a:p>
          <a:p>
            <a:endParaRPr lang="cs-CZ" dirty="0"/>
          </a:p>
        </p:txBody>
      </p:sp>
      <p:pic>
        <p:nvPicPr>
          <p:cNvPr id="7" name="Zástupný obsah 6">
            <a:extLst>
              <a:ext uri="{FF2B5EF4-FFF2-40B4-BE49-F238E27FC236}">
                <a16:creationId xmlns:a16="http://schemas.microsoft.com/office/drawing/2014/main" id="{55D0CDB5-33DD-4F87-3DF9-045A5FA45707}"/>
              </a:ext>
            </a:extLst>
          </p:cNvPr>
          <p:cNvPicPr>
            <a:picLocks noGrp="1" noChangeAspect="1"/>
          </p:cNvPicPr>
          <p:nvPr>
            <p:ph sz="half" idx="2"/>
          </p:nvPr>
        </p:nvPicPr>
        <p:blipFill>
          <a:blip r:embed="rId2"/>
          <a:stretch>
            <a:fillRect/>
          </a:stretch>
        </p:blipFill>
        <p:spPr>
          <a:xfrm>
            <a:off x="2581654" y="3084171"/>
            <a:ext cx="2833577" cy="3773829"/>
          </a:xfrm>
          <a:prstGeom prst="rect">
            <a:avLst/>
          </a:prstGeom>
        </p:spPr>
      </p:pic>
      <p:pic>
        <p:nvPicPr>
          <p:cNvPr id="8" name="Obrázek 7">
            <a:extLst>
              <a:ext uri="{FF2B5EF4-FFF2-40B4-BE49-F238E27FC236}">
                <a16:creationId xmlns:a16="http://schemas.microsoft.com/office/drawing/2014/main" id="{4F0572A1-D540-6B11-9EFA-DAFBB24CEC1D}"/>
              </a:ext>
            </a:extLst>
          </p:cNvPr>
          <p:cNvPicPr>
            <a:picLocks noChangeAspect="1"/>
          </p:cNvPicPr>
          <p:nvPr/>
        </p:nvPicPr>
        <p:blipFill>
          <a:blip r:embed="rId3"/>
          <a:stretch>
            <a:fillRect/>
          </a:stretch>
        </p:blipFill>
        <p:spPr>
          <a:xfrm>
            <a:off x="5845017" y="1375646"/>
            <a:ext cx="6663506" cy="5029636"/>
          </a:xfrm>
          <a:prstGeom prst="rect">
            <a:avLst/>
          </a:prstGeom>
        </p:spPr>
      </p:pic>
    </p:spTree>
    <p:extLst>
      <p:ext uri="{BB962C8B-B14F-4D97-AF65-F5344CB8AC3E}">
        <p14:creationId xmlns:p14="http://schemas.microsoft.com/office/powerpoint/2010/main" val="2868308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BE0595-7004-17BD-02B3-EA16C3440145}"/>
              </a:ext>
            </a:extLst>
          </p:cNvPr>
          <p:cNvSpPr>
            <a:spLocks noGrp="1"/>
          </p:cNvSpPr>
          <p:nvPr>
            <p:ph type="title"/>
          </p:nvPr>
        </p:nvSpPr>
        <p:spPr/>
        <p:txBody>
          <a:bodyPr/>
          <a:lstStyle/>
          <a:p>
            <a:r>
              <a:rPr lang="cs-CZ" dirty="0"/>
              <a:t>Cesta do exilu </a:t>
            </a:r>
          </a:p>
        </p:txBody>
      </p:sp>
      <p:sp>
        <p:nvSpPr>
          <p:cNvPr id="3" name="Zástupný obsah 2">
            <a:extLst>
              <a:ext uri="{FF2B5EF4-FFF2-40B4-BE49-F238E27FC236}">
                <a16:creationId xmlns:a16="http://schemas.microsoft.com/office/drawing/2014/main" id="{8D12A9B3-5A9C-C059-3BEA-7F10B8E210E7}"/>
              </a:ext>
            </a:extLst>
          </p:cNvPr>
          <p:cNvSpPr>
            <a:spLocks noGrp="1"/>
          </p:cNvSpPr>
          <p:nvPr>
            <p:ph idx="1"/>
          </p:nvPr>
        </p:nvSpPr>
        <p:spPr/>
        <p:txBody>
          <a:bodyPr>
            <a:normAutofit lnSpcReduction="10000"/>
          </a:bodyPr>
          <a:lstStyle/>
          <a:p>
            <a:r>
              <a:rPr lang="cs-CZ" dirty="0"/>
              <a:t>Moje Vlast je Ukrajina. Válka na území mého státu se pro mě stala velkým utrpením. … Týden jsem žila ve sklepě mé školy… To bylo v Kyjevě. Moje maminka je v armádě.  (dívka, 10 let) </a:t>
            </a:r>
          </a:p>
          <a:p>
            <a:r>
              <a:rPr lang="cs-CZ" dirty="0"/>
              <a:t>Potom nás maminka během několika minut rychle sbalila, tatínek nás odvedl kamsi na autobus a odjeli jsme do Česka. (chlapec, 10 let) </a:t>
            </a:r>
          </a:p>
          <a:p>
            <a:r>
              <a:rPr lang="cs-CZ" dirty="0"/>
              <a:t>Jednoho rána jsem se probudila a slyším od maminky, že začala válka. Tenkrát se mi svět obrátil vzhůru nohama. (dívka, 11 let) </a:t>
            </a:r>
          </a:p>
          <a:p>
            <a:r>
              <a:rPr lang="cs-CZ" dirty="0"/>
              <a:t>Mám velký strach o své rodiče, kteří zůstali na Ukrajině. (dívka, starší školní věk)</a:t>
            </a:r>
          </a:p>
          <a:p>
            <a:r>
              <a:rPr lang="cs-CZ" dirty="0"/>
              <a:t>Maminka bohužel zůstala na Ukrajině, protože se rozhodla zůstat mému tatínkovi na blízku. (dívka, 13 let) </a:t>
            </a:r>
          </a:p>
          <a:p>
            <a:endParaRPr lang="cs-CZ" dirty="0"/>
          </a:p>
          <a:p>
            <a:endParaRPr lang="cs-CZ" dirty="0"/>
          </a:p>
        </p:txBody>
      </p:sp>
    </p:spTree>
    <p:extLst>
      <p:ext uri="{BB962C8B-B14F-4D97-AF65-F5344CB8AC3E}">
        <p14:creationId xmlns:p14="http://schemas.microsoft.com/office/powerpoint/2010/main" val="50099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4FBC8E-A4B2-81EB-93BD-E0F4911C4D30}"/>
              </a:ext>
            </a:extLst>
          </p:cNvPr>
          <p:cNvSpPr>
            <a:spLocks noGrp="1"/>
          </p:cNvSpPr>
          <p:nvPr>
            <p:ph type="title"/>
          </p:nvPr>
        </p:nvSpPr>
        <p:spPr/>
        <p:txBody>
          <a:bodyPr/>
          <a:lstStyle/>
          <a:p>
            <a:r>
              <a:rPr lang="cs-CZ" dirty="0"/>
              <a:t>V exilu</a:t>
            </a:r>
          </a:p>
        </p:txBody>
      </p:sp>
      <p:sp>
        <p:nvSpPr>
          <p:cNvPr id="3" name="Zástupný obsah 2">
            <a:extLst>
              <a:ext uri="{FF2B5EF4-FFF2-40B4-BE49-F238E27FC236}">
                <a16:creationId xmlns:a16="http://schemas.microsoft.com/office/drawing/2014/main" id="{48414BF6-B567-849E-DF3E-D8F519EE4D9E}"/>
              </a:ext>
            </a:extLst>
          </p:cNvPr>
          <p:cNvSpPr>
            <a:spLocks noGrp="1"/>
          </p:cNvSpPr>
          <p:nvPr>
            <p:ph idx="1"/>
          </p:nvPr>
        </p:nvSpPr>
        <p:spPr/>
        <p:txBody>
          <a:bodyPr>
            <a:normAutofit lnSpcReduction="10000"/>
          </a:bodyPr>
          <a:lstStyle/>
          <a:p>
            <a:r>
              <a:rPr lang="cs-CZ" dirty="0"/>
              <a:t>	Tato válka mě oddělila od mého táty a mého města. Sebrala mi spolužáky a první třídu. (chlapec, 7 let)</a:t>
            </a:r>
          </a:p>
          <a:p>
            <a:r>
              <a:rPr lang="cs-CZ" dirty="0"/>
              <a:t>Přestěhovali jsme se do České republiky a nechci tu být, nechci se učit cizí jazyk, chci být doma na Ukrajině. (chlapec, 8 let) </a:t>
            </a:r>
          </a:p>
          <a:p>
            <a:r>
              <a:rPr lang="cs-CZ" dirty="0"/>
              <a:t>	Když začala válka, chystala jsem se na uměleckou školu. V tu dobu táta seděl a díval se na zprávy, od něj jsem se dozvěděla, že začala válka. Během několika dnů táta řekl, že musíme ze země odjet. Doufala jsem, že se toto nestane, ale velmi rychle jsme se ocitli ve městě Mladá Boleslav. Později jsme se přesunuli do centra města Olomouc. Mým městem proletělo pár raket, ale zdá se, že to nezpůsobilo velké škody. Za týden jsem se dozvěděla, že je můj tatínek na nebesích. Nenávidím Putina. Ukrajina musí vyhrát. (Dívka, </a:t>
            </a:r>
            <a:r>
              <a:rPr lang="cs-CZ" dirty="0" err="1"/>
              <a:t>Žytomyrská</a:t>
            </a:r>
            <a:r>
              <a:rPr lang="cs-CZ" dirty="0"/>
              <a:t> oblast, město </a:t>
            </a:r>
            <a:r>
              <a:rPr lang="cs-CZ" dirty="0" err="1"/>
              <a:t>Berdyčiv</a:t>
            </a:r>
            <a:r>
              <a:rPr lang="cs-CZ" dirty="0"/>
              <a:t>, 11 let.) </a:t>
            </a:r>
          </a:p>
        </p:txBody>
      </p:sp>
    </p:spTree>
    <p:extLst>
      <p:ext uri="{BB962C8B-B14F-4D97-AF65-F5344CB8AC3E}">
        <p14:creationId xmlns:p14="http://schemas.microsoft.com/office/powerpoint/2010/main" val="3450526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B4471D-4ECC-01E8-AFD9-61AA952FD8E4}"/>
              </a:ext>
            </a:extLst>
          </p:cNvPr>
          <p:cNvSpPr>
            <a:spLocks noGrp="1"/>
          </p:cNvSpPr>
          <p:nvPr>
            <p:ph type="title"/>
          </p:nvPr>
        </p:nvSpPr>
        <p:spPr/>
        <p:txBody>
          <a:bodyPr/>
          <a:lstStyle/>
          <a:p>
            <a:r>
              <a:rPr lang="cs-CZ" dirty="0"/>
              <a:t>Naděje v návrat</a:t>
            </a:r>
          </a:p>
        </p:txBody>
      </p:sp>
      <p:sp>
        <p:nvSpPr>
          <p:cNvPr id="3" name="Zástupný obsah 2">
            <a:extLst>
              <a:ext uri="{FF2B5EF4-FFF2-40B4-BE49-F238E27FC236}">
                <a16:creationId xmlns:a16="http://schemas.microsoft.com/office/drawing/2014/main" id="{D3B7CE9B-1FDA-D1EB-C827-FA227DAD7BE8}"/>
              </a:ext>
            </a:extLst>
          </p:cNvPr>
          <p:cNvSpPr>
            <a:spLocks noGrp="1"/>
          </p:cNvSpPr>
          <p:nvPr>
            <p:ph idx="1"/>
          </p:nvPr>
        </p:nvSpPr>
        <p:spPr/>
        <p:txBody>
          <a:bodyPr/>
          <a:lstStyle/>
          <a:p>
            <a:r>
              <a:rPr lang="cs-CZ" dirty="0"/>
              <a:t>	Teď nás přijali v Česku, ale já se moc chci vrátit domů, ke kamarádům. (chlapec, 10 let)</a:t>
            </a:r>
          </a:p>
          <a:p>
            <a:r>
              <a:rPr lang="cs-CZ" dirty="0"/>
              <a:t>	… ale celým svým srdcem si přeji vrátit se domů, kde je můj dědeček, babička, sestřička se svou rodinou, celá moje drahá a milovaná rodina. (chlapec, starší školní věk) </a:t>
            </a:r>
          </a:p>
          <a:p>
            <a:r>
              <a:rPr lang="cs-CZ" dirty="0"/>
              <a:t>	Dočkáme se vítězství a určitě pojedeme domů. (dívka, 15 let) </a:t>
            </a:r>
          </a:p>
          <a:p>
            <a:r>
              <a:rPr lang="cs-CZ" dirty="0"/>
              <a:t>	I když nás vedoucí ubezpečovali, že se vrátíme do 8. března, jsme tu v Česku už čtvrtý měsíc a není známo, kdy se vrátíme domů, protože rakety na </a:t>
            </a:r>
            <a:r>
              <a:rPr lang="cs-CZ" dirty="0" err="1"/>
              <a:t>Žytomyrsko</a:t>
            </a:r>
            <a:r>
              <a:rPr lang="cs-CZ" dirty="0"/>
              <a:t> stále útočí… (dívka, 12 let) </a:t>
            </a:r>
          </a:p>
          <a:p>
            <a:endParaRPr lang="cs-CZ" dirty="0"/>
          </a:p>
          <a:p>
            <a:endParaRPr lang="cs-CZ" dirty="0"/>
          </a:p>
        </p:txBody>
      </p:sp>
    </p:spTree>
    <p:extLst>
      <p:ext uri="{BB962C8B-B14F-4D97-AF65-F5344CB8AC3E}">
        <p14:creationId xmlns:p14="http://schemas.microsoft.com/office/powerpoint/2010/main" val="42230159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AF25BB-3471-35E2-684D-95E91A352EB7}"/>
              </a:ext>
            </a:extLst>
          </p:cNvPr>
          <p:cNvSpPr>
            <a:spLocks noGrp="1"/>
          </p:cNvSpPr>
          <p:nvPr>
            <p:ph type="title"/>
          </p:nvPr>
        </p:nvSpPr>
        <p:spPr/>
        <p:txBody>
          <a:bodyPr/>
          <a:lstStyle/>
          <a:p>
            <a:r>
              <a:rPr lang="cs-CZ" dirty="0"/>
              <a:t>Válka a strach </a:t>
            </a:r>
          </a:p>
        </p:txBody>
      </p:sp>
      <p:sp>
        <p:nvSpPr>
          <p:cNvPr id="3" name="Zástupný obsah 2">
            <a:extLst>
              <a:ext uri="{FF2B5EF4-FFF2-40B4-BE49-F238E27FC236}">
                <a16:creationId xmlns:a16="http://schemas.microsoft.com/office/drawing/2014/main" id="{F7134B56-6694-7054-FF85-4C68880626EA}"/>
              </a:ext>
            </a:extLst>
          </p:cNvPr>
          <p:cNvSpPr>
            <a:spLocks noGrp="1"/>
          </p:cNvSpPr>
          <p:nvPr>
            <p:ph idx="1"/>
          </p:nvPr>
        </p:nvSpPr>
        <p:spPr>
          <a:xfrm>
            <a:off x="1103312" y="1565031"/>
            <a:ext cx="9404723" cy="4976445"/>
          </a:xfrm>
        </p:spPr>
        <p:txBody>
          <a:bodyPr>
            <a:normAutofit/>
          </a:bodyPr>
          <a:lstStyle/>
          <a:p>
            <a:r>
              <a:rPr lang="cs-CZ" dirty="0"/>
              <a:t>	Nenávidím válku! Je krutá. To se nemělo stát. (chlapec, 10 let) </a:t>
            </a:r>
          </a:p>
          <a:p>
            <a:r>
              <a:rPr lang="cs-CZ" dirty="0"/>
              <a:t>	Je to pro národ nejtěžší zkouška. (dívka, 18 let)</a:t>
            </a:r>
          </a:p>
          <a:p>
            <a:r>
              <a:rPr lang="cs-CZ" dirty="0"/>
              <a:t>	I když jsme v Česku už tři měsíce, stále se lekáme jakéhokoliv hlasitého zvuku a letadel nad námi. (dívka, 15 let) </a:t>
            </a:r>
          </a:p>
          <a:p>
            <a:r>
              <a:rPr lang="cs-CZ" dirty="0"/>
              <a:t>	Já jsem nemohla uvěřit tomu, že je to všechno pravda, že začala válka… (dívka, 11 let)</a:t>
            </a:r>
          </a:p>
          <a:p>
            <a:r>
              <a:rPr lang="cs-CZ" dirty="0"/>
              <a:t>	Nerozuměli jsme tomu, co se děje, dokud jsme nepustili televizi. A tak jsme se dozvěděli, že začala válka. A co bylo dál? Jako ve strašném snu – panika, strach, neschopnost si připustit realitu. (dívka, 11 let) </a:t>
            </a:r>
          </a:p>
          <a:p>
            <a:r>
              <a:rPr lang="cs-CZ" dirty="0"/>
              <a:t>	Byl jsem velmi vyděšený a prochladlý. Zakryl jsem si uši, abych neslyšel lomoz a necítil výbuchy. (chlapec, 8 let) </a:t>
            </a:r>
          </a:p>
          <a:p>
            <a:r>
              <a:rPr lang="cs-CZ" dirty="0"/>
              <a:t>	Můj táta je Rus a moje maminka Ukrajinka, ale já nechci být Rus… (chlapec, 8 let)</a:t>
            </a:r>
          </a:p>
          <a:p>
            <a:endParaRPr lang="cs-CZ" dirty="0"/>
          </a:p>
        </p:txBody>
      </p:sp>
    </p:spTree>
    <p:extLst>
      <p:ext uri="{BB962C8B-B14F-4D97-AF65-F5344CB8AC3E}">
        <p14:creationId xmlns:p14="http://schemas.microsoft.com/office/powerpoint/2010/main" val="40977220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72B4C9-67EF-501B-9AAA-E4CDB75D3368}"/>
              </a:ext>
            </a:extLst>
          </p:cNvPr>
          <p:cNvSpPr>
            <a:spLocks noGrp="1"/>
          </p:cNvSpPr>
          <p:nvPr>
            <p:ph type="title"/>
          </p:nvPr>
        </p:nvSpPr>
        <p:spPr/>
        <p:txBody>
          <a:bodyPr/>
          <a:lstStyle/>
          <a:p>
            <a:r>
              <a:rPr lang="cs-CZ" dirty="0"/>
              <a:t>Závěr</a:t>
            </a:r>
          </a:p>
        </p:txBody>
      </p:sp>
      <p:sp>
        <p:nvSpPr>
          <p:cNvPr id="3" name="Zástupný obsah 2">
            <a:extLst>
              <a:ext uri="{FF2B5EF4-FFF2-40B4-BE49-F238E27FC236}">
                <a16:creationId xmlns:a16="http://schemas.microsoft.com/office/drawing/2014/main" id="{83512888-BD65-E371-9E84-046402098EF8}"/>
              </a:ext>
            </a:extLst>
          </p:cNvPr>
          <p:cNvSpPr>
            <a:spLocks noGrp="1"/>
          </p:cNvSpPr>
          <p:nvPr>
            <p:ph idx="1"/>
          </p:nvPr>
        </p:nvSpPr>
        <p:spPr>
          <a:xfrm>
            <a:off x="1103312" y="1406770"/>
            <a:ext cx="8946541" cy="4841630"/>
          </a:xfrm>
        </p:spPr>
        <p:txBody>
          <a:bodyPr/>
          <a:lstStyle/>
          <a:p>
            <a:r>
              <a:rPr lang="cs-CZ" dirty="0"/>
              <a:t>Vzhledem k tomu, že mnohé z dětí - uprchlíků jsou odříznuty od svých podpůrných sítí, je ještě důležitější mít na paměti </a:t>
            </a:r>
            <a:r>
              <a:rPr lang="cs-CZ" b="1" dirty="0"/>
              <a:t>zvláštní potřeby</a:t>
            </a:r>
            <a:r>
              <a:rPr lang="cs-CZ" dirty="0"/>
              <a:t>, které mohou mít děti postižené konfliktem v oblasti vzdělávání. Migrace a život v exilu mohou mít také dopad na </a:t>
            </a:r>
            <a:r>
              <a:rPr lang="cs-CZ" b="1" dirty="0"/>
              <a:t>duševní zdraví dětských uprchlíků a mohou ovlivnit i rekonstrukci jejich identity a sdílení nové kolektivní identity. </a:t>
            </a:r>
            <a:r>
              <a:rPr lang="cs-CZ" dirty="0"/>
              <a:t>Jak bylo vidět z vyprávění dětí, mnohé z nich jsou odolné a vnímají celou situaci a vytvářejí si vlastní významy války a exilu. </a:t>
            </a:r>
            <a:r>
              <a:rPr lang="cs-CZ" b="1" dirty="0"/>
              <a:t>Jak ukázala naše analýza, příběhy dětí uprchlíků sdílejí vnímání válečného konfliktu, exilu a naděje na návrat nejen mezi svými současníky, ale také napříč historickými obdobími. </a:t>
            </a:r>
          </a:p>
        </p:txBody>
      </p:sp>
    </p:spTree>
    <p:extLst>
      <p:ext uri="{BB962C8B-B14F-4D97-AF65-F5344CB8AC3E}">
        <p14:creationId xmlns:p14="http://schemas.microsoft.com/office/powerpoint/2010/main" val="2965803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5A28AD-71DC-BB5C-B9AA-95F7DDE37F5F}"/>
              </a:ext>
            </a:extLst>
          </p:cNvPr>
          <p:cNvSpPr>
            <a:spLocks noGrp="1"/>
          </p:cNvSpPr>
          <p:nvPr>
            <p:ph type="title"/>
          </p:nvPr>
        </p:nvSpPr>
        <p:spPr/>
        <p:txBody>
          <a:bodyPr/>
          <a:lstStyle/>
          <a:p>
            <a:r>
              <a:rPr lang="cs-CZ" dirty="0"/>
              <a:t>Uprchlictví očima dětí </a:t>
            </a:r>
          </a:p>
        </p:txBody>
      </p:sp>
      <p:sp>
        <p:nvSpPr>
          <p:cNvPr id="3" name="Zástupný obsah 2">
            <a:extLst>
              <a:ext uri="{FF2B5EF4-FFF2-40B4-BE49-F238E27FC236}">
                <a16:creationId xmlns:a16="http://schemas.microsoft.com/office/drawing/2014/main" id="{FDA8BE9E-60E2-1862-2BA8-A82E9AD5C56B}"/>
              </a:ext>
            </a:extLst>
          </p:cNvPr>
          <p:cNvSpPr>
            <a:spLocks noGrp="1"/>
          </p:cNvSpPr>
          <p:nvPr>
            <p:ph sz="half" idx="1"/>
          </p:nvPr>
        </p:nvSpPr>
        <p:spPr/>
        <p:txBody>
          <a:bodyPr/>
          <a:lstStyle/>
          <a:p>
            <a:r>
              <a:rPr lang="cs-CZ" dirty="0"/>
              <a:t>V čem se (pokud vůbec) liší zkušenost dětských uprchlíků v různých historických kontextech? </a:t>
            </a:r>
          </a:p>
          <a:p>
            <a:r>
              <a:rPr lang="cs-CZ" dirty="0"/>
              <a:t>Budeme se zabývat dětmi uprchlíků z Jugoslávie v České a Slovenské Federativní Republice a dětskými uprchlíky z řecké občanské války v bývalém Československu. </a:t>
            </a:r>
          </a:p>
          <a:p>
            <a:r>
              <a:rPr lang="cs-CZ" dirty="0"/>
              <a:t>A porovnáme jejich zkušenosti se zkušenostmi dětských uprchlíků z Ukrajiny. </a:t>
            </a:r>
          </a:p>
        </p:txBody>
      </p:sp>
      <p:pic>
        <p:nvPicPr>
          <p:cNvPr id="9" name="Zástupný obsah 8">
            <a:extLst>
              <a:ext uri="{FF2B5EF4-FFF2-40B4-BE49-F238E27FC236}">
                <a16:creationId xmlns:a16="http://schemas.microsoft.com/office/drawing/2014/main" id="{59E65CD8-CAA3-56A4-6439-FE8E893D022B}"/>
              </a:ext>
            </a:extLst>
          </p:cNvPr>
          <p:cNvPicPr>
            <a:picLocks noGrp="1" noChangeAspect="1"/>
          </p:cNvPicPr>
          <p:nvPr>
            <p:ph sz="half" idx="2"/>
          </p:nvPr>
        </p:nvPicPr>
        <p:blipFill>
          <a:blip r:embed="rId2"/>
          <a:stretch>
            <a:fillRect/>
          </a:stretch>
        </p:blipFill>
        <p:spPr>
          <a:xfrm>
            <a:off x="5655046" y="1853248"/>
            <a:ext cx="4395788" cy="3267338"/>
          </a:xfrm>
        </p:spPr>
      </p:pic>
      <p:sp>
        <p:nvSpPr>
          <p:cNvPr id="10" name="TextovéPole 9">
            <a:extLst>
              <a:ext uri="{FF2B5EF4-FFF2-40B4-BE49-F238E27FC236}">
                <a16:creationId xmlns:a16="http://schemas.microsoft.com/office/drawing/2014/main" id="{BA5899D6-0F6F-A9F0-5A11-8C9D7C4C214E}"/>
              </a:ext>
            </a:extLst>
          </p:cNvPr>
          <p:cNvSpPr txBox="1"/>
          <p:nvPr/>
        </p:nvSpPr>
        <p:spPr>
          <a:xfrm>
            <a:off x="5943600" y="5451231"/>
            <a:ext cx="4107234" cy="646331"/>
          </a:xfrm>
          <a:prstGeom prst="rect">
            <a:avLst/>
          </a:prstGeom>
          <a:noFill/>
        </p:spPr>
        <p:txBody>
          <a:bodyPr wrap="square" rtlCol="0">
            <a:spAutoFit/>
          </a:bodyPr>
          <a:lstStyle/>
          <a:p>
            <a:r>
              <a:rPr lang="cs-CZ" dirty="0"/>
              <a:t>Mezinárodní pomoc obětem občanské války (</a:t>
            </a:r>
            <a:r>
              <a:rPr lang="cs-CZ" dirty="0" err="1"/>
              <a:t>Kastoria</a:t>
            </a:r>
            <a:r>
              <a:rPr lang="cs-CZ" dirty="0"/>
              <a:t>, 1948).</a:t>
            </a:r>
          </a:p>
        </p:txBody>
      </p:sp>
    </p:spTree>
    <p:extLst>
      <p:ext uri="{BB962C8B-B14F-4D97-AF65-F5344CB8AC3E}">
        <p14:creationId xmlns:p14="http://schemas.microsoft.com/office/powerpoint/2010/main" val="3195706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33CBB7-3DF5-E889-9CF2-7BEAA3F503FB}"/>
              </a:ext>
            </a:extLst>
          </p:cNvPr>
          <p:cNvSpPr>
            <a:spLocks noGrp="1"/>
          </p:cNvSpPr>
          <p:nvPr>
            <p:ph type="title"/>
          </p:nvPr>
        </p:nvSpPr>
        <p:spPr/>
        <p:txBody>
          <a:bodyPr/>
          <a:lstStyle/>
          <a:p>
            <a:r>
              <a:rPr lang="cs-CZ" dirty="0"/>
              <a:t>Dětští uprchlíci z občanské války v Řecku</a:t>
            </a:r>
          </a:p>
        </p:txBody>
      </p:sp>
      <p:sp>
        <p:nvSpPr>
          <p:cNvPr id="3" name="Zástupný obsah 2">
            <a:extLst>
              <a:ext uri="{FF2B5EF4-FFF2-40B4-BE49-F238E27FC236}">
                <a16:creationId xmlns:a16="http://schemas.microsoft.com/office/drawing/2014/main" id="{5CA9E986-F424-3E97-33BF-805687E80426}"/>
              </a:ext>
            </a:extLst>
          </p:cNvPr>
          <p:cNvSpPr>
            <a:spLocks noGrp="1"/>
          </p:cNvSpPr>
          <p:nvPr>
            <p:ph idx="1"/>
          </p:nvPr>
        </p:nvSpPr>
        <p:spPr/>
        <p:txBody>
          <a:bodyPr/>
          <a:lstStyle/>
          <a:p>
            <a:r>
              <a:rPr lang="cs-CZ" dirty="0"/>
              <a:t>Evakuace 28 000 dětí – uprchlíků z vesnic v severním Řecku Komunistickou stranou Řecka v roce 1948 se stala jednou z nejkontroverznějších kapitol řecké občanské války, konfliktu, který má dodnes traumatický dopad na řeckou společnost a polarizuje ji. Ostře sporným aspektem této evakuace je otázka, zda byly děti odebrány z rodin se souhlasem svých rodičů nebo bez něj.</a:t>
            </a:r>
          </a:p>
          <a:p>
            <a:r>
              <a:rPr lang="cs-CZ" dirty="0"/>
              <a:t>Tyto dětské skupiny byly tvořeny jednak řeckými dětmi a jednak makedonskými dětmi, tedy Slovany, kteří řecky před evakuací ani neuměly. Tyto makedonsky mluvící děti tvořily asi polovinu ze všech evakuovaných dětí ze severního Řecka. </a:t>
            </a:r>
          </a:p>
          <a:p>
            <a:endParaRPr lang="cs-CZ" dirty="0"/>
          </a:p>
        </p:txBody>
      </p:sp>
    </p:spTree>
    <p:extLst>
      <p:ext uri="{BB962C8B-B14F-4D97-AF65-F5344CB8AC3E}">
        <p14:creationId xmlns:p14="http://schemas.microsoft.com/office/powerpoint/2010/main" val="1083964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05322F-A6EE-A8D8-64DB-FC4D3A0A8804}"/>
              </a:ext>
            </a:extLst>
          </p:cNvPr>
          <p:cNvSpPr>
            <a:spLocks noGrp="1"/>
          </p:cNvSpPr>
          <p:nvPr>
            <p:ph type="title"/>
          </p:nvPr>
        </p:nvSpPr>
        <p:spPr/>
        <p:txBody>
          <a:bodyPr/>
          <a:lstStyle/>
          <a:p>
            <a:r>
              <a:rPr lang="cs-CZ" b="1" dirty="0" err="1"/>
              <a:t>Slavomakedonci</a:t>
            </a:r>
            <a:r>
              <a:rPr lang="cs-CZ" b="1" dirty="0"/>
              <a:t> </a:t>
            </a:r>
            <a:endParaRPr lang="cs-CZ" dirty="0"/>
          </a:p>
        </p:txBody>
      </p:sp>
      <p:sp>
        <p:nvSpPr>
          <p:cNvPr id="3" name="Zástupný obsah 2">
            <a:extLst>
              <a:ext uri="{FF2B5EF4-FFF2-40B4-BE49-F238E27FC236}">
                <a16:creationId xmlns:a16="http://schemas.microsoft.com/office/drawing/2014/main" id="{0B2033A8-BCE1-4B80-260F-57132CFD9478}"/>
              </a:ext>
            </a:extLst>
          </p:cNvPr>
          <p:cNvSpPr>
            <a:spLocks noGrp="1"/>
          </p:cNvSpPr>
          <p:nvPr>
            <p:ph idx="1"/>
          </p:nvPr>
        </p:nvSpPr>
        <p:spPr/>
        <p:txBody>
          <a:bodyPr/>
          <a:lstStyle/>
          <a:p>
            <a:r>
              <a:rPr lang="cs-CZ" b="1" dirty="0"/>
              <a:t>jsou </a:t>
            </a:r>
            <a:r>
              <a:rPr lang="cs-CZ" dirty="0"/>
              <a:t>k termínu „politická emigrace“ a dokonce i k údajným humanitárním úmyslům při organizaci odchodu dětí krajně rezervovaní.</a:t>
            </a:r>
          </a:p>
          <a:p>
            <a:r>
              <a:rPr lang="cs-CZ" dirty="0"/>
              <a:t>Podle vzpomínky Grigora </a:t>
            </a:r>
            <a:r>
              <a:rPr lang="cs-CZ" dirty="0" err="1"/>
              <a:t>Sukalovského</a:t>
            </a:r>
            <a:r>
              <a:rPr lang="cs-CZ" dirty="0"/>
              <a:t>, v té době patnáctiletého, „říkali tak na dva, na tři měsíce, pak že bude vítězství naše…“ Velmi nedůvěřivý je dodnes Konstantin </a:t>
            </a:r>
            <a:r>
              <a:rPr lang="cs-CZ" dirty="0" err="1"/>
              <a:t>Miovský</a:t>
            </a:r>
            <a:r>
              <a:rPr lang="cs-CZ" dirty="0"/>
              <a:t>: „Ať to byla levice nebo pravice, a budu zcela upřímný, pro nás – jako etnické Makedonce – to bylo stejné, obě strany měly jediný cíl – vyhnat makedonské obyvatelstvo z řeckého území.“ Jeho sestra pak dokonce tvrdí: „Byly mi tři roky, když nás sebrali. Ne-emigrovali, emigrovat je, když chcete emigrovat. Nás sebrali.“ </a:t>
            </a:r>
          </a:p>
        </p:txBody>
      </p:sp>
    </p:spTree>
    <p:extLst>
      <p:ext uri="{BB962C8B-B14F-4D97-AF65-F5344CB8AC3E}">
        <p14:creationId xmlns:p14="http://schemas.microsoft.com/office/powerpoint/2010/main" val="2537748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1143A9-7959-ABD8-236E-72E4B54B3AAC}"/>
              </a:ext>
            </a:extLst>
          </p:cNvPr>
          <p:cNvSpPr>
            <a:spLocks noGrp="1"/>
          </p:cNvSpPr>
          <p:nvPr>
            <p:ph type="title"/>
          </p:nvPr>
        </p:nvSpPr>
        <p:spPr/>
        <p:txBody>
          <a:bodyPr/>
          <a:lstStyle/>
          <a:p>
            <a:r>
              <a:rPr lang="cs-CZ" dirty="0"/>
              <a:t>V exilu</a:t>
            </a:r>
          </a:p>
        </p:txBody>
      </p:sp>
      <p:sp>
        <p:nvSpPr>
          <p:cNvPr id="3" name="Zástupný obsah 2">
            <a:extLst>
              <a:ext uri="{FF2B5EF4-FFF2-40B4-BE49-F238E27FC236}">
                <a16:creationId xmlns:a16="http://schemas.microsoft.com/office/drawing/2014/main" id="{2595366A-F71D-67FC-0D16-8B935B86776E}"/>
              </a:ext>
            </a:extLst>
          </p:cNvPr>
          <p:cNvSpPr>
            <a:spLocks noGrp="1"/>
          </p:cNvSpPr>
          <p:nvPr>
            <p:ph idx="1"/>
          </p:nvPr>
        </p:nvSpPr>
        <p:spPr/>
        <p:txBody>
          <a:bodyPr>
            <a:normAutofit lnSpcReduction="10000"/>
          </a:bodyPr>
          <a:lstStyle/>
          <a:p>
            <a:r>
              <a:rPr lang="cs-CZ" dirty="0"/>
              <a:t>Uvádí se, že do Československa bylo evakuováno asi 3000 dětí. Nejvíce dětí bylo v Jugoslávii (11 OOO), v Rumunsku (5000), pak také v Polsku, Maďarsku a v Bulharsku (po 2500) a v NDR (700). V daných zemích se nacházely velmi početná zařízení upravená v dětské domovy. </a:t>
            </a:r>
          </a:p>
          <a:p>
            <a:r>
              <a:rPr lang="cs-CZ" dirty="0"/>
              <a:t>Dětské skupiny doprovázely mladé ženy, které děti doprovázely už z jejich vesnic, sloužily v nových domovech jako „matky“ nebo „vedoucí skupin“. </a:t>
            </a:r>
          </a:p>
          <a:p>
            <a:r>
              <a:rPr lang="cs-CZ" dirty="0"/>
              <a:t>Za vzdělávání dětí byl zodpovědný </a:t>
            </a:r>
            <a:r>
              <a:rPr lang="cs-CZ" i="1" dirty="0"/>
              <a:t>Výbor pro podporu dětí </a:t>
            </a:r>
            <a:r>
              <a:rPr lang="cs-CZ" dirty="0"/>
              <a:t>založený představiteli Komunistické strany Řecka v Budapešti v roce 1948. Tento výbor školil učitele a vydával učebnice v řečtině a makedonštině. Děti se učily svůj rodný jazyk, jazyk hostitelské země a makedonsky mluvící děti se učily také řecky. </a:t>
            </a:r>
          </a:p>
        </p:txBody>
      </p:sp>
    </p:spTree>
    <p:extLst>
      <p:ext uri="{BB962C8B-B14F-4D97-AF65-F5344CB8AC3E}">
        <p14:creationId xmlns:p14="http://schemas.microsoft.com/office/powerpoint/2010/main" val="3253937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DA6D3B-07A8-AFDA-60F7-8B550DBAC8E4}"/>
              </a:ext>
            </a:extLst>
          </p:cNvPr>
          <p:cNvSpPr>
            <a:spLocks noGrp="1"/>
          </p:cNvSpPr>
          <p:nvPr>
            <p:ph type="title"/>
          </p:nvPr>
        </p:nvSpPr>
        <p:spPr/>
        <p:txBody>
          <a:bodyPr/>
          <a:lstStyle/>
          <a:p>
            <a:r>
              <a:rPr lang="cs-CZ" dirty="0"/>
              <a:t>Jaký byl svět, který opustily? </a:t>
            </a:r>
          </a:p>
        </p:txBody>
      </p:sp>
      <p:sp>
        <p:nvSpPr>
          <p:cNvPr id="3" name="Zástupný obsah 2">
            <a:extLst>
              <a:ext uri="{FF2B5EF4-FFF2-40B4-BE49-F238E27FC236}">
                <a16:creationId xmlns:a16="http://schemas.microsoft.com/office/drawing/2014/main" id="{DEFA871A-EA2C-F354-81C9-9A86FCA02126}"/>
              </a:ext>
            </a:extLst>
          </p:cNvPr>
          <p:cNvSpPr>
            <a:spLocks noGrp="1"/>
          </p:cNvSpPr>
          <p:nvPr>
            <p:ph sz="half" idx="1"/>
          </p:nvPr>
        </p:nvSpPr>
        <p:spPr>
          <a:xfrm>
            <a:off x="646112" y="1459523"/>
            <a:ext cx="5449888" cy="5240215"/>
          </a:xfrm>
        </p:spPr>
        <p:txBody>
          <a:bodyPr>
            <a:normAutofit/>
          </a:bodyPr>
          <a:lstStyle/>
          <a:p>
            <a:r>
              <a:rPr lang="cs-CZ" sz="1800" dirty="0">
                <a:effectLst/>
                <a:latin typeface="Calibri" panose="020F0502020204030204" pitchFamily="34" charset="0"/>
                <a:ea typeface="Times New Roman" panose="02020603050405020304" pitchFamily="18" charset="0"/>
              </a:rPr>
              <a:t>Georgios </a:t>
            </a:r>
            <a:r>
              <a:rPr lang="cs-CZ" sz="1800" dirty="0" err="1">
                <a:effectLst/>
                <a:latin typeface="Calibri" panose="020F0502020204030204" pitchFamily="34" charset="0"/>
                <a:ea typeface="Times New Roman" panose="02020603050405020304" pitchFamily="18" charset="0"/>
              </a:rPr>
              <a:t>Karanikos</a:t>
            </a:r>
            <a:r>
              <a:rPr lang="cs-CZ" sz="1800" dirty="0">
                <a:effectLst/>
                <a:latin typeface="Calibri" panose="020F0502020204030204" pitchFamily="34" charset="0"/>
                <a:ea typeface="Times New Roman" panose="02020603050405020304" pitchFamily="18" charset="0"/>
              </a:rPr>
              <a:t>: „</a:t>
            </a:r>
            <a:r>
              <a:rPr lang="cs-CZ" sz="1800" b="1" i="1" dirty="0">
                <a:effectLst/>
                <a:latin typeface="Calibri" panose="020F0502020204030204" pitchFamily="34" charset="0"/>
                <a:ea typeface="Times New Roman" panose="02020603050405020304" pitchFamily="18" charset="0"/>
              </a:rPr>
              <a:t>Já jsem se klepal jak sulc. Byli jsme nevím kolik metrů podzemí, a když byly ty nálety, já jsem myslel, že je po mně</a:t>
            </a:r>
            <a:r>
              <a:rPr lang="cs-CZ" sz="1800" dirty="0">
                <a:effectLst/>
                <a:latin typeface="Calibri" panose="020F0502020204030204" pitchFamily="34" charset="0"/>
                <a:ea typeface="Times New Roman" panose="02020603050405020304" pitchFamily="18" charset="0"/>
              </a:rPr>
              <a:t>.“ </a:t>
            </a:r>
          </a:p>
          <a:p>
            <a:r>
              <a:rPr lang="cs-CZ" sz="1800" dirty="0">
                <a:effectLst/>
                <a:latin typeface="Calibri" panose="020F0502020204030204" pitchFamily="34" charset="0"/>
                <a:ea typeface="Times New Roman" panose="02020603050405020304" pitchFamily="18" charset="0"/>
              </a:rPr>
              <a:t>„</a:t>
            </a:r>
            <a:r>
              <a:rPr lang="cs-CZ" sz="1800" b="1" i="1" dirty="0">
                <a:effectLst/>
                <a:latin typeface="Calibri" panose="020F0502020204030204" pitchFamily="34" charset="0"/>
                <a:ea typeface="Times New Roman" panose="02020603050405020304" pitchFamily="18" charset="0"/>
              </a:rPr>
              <a:t>První napalm Američané vyzkoušeli v mých horách. Ten napalm jsem stihl vidět jako devítileté dítě. Během pár sekund hořel kopec před naší vesnicí. Lidé klekali na kolen a modlili se, že to není lidské dílo…“ </a:t>
            </a:r>
            <a:r>
              <a:rPr lang="cs-CZ" sz="1800" dirty="0">
                <a:effectLst/>
                <a:latin typeface="Calibri" panose="020F0502020204030204" pitchFamily="34" charset="0"/>
                <a:ea typeface="Times New Roman" panose="02020603050405020304" pitchFamily="18" charset="0"/>
              </a:rPr>
              <a:t>vzpomíná Ilias </a:t>
            </a:r>
            <a:r>
              <a:rPr lang="cs-CZ" sz="1800" dirty="0" err="1">
                <a:effectLst/>
                <a:latin typeface="Calibri" panose="020F0502020204030204" pitchFamily="34" charset="0"/>
                <a:ea typeface="Times New Roman" panose="02020603050405020304" pitchFamily="18" charset="0"/>
              </a:rPr>
              <a:t>Michopulos</a:t>
            </a:r>
            <a:r>
              <a:rPr lang="cs-CZ" dirty="0">
                <a:latin typeface="Calibri" panose="020F0502020204030204" pitchFamily="34" charset="0"/>
                <a:ea typeface="Times New Roman" panose="02020603050405020304" pitchFamily="18" charset="0"/>
              </a:rPr>
              <a:t>.</a:t>
            </a:r>
          </a:p>
          <a:p>
            <a:r>
              <a:rPr lang="cs-CZ" sz="1800" dirty="0">
                <a:effectLst/>
                <a:latin typeface="Calibri" panose="020F0502020204030204" pitchFamily="34" charset="0"/>
                <a:ea typeface="Times New Roman" panose="02020603050405020304" pitchFamily="18" charset="0"/>
              </a:rPr>
              <a:t>„</a:t>
            </a:r>
            <a:r>
              <a:rPr lang="cs-CZ" sz="1800" b="1" i="1" dirty="0">
                <a:effectLst/>
                <a:latin typeface="Calibri" panose="020F0502020204030204" pitchFamily="34" charset="0"/>
                <a:ea typeface="Times New Roman" panose="02020603050405020304" pitchFamily="18" charset="0"/>
              </a:rPr>
              <a:t>Pamatuju si ten nejhorší den, kdy padl můj otec. Maminka a celá rodina, jak se to dozvěděly, se převlékly hned do černého. V Řecku stejně jako jinde na Balkáně se takové události dost prožívají. Předtím padli také moji tři strejdové, takže si ten den pamatuju, protože jsem se jako dítě úplně lekl a utekl jsem k ovcím. To byla černá hodina v té občanské válce,“ </a:t>
            </a:r>
            <a:r>
              <a:rPr lang="cs-CZ" sz="1800" dirty="0">
                <a:effectLst/>
                <a:latin typeface="Calibri" panose="020F0502020204030204" pitchFamily="34" charset="0"/>
                <a:ea typeface="Times New Roman" panose="02020603050405020304" pitchFamily="18" charset="0"/>
              </a:rPr>
              <a:t>vzpomíná </a:t>
            </a:r>
            <a:r>
              <a:rPr lang="cs-CZ" sz="1800" dirty="0" err="1">
                <a:effectLst/>
                <a:latin typeface="Calibri" panose="020F0502020204030204" pitchFamily="34" charset="0"/>
                <a:ea typeface="Times New Roman" panose="02020603050405020304" pitchFamily="18" charset="0"/>
              </a:rPr>
              <a:t>Asistidis</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Spiropulos</a:t>
            </a:r>
            <a:r>
              <a:rPr lang="cs-CZ" sz="1800" dirty="0">
                <a:effectLst/>
                <a:latin typeface="Calibri" panose="020F0502020204030204" pitchFamily="34" charset="0"/>
                <a:ea typeface="Times New Roman" panose="02020603050405020304" pitchFamily="18" charset="0"/>
              </a:rPr>
              <a:t> .  </a:t>
            </a:r>
            <a:endParaRPr lang="cs-CZ" dirty="0"/>
          </a:p>
        </p:txBody>
      </p:sp>
      <p:pic>
        <p:nvPicPr>
          <p:cNvPr id="6" name="Zástupný obsah 5">
            <a:extLst>
              <a:ext uri="{FF2B5EF4-FFF2-40B4-BE49-F238E27FC236}">
                <a16:creationId xmlns:a16="http://schemas.microsoft.com/office/drawing/2014/main" id="{FF47ACC7-7913-2A39-3712-14D5F472E4B1}"/>
              </a:ext>
            </a:extLst>
          </p:cNvPr>
          <p:cNvPicPr>
            <a:picLocks noGrp="1" noChangeAspect="1"/>
          </p:cNvPicPr>
          <p:nvPr>
            <p:ph sz="half" idx="2"/>
          </p:nvPr>
        </p:nvPicPr>
        <p:blipFill>
          <a:blip r:embed="rId2"/>
          <a:stretch>
            <a:fillRect/>
          </a:stretch>
        </p:blipFill>
        <p:spPr>
          <a:xfrm>
            <a:off x="6408639" y="2055813"/>
            <a:ext cx="2887860" cy="4200525"/>
          </a:xfrm>
        </p:spPr>
      </p:pic>
    </p:spTree>
    <p:extLst>
      <p:ext uri="{BB962C8B-B14F-4D97-AF65-F5344CB8AC3E}">
        <p14:creationId xmlns:p14="http://schemas.microsoft.com/office/powerpoint/2010/main" val="2622241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4C7858-06F4-96BC-1B29-381206A4EA1B}"/>
              </a:ext>
            </a:extLst>
          </p:cNvPr>
          <p:cNvSpPr>
            <a:spLocks noGrp="1"/>
          </p:cNvSpPr>
          <p:nvPr>
            <p:ph type="title"/>
          </p:nvPr>
        </p:nvSpPr>
        <p:spPr/>
        <p:txBody>
          <a:bodyPr/>
          <a:lstStyle/>
          <a:p>
            <a:r>
              <a:rPr lang="cs-CZ" dirty="0"/>
              <a:t>Cesta do exilu</a:t>
            </a:r>
          </a:p>
        </p:txBody>
      </p:sp>
      <p:sp>
        <p:nvSpPr>
          <p:cNvPr id="3" name="Zástupný obsah 2">
            <a:extLst>
              <a:ext uri="{FF2B5EF4-FFF2-40B4-BE49-F238E27FC236}">
                <a16:creationId xmlns:a16="http://schemas.microsoft.com/office/drawing/2014/main" id="{DA2812B1-8D4B-5725-A831-0A021398B677}"/>
              </a:ext>
            </a:extLst>
          </p:cNvPr>
          <p:cNvSpPr>
            <a:spLocks noGrp="1"/>
          </p:cNvSpPr>
          <p:nvPr>
            <p:ph sz="half" idx="1"/>
          </p:nvPr>
        </p:nvSpPr>
        <p:spPr/>
        <p:txBody>
          <a:bodyPr>
            <a:normAutofit lnSpcReduction="10000"/>
          </a:bodyPr>
          <a:lstStyle/>
          <a:p>
            <a:r>
              <a:rPr lang="cs-CZ" dirty="0"/>
              <a:t> „</a:t>
            </a:r>
            <a:r>
              <a:rPr lang="cs-CZ" b="1" i="1" dirty="0"/>
              <a:t>Po celou tu dobu jsme byli pronásledováni leteckými útoky. Stříleli po nás, bombardovali nás. Řečtí letci bombardovali řecké děti. </a:t>
            </a:r>
            <a:r>
              <a:rPr lang="cs-CZ" dirty="0"/>
              <a:t>(vzpomíná </a:t>
            </a:r>
            <a:r>
              <a:rPr lang="cs-CZ" dirty="0" err="1"/>
              <a:t>Sotiris</a:t>
            </a:r>
            <a:r>
              <a:rPr lang="cs-CZ" dirty="0"/>
              <a:t> </a:t>
            </a:r>
            <a:r>
              <a:rPr lang="cs-CZ" dirty="0" err="1"/>
              <a:t>Joanidis</a:t>
            </a:r>
            <a:r>
              <a:rPr lang="cs-CZ" dirty="0"/>
              <a:t>, Vyschly nám slzy. s. 88)“</a:t>
            </a:r>
          </a:p>
          <a:p>
            <a:r>
              <a:rPr lang="cs-CZ" dirty="0"/>
              <a:t>	Ilias </a:t>
            </a:r>
            <a:r>
              <a:rPr lang="cs-CZ" dirty="0" err="1"/>
              <a:t>Michopulos</a:t>
            </a:r>
            <a:r>
              <a:rPr lang="cs-CZ" dirty="0"/>
              <a:t> své vyprávění o občanské válce uzavřel takto: „</a:t>
            </a:r>
            <a:r>
              <a:rPr lang="cs-CZ" b="1" i="1" dirty="0"/>
              <a:t>Kruté doby se pamatují. Dětská traumata se vryjí do paměti strašně hluboko. Sami se divíme, že se na to pamatujeme. Právě tyto kruté chvíle, tato traumata zůstávají v člověku a vlečou se celý život</a:t>
            </a:r>
            <a:r>
              <a:rPr lang="cs-CZ" dirty="0"/>
              <a:t>.“ </a:t>
            </a:r>
          </a:p>
        </p:txBody>
      </p:sp>
      <p:pic>
        <p:nvPicPr>
          <p:cNvPr id="6" name="Zástupný obsah 5">
            <a:extLst>
              <a:ext uri="{FF2B5EF4-FFF2-40B4-BE49-F238E27FC236}">
                <a16:creationId xmlns:a16="http://schemas.microsoft.com/office/drawing/2014/main" id="{4537D90E-91C3-2925-849A-0908F96EE1DD}"/>
              </a:ext>
            </a:extLst>
          </p:cNvPr>
          <p:cNvPicPr>
            <a:picLocks noGrp="1" noChangeAspect="1"/>
          </p:cNvPicPr>
          <p:nvPr>
            <p:ph sz="half" idx="2"/>
          </p:nvPr>
        </p:nvPicPr>
        <p:blipFill>
          <a:blip r:embed="rId2"/>
          <a:stretch>
            <a:fillRect/>
          </a:stretch>
        </p:blipFill>
        <p:spPr>
          <a:xfrm>
            <a:off x="5655046" y="1678656"/>
            <a:ext cx="4395788" cy="2950193"/>
          </a:xfrm>
        </p:spPr>
      </p:pic>
      <p:sp>
        <p:nvSpPr>
          <p:cNvPr id="7" name="TextovéPole 6">
            <a:extLst>
              <a:ext uri="{FF2B5EF4-FFF2-40B4-BE49-F238E27FC236}">
                <a16:creationId xmlns:a16="http://schemas.microsoft.com/office/drawing/2014/main" id="{933DA12F-DC12-8391-ABCA-F7DA349419D8}"/>
              </a:ext>
            </a:extLst>
          </p:cNvPr>
          <p:cNvSpPr txBox="1"/>
          <p:nvPr/>
        </p:nvSpPr>
        <p:spPr>
          <a:xfrm>
            <a:off x="5961185" y="5187462"/>
            <a:ext cx="4089649" cy="1200329"/>
          </a:xfrm>
          <a:prstGeom prst="rect">
            <a:avLst/>
          </a:prstGeom>
          <a:noFill/>
        </p:spPr>
        <p:txBody>
          <a:bodyPr wrap="square" rtlCol="0">
            <a:spAutoFit/>
          </a:bodyPr>
          <a:lstStyle/>
          <a:p>
            <a:r>
              <a:rPr lang="cs-CZ" dirty="0"/>
              <a:t>Řecké děti z mikulovského přijímacího střediska na vycházce</a:t>
            </a:r>
          </a:p>
          <a:p>
            <a:r>
              <a:rPr lang="cs-CZ" dirty="0"/>
              <a:t>(Mikulov, 1. května 1948).</a:t>
            </a:r>
          </a:p>
          <a:p>
            <a:r>
              <a:rPr lang="cs-CZ" dirty="0"/>
              <a:t>Fotografický archiv </a:t>
            </a:r>
            <a:r>
              <a:rPr lang="cs-CZ" dirty="0" err="1"/>
              <a:t>ČTk</a:t>
            </a:r>
            <a:endParaRPr lang="cs-CZ" dirty="0"/>
          </a:p>
        </p:txBody>
      </p:sp>
    </p:spTree>
    <p:extLst>
      <p:ext uri="{BB962C8B-B14F-4D97-AF65-F5344CB8AC3E}">
        <p14:creationId xmlns:p14="http://schemas.microsoft.com/office/powerpoint/2010/main" val="4149421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8ECE3D-8632-42ED-2660-08BED495EDE9}"/>
              </a:ext>
            </a:extLst>
          </p:cNvPr>
          <p:cNvSpPr>
            <a:spLocks noGrp="1"/>
          </p:cNvSpPr>
          <p:nvPr>
            <p:ph type="title"/>
          </p:nvPr>
        </p:nvSpPr>
        <p:spPr/>
        <p:txBody>
          <a:bodyPr/>
          <a:lstStyle/>
          <a:p>
            <a:r>
              <a:rPr lang="cs-CZ" dirty="0"/>
              <a:t>V exilu</a:t>
            </a:r>
          </a:p>
        </p:txBody>
      </p:sp>
      <p:sp>
        <p:nvSpPr>
          <p:cNvPr id="3" name="Zástupný obsah 2">
            <a:extLst>
              <a:ext uri="{FF2B5EF4-FFF2-40B4-BE49-F238E27FC236}">
                <a16:creationId xmlns:a16="http://schemas.microsoft.com/office/drawing/2014/main" id="{45005EAA-CFB0-100F-21E7-799E99FF519B}"/>
              </a:ext>
            </a:extLst>
          </p:cNvPr>
          <p:cNvSpPr>
            <a:spLocks noGrp="1"/>
          </p:cNvSpPr>
          <p:nvPr>
            <p:ph sz="half" idx="1"/>
          </p:nvPr>
        </p:nvSpPr>
        <p:spPr/>
        <p:txBody>
          <a:bodyPr/>
          <a:lstStyle/>
          <a:p>
            <a:r>
              <a:rPr lang="cs-CZ" sz="1800" dirty="0">
                <a:effectLst/>
                <a:latin typeface="Calibri" panose="020F0502020204030204" pitchFamily="34" charset="0"/>
                <a:ea typeface="Times New Roman" panose="02020603050405020304" pitchFamily="18" charset="0"/>
              </a:rPr>
              <a:t>„</a:t>
            </a:r>
            <a:r>
              <a:rPr lang="cs-CZ" sz="1800" b="1" i="1" dirty="0">
                <a:effectLst/>
                <a:latin typeface="Calibri" panose="020F0502020204030204" pitchFamily="34" charset="0"/>
                <a:ea typeface="Times New Roman" panose="02020603050405020304" pitchFamily="18" charset="0"/>
              </a:rPr>
              <a:t>Řekové se odmítali smířit s myšlenkou doživotního exilu a usilovali o zachování své národní a kulturní identity</a:t>
            </a:r>
            <a:r>
              <a:rPr lang="cs-CZ" sz="1800" i="1" dirty="0">
                <a:effectLst/>
                <a:latin typeface="Calibri" panose="020F0502020204030204" pitchFamily="34" charset="0"/>
                <a:ea typeface="Times New Roman" panose="02020603050405020304" pitchFamily="18" charset="0"/>
              </a:rPr>
              <a:t> </a:t>
            </a:r>
            <a:r>
              <a:rPr lang="cs-CZ" sz="1800" dirty="0">
                <a:effectLst/>
                <a:latin typeface="Calibri" panose="020F0502020204030204" pitchFamily="34" charset="0"/>
                <a:ea typeface="Times New Roman" panose="02020603050405020304" pitchFamily="18" charset="0"/>
              </a:rPr>
              <a:t>(Vyschly nám slzy. s. 67)“</a:t>
            </a:r>
          </a:p>
          <a:p>
            <a:pPr marL="342900" lvl="0" indent="-342900" algn="just">
              <a:lnSpc>
                <a:spcPct val="107000"/>
              </a:lnSpc>
              <a:spcAft>
                <a:spcPts val="800"/>
              </a:spcAft>
              <a:buFont typeface="Calibri" panose="020F0502020204030204" pitchFamily="34" charset="0"/>
              <a:buChar char="-"/>
            </a:pPr>
            <a:r>
              <a:rPr lang="cs-CZ" sz="1800" dirty="0">
                <a:effectLst/>
                <a:latin typeface="Calibri" panose="020F0502020204030204" pitchFamily="34" charset="0"/>
                <a:ea typeface="Times New Roman" panose="02020603050405020304" pitchFamily="18" charset="0"/>
                <a:cs typeface="Calibri" panose="020F0502020204030204" pitchFamily="34" charset="0"/>
              </a:rPr>
              <a:t>„</a:t>
            </a:r>
            <a:r>
              <a:rPr lang="cs-CZ" sz="1800" b="1" i="1" dirty="0">
                <a:effectLst/>
                <a:latin typeface="Calibri" panose="020F0502020204030204" pitchFamily="34" charset="0"/>
                <a:ea typeface="Times New Roman" panose="02020603050405020304" pitchFamily="18" charset="0"/>
                <a:cs typeface="Calibri" panose="020F0502020204030204" pitchFamily="34" charset="0"/>
              </a:rPr>
              <a:t>Pro nás občanská válka nikdy neskončila. Stále nás pronásleduje. Nikdy jsme se neusadili. Nikde nemáme svou vlast.“ </a:t>
            </a:r>
            <a:r>
              <a:rPr lang="cs-CZ" sz="1800" dirty="0">
                <a:effectLst/>
                <a:latin typeface="Calibri" panose="020F0502020204030204" pitchFamily="34" charset="0"/>
                <a:ea typeface="Times New Roman" panose="02020603050405020304" pitchFamily="18" charset="0"/>
                <a:cs typeface="Calibri" panose="020F0502020204030204" pitchFamily="34" charset="0"/>
              </a:rPr>
              <a:t>(s. 201 Diaspora. 12:2 2003).</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r>
              <a:rPr lang="cs-CZ" sz="1800" dirty="0">
                <a:effectLst/>
                <a:latin typeface="Calibri" panose="020F0502020204030204" pitchFamily="34" charset="0"/>
                <a:ea typeface="Calibri" panose="020F0502020204030204" pitchFamily="34" charset="0"/>
              </a:rPr>
              <a:t>„</a:t>
            </a:r>
            <a:r>
              <a:rPr lang="cs-CZ" sz="1800" b="1" i="1" dirty="0">
                <a:effectLst/>
                <a:latin typeface="Calibri" panose="020F0502020204030204" pitchFamily="34" charset="0"/>
                <a:ea typeface="Calibri" panose="020F0502020204030204" pitchFamily="34" charset="0"/>
              </a:rPr>
              <a:t>Přerušili nám kořeny. To je velmi bolestivé, </a:t>
            </a:r>
            <a:r>
              <a:rPr lang="cs-CZ" sz="1800" b="1" i="1" u="sng" dirty="0">
                <a:effectLst/>
                <a:latin typeface="Calibri" panose="020F0502020204030204" pitchFamily="34" charset="0"/>
                <a:ea typeface="Calibri" panose="020F0502020204030204" pitchFamily="34" charset="0"/>
              </a:rPr>
              <a:t>protože déšť, který na vás padá, není deštěm vaší vlasti</a:t>
            </a:r>
            <a:r>
              <a:rPr lang="cs-CZ" sz="1800" b="1" u="sng" dirty="0">
                <a:effectLst/>
                <a:latin typeface="Calibri" panose="020F0502020204030204" pitchFamily="34" charset="0"/>
                <a:ea typeface="Calibri" panose="020F0502020204030204" pitchFamily="34" charset="0"/>
              </a:rPr>
              <a:t>.“</a:t>
            </a:r>
            <a:r>
              <a:rPr lang="cs-CZ" sz="1800" dirty="0">
                <a:effectLst/>
                <a:latin typeface="Calibri" panose="020F0502020204030204" pitchFamily="34" charset="0"/>
                <a:ea typeface="Calibri" panose="020F0502020204030204" pitchFamily="34" charset="0"/>
              </a:rPr>
              <a:t> </a:t>
            </a:r>
            <a:endParaRPr lang="cs-CZ" dirty="0">
              <a:latin typeface="Calibri" panose="020F0502020204030204" pitchFamily="34" charset="0"/>
              <a:ea typeface="Calibri" panose="020F0502020204030204" pitchFamily="34" charset="0"/>
            </a:endParaRPr>
          </a:p>
          <a:p>
            <a:endParaRPr lang="cs-CZ" dirty="0"/>
          </a:p>
        </p:txBody>
      </p:sp>
      <p:pic>
        <p:nvPicPr>
          <p:cNvPr id="5" name="Zástupný obsah 4">
            <a:extLst>
              <a:ext uri="{FF2B5EF4-FFF2-40B4-BE49-F238E27FC236}">
                <a16:creationId xmlns:a16="http://schemas.microsoft.com/office/drawing/2014/main" id="{4EC8B18B-8F6C-5F0A-A764-7206B580CC49}"/>
              </a:ext>
            </a:extLst>
          </p:cNvPr>
          <p:cNvPicPr>
            <a:picLocks noGrp="1" noChangeAspect="1"/>
          </p:cNvPicPr>
          <p:nvPr>
            <p:ph sz="half" idx="2"/>
          </p:nvPr>
        </p:nvPicPr>
        <p:blipFill>
          <a:blip r:embed="rId2"/>
          <a:stretch>
            <a:fillRect/>
          </a:stretch>
        </p:blipFill>
        <p:spPr>
          <a:xfrm>
            <a:off x="6096000" y="2060575"/>
            <a:ext cx="4395788" cy="3069275"/>
          </a:xfrm>
          <a:prstGeom prst="rect">
            <a:avLst/>
          </a:prstGeom>
        </p:spPr>
      </p:pic>
      <p:sp>
        <p:nvSpPr>
          <p:cNvPr id="6" name="TextovéPole 5">
            <a:extLst>
              <a:ext uri="{FF2B5EF4-FFF2-40B4-BE49-F238E27FC236}">
                <a16:creationId xmlns:a16="http://schemas.microsoft.com/office/drawing/2014/main" id="{E618F6F0-9401-1B80-5444-254587A31041}"/>
              </a:ext>
            </a:extLst>
          </p:cNvPr>
          <p:cNvSpPr txBox="1"/>
          <p:nvPr/>
        </p:nvSpPr>
        <p:spPr>
          <a:xfrm>
            <a:off x="6523892" y="5539154"/>
            <a:ext cx="3526942" cy="923330"/>
          </a:xfrm>
          <a:prstGeom prst="rect">
            <a:avLst/>
          </a:prstGeom>
          <a:noFill/>
        </p:spPr>
        <p:txBody>
          <a:bodyPr wrap="square" rtlCol="0">
            <a:spAutoFit/>
          </a:bodyPr>
          <a:lstStyle/>
          <a:p>
            <a:pPr algn="l"/>
            <a:r>
              <a:rPr lang="cs-CZ" dirty="0">
                <a:latin typeface="JBaskervilleTxN"/>
              </a:rPr>
              <a:t>Ř</a:t>
            </a:r>
            <a:r>
              <a:rPr lang="cs-CZ" sz="1800" b="0" i="0" u="none" strike="noStrike" baseline="0" dirty="0">
                <a:latin typeface="JBaskervilleTxN"/>
              </a:rPr>
              <a:t>ecké děti v přijímacím středisku (Mikulov, 1. května 1948).</a:t>
            </a:r>
          </a:p>
          <a:p>
            <a:pPr algn="l"/>
            <a:r>
              <a:rPr lang="it-IT" sz="1800" b="0" i="0" u="none" strike="noStrike" baseline="0" dirty="0">
                <a:latin typeface="JBaskervilleTxN"/>
              </a:rPr>
              <a:t>Fotografick</a:t>
            </a:r>
            <a:r>
              <a:rPr lang="cs-CZ" sz="1800" b="0" i="0" u="none" strike="noStrike" baseline="0" dirty="0">
                <a:latin typeface="JBaskervilleTxN"/>
              </a:rPr>
              <a:t>ý</a:t>
            </a:r>
            <a:r>
              <a:rPr lang="it-IT" sz="1800" b="0" i="0" u="none" strike="noStrike" baseline="0" dirty="0">
                <a:latin typeface="JBaskervilleTxN"/>
              </a:rPr>
              <a:t> archiv ČTk / Emil Bican.</a:t>
            </a:r>
            <a:endParaRPr lang="cs-CZ" dirty="0"/>
          </a:p>
        </p:txBody>
      </p:sp>
    </p:spTree>
    <p:extLst>
      <p:ext uri="{BB962C8B-B14F-4D97-AF65-F5344CB8AC3E}">
        <p14:creationId xmlns:p14="http://schemas.microsoft.com/office/powerpoint/2010/main" val="194302922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142</TotalTime>
  <Words>3410</Words>
  <Application>Microsoft Office PowerPoint</Application>
  <PresentationFormat>Širokoúhlá obrazovka</PresentationFormat>
  <Paragraphs>127</Paragraphs>
  <Slides>27</Slides>
  <Notes>0</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27</vt:i4>
      </vt:variant>
    </vt:vector>
  </HeadingPairs>
  <TitlesOfParts>
    <vt:vector size="34" baseType="lpstr">
      <vt:lpstr>Arial</vt:lpstr>
      <vt:lpstr>Calibri</vt:lpstr>
      <vt:lpstr>Century Gothic</vt:lpstr>
      <vt:lpstr>JBaskervilleTxN</vt:lpstr>
      <vt:lpstr>Times New Roman</vt:lpstr>
      <vt:lpstr>Wingdings 3</vt:lpstr>
      <vt:lpstr>Ion</vt:lpstr>
      <vt:lpstr>Děti – uprchlíci </vt:lpstr>
      <vt:lpstr>Problematika migrace a zranitelné osoby </vt:lpstr>
      <vt:lpstr>Uprchlictví očima dětí </vt:lpstr>
      <vt:lpstr>Dětští uprchlíci z občanské války v Řecku</vt:lpstr>
      <vt:lpstr>Slavomakedonci </vt:lpstr>
      <vt:lpstr>V exilu</vt:lpstr>
      <vt:lpstr>Jaký byl svět, který opustily? </vt:lpstr>
      <vt:lpstr>Cesta do exilu</vt:lpstr>
      <vt:lpstr>V exilu</vt:lpstr>
      <vt:lpstr>V exilu</vt:lpstr>
      <vt:lpstr>Skupina dívek v dětském domově (Československo, 50. léta). A fotografie chlapců při výuce v Sobotíně u Šumperka 1949</vt:lpstr>
      <vt:lpstr>Oběd nejmenších dětí v dětském domově (Sobotín,1949).</vt:lpstr>
      <vt:lpstr>Dvojí identita – dva domovy</vt:lpstr>
      <vt:lpstr>Repatriace</vt:lpstr>
      <vt:lpstr>Uprchlíci ze zemí bývalé Jugoslávie </vt:lpstr>
      <vt:lpstr>Dětská vyprávění zaznamenaná ve formě psaných příběhů</vt:lpstr>
      <vt:lpstr>Válka očima dětí </vt:lpstr>
      <vt:lpstr>Válka očima dětí </vt:lpstr>
      <vt:lpstr>Cesta do exilu</vt:lpstr>
      <vt:lpstr>Exil</vt:lpstr>
      <vt:lpstr>Návrat</vt:lpstr>
      <vt:lpstr>Dětští uprchlíci z Ukrajiny – současnost </vt:lpstr>
      <vt:lpstr>Cesta do exilu </vt:lpstr>
      <vt:lpstr>V exilu</vt:lpstr>
      <vt:lpstr>Naděje v návrat</vt:lpstr>
      <vt:lpstr>Válka a strach </vt:lpstr>
      <vt:lpstr>Závěr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Děti – uprchlíci</dc:title>
  <dc:creator>andrea.krejci1@outlook.cz</dc:creator>
  <cp:lastModifiedBy>Andrea Preissová Krejčí</cp:lastModifiedBy>
  <cp:revision>3</cp:revision>
  <dcterms:created xsi:type="dcterms:W3CDTF">2022-11-15T04:48:20Z</dcterms:created>
  <dcterms:modified xsi:type="dcterms:W3CDTF">2023-11-28T23:14:46Z</dcterms:modified>
</cp:coreProperties>
</file>