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notesMasterIdLst>
    <p:notesMasterId r:id="rId28"/>
  </p:notesMasterIdLst>
  <p:handoutMasterIdLst>
    <p:handoutMasterId r:id="rId29"/>
  </p:handoutMasterIdLst>
  <p:sldIdLst>
    <p:sldId id="257" r:id="rId2"/>
    <p:sldId id="258" r:id="rId3"/>
    <p:sldId id="259" r:id="rId4"/>
    <p:sldId id="260" r:id="rId5"/>
    <p:sldId id="261" r:id="rId6"/>
    <p:sldId id="263" r:id="rId7"/>
    <p:sldId id="264" r:id="rId8"/>
    <p:sldId id="270" r:id="rId9"/>
    <p:sldId id="271" r:id="rId10"/>
    <p:sldId id="265" r:id="rId11"/>
    <p:sldId id="273" r:id="rId12"/>
    <p:sldId id="274" r:id="rId13"/>
    <p:sldId id="275" r:id="rId14"/>
    <p:sldId id="276" r:id="rId15"/>
    <p:sldId id="277" r:id="rId16"/>
    <p:sldId id="282" r:id="rId17"/>
    <p:sldId id="283" r:id="rId18"/>
    <p:sldId id="284" r:id="rId19"/>
    <p:sldId id="278" r:id="rId20"/>
    <p:sldId id="279" r:id="rId21"/>
    <p:sldId id="267" r:id="rId22"/>
    <p:sldId id="280" r:id="rId23"/>
    <p:sldId id="285" r:id="rId24"/>
    <p:sldId id="286" r:id="rId25"/>
    <p:sldId id="287" r:id="rId26"/>
    <p:sldId id="281" r:id="rId27"/>
  </p:sldIdLst>
  <p:sldSz cx="12192000" cy="6858000"/>
  <p:notesSz cx="6858000" cy="9144000"/>
  <p:defaultTextStyle>
    <a:defPPr rtl="0"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7903F"/>
    <a:srgbClr val="F8D22F"/>
    <a:srgbClr val="344529"/>
    <a:srgbClr val="2B3922"/>
    <a:srgbClr val="2E3722"/>
    <a:srgbClr val="FCF7F1"/>
    <a:srgbClr val="B8D233"/>
    <a:srgbClr val="5CC6D6"/>
    <a:srgbClr val="F03F2B"/>
    <a:srgbClr val="3488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20" d="100"/>
          <a:sy n="120" d="100"/>
        </p:scale>
        <p:origin x="5040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é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9D43E978-523C-4533-8BC1-3E15517B0CAD}" type="datetime1">
              <a:rPr lang="cs-CZ" smtClean="0"/>
              <a:t>31.10.2023</a:t>
            </a:fld>
            <a:endParaRPr lang="en-US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7ACF5E7-ACB0-497B-A8C6-F2E617B463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533960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é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04C72AE4-F412-4D0F-98D9-8DF7EF13BAD4}" type="datetime1">
              <a:rPr lang="cs-CZ" smtClean="0"/>
              <a:t>31.10.2023</a:t>
            </a:fld>
            <a:endParaRPr lang="en-US"/>
          </a:p>
        </p:txBody>
      </p:sp>
      <p:sp>
        <p:nvSpPr>
          <p:cNvPr id="4" name="Zástupný symbol obrázku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US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cs"/>
              <a:t>Kliknutím můžete upravit styly předlohy textu.</a:t>
            </a:r>
            <a:endParaRPr lang="en-US"/>
          </a:p>
          <a:p>
            <a:pPr lvl="1" rtl="0"/>
            <a:r>
              <a:rPr lang="cs"/>
              <a:t>Druhá úroveň</a:t>
            </a:r>
          </a:p>
          <a:p>
            <a:pPr lvl="2" rtl="0"/>
            <a:r>
              <a:rPr lang="cs"/>
              <a:t>Třetí úroveň</a:t>
            </a:r>
          </a:p>
          <a:p>
            <a:pPr lvl="3" rtl="0"/>
            <a:r>
              <a:rPr lang="cs"/>
              <a:t>Čtvrtá úroveň</a:t>
            </a:r>
          </a:p>
          <a:p>
            <a:pPr lvl="4" rtl="0"/>
            <a:r>
              <a:rPr lang="cs"/>
              <a:t>Pátá úroveň</a:t>
            </a:r>
            <a:endParaRPr lang="en-US"/>
          </a:p>
        </p:txBody>
      </p:sp>
      <p:sp>
        <p:nvSpPr>
          <p:cNvPr id="6" name="Zástupné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37A705E3-E620-489D-9973-6221209A4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581830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>
            <a:extLst>
              <a:ext uri="{FF2B5EF4-FFF2-40B4-BE49-F238E27FC236}">
                <a16:creationId xmlns:a16="http://schemas.microsoft.com/office/drawing/2014/main" id="{904DB13E-F722-4ED6-BB00-556651E952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 useBgFill="1">
        <p:nvSpPr>
          <p:cNvPr id="10" name="Obdélník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Obdélník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Obdélník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7" name="Skupina 6">
            <a:extLst>
              <a:ext uri="{FF2B5EF4-FFF2-40B4-BE49-F238E27FC236}">
                <a16:creationId xmlns:a16="http://schemas.microsoft.com/office/drawing/2014/main" id="{E26428D7-C6F3-473D-A360-A3F5C3E8728C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Přímá spojnice 16"/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Přímá spojnice 17"/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Přímá spojnice 18"/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629103" y="2244830"/>
            <a:ext cx="8933796" cy="2437232"/>
          </a:xfrm>
        </p:spPr>
        <p:txBody>
          <a:bodyPr tIns="45720" bIns="45720" rtlCol="0" anchor="ctr">
            <a:noAutofit/>
          </a:bodyPr>
          <a:lstStyle>
            <a:lvl1pPr algn="ctr">
              <a:lnSpc>
                <a:spcPct val="83000"/>
              </a:lnSpc>
              <a:defRPr lang="en-US" sz="60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rtl="0"/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629101" y="4682062"/>
            <a:ext cx="8936846" cy="457201"/>
          </a:xfrm>
        </p:spPr>
        <p:txBody>
          <a:bodyPr rtlCol="0">
            <a:normAutofit/>
          </a:bodyPr>
          <a:lstStyle>
            <a:lvl1pPr marL="0" indent="0" algn="ctr">
              <a:spcBef>
                <a:spcPts val="0"/>
              </a:spcBef>
              <a:buNone/>
              <a:defRPr sz="1800" spc="8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20" name="Zástupný symbol pro datum 19"/>
          <p:cNvSpPr>
            <a:spLocks noGrp="1"/>
          </p:cNvSpPr>
          <p:nvPr>
            <p:ph type="dt" sz="half" idx="10"/>
          </p:nvPr>
        </p:nvSpPr>
        <p:spPr>
          <a:xfrm>
            <a:off x="5318760" y="1341256"/>
            <a:ext cx="1554480" cy="485546"/>
          </a:xfrm>
        </p:spPr>
        <p:txBody>
          <a:bodyPr rtlCol="0"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fld id="{6962437A-69DF-4FC4-82E7-095787E88CA2}" type="datetime1">
              <a:rPr lang="cs-CZ" smtClean="0"/>
              <a:t>31.10.2023</a:t>
            </a:fld>
            <a:endParaRPr lang="en-US" dirty="0"/>
          </a:p>
        </p:txBody>
      </p:sp>
      <p:sp>
        <p:nvSpPr>
          <p:cNvPr id="21" name="Zástupný symbol pro zápatí 20"/>
          <p:cNvSpPr>
            <a:spLocks noGrp="1"/>
          </p:cNvSpPr>
          <p:nvPr>
            <p:ph type="ftr" sz="quarter" idx="11"/>
          </p:nvPr>
        </p:nvSpPr>
        <p:spPr>
          <a:xfrm>
            <a:off x="1629100" y="5177408"/>
            <a:ext cx="5730295" cy="228600"/>
          </a:xfrm>
        </p:spPr>
        <p:txBody>
          <a:bodyPr rtlCol="0"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22" name="Zástupný symbol pro číslo snímku 21"/>
          <p:cNvSpPr>
            <a:spLocks noGrp="1"/>
          </p:cNvSpPr>
          <p:nvPr>
            <p:ph type="sldNum" sz="quarter" idx="12"/>
          </p:nvPr>
        </p:nvSpPr>
        <p:spPr>
          <a:xfrm>
            <a:off x="8606920" y="5177408"/>
            <a:ext cx="1955980" cy="228600"/>
          </a:xfrm>
        </p:spPr>
        <p:txBody>
          <a:bodyPr rtlCol="0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77701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cs-CZ"/>
              <a:t>Po kliknutí můžete upravovat styly textu v předloze.</a:t>
            </a:r>
          </a:p>
          <a:p>
            <a:pPr lvl="1" rtl="0"/>
            <a:r>
              <a:rPr lang="cs-CZ"/>
              <a:t>Druhá úroveň</a:t>
            </a:r>
          </a:p>
          <a:p>
            <a:pPr lvl="2" rtl="0"/>
            <a:r>
              <a:rPr lang="cs-CZ"/>
              <a:t>Třetí úroveň</a:t>
            </a:r>
          </a:p>
          <a:p>
            <a:pPr lvl="3" rtl="0"/>
            <a:r>
              <a:rPr lang="cs-CZ"/>
              <a:t>Čtvrtá úroveň</a:t>
            </a:r>
          </a:p>
          <a:p>
            <a:pPr lvl="4" rtl="0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9C5B914-8B12-4555-B381-C9C72B2408B7}" type="datetime1">
              <a:rPr lang="cs-CZ" smtClean="0"/>
              <a:t>31.10.2023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3299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 rtlCol="0"/>
          <a:lstStyle/>
          <a:p>
            <a:pPr rtl="0"/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 rtlCol="0"/>
          <a:lstStyle/>
          <a:p>
            <a:pPr lvl="0" rtl="0"/>
            <a:r>
              <a:rPr lang="cs-CZ"/>
              <a:t>Po kliknutí můžete upravovat styly textu v předloze.</a:t>
            </a:r>
          </a:p>
          <a:p>
            <a:pPr lvl="1" rtl="0"/>
            <a:r>
              <a:rPr lang="cs-CZ"/>
              <a:t>Druhá úroveň</a:t>
            </a:r>
          </a:p>
          <a:p>
            <a:pPr lvl="2" rtl="0"/>
            <a:r>
              <a:rPr lang="cs-CZ"/>
              <a:t>Třetí úroveň</a:t>
            </a:r>
          </a:p>
          <a:p>
            <a:pPr lvl="3" rtl="0"/>
            <a:r>
              <a:rPr lang="cs-CZ"/>
              <a:t>Čtvrtá úroveň</a:t>
            </a:r>
          </a:p>
          <a:p>
            <a:pPr lvl="4" rtl="0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B8ACA46-9028-4D5D-8730-99171FAE3F06}" type="datetime1">
              <a:rPr lang="cs-CZ" smtClean="0"/>
              <a:t>31.10.2023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0734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cs-CZ"/>
              <a:t>Po kliknutí můžete upravovat styly textu v předloze.</a:t>
            </a:r>
          </a:p>
          <a:p>
            <a:pPr lvl="1" rtl="0"/>
            <a:r>
              <a:rPr lang="cs-CZ"/>
              <a:t>Druhá úroveň</a:t>
            </a:r>
          </a:p>
          <a:p>
            <a:pPr lvl="2" rtl="0"/>
            <a:r>
              <a:rPr lang="cs-CZ"/>
              <a:t>Třetí úroveň</a:t>
            </a:r>
          </a:p>
          <a:p>
            <a:pPr lvl="3" rtl="0"/>
            <a:r>
              <a:rPr lang="cs-CZ"/>
              <a:t>Čtvrtá úroveň</a:t>
            </a:r>
          </a:p>
          <a:p>
            <a:pPr lvl="4" rtl="0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B2AC929-901E-466E-BE68-07E756E2CD9A}" type="datetime1">
              <a:rPr lang="cs-CZ" smtClean="0"/>
              <a:t>31.10.2023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7087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bdélník 14">
            <a:extLst>
              <a:ext uri="{FF2B5EF4-FFF2-40B4-BE49-F238E27FC236}">
                <a16:creationId xmlns:a16="http://schemas.microsoft.com/office/drawing/2014/main" id="{0A4A1889-E37C-4EC3-9E41-9DAD221CF3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 useBgFill="1">
        <p:nvSpPr>
          <p:cNvPr id="23" name="Obdélník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Obdélník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Obdélník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629156" y="2275165"/>
            <a:ext cx="8933688" cy="2406895"/>
          </a:xfrm>
        </p:spPr>
        <p:txBody>
          <a:bodyPr rtlCol="0" anchor="ctr">
            <a:normAutofit/>
          </a:bodyPr>
          <a:lstStyle>
            <a:lvl1pPr algn="ctr">
              <a:lnSpc>
                <a:spcPct val="83000"/>
              </a:lnSpc>
              <a:defRPr lang="en-US" sz="60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rtl="0"/>
            <a:r>
              <a:rPr lang="cs-CZ"/>
              <a:t>Kliknutím lze upravit styl.</a:t>
            </a:r>
            <a:endParaRPr lang="en-US" dirty="0"/>
          </a:p>
        </p:txBody>
      </p:sp>
      <p:grpSp>
        <p:nvGrpSpPr>
          <p:cNvPr id="16" name="Skupina 15">
            <a:extLst>
              <a:ext uri="{FF2B5EF4-FFF2-40B4-BE49-F238E27FC236}">
                <a16:creationId xmlns:a16="http://schemas.microsoft.com/office/drawing/2014/main" id="{1683EB04-C23E-490C-A1A6-030CF79D23C8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Přímá spojnice 16">
              <a:extLst>
                <a:ext uri="{FF2B5EF4-FFF2-40B4-BE49-F238E27FC236}">
                  <a16:creationId xmlns:a16="http://schemas.microsoft.com/office/drawing/2014/main" id="{F8A84C03-E1CA-4A4E-81D6-9BB0C335B7A0}"/>
                </a:ext>
              </a:extLst>
            </p:cNvPr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Přímá spojnice 17">
              <a:extLst>
                <a:ext uri="{FF2B5EF4-FFF2-40B4-BE49-F238E27FC236}">
                  <a16:creationId xmlns:a16="http://schemas.microsoft.com/office/drawing/2014/main" id="{4A26FB5A-D5D1-4DAB-AC43-7F51A7F2D197}"/>
                </a:ext>
              </a:extLst>
            </p:cNvPr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Přímá spojnice 18">
              <a:extLst>
                <a:ext uri="{FF2B5EF4-FFF2-40B4-BE49-F238E27FC236}">
                  <a16:creationId xmlns:a16="http://schemas.microsoft.com/office/drawing/2014/main" id="{49303F14-E560-4C02-94F4-B4695FE26813}"/>
                </a:ext>
              </a:extLst>
            </p:cNvPr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629156" y="4682062"/>
            <a:ext cx="8939784" cy="457200"/>
          </a:xfrm>
        </p:spPr>
        <p:txBody>
          <a:bodyPr rtlCol="0"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800">
                <a:solidFill>
                  <a:schemeClr val="tx1">
                    <a:lumMod val="95000"/>
                    <a:lumOff val="5000"/>
                  </a:schemeClr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5318760" y="1344502"/>
            <a:ext cx="1554480" cy="498781"/>
          </a:xfrm>
        </p:spPr>
        <p:txBody>
          <a:bodyPr rtlCol="0"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rtl="0"/>
            <a:fld id="{8CF5898F-43A4-4623-95FA-D301F8EA43EB}" type="datetime1">
              <a:rPr lang="cs-CZ" smtClean="0"/>
              <a:t>31.10.2023</a:t>
            </a:fld>
            <a:endParaRPr lang="en-US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29157" y="5177408"/>
            <a:ext cx="5660134" cy="228600"/>
          </a:xfrm>
        </p:spPr>
        <p:txBody>
          <a:bodyPr rtlCol="0"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8604504" y="5177408"/>
            <a:ext cx="1958339" cy="228600"/>
          </a:xfrm>
        </p:spPr>
        <p:txBody>
          <a:bodyPr rtlCol="0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60714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ě obsahové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663440" cy="3749040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cs-CZ"/>
              <a:t>Po kliknutí můžete upravovat styly textu v předloze.</a:t>
            </a:r>
          </a:p>
          <a:p>
            <a:pPr lvl="1" rtl="0"/>
            <a:r>
              <a:rPr lang="cs-CZ"/>
              <a:t>Druhá úroveň</a:t>
            </a:r>
          </a:p>
          <a:p>
            <a:pPr lvl="2" rtl="0"/>
            <a:r>
              <a:rPr lang="cs-CZ"/>
              <a:t>Třetí úroveň</a:t>
            </a:r>
          </a:p>
          <a:p>
            <a:pPr lvl="3" rtl="0"/>
            <a:r>
              <a:rPr lang="cs-CZ"/>
              <a:t>Čtvrtá úroveň</a:t>
            </a:r>
          </a:p>
          <a:p>
            <a:pPr lvl="4" rtl="0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461760" y="2103120"/>
            <a:ext cx="4663440" cy="3749040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cs-CZ"/>
              <a:t>Po kliknutí můžete upravovat styly textu v předloze.</a:t>
            </a:r>
          </a:p>
          <a:p>
            <a:pPr lvl="1" rtl="0"/>
            <a:r>
              <a:rPr lang="cs-CZ"/>
              <a:t>Druhá úroveň</a:t>
            </a:r>
          </a:p>
          <a:p>
            <a:pPr lvl="2" rtl="0"/>
            <a:r>
              <a:rPr lang="cs-CZ"/>
              <a:t>Třetí úroveň</a:t>
            </a:r>
          </a:p>
          <a:p>
            <a:pPr lvl="3" rtl="0"/>
            <a:r>
              <a:rPr lang="cs-CZ"/>
              <a:t>Čtvrtá úroveň</a:t>
            </a:r>
          </a:p>
          <a:p>
            <a:pPr lvl="4" rtl="0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5C62D49-C56C-41BE-AB9D-F32C0FDB497F}" type="datetime1">
              <a:rPr lang="cs-CZ" smtClean="0"/>
              <a:t>31.10.2023</a:t>
            </a:fld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6721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663440" cy="640080"/>
          </a:xfrm>
        </p:spPr>
        <p:txBody>
          <a:bodyPr rtlCol="0"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1069848" y="2792472"/>
            <a:ext cx="4663440" cy="3163825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cs-CZ"/>
              <a:t>Po kliknutí můžete upravovat styly textu v předloze.</a:t>
            </a:r>
          </a:p>
          <a:p>
            <a:pPr lvl="1" rtl="0"/>
            <a:r>
              <a:rPr lang="cs-CZ"/>
              <a:t>Druhá úroveň</a:t>
            </a:r>
          </a:p>
          <a:p>
            <a:pPr lvl="2" rtl="0"/>
            <a:r>
              <a:rPr lang="cs-CZ"/>
              <a:t>Třetí úroveň</a:t>
            </a:r>
          </a:p>
          <a:p>
            <a:pPr lvl="3" rtl="0"/>
            <a:r>
              <a:rPr lang="cs-CZ"/>
              <a:t>Čtvrtá úroveň</a:t>
            </a:r>
          </a:p>
          <a:p>
            <a:pPr lvl="4" rtl="0"/>
            <a:r>
              <a:rPr lang="cs-CZ"/>
              <a:t>Pátá úroveň</a:t>
            </a:r>
            <a:endParaRPr lang="cs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458712" y="2074334"/>
            <a:ext cx="4663440" cy="640080"/>
          </a:xfrm>
        </p:spPr>
        <p:txBody>
          <a:bodyPr rtlCol="0"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>
                <a:solidFill>
                  <a:schemeClr val="tx1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458712" y="2792471"/>
            <a:ext cx="4663440" cy="3164509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cs-CZ"/>
              <a:t>Po kliknutí můžete upravovat styly textu v předloze.</a:t>
            </a:r>
          </a:p>
          <a:p>
            <a:pPr lvl="1" rtl="0"/>
            <a:r>
              <a:rPr lang="cs-CZ"/>
              <a:t>Druhá úroveň</a:t>
            </a:r>
          </a:p>
          <a:p>
            <a:pPr lvl="2" rtl="0"/>
            <a:r>
              <a:rPr lang="cs-CZ"/>
              <a:t>Třetí úroveň</a:t>
            </a:r>
          </a:p>
          <a:p>
            <a:pPr lvl="3" rtl="0"/>
            <a:r>
              <a:rPr lang="cs-CZ"/>
              <a:t>Čtvrtá úroveň</a:t>
            </a:r>
          </a:p>
          <a:p>
            <a:pPr lvl="4" rtl="0"/>
            <a:r>
              <a:rPr lang="cs-CZ"/>
              <a:t>Pátá úroveň</a:t>
            </a:r>
            <a:endParaRPr lang="cs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E71B7C9-1526-4531-B1BE-04E9A37FA2CE}" type="datetime1">
              <a:rPr lang="cs-CZ" smtClean="0"/>
              <a:t>31.10.2023</a:t>
            </a:fld>
            <a:endParaRPr lang="en-US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960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6E9C2DB-08C5-4A26-B491-AB99DD10A99E}" type="datetime1">
              <a:rPr lang="cs-CZ" smtClean="0"/>
              <a:t>31.10.2023</a:t>
            </a:fld>
            <a:endParaRPr lang="en-US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4131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9FBE077-9F05-484F-8622-4E9E9067A7C5}" type="datetime1">
              <a:rPr lang="cs-CZ" smtClean="0"/>
              <a:t>31.10.2023</a:t>
            </a:fld>
            <a:endParaRPr lang="en-US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2471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9">
            <a:extLst>
              <a:ext uri="{FF2B5EF4-FFF2-40B4-BE49-F238E27FC236}">
                <a16:creationId xmlns:a16="http://schemas.microsoft.com/office/drawing/2014/main" id="{D5E1BBF9-8BEF-4353-BA68-30AAF9EBD8D8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5B941C21-2A5D-4912-AB06-1BB0C0EB6AE1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58200" y="607392"/>
            <a:ext cx="3161963" cy="1645920"/>
          </a:xfrm>
        </p:spPr>
        <p:txBody>
          <a:bodyPr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6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rtl="0"/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5800" y="609600"/>
            <a:ext cx="6858000" cy="5334000"/>
          </a:xfrm>
        </p:spPr>
        <p:txBody>
          <a:bodyPr rtlCol="0"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cs-CZ"/>
              <a:t>Po kliknutí můžete upravovat styly textu v předloze.</a:t>
            </a:r>
          </a:p>
          <a:p>
            <a:pPr lvl="1" rtl="0"/>
            <a:r>
              <a:rPr lang="cs-CZ"/>
              <a:t>Druhá úroveň</a:t>
            </a:r>
          </a:p>
          <a:p>
            <a:pPr lvl="2" rtl="0"/>
            <a:r>
              <a:rPr lang="cs-CZ"/>
              <a:t>Třetí úroveň</a:t>
            </a:r>
          </a:p>
          <a:p>
            <a:pPr lvl="3" rtl="0"/>
            <a:r>
              <a:rPr lang="cs-CZ"/>
              <a:t>Čtvrtá úroveň</a:t>
            </a:r>
          </a:p>
          <a:p>
            <a:pPr lvl="4" rtl="0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458200" y="2336800"/>
            <a:ext cx="3161963" cy="3606800"/>
          </a:xfrm>
        </p:spPr>
        <p:txBody>
          <a:bodyPr rtlCol="0"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cs-CZ"/>
              <a:t>Po kliknutí můžete upravovat styly textu v předloze.</a:t>
            </a:r>
          </a:p>
        </p:txBody>
      </p:sp>
      <p:sp>
        <p:nvSpPr>
          <p:cNvPr id="8" name="Zástupný symbol pro datum 7"/>
          <p:cNvSpPr>
            <a:spLocks noGrp="1"/>
          </p:cNvSpPr>
          <p:nvPr>
            <p:ph type="dt" sz="half" idx="10"/>
          </p:nvPr>
        </p:nvSpPr>
        <p:spPr>
          <a:xfrm>
            <a:off x="5588000" y="6035040"/>
            <a:ext cx="1955800" cy="365760"/>
          </a:xfrm>
        </p:spPr>
        <p:txBody>
          <a:bodyPr rtlCol="0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fld id="{36AB81B4-CE35-4C47-882C-8A3F92B5FFD6}" type="datetime1">
              <a:rPr lang="cs-CZ" smtClean="0"/>
              <a:t>31.10.2023</a:t>
            </a:fld>
            <a:endParaRPr lang="en-US"/>
          </a:p>
        </p:txBody>
      </p:sp>
      <p:sp>
        <p:nvSpPr>
          <p:cNvPr id="9" name="Zástupný symbol pro zápatí 8"/>
          <p:cNvSpPr>
            <a:spLocks noGrp="1"/>
          </p:cNvSpPr>
          <p:nvPr>
            <p:ph type="ftr" sz="quarter" idx="11"/>
          </p:nvPr>
        </p:nvSpPr>
        <p:spPr>
          <a:xfrm>
            <a:off x="685801" y="6035040"/>
            <a:ext cx="4584700" cy="365760"/>
          </a:xfrm>
        </p:spPr>
        <p:txBody>
          <a:bodyPr rtlCol="0"/>
          <a:lstStyle>
            <a:lvl1pPr algn="l">
              <a:defRPr/>
            </a:lvl1pPr>
          </a:lstStyle>
          <a:p>
            <a:pPr rtl="0"/>
            <a:endParaRPr lang="en-US"/>
          </a:p>
        </p:txBody>
      </p:sp>
      <p:sp>
        <p:nvSpPr>
          <p:cNvPr id="11" name="Zástupný symbol pro číslo snímku 10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3435" cy="365760"/>
          </a:xfrm>
        </p:spPr>
        <p:txBody>
          <a:bodyPr rtlCol="0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6021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délník 10">
            <a:extLst>
              <a:ext uri="{FF2B5EF4-FFF2-40B4-BE49-F238E27FC236}">
                <a16:creationId xmlns:a16="http://schemas.microsoft.com/office/drawing/2014/main" id="{E687CA98-D9C7-497F-A1DA-7D22F8753BCE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Zástupný symbol obrázku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7696201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5662337" y="6035040"/>
            <a:ext cx="2071963" cy="365760"/>
          </a:xfrm>
        </p:spPr>
        <p:txBody>
          <a:bodyPr rtlCol="0"/>
          <a:lstStyle>
            <a:lvl1pPr>
              <a:defRPr b="1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rtl="0"/>
            <a:fld id="{06F24F85-89C9-4554-BB3D-C9F75BD57326}" type="datetime1">
              <a:rPr lang="cs-CZ" smtClean="0"/>
              <a:t>31.10.2023</a:t>
            </a:fld>
            <a:endParaRPr lang="en-US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612648" y="6035040"/>
            <a:ext cx="4588002" cy="365760"/>
          </a:xfrm>
        </p:spPr>
        <p:txBody>
          <a:bodyPr rtlCol="0"/>
          <a:lstStyle>
            <a:lvl1pPr marL="0" algn="r" defTabSz="914400" rtl="0" eaLnBrk="1" latinLnBrk="0" hangingPunct="1">
              <a:defRPr lang="en-US" sz="1000" b="1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algn="l" rtl="0"/>
            <a:endParaRPr lang="en-US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5296" cy="365760"/>
          </a:xfrm>
        </p:spPr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F8B3D8CC-BB13-41A5-8F34-B8E84A4F9534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77250" y="603504"/>
            <a:ext cx="3144774" cy="1645920"/>
          </a:xfrm>
        </p:spPr>
        <p:txBody>
          <a:bodyPr rtlCol="0" anchor="b">
            <a:noAutofit/>
          </a:bodyPr>
          <a:lstStyle>
            <a:lvl1pPr algn="l">
              <a:lnSpc>
                <a:spcPct val="100000"/>
              </a:lnSpc>
              <a:defRPr sz="2600" b="0">
                <a:solidFill>
                  <a:schemeClr val="tx1"/>
                </a:solidFill>
                <a:latin typeface="+mj-lt"/>
              </a:defRPr>
            </a:lvl1pPr>
          </a:lstStyle>
          <a:p>
            <a:pPr rtl="0"/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477250" y="2386584"/>
            <a:ext cx="3144774" cy="3511296"/>
          </a:xfrm>
        </p:spPr>
        <p:txBody>
          <a:bodyPr rtlCol="0"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cs-CZ"/>
              <a:t>Po kliknutí můžete upravovat styly textu v předloze.</a:t>
            </a:r>
          </a:p>
        </p:txBody>
      </p:sp>
    </p:spTree>
    <p:extLst>
      <p:ext uri="{BB962C8B-B14F-4D97-AF65-F5344CB8AC3E}">
        <p14:creationId xmlns:p14="http://schemas.microsoft.com/office/powerpoint/2010/main" val="26782230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Obdélník 8">
            <a:extLst>
              <a:ext uri="{FF2B5EF4-FFF2-40B4-BE49-F238E27FC236}">
                <a16:creationId xmlns:a16="http://schemas.microsoft.com/office/drawing/2014/main" id="{1E94681D-2A4C-4A8D-B9B5-31D440D032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7" name="Obdélník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8" name="Obdélník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cs" dirty="0"/>
              <a:t>Kliknutím můžete upravit styl předlohy nadpisů.</a:t>
            </a:r>
            <a:endParaRPr lang="en-US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849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cs"/>
              <a:t>Kliknutím můžete upravit styly předlohy textu.</a:t>
            </a:r>
          </a:p>
          <a:p>
            <a:pPr lvl="1" rtl="0"/>
            <a:r>
              <a:rPr lang="cs"/>
              <a:t>Druhá úroveň</a:t>
            </a:r>
          </a:p>
          <a:p>
            <a:pPr lvl="2" rtl="0"/>
            <a:r>
              <a:rPr lang="cs"/>
              <a:t>Třetí úroveň</a:t>
            </a:r>
          </a:p>
          <a:p>
            <a:pPr lvl="3" rtl="0"/>
            <a:r>
              <a:rPr lang="cs"/>
              <a:t>Čtvrtá úroveň</a:t>
            </a:r>
          </a:p>
          <a:p>
            <a:pPr lvl="4" rtl="0"/>
            <a:r>
              <a:rPr lang="cs"/>
              <a:t>Pátá úroveň</a:t>
            </a:r>
            <a:endParaRPr lang="en-US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7256794" y="6035040"/>
            <a:ext cx="2893045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0639C23-9424-4615-9F2F-4DF01B7F951B}" type="datetime1">
              <a:rPr lang="cs-CZ" smtClean="0"/>
              <a:t>31.10.2023</a:t>
            </a:fld>
            <a:endParaRPr lang="en-US" dirty="0"/>
          </a:p>
        </p:txBody>
      </p:sp>
      <p:sp>
        <p:nvSpPr>
          <p:cNvPr id="5" name="Zástupné zápatí 4"/>
          <p:cNvSpPr>
            <a:spLocks noGrp="1"/>
          </p:cNvSpPr>
          <p:nvPr>
            <p:ph type="ftr" sz="quarter" idx="3"/>
          </p:nvPr>
        </p:nvSpPr>
        <p:spPr>
          <a:xfrm>
            <a:off x="1066800" y="6035040"/>
            <a:ext cx="58166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10287000" y="6035040"/>
            <a:ext cx="8382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577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65" r:id="rId5"/>
    <p:sldLayoutId id="2147483671" r:id="rId6"/>
    <p:sldLayoutId id="2147483672" r:id="rId7"/>
    <p:sldLayoutId id="2147483662" r:id="rId8"/>
    <p:sldLayoutId id="2147483663" r:id="rId9"/>
    <p:sldLayoutId id="2147483664" r:id="rId10"/>
    <p:sldLayoutId id="2147483666" r:id="rId11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000" i="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1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krajane.cizincijmk.cz/nasi-krajane/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krajane.cizincijmk.cz/nguyen-ha-thanh/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Relationship Id="rId5" Type="http://schemas.openxmlformats.org/officeDocument/2006/relationships/hyperlink" Target="https://krajane.cizincijmk.cz/nasi-krajane/" TargetMode="External"/><Relationship Id="rId4" Type="http://schemas.openxmlformats.org/officeDocument/2006/relationships/hyperlink" Target="https://krajane.cizincijmk.cz/nguyen-ha-thanh-2-2/" TargetMode="Externa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igrace.com/adm/_upload/docs/dotace-mv_aktivita-4_metodika-pro-pedagogy_1674651295.pdf" TargetMode="External"/><Relationship Id="rId2" Type="http://schemas.openxmlformats.org/officeDocument/2006/relationships/hyperlink" Target="https://lidevpohybu.eu/aktivity/kytka-identity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migrace.com/cs/clanky/1421_rozvoj-multikulturniho-pochopeni-prace-s-tematy-migrace-a-uprchlictvi-ve-vyuce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krajane.cizincijmk.cz/" TargetMode="Externa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krajane.cizincijmk.cz/" TargetMode="Externa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 descr="Logo v detailu&#10;&#10;Automaticky generovaný popis">
            <a:extLst>
              <a:ext uri="{FF2B5EF4-FFF2-40B4-BE49-F238E27FC236}">
                <a16:creationId xmlns:a16="http://schemas.microsoft.com/office/drawing/2014/main" id="{8045422F-7258-40AC-BD2E-2469AA4489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/>
          <a:stretch/>
        </p:blipFill>
        <p:spPr>
          <a:xfrm>
            <a:off x="0" y="10"/>
            <a:ext cx="12191979" cy="6857990"/>
          </a:xfrm>
          <a:prstGeom prst="rect">
            <a:avLst/>
          </a:prstGeom>
        </p:spPr>
      </p:pic>
      <p:sp>
        <p:nvSpPr>
          <p:cNvPr id="82" name="Obdélník 81">
            <a:extLst>
              <a:ext uri="{FF2B5EF4-FFF2-40B4-BE49-F238E27FC236}">
                <a16:creationId xmlns:a16="http://schemas.microsoft.com/office/drawing/2014/main" id="{2644B391-9BFE-445C-A9EC-F544BB85FB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95067" y="1808532"/>
            <a:ext cx="5452527" cy="3240936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 cap="sq" cmpd="sng" algn="ctr">
            <a:noFill/>
            <a:prstDash val="solid"/>
            <a:miter lim="800000"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84" name="Obdélník 83">
            <a:extLst>
              <a:ext uri="{FF2B5EF4-FFF2-40B4-BE49-F238E27FC236}">
                <a16:creationId xmlns:a16="http://schemas.microsoft.com/office/drawing/2014/main" id="{80F26E69-87D9-4655-AE7B-280A87AA3C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61010" y="1975104"/>
            <a:ext cx="5120640" cy="2907792"/>
          </a:xfrm>
          <a:prstGeom prst="rect">
            <a:avLst/>
          </a:prstGeom>
          <a:noFill/>
          <a:ln w="6350" cap="sq" cmpd="sng" algn="ctr">
            <a:solidFill>
              <a:schemeClr val="tx1"/>
            </a:solidFill>
            <a:prstDash val="solid"/>
            <a:miter lim="800000"/>
          </a:ln>
          <a:effectLst>
            <a:softEdge rad="0"/>
          </a:effectLst>
        </p:spPr>
        <p:txBody>
          <a:bodyPr/>
          <a:lstStyle/>
          <a:p>
            <a:endParaRPr lang="cs-CZ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8C3B467-088C-4F3D-A9A7-105C4E1E20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33793" y="2355458"/>
            <a:ext cx="4775075" cy="1630907"/>
          </a:xfrm>
        </p:spPr>
        <p:txBody>
          <a:bodyPr rtlCol="0">
            <a:normAutofit/>
          </a:bodyPr>
          <a:lstStyle/>
          <a:p>
            <a:pPr rtl="0"/>
            <a:r>
              <a:rPr lang="cs" sz="4400" dirty="0">
                <a:solidFill>
                  <a:schemeClr val="tx1"/>
                </a:solidFill>
              </a:rPr>
              <a:t>Lídé v pohybu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C8722DDC-8EEE-4A06-8DFE-B44871EAA2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33793" y="3995988"/>
            <a:ext cx="4775075" cy="559656"/>
          </a:xfrm>
        </p:spPr>
        <p:txBody>
          <a:bodyPr rtlCol="0">
            <a:normAutofit fontScale="92500" lnSpcReduction="20000"/>
          </a:bodyPr>
          <a:lstStyle/>
          <a:p>
            <a:pPr rtl="0">
              <a:spcAft>
                <a:spcPts val="600"/>
              </a:spcAft>
            </a:pPr>
            <a:r>
              <a:rPr lang="pt-BR" b="0" i="0" cap="all" dirty="0">
                <a:solidFill>
                  <a:srgbClr val="FFFFFF"/>
                </a:solidFill>
                <a:effectLst/>
                <a:latin typeface="Roboto" panose="02000000000000000000" pitchFamily="2" charset="0"/>
              </a:rPr>
              <a:t>INSPIRACE PRO PRÁCI S TÉMATY UPRCHLICTVÍ A MIGRACE</a:t>
            </a:r>
            <a:endParaRPr lang="c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42807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909A714-DA65-79F6-DC65-691DAB7915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Otázka č. 3: Kdo jsi? 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E4B11EF-F597-BCDC-EC53-732C1E0A24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1DBB6961-9256-8215-63BE-6BDFE7CA0FB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4B07A745-BA6C-A1E5-2A56-3F80CAC5AA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7F3F1D94-4069-1363-C856-8E5E80FDDDA3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D34072B1-EF40-3ABB-B633-C7325D3AA1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6E71B7C9-1526-4531-B1BE-04E9A37FA2CE}" type="datetime1">
              <a:rPr lang="cs-CZ" smtClean="0"/>
              <a:t>31.10.2023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0379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058FA37-7628-739B-331D-FFE63F60B0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Otázka č. 4: Kdo jsi?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083E4ED-3C67-68C6-13AC-E253B9EF2B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4C1EAD3-0160-66E8-389E-B42A140F8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3B2AC929-901E-466E-BE68-07E756E2CD9A}" type="datetime1">
              <a:rPr lang="cs-CZ" smtClean="0"/>
              <a:t>31.10.2023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5673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E9F8660-A89A-2DD6-1EF5-23CF74657B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Otázka č. 5: Kdo jsi?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B6B4899-36A5-5B1A-3F4A-60C68582ED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05A017A-E67E-F89F-BC90-2C1882D343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3B2AC929-901E-466E-BE68-07E756E2CD9A}" type="datetime1">
              <a:rPr lang="cs-CZ" smtClean="0"/>
              <a:t>31.10.2023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2591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FF2C6AA-8963-CA24-4590-2F76831E8A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Otázka č. 6: Kdo jsi?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5FF7A91-15A3-CA7D-B2AD-AC748E162B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39AB83D-8FAA-379B-36C8-D26DAF5280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3B2AC929-901E-466E-BE68-07E756E2CD9A}" type="datetime1">
              <a:rPr lang="cs-CZ" smtClean="0"/>
              <a:t>31.10.2023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8910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45E236B-2CE2-F1BB-8B3C-72372DD37B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Reflexe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C4F50F4-7867-C24B-1967-98D34432FD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sz="2800" dirty="0"/>
              <a:t>Není jednoduché na otázky odpovídat. Pomáhá nám ale se </a:t>
            </a:r>
            <a:r>
              <a:rPr lang="cs-CZ" sz="2800" dirty="0" err="1"/>
              <a:t>rozpřemýšlet</a:t>
            </a:r>
            <a:r>
              <a:rPr lang="cs-CZ" sz="2800" dirty="0"/>
              <a:t> nad tím, kým jsme a kým se cítíme být v tomto okamžiku našeho života. To budeme prozkoumávat i nadále.</a:t>
            </a:r>
          </a:p>
          <a:p>
            <a:pPr algn="just"/>
            <a:r>
              <a:rPr lang="cs-CZ" sz="1800" b="0" i="0" u="none" strike="noStrike" baseline="0" dirty="0">
                <a:solidFill>
                  <a:srgbClr val="000000"/>
                </a:solidFill>
                <a:latin typeface="Adobe Caslon Pro"/>
              </a:rPr>
              <a:t>Každý si nyní nakreslí květinu se šesti okvětními lístky. Květina by měla být dostatečně velká, aby bylo možno psát do jednotlivých lístků i do středu květiny. Napište do středu své jméno a zamyslete se nad částmi květiny, různými identitami, které dohromady tvoří to, kým jsme: </a:t>
            </a:r>
          </a:p>
          <a:p>
            <a:pPr algn="just"/>
            <a:r>
              <a:rPr lang="cs-CZ" sz="1800" b="0" i="1" u="none" strike="noStrike" baseline="0" dirty="0">
                <a:solidFill>
                  <a:srgbClr val="000000"/>
                </a:solidFill>
                <a:latin typeface="Adobe Caslon Pro"/>
              </a:rPr>
              <a:t>Přemýšlejte, co vše vás utváří. Je možné použít odpovědi z předchozí aktivity, ale není to nutné. Okvětní lístky nemusí mít stejnou velikost, pokud je některá část identity významnější, je možné udělat lístek větší. </a:t>
            </a:r>
          </a:p>
          <a:p>
            <a:pPr algn="just"/>
            <a:r>
              <a:rPr lang="pl-PL" sz="1800" b="0" i="0" u="none" strike="noStrike" baseline="0" dirty="0">
                <a:solidFill>
                  <a:srgbClr val="000000"/>
                </a:solidFill>
                <a:latin typeface="Adobe Caslon Pro"/>
              </a:rPr>
              <a:t>K popisu je opět třeba používat podstatná jména. Po dokončení květinu ukažde vedle sedící spolužačce / spolužákovi. A proberte s ním její květ. Kdo svou květinu chce ukázat nám všem? </a:t>
            </a:r>
            <a:endParaRPr lang="cs-CZ" sz="1800" b="0" i="0" u="none" strike="noStrike" baseline="0" dirty="0">
              <a:solidFill>
                <a:srgbClr val="000000"/>
              </a:solidFill>
              <a:latin typeface="Adobe Caslon Pro"/>
            </a:endParaRPr>
          </a:p>
          <a:p>
            <a:endParaRPr lang="cs-CZ" sz="2800" dirty="0"/>
          </a:p>
          <a:p>
            <a:endParaRPr lang="cs-CZ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B7FC01D-5544-E888-6A76-FB49047077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3B2AC929-901E-466E-BE68-07E756E2CD9A}" type="datetime1">
              <a:rPr lang="cs-CZ" smtClean="0"/>
              <a:t>31.10.2023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72986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45F933E-1B85-4B9E-F162-BFFC2D7753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Reflexe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297FE7F-C5BC-5A8F-80C4-5A793D6BCD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Ptejte se:</a:t>
            </a:r>
          </a:p>
          <a:p>
            <a:r>
              <a:rPr lang="cs-CZ" sz="2400" b="1" dirty="0"/>
              <a:t>Když vás někdo potká, čeho myslíte, že si nejdříve na vás všimne? Kterou část květiny uvidí nejdříve?</a:t>
            </a:r>
          </a:p>
          <a:p>
            <a:r>
              <a:rPr lang="cs-CZ" sz="2400" b="1" dirty="0"/>
              <a:t>Proč myslíte, že to tak je?</a:t>
            </a:r>
          </a:p>
          <a:p>
            <a:r>
              <a:rPr lang="cs-CZ" sz="2400" b="1" dirty="0"/>
              <a:t>Jaké by to pro vás bylo, kdyby na vás ostatní nahlíželi jen skrz jednu z těchto kategorií?</a:t>
            </a:r>
          </a:p>
          <a:p>
            <a:r>
              <a:rPr lang="cs-CZ" sz="2400" dirty="0"/>
              <a:t>▶▶</a:t>
            </a:r>
            <a:r>
              <a:rPr lang="cs-CZ" sz="2400" i="1" dirty="0"/>
              <a:t>V tento moment se hodí uvést i příklad, zaměřit se na aspekt, který je společný pro více účastníků či účastnic.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17EBAC4-FC3B-AA49-BBA4-B36C96374B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3B2AC929-901E-466E-BE68-07E756E2CD9A}" type="datetime1">
              <a:rPr lang="cs-CZ" smtClean="0"/>
              <a:t>31.10.2023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8023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0482CE-EF90-37F9-E7E9-ACE9914CF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</p:spPr>
        <p:txBody>
          <a:bodyPr anchor="ctr">
            <a:normAutofit/>
          </a:bodyPr>
          <a:lstStyle/>
          <a:p>
            <a:r>
              <a:rPr lang="cs-CZ" dirty="0"/>
              <a:t>Květina identity II. </a:t>
            </a:r>
          </a:p>
        </p:txBody>
      </p:sp>
      <p:pic>
        <p:nvPicPr>
          <p:cNvPr id="7" name="Zástupný obsah 6" descr="Detailní záběr jedné sedmikrásky">
            <a:extLst>
              <a:ext uri="{FF2B5EF4-FFF2-40B4-BE49-F238E27FC236}">
                <a16:creationId xmlns:a16="http://schemas.microsoft.com/office/drawing/2014/main" id="{CD0C8BCE-A778-088F-BBB7-C97F7E7FCC7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5" r="10972" b="-2"/>
          <a:stretch/>
        </p:blipFill>
        <p:spPr>
          <a:xfrm>
            <a:off x="1066800" y="2103120"/>
            <a:ext cx="4663440" cy="3749040"/>
          </a:xfrm>
          <a:noFill/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39F4DC3-CA99-2086-0F2D-E0089A56A3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61760" y="2103120"/>
            <a:ext cx="4663440" cy="3749040"/>
          </a:xfrm>
        </p:spPr>
        <p:txBody>
          <a:bodyPr>
            <a:normAutofit/>
          </a:bodyPr>
          <a:lstStyle/>
          <a:p>
            <a:r>
              <a:rPr lang="cs-CZ" sz="1700" dirty="0"/>
              <a:t>Na papír si nakreslete květinu. </a:t>
            </a:r>
            <a:r>
              <a:rPr lang="cs-CZ" sz="1700" b="1" dirty="0"/>
              <a:t>Každý lístek květiny rozdělte na dvě poloviny. </a:t>
            </a:r>
            <a:r>
              <a:rPr lang="cs-CZ" sz="1700" dirty="0"/>
              <a:t>Na každou polovinu okvětního lístku napište z jedné strany, </a:t>
            </a:r>
            <a:r>
              <a:rPr lang="cs-CZ" sz="1700" b="1" dirty="0"/>
              <a:t>KDO JSEM</a:t>
            </a:r>
            <a:r>
              <a:rPr lang="cs-CZ" sz="1700" dirty="0"/>
              <a:t>, a z druhé strany, </a:t>
            </a:r>
            <a:r>
              <a:rPr lang="cs-CZ" sz="1700" b="1" dirty="0"/>
              <a:t>JAK MĚ VNÍMÁ OKOLÍ.</a:t>
            </a:r>
            <a:r>
              <a:rPr lang="cs-CZ" sz="1700" dirty="0"/>
              <a:t> </a:t>
            </a:r>
          </a:p>
          <a:p>
            <a:r>
              <a:rPr lang="cs-CZ" sz="1700" dirty="0"/>
              <a:t>Např.: Jsem žena a okolí mě vnímá jako ženu. </a:t>
            </a:r>
          </a:p>
          <a:p>
            <a:r>
              <a:rPr lang="cs-CZ" sz="1700" dirty="0"/>
              <a:t>Jsem sportovec a okolí mě vnímá jako lenocha. </a:t>
            </a:r>
          </a:p>
          <a:p>
            <a:r>
              <a:rPr lang="cs-CZ" sz="1700" dirty="0"/>
              <a:t>Pište podle toho, </a:t>
            </a:r>
            <a:r>
              <a:rPr lang="cs-CZ" sz="1700" b="1" dirty="0"/>
              <a:t>co si myslíte. 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8A4262E-6C2F-1CBD-4732-B756D0B991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56794" y="6035040"/>
            <a:ext cx="2893045" cy="365760"/>
          </a:xfrm>
        </p:spPr>
        <p:txBody>
          <a:bodyPr anchor="b">
            <a:normAutofit/>
          </a:bodyPr>
          <a:lstStyle/>
          <a:p>
            <a:pPr rtl="0">
              <a:spcAft>
                <a:spcPts val="600"/>
              </a:spcAft>
            </a:pPr>
            <a:fld id="{D5C62D49-C56C-41BE-AB9D-F32C0FDB497F}" type="datetime1">
              <a:rPr lang="cs-CZ" smtClean="0"/>
              <a:pPr rtl="0">
                <a:spcAft>
                  <a:spcPts val="600"/>
                </a:spcAft>
              </a:pPr>
              <a:t>31.10.2023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2760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Zástupný obsah 9" descr="Malé žluté květiny">
            <a:extLst>
              <a:ext uri="{FF2B5EF4-FFF2-40B4-BE49-F238E27FC236}">
                <a16:creationId xmlns:a16="http://schemas.microsoft.com/office/drawing/2014/main" id="{C14F7E60-FE70-559D-95AC-E89746EBCC5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99" r="6412" b="-2"/>
          <a:stretch/>
        </p:blipFill>
        <p:spPr>
          <a:xfrm>
            <a:off x="228599" y="237744"/>
            <a:ext cx="7696201" cy="6382512"/>
          </a:xfrm>
          <a:noFill/>
        </p:spPr>
      </p:pic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620F76C-30B0-FE20-1A8A-4AA8DACF3A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662337" y="6035040"/>
            <a:ext cx="2071963" cy="365760"/>
          </a:xfrm>
        </p:spPr>
        <p:txBody>
          <a:bodyPr anchor="b">
            <a:normAutofit/>
          </a:bodyPr>
          <a:lstStyle/>
          <a:p>
            <a:pPr rtl="0">
              <a:spcAft>
                <a:spcPts val="600"/>
              </a:spcAft>
            </a:pPr>
            <a:fld id="{D5C62D49-C56C-41BE-AB9D-F32C0FDB497F}" type="datetime1">
              <a:rPr lang="cs-CZ" smtClean="0"/>
              <a:pPr rtl="0">
                <a:spcAft>
                  <a:spcPts val="600"/>
                </a:spcAft>
              </a:pPr>
              <a:t>31.10.2023</a:t>
            </a:fld>
            <a:endParaRPr lang="en-US"/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C766B090-7E7F-632A-6BCA-E97B90D34A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7250" y="603504"/>
            <a:ext cx="3144774" cy="758765"/>
          </a:xfrm>
        </p:spPr>
        <p:txBody>
          <a:bodyPr anchor="b">
            <a:normAutofit/>
          </a:bodyPr>
          <a:lstStyle/>
          <a:p>
            <a:r>
              <a:rPr lang="cs-CZ" b="1" dirty="0">
                <a:solidFill>
                  <a:srgbClr val="F8D22F"/>
                </a:solidFill>
              </a:rPr>
              <a:t>Květina identity II. </a:t>
            </a:r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49DE2C5B-2ADC-3119-1B0D-22EAA7F2E2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77250" y="2386584"/>
            <a:ext cx="3144774" cy="3511296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00000"/>
              </a:lnSpc>
            </a:pPr>
            <a:r>
              <a:rPr lang="cs-CZ" sz="2800" b="1" dirty="0"/>
              <a:t>Kdo uvedl v květině svou identitu z obecného pohledu – muže, žena, otec, matka?</a:t>
            </a:r>
          </a:p>
          <a:p>
            <a:pPr>
              <a:lnSpc>
                <a:spcPct val="100000"/>
              </a:lnSpc>
            </a:pPr>
            <a:r>
              <a:rPr lang="cs-CZ" sz="2800" b="1" dirty="0"/>
              <a:t>Kdo z pohledu lokální geografie – jsem Pražák, vesničan atd. ?</a:t>
            </a:r>
          </a:p>
          <a:p>
            <a:pPr>
              <a:lnSpc>
                <a:spcPct val="100000"/>
              </a:lnSpc>
            </a:pPr>
            <a:r>
              <a:rPr lang="cs-CZ" sz="2800" b="1" dirty="0"/>
              <a:t>A kdo z pohledu vyššího správního celku – například Moravák, Čech, Evropan, světoobčan?</a:t>
            </a:r>
          </a:p>
          <a:p>
            <a:pPr>
              <a:lnSpc>
                <a:spcPct val="100000"/>
              </a:lnSpc>
            </a:pPr>
            <a:r>
              <a:rPr lang="cs-CZ" sz="2800" b="1" dirty="0"/>
              <a:t>V čem se květiny podobají, co máte s ostatními společného? </a:t>
            </a:r>
          </a:p>
          <a:p>
            <a:pPr>
              <a:lnSpc>
                <a:spcPct val="100000"/>
              </a:lnSpc>
            </a:pPr>
            <a:endParaRPr lang="cs-CZ" sz="1500" dirty="0"/>
          </a:p>
        </p:txBody>
      </p:sp>
    </p:spTree>
    <p:extLst>
      <p:ext uri="{BB962C8B-B14F-4D97-AF65-F5344CB8AC3E}">
        <p14:creationId xmlns:p14="http://schemas.microsoft.com/office/powerpoint/2010/main" val="24354499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>
            <a:extLst>
              <a:ext uri="{FF2B5EF4-FFF2-40B4-BE49-F238E27FC236}">
                <a16:creationId xmlns:a16="http://schemas.microsoft.com/office/drawing/2014/main" id="{4F678750-DD29-B0FF-F06E-F8EBAC7F0C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Reflexe</a:t>
            </a:r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47AF201A-68AD-4543-AE0C-BD1064C119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Tyto vrstvy, nebo role, ale nejsou všechny stejné, některá může být </a:t>
            </a:r>
            <a:r>
              <a:rPr lang="cs-CZ" b="1" dirty="0"/>
              <a:t>vrozená</a:t>
            </a:r>
            <a:r>
              <a:rPr lang="cs-CZ" dirty="0"/>
              <a:t>, ale jiná </a:t>
            </a:r>
            <a:r>
              <a:rPr lang="cs-CZ" b="1" dirty="0"/>
              <a:t>zvolená</a:t>
            </a:r>
            <a:r>
              <a:rPr lang="cs-CZ" dirty="0"/>
              <a:t>, nebo připsaná. </a:t>
            </a:r>
          </a:p>
          <a:p>
            <a:r>
              <a:rPr lang="cs-CZ" dirty="0"/>
              <a:t>Také se nám to může líbit a nelíbit. </a:t>
            </a:r>
          </a:p>
          <a:p>
            <a:r>
              <a:rPr lang="cs-CZ" dirty="0"/>
              <a:t>Zkuste vybrat, která část identity je vrozená a která se vám líbí. Například být sestrou či bratrem. Nebo určete část své identity, </a:t>
            </a:r>
            <a:r>
              <a:rPr lang="cs-CZ" b="1" dirty="0"/>
              <a:t>která je zvolená a vám samotným se nelíbí</a:t>
            </a:r>
            <a:r>
              <a:rPr lang="cs-CZ" dirty="0"/>
              <a:t>. Např. být rodičem nebo role zaměstnance, šéfa, učitele. </a:t>
            </a:r>
          </a:p>
          <a:p>
            <a:r>
              <a:rPr lang="cs-CZ" b="1" dirty="0"/>
              <a:t>Téma identity je velice složité, protože vždy existuje napětí mezi tím, co jsem, a tím, co si o mě okolí myslí. Pokud je mou součástí něco, co okolí nepřijímá dobře, o to větší napětí vzniká. Protože jak vnímání okolí či sebe sama působí na naše emoce, stejně tak působí na emoce dětí. A často mnohem silněji. 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4E92D033-930A-3654-E3AE-EF8E0849BD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06F24F85-89C9-4554-BB3D-C9F75BD57326}" type="datetime1">
              <a:rPr lang="cs-CZ" smtClean="0"/>
              <a:t>01.11.2023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57387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CC5F47B-E2AD-AD85-E7BC-ED09DCE0CD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Národnost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5A20486-5A3B-EB1A-0394-D3E6B55A64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66800" y="1686187"/>
            <a:ext cx="5417890" cy="4529219"/>
          </a:xfrm>
        </p:spPr>
        <p:txBody>
          <a:bodyPr>
            <a:normAutofit fontScale="70000" lnSpcReduction="20000"/>
          </a:bodyPr>
          <a:lstStyle/>
          <a:p>
            <a:pPr algn="l"/>
            <a:endParaRPr lang="cs-CZ" sz="1800" b="0" i="0" u="none" strike="noStrike" baseline="0" dirty="0">
              <a:solidFill>
                <a:srgbClr val="000000"/>
              </a:solidFill>
              <a:latin typeface="Adobe Caslon Pro"/>
            </a:endParaRPr>
          </a:p>
          <a:p>
            <a:r>
              <a:rPr lang="cs-CZ" sz="1800" b="0" i="1" u="none" strike="noStrike" baseline="0" dirty="0">
                <a:solidFill>
                  <a:srgbClr val="000000"/>
                </a:solidFill>
                <a:latin typeface="Adobe Caslon Pro"/>
              </a:rPr>
              <a:t>V jakých okamžicích může být důležité vnímat přednostně tuto identitu? Proč? Kdy je to pro vás příjemné, kdy nepříjemné? </a:t>
            </a:r>
            <a:r>
              <a:rPr lang="cs-CZ" sz="1800" b="0" i="0" u="none" strike="noStrike" baseline="0" dirty="0">
                <a:solidFill>
                  <a:srgbClr val="000000"/>
                </a:solidFill>
                <a:latin typeface="Adobe Caslon Pro"/>
              </a:rPr>
              <a:t>Kategorie národnosti může vystupovat, když např. cestujeme do zahraničí nebo se ocitneme v mezinárodní skupině. Viz častá otázka: </a:t>
            </a:r>
            <a:r>
              <a:rPr lang="cs-CZ" sz="1800" b="1" i="0" u="none" strike="noStrike" baseline="0" dirty="0">
                <a:solidFill>
                  <a:srgbClr val="000000"/>
                </a:solidFill>
                <a:latin typeface="Adobe Caslon Pro"/>
              </a:rPr>
              <a:t>Odkud jsi? </a:t>
            </a:r>
          </a:p>
          <a:p>
            <a:pPr algn="just"/>
            <a:r>
              <a:rPr lang="cs-CZ" sz="1800" dirty="0">
                <a:solidFill>
                  <a:srgbClr val="000000"/>
                </a:solidFill>
                <a:latin typeface="Adobe Caslon Pro"/>
              </a:rPr>
              <a:t>J</a:t>
            </a:r>
            <a:r>
              <a:rPr lang="cs-CZ" sz="1800" b="0" i="0" u="none" strike="noStrike" baseline="0" dirty="0">
                <a:solidFill>
                  <a:srgbClr val="000000"/>
                </a:solidFill>
                <a:latin typeface="Adobe Caslon Pro"/>
              </a:rPr>
              <a:t>ak zacházíme s vnímáním identity lidí, které moc neznáme, se kterými se potkáváme poprvé nebo o nich dokonce pouze slyšíme. Dostáváme se tu k tématu uprchlictví. Ptejme se: </a:t>
            </a:r>
          </a:p>
          <a:p>
            <a:pPr algn="just"/>
            <a:endParaRPr lang="cs-CZ" sz="1800" b="1" i="1" u="none" strike="noStrike" baseline="0" dirty="0">
              <a:solidFill>
                <a:srgbClr val="000000"/>
              </a:solidFill>
              <a:latin typeface="Adobe Caslon Pro"/>
            </a:endParaRPr>
          </a:p>
          <a:p>
            <a:pPr algn="just"/>
            <a:r>
              <a:rPr lang="cs-CZ" sz="3200" b="1" i="1" u="none" strike="noStrike" baseline="0" dirty="0">
                <a:solidFill>
                  <a:srgbClr val="000000"/>
                </a:solidFill>
                <a:latin typeface="Adobe Caslon Pro"/>
              </a:rPr>
              <a:t>Jak by asi vypadala květina imigranta – krajana, jehož příběh jsme si před chvílí vyslechli, kdyby si ji sám vytvářel? </a:t>
            </a:r>
          </a:p>
          <a:p>
            <a:endParaRPr lang="cs-CZ" sz="1800" b="0" i="0" u="none" strike="noStrike" baseline="0" dirty="0">
              <a:solidFill>
                <a:srgbClr val="000000"/>
              </a:solidFill>
              <a:latin typeface="Adobe Caslon Pro"/>
            </a:endParaRPr>
          </a:p>
          <a:p>
            <a:pPr algn="just"/>
            <a:r>
              <a:rPr lang="cs-CZ" sz="1800" b="0" i="1" u="none" strike="noStrike" baseline="0" dirty="0">
                <a:solidFill>
                  <a:srgbClr val="000000"/>
                </a:solidFill>
                <a:latin typeface="Adobe Caslon Pro"/>
              </a:rPr>
              <a:t>Jaké části jeho/její identity vnímáte nejvýrazněji, když se podíváme na fotografii? </a:t>
            </a:r>
            <a:endParaRPr lang="cs-CZ" sz="1800" b="0" i="0" u="none" strike="noStrike" baseline="0" dirty="0">
              <a:solidFill>
                <a:srgbClr val="000000"/>
              </a:solidFill>
              <a:latin typeface="Adobe Caslon Pro"/>
            </a:endParaRPr>
          </a:p>
          <a:p>
            <a:pPr algn="just"/>
            <a:r>
              <a:rPr lang="cs-CZ" sz="1800" b="0" i="1" u="none" strike="noStrike" baseline="0" dirty="0">
                <a:solidFill>
                  <a:srgbClr val="000000"/>
                </a:solidFill>
                <a:latin typeface="Adobe Caslon Pro"/>
              </a:rPr>
              <a:t>A jaké části budeme pravděpodobně vnímat nejvýrazněji, když si o daném člověku budeme číst v médiích? </a:t>
            </a:r>
            <a:endParaRPr lang="cs-CZ" dirty="0"/>
          </a:p>
        </p:txBody>
      </p:sp>
      <p:pic>
        <p:nvPicPr>
          <p:cNvPr id="9" name="Zástupný obsah 8">
            <a:extLst>
              <a:ext uri="{FF2B5EF4-FFF2-40B4-BE49-F238E27FC236}">
                <a16:creationId xmlns:a16="http://schemas.microsoft.com/office/drawing/2014/main" id="{3C9F38DB-D663-5B80-DF4C-4049120A0B3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151370" y="719254"/>
            <a:ext cx="2998469" cy="3748087"/>
          </a:xfrm>
          <a:prstGeom prst="rect">
            <a:avLst/>
          </a:prstGeom>
        </p:spPr>
      </p:pic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93D4DB1-E7C4-13FE-C57B-E1DF2DFE4E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 fontAlgn="base"/>
            <a:r>
              <a:rPr lang="cs-CZ" sz="3200" b="0" i="0" dirty="0">
                <a:solidFill>
                  <a:srgbClr val="FB5271"/>
                </a:solidFill>
                <a:effectLst/>
                <a:latin typeface="Matter"/>
              </a:rPr>
              <a:t>Konzultantka na ZŠ v Brně</a:t>
            </a:r>
          </a:p>
          <a:p>
            <a:pPr algn="ctr" fontAlgn="base"/>
            <a:r>
              <a:rPr lang="cs-CZ" sz="3200" b="1" i="0" dirty="0">
                <a:solidFill>
                  <a:srgbClr val="1D34FE"/>
                </a:solidFill>
                <a:effectLst/>
                <a:latin typeface="Matter"/>
              </a:rPr>
              <a:t>Phuong </a:t>
            </a:r>
            <a:r>
              <a:rPr lang="cs-CZ" sz="3200" b="1" i="0" dirty="0" err="1">
                <a:solidFill>
                  <a:srgbClr val="1D34FE"/>
                </a:solidFill>
                <a:effectLst/>
                <a:latin typeface="Matter"/>
              </a:rPr>
              <a:t>Leová</a:t>
            </a:r>
            <a:endParaRPr lang="cs-CZ" sz="3200" b="1" i="0" dirty="0">
              <a:solidFill>
                <a:srgbClr val="1D34FE"/>
              </a:solidFill>
              <a:effectLst/>
              <a:latin typeface="Matter"/>
            </a:endParaRPr>
          </a:p>
          <a:p>
            <a:pPr algn="ctr" fontAlgn="base"/>
            <a:r>
              <a:rPr lang="cs-CZ" sz="1600" b="1" i="0" dirty="0">
                <a:solidFill>
                  <a:srgbClr val="1D34FE"/>
                </a:solidFill>
                <a:effectLst/>
                <a:latin typeface="Matter"/>
              </a:rPr>
              <a:t>https://krajane.cizincijmk.cz/nguyen-ha-thanh/</a:t>
            </a:r>
          </a:p>
        </p:txBody>
      </p:sp>
    </p:spTree>
    <p:extLst>
      <p:ext uri="{BB962C8B-B14F-4D97-AF65-F5344CB8AC3E}">
        <p14:creationId xmlns:p14="http://schemas.microsoft.com/office/powerpoint/2010/main" val="38724474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7F94244-A00A-8DF4-A3A3-A9D43F1570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i="0" cap="all" dirty="0">
                <a:solidFill>
                  <a:srgbClr val="444444"/>
                </a:solidFill>
                <a:effectLst/>
                <a:latin typeface="Cantarell"/>
              </a:rPr>
              <a:t>ROZVOJ MULTIKULTURNÍHO POCHOPENÍ: PRÁCE S TÉMATY MIGRACE A UPRCHLÍCTVÍ VE VÝUCE</a:t>
            </a:r>
            <a:endParaRPr lang="cs-CZ" sz="18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74246BC-CC88-32FB-59DD-F24CED32CA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0" i="0" dirty="0">
                <a:solidFill>
                  <a:srgbClr val="444444"/>
                </a:solidFill>
                <a:effectLst/>
                <a:latin typeface="Verdana" panose="020B0604030504040204" pitchFamily="34" charset="0"/>
              </a:rPr>
              <a:t>Migrace a uprchlictví jsou dnes globálními realitami, které se dotýkají nás všech. </a:t>
            </a:r>
          </a:p>
          <a:p>
            <a:r>
              <a:rPr lang="cs-CZ" dirty="0"/>
              <a:t>Migrace je nedílnou součástí současné globalizované společnosti, rozvoj komunikace, dopravy, infrastruktury umožňuje lidstvu mnohem jednodušší přesun z místa na místo. Není to však nový fenomén, v průběhu dějin lidé vždy migrovali, ať již jednotlivci či skupiny obyvatel. V současném mobilním světě státy přistupují k regulaci migrace různými způsoby i nástroji. Na jedné straně se snaží využít pozitivních dopadů migrace v oblasti ekonomického rozvoje a na druhé straně se snaží zamezit migraci lidí ze zemí s nižší životní úrovní. Důvody, proč lidé migrují, jsou poměrně různorodé, v současné době sledujeme s obavami příchod lidí z oblastí válečných konfliktů, hledající ochranu před pronásledováním, nicméně je to jen momentálně nejvíce viditelná část migrace. S migrací pak úzce souvisí integrace migrantů do společnosti a nutnost přijímajících států čelit výzvám s integrací spojených. 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AF639A9-51AC-3373-D13E-22495C1224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3B2AC929-901E-466E-BE68-07E756E2CD9A}" type="datetime1">
              <a:rPr lang="cs-CZ" smtClean="0"/>
              <a:t>31.10.2023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4667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AAA9BBE-5B55-1CF0-A55A-68CE6105CD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Poznáte národnost ? Co o ženách soudíme na první dobrou ? </a:t>
            </a:r>
            <a:br>
              <a:rPr lang="cs-CZ" dirty="0"/>
            </a:br>
            <a:r>
              <a:rPr lang="cs-CZ" dirty="0">
                <a:hlinkClick r:id="rId2"/>
              </a:rPr>
              <a:t>Naši krajané – Naši krajané (cizincijmk.cz)</a:t>
            </a:r>
            <a:r>
              <a:rPr lang="cs-CZ" dirty="0"/>
              <a:t> </a:t>
            </a:r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66B9AC8F-3882-6E11-7FDB-6A1E4B403E2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899262" y="2103438"/>
            <a:ext cx="2999150" cy="3748087"/>
          </a:xfrm>
          <a:prstGeom prst="rect">
            <a:avLst/>
          </a:prstGeom>
        </p:spPr>
      </p:pic>
      <p:pic>
        <p:nvPicPr>
          <p:cNvPr id="7" name="Zástupný obsah 6">
            <a:extLst>
              <a:ext uri="{FF2B5EF4-FFF2-40B4-BE49-F238E27FC236}">
                <a16:creationId xmlns:a16="http://schemas.microsoft.com/office/drawing/2014/main" id="{3FC22EB9-3F90-80B6-0DA7-EF33370FAF0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7293928" y="2103438"/>
            <a:ext cx="2998469" cy="3748087"/>
          </a:xfrm>
          <a:prstGeom prst="rect">
            <a:avLst/>
          </a:prstGeom>
        </p:spPr>
      </p:pic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279EC4D1-4DEF-F84B-F457-397C505101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D5C62D49-C56C-41BE-AB9D-F32C0FDB497F}" type="datetime1">
              <a:rPr lang="cs-CZ" smtClean="0"/>
              <a:t>31.10.2023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6391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obsah 5" descr="Obsah obrázku text, Lidská tvář, osoba, snímek obrazovky&#10;&#10;Popis byl vytvořen automaticky">
            <a:extLst>
              <a:ext uri="{FF2B5EF4-FFF2-40B4-BE49-F238E27FC236}">
                <a16:creationId xmlns:a16="http://schemas.microsoft.com/office/drawing/2014/main" id="{918AB624-9292-0097-0EA0-124F071993B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tretch/>
        </p:blipFill>
        <p:spPr>
          <a:xfrm>
            <a:off x="228599" y="1264444"/>
            <a:ext cx="7696201" cy="4329112"/>
          </a:xfrm>
          <a:noFill/>
        </p:spPr>
      </p:pic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6E187E5-4685-4736-9F52-32F7985F76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662337" y="6035040"/>
            <a:ext cx="2071963" cy="365760"/>
          </a:xfrm>
        </p:spPr>
        <p:txBody>
          <a:bodyPr anchor="b">
            <a:normAutofit/>
          </a:bodyPr>
          <a:lstStyle/>
          <a:p>
            <a:pPr rtl="0">
              <a:spcAft>
                <a:spcPts val="600"/>
              </a:spcAft>
            </a:pPr>
            <a:fld id="{3B2AC929-901E-466E-BE68-07E756E2CD9A}" type="datetime1">
              <a:rPr lang="cs-CZ" smtClean="0"/>
              <a:pPr rtl="0">
                <a:spcAft>
                  <a:spcPts val="600"/>
                </a:spcAft>
              </a:pPr>
              <a:t>31.10.2023</a:t>
            </a:fld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224CFEF-2AA3-3C0B-AC34-D07A19C0C0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7250" y="603504"/>
            <a:ext cx="3144774" cy="1645920"/>
          </a:xfrm>
        </p:spPr>
        <p:txBody>
          <a:bodyPr anchor="b">
            <a:normAutofit/>
          </a:bodyPr>
          <a:lstStyle/>
          <a:p>
            <a:r>
              <a:rPr lang="cs-CZ" dirty="0"/>
              <a:t>Příběhy krajanů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3634D585-A9D7-5BC3-4B98-D784A730CF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77250" y="2386584"/>
            <a:ext cx="3144774" cy="3511296"/>
          </a:xfrm>
        </p:spPr>
        <p:txBody>
          <a:bodyPr/>
          <a:lstStyle/>
          <a:p>
            <a:r>
              <a:rPr lang="cs-CZ" dirty="0">
                <a:hlinkClick r:id="rId3"/>
              </a:rPr>
              <a:t>Phuong </a:t>
            </a:r>
            <a:r>
              <a:rPr lang="cs-CZ" dirty="0" err="1">
                <a:hlinkClick r:id="rId3"/>
              </a:rPr>
              <a:t>Leová</a:t>
            </a:r>
            <a:r>
              <a:rPr lang="cs-CZ" dirty="0">
                <a:hlinkClick r:id="rId3"/>
              </a:rPr>
              <a:t> – Naši krajané (cizincijmk.cz)</a:t>
            </a:r>
            <a:endParaRPr lang="cs-CZ" dirty="0"/>
          </a:p>
          <a:p>
            <a:endParaRPr lang="cs-CZ" dirty="0"/>
          </a:p>
          <a:p>
            <a:r>
              <a:rPr lang="cs-CZ" dirty="0" err="1">
                <a:hlinkClick r:id="rId4"/>
              </a:rPr>
              <a:t>Anyas</a:t>
            </a:r>
            <a:r>
              <a:rPr lang="cs-CZ" dirty="0">
                <a:hlinkClick r:id="rId4"/>
              </a:rPr>
              <a:t> Ibrahim </a:t>
            </a:r>
            <a:r>
              <a:rPr lang="cs-CZ" dirty="0" err="1">
                <a:hlinkClick r:id="rId4"/>
              </a:rPr>
              <a:t>Shaibu</a:t>
            </a:r>
            <a:r>
              <a:rPr lang="cs-CZ" dirty="0">
                <a:hlinkClick r:id="rId4"/>
              </a:rPr>
              <a:t> – Naši krajané (cizincijmk.cz)</a:t>
            </a:r>
            <a:endParaRPr lang="cs-CZ" dirty="0"/>
          </a:p>
          <a:p>
            <a:endParaRPr lang="cs-CZ" dirty="0"/>
          </a:p>
          <a:p>
            <a:r>
              <a:rPr lang="cs-CZ" dirty="0">
                <a:hlinkClick r:id="rId5"/>
              </a:rPr>
              <a:t>Naši krajané – Naši krajané (cizincijmk.cz)</a:t>
            </a:r>
            <a:endParaRPr lang="cs-CZ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15491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6E6A2FC-6668-7A21-A198-4BBA7E79FC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</p:spPr>
        <p:txBody>
          <a:bodyPr anchor="ctr">
            <a:normAutofit/>
          </a:bodyPr>
          <a:lstStyle/>
          <a:p>
            <a:r>
              <a:rPr lang="cs-CZ"/>
              <a:t>Otázky: </a:t>
            </a:r>
            <a:br>
              <a:rPr lang="cs-CZ"/>
            </a:b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30A9138-9D36-1B68-EDD3-BAB3E15D8E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663440" cy="3749040"/>
          </a:xfrm>
        </p:spPr>
        <p:txBody>
          <a:bodyPr>
            <a:normAutofit/>
          </a:bodyPr>
          <a:lstStyle/>
          <a:p>
            <a:r>
              <a:rPr lang="cs-CZ" b="1" i="1" u="none" strike="noStrike" baseline="0" dirty="0"/>
              <a:t>Je podle vás důležité (a možné) znát květiny ostatních lidí? Co nám to může přinést? Co to může přinést jim? </a:t>
            </a:r>
            <a:endParaRPr lang="cs-CZ" b="1" i="0" u="none" strike="noStrike" baseline="0" dirty="0"/>
          </a:p>
          <a:p>
            <a:r>
              <a:rPr lang="cs-CZ" b="1" i="1" u="none" strike="noStrike" baseline="0" dirty="0"/>
              <a:t>Co naopak přináší situace, kdy se o toto poznání nesnažíme? </a:t>
            </a:r>
            <a:endParaRPr lang="cs-CZ" b="1" i="0" u="none" strike="noStrike" baseline="0" dirty="0"/>
          </a:p>
          <a:p>
            <a:r>
              <a:rPr lang="cs-CZ" b="1" i="1" u="none" strike="noStrike" baseline="0" dirty="0"/>
              <a:t>Když potkáte někoho nového, co můžete udělat, abyste jej co nejlépe poznali? </a:t>
            </a:r>
          </a:p>
          <a:p>
            <a:endParaRPr lang="cs-CZ" dirty="0"/>
          </a:p>
        </p:txBody>
      </p:sp>
      <p:pic>
        <p:nvPicPr>
          <p:cNvPr id="7" name="Picture 6" descr="Chryzantéma">
            <a:extLst>
              <a:ext uri="{FF2B5EF4-FFF2-40B4-BE49-F238E27FC236}">
                <a16:creationId xmlns:a16="http://schemas.microsoft.com/office/drawing/2014/main" id="{DD70AD43-2C32-E00F-3B56-FF287CC9FB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709" b="2"/>
          <a:stretch/>
        </p:blipFill>
        <p:spPr>
          <a:xfrm>
            <a:off x="6461760" y="2103120"/>
            <a:ext cx="4663440" cy="374904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7F033595-C2A6-9F4E-3B27-9EFDA6F402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56794" y="6035040"/>
            <a:ext cx="2893045" cy="365760"/>
          </a:xfrm>
        </p:spPr>
        <p:txBody>
          <a:bodyPr anchor="b">
            <a:normAutofit/>
          </a:bodyPr>
          <a:lstStyle/>
          <a:p>
            <a:pPr rtl="0">
              <a:spcAft>
                <a:spcPts val="600"/>
              </a:spcAft>
            </a:pPr>
            <a:fld id="{D5C62D49-C56C-41BE-AB9D-F32C0FDB497F}" type="datetime1">
              <a:rPr lang="cs-CZ" smtClean="0"/>
              <a:pPr rtl="0">
                <a:spcAft>
                  <a:spcPts val="600"/>
                </a:spcAft>
              </a:pPr>
              <a:t>31.10.2023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0361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>
            <a:extLst>
              <a:ext uri="{FF2B5EF4-FFF2-40B4-BE49-F238E27FC236}">
                <a16:creationId xmlns:a16="http://schemas.microsoft.com/office/drawing/2014/main" id="{26ABAD55-7572-95B5-AA02-8EBB88FB60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</p:spPr>
        <p:txBody>
          <a:bodyPr anchor="ctr">
            <a:normAutofit/>
          </a:bodyPr>
          <a:lstStyle/>
          <a:p>
            <a:r>
              <a:rPr lang="cs-CZ" sz="3400"/>
              <a:t>Běžné etnocentrické předsudky, komunikační omyly a vysvětlení potřeb migrantů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B3BBD46C-ADD7-1949-8966-C3197BD062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663440" cy="640080"/>
          </a:xfrm>
        </p:spPr>
        <p:txBody>
          <a:bodyPr/>
          <a:lstStyle/>
          <a:p>
            <a:r>
              <a:rPr lang="cs-CZ" dirty="0"/>
              <a:t>Práce s potřebami</a:t>
            </a:r>
            <a:endParaRPr lang="en-US" dirty="0"/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50F9E39A-D216-9040-6240-41C8EBEAC8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69848" y="2792472"/>
            <a:ext cx="4663440" cy="3163825"/>
          </a:xfrm>
        </p:spPr>
        <p:txBody>
          <a:bodyPr>
            <a:normAutofit fontScale="85000" lnSpcReduction="20000"/>
          </a:bodyPr>
          <a:lstStyle/>
          <a:p>
            <a:r>
              <a:rPr lang="cs-CZ" dirty="0"/>
              <a:t>Pokud např. jako sociální pracovníci neumíme dobře pracovat s tím, co sami potřebujeme v dané situaci, a nejsme schopni tyto své potřeby naplnit, </a:t>
            </a:r>
            <a:r>
              <a:rPr lang="cs-CZ" b="1" dirty="0"/>
              <a:t>nebudeme mít možnost vycházet vstříc potřebám klientů</a:t>
            </a:r>
            <a:r>
              <a:rPr lang="cs-CZ" dirty="0"/>
              <a:t>.</a:t>
            </a:r>
          </a:p>
          <a:p>
            <a:r>
              <a:rPr lang="cs-CZ" dirty="0"/>
              <a:t>Jak rozpoznáme vlastní potřeby v konkrétní situaci, jak o nich komunikovat a jak je naplnit ve chvíli, kdy do hry vstupují i kulturní rozdíly? </a:t>
            </a:r>
            <a:endParaRPr lang="en-US" dirty="0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CBFD9413-C586-EC70-94BC-95DED89159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58712" y="2074334"/>
            <a:ext cx="4663440" cy="640080"/>
          </a:xfrm>
        </p:spPr>
        <p:txBody>
          <a:bodyPr/>
          <a:lstStyle/>
          <a:p>
            <a:r>
              <a:rPr lang="cs-CZ" dirty="0"/>
              <a:t>Aktivita „strachy a potřeby“ </a:t>
            </a:r>
            <a:endParaRPr lang="en-US" dirty="0"/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C3BD69C0-C93A-42F2-6086-37194D6211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58712" y="2792471"/>
            <a:ext cx="4663440" cy="3164509"/>
          </a:xfrm>
        </p:spPr>
        <p:txBody>
          <a:bodyPr>
            <a:normAutofit fontScale="85000" lnSpcReduction="20000"/>
          </a:bodyPr>
          <a:lstStyle/>
          <a:p>
            <a:r>
              <a:rPr lang="cs-CZ" dirty="0"/>
              <a:t>Jednou z možností, jak pracovat s potřebami, je </a:t>
            </a:r>
            <a:r>
              <a:rPr lang="cs-CZ" b="1" dirty="0"/>
              <a:t>zaměřit se na okamžik, v němž člověk zažívá nějakou nejistotu nebo nepohodu</a:t>
            </a:r>
            <a:r>
              <a:rPr lang="cs-CZ" dirty="0"/>
              <a:t>. Jakmile se skupina shodne na takové situaci, můžeme začít pracovat s tím, co vlastně kdo potřebuje, nebo naopak, z čeho má obavu. Z literatury víme, že mezi strachy a potřebami existuje určitá korelace. </a:t>
            </a:r>
            <a:r>
              <a:rPr lang="cs-CZ" b="1" dirty="0"/>
              <a:t>Obava nám může signalizovat nějakou nenaplněnou potřebu. </a:t>
            </a:r>
            <a:r>
              <a:rPr lang="cs-CZ" dirty="0"/>
              <a:t>Když v dané situaci dokážeme rozpoznat, co potřebujeme, můžeme si o to snadněji říct, vyřešit situaci tak, abychom své potřeby naplnili (více viz </a:t>
            </a:r>
            <a:r>
              <a:rPr lang="cs-CZ" dirty="0" err="1"/>
              <a:t>Moree</a:t>
            </a:r>
            <a:r>
              <a:rPr lang="cs-CZ" dirty="0"/>
              <a:t>, 2017, </a:t>
            </a:r>
            <a:r>
              <a:rPr lang="cs-CZ" dirty="0" err="1"/>
              <a:t>Bittl</a:t>
            </a:r>
            <a:r>
              <a:rPr lang="cs-CZ" dirty="0"/>
              <a:t> &amp; </a:t>
            </a:r>
            <a:r>
              <a:rPr lang="cs-CZ" dirty="0" err="1"/>
              <a:t>Moree</a:t>
            </a:r>
            <a:r>
              <a:rPr lang="cs-CZ" dirty="0"/>
              <a:t>, 2007).</a:t>
            </a:r>
            <a:endParaRPr lang="en-US" dirty="0"/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AD260B3E-A61A-3DEF-2675-9031B3FF82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56794" y="6035040"/>
            <a:ext cx="2893045" cy="365760"/>
          </a:xfrm>
        </p:spPr>
        <p:txBody>
          <a:bodyPr anchor="b">
            <a:normAutofit/>
          </a:bodyPr>
          <a:lstStyle/>
          <a:p>
            <a:pPr rtl="0">
              <a:spcAft>
                <a:spcPts val="600"/>
              </a:spcAft>
            </a:pPr>
            <a:fld id="{D5C62D49-C56C-41BE-AB9D-F32C0FDB497F}" type="datetime1">
              <a:rPr lang="cs-CZ" smtClean="0"/>
              <a:pPr rtl="0">
                <a:spcAft>
                  <a:spcPts val="600"/>
                </a:spcAft>
              </a:pPr>
              <a:t>01.11.2023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5076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>
            <a:extLst>
              <a:ext uri="{FF2B5EF4-FFF2-40B4-BE49-F238E27FC236}">
                <a16:creationId xmlns:a16="http://schemas.microsoft.com/office/drawing/2014/main" id="{60FBD33F-348C-B30B-7A62-41065AEF8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b="1" dirty="0"/>
              <a:t>Porozumění vztahu mezi příklady některých potřeb a obav, které s nimi můžeme spárovat:</a:t>
            </a:r>
          </a:p>
        </p:txBody>
      </p:sp>
      <p:sp>
        <p:nvSpPr>
          <p:cNvPr id="10" name="Zástupný obsah 9">
            <a:extLst>
              <a:ext uri="{FF2B5EF4-FFF2-40B4-BE49-F238E27FC236}">
                <a16:creationId xmlns:a16="http://schemas.microsoft.com/office/drawing/2014/main" id="{99D34B3E-DD6E-32F7-17C6-F3005DC9737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cs-CZ" b="1" dirty="0">
                <a:solidFill>
                  <a:srgbClr val="C00000"/>
                </a:solidFill>
              </a:rPr>
              <a:t>Potřeba lásky, náklonnosti </a:t>
            </a:r>
          </a:p>
          <a:p>
            <a:r>
              <a:rPr lang="cs-CZ" b="1" dirty="0">
                <a:solidFill>
                  <a:srgbClr val="C00000"/>
                </a:solidFill>
              </a:rPr>
              <a:t>Potřeba uznání </a:t>
            </a:r>
          </a:p>
          <a:p>
            <a:r>
              <a:rPr lang="cs-CZ" b="1" dirty="0">
                <a:solidFill>
                  <a:srgbClr val="C00000"/>
                </a:solidFill>
              </a:rPr>
              <a:t>Potřeba orientace </a:t>
            </a:r>
          </a:p>
          <a:p>
            <a:r>
              <a:rPr lang="cs-CZ" b="1" dirty="0">
                <a:solidFill>
                  <a:srgbClr val="C00000"/>
                </a:solidFill>
              </a:rPr>
              <a:t>Potřeba bezpečí, ochrany </a:t>
            </a:r>
          </a:p>
          <a:p>
            <a:r>
              <a:rPr lang="cs-CZ" b="1" dirty="0">
                <a:solidFill>
                  <a:srgbClr val="C00000"/>
                </a:solidFill>
              </a:rPr>
              <a:t>Potřeba autonomie </a:t>
            </a:r>
          </a:p>
          <a:p>
            <a:r>
              <a:rPr lang="cs-CZ" b="1" dirty="0">
                <a:solidFill>
                  <a:srgbClr val="C00000"/>
                </a:solidFill>
              </a:rPr>
              <a:t>Potřeba transcendence </a:t>
            </a:r>
          </a:p>
          <a:p>
            <a:pPr lvl="1"/>
            <a:endParaRPr lang="cs-CZ" i="1" dirty="0"/>
          </a:p>
          <a:p>
            <a:pPr lvl="1"/>
            <a:r>
              <a:rPr lang="cs-CZ" sz="2900" b="1" dirty="0"/>
              <a:t>Člověk, jehož vlastní potřeby jsou nenaplněné, bude jen těžko komunikovat s druhým (např. klientem) o jeho potřebách a jejich naplnění. </a:t>
            </a:r>
          </a:p>
          <a:p>
            <a:pPr marL="274320" lvl="1" indent="0">
              <a:buNone/>
            </a:pPr>
            <a:endParaRPr lang="cs-CZ" b="1" i="1" dirty="0"/>
          </a:p>
          <a:p>
            <a:pPr lvl="1"/>
            <a:r>
              <a:rPr lang="cs-CZ" i="1" dirty="0" err="1"/>
              <a:t>Moree</a:t>
            </a:r>
            <a:r>
              <a:rPr lang="cs-CZ" i="1" dirty="0"/>
              <a:t>, D. (2017). Základy interkulturního soužití. Praha: Portál. </a:t>
            </a:r>
          </a:p>
        </p:txBody>
      </p:sp>
      <p:sp>
        <p:nvSpPr>
          <p:cNvPr id="11" name="Zástupný obsah 10">
            <a:extLst>
              <a:ext uri="{FF2B5EF4-FFF2-40B4-BE49-F238E27FC236}">
                <a16:creationId xmlns:a16="http://schemas.microsoft.com/office/drawing/2014/main" id="{3D11F6A0-C7DF-3201-62FA-8DF35547D35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70000" lnSpcReduction="20000"/>
          </a:bodyPr>
          <a:lstStyle/>
          <a:p>
            <a:r>
              <a:rPr lang="cs-CZ" b="1" dirty="0">
                <a:solidFill>
                  <a:srgbClr val="57903F"/>
                </a:solidFill>
              </a:rPr>
              <a:t>Strach z odmítnutí, vyloučení</a:t>
            </a:r>
          </a:p>
          <a:p>
            <a:r>
              <a:rPr lang="cs-CZ" b="1" dirty="0">
                <a:solidFill>
                  <a:srgbClr val="57903F"/>
                </a:solidFill>
              </a:rPr>
              <a:t>Strach z odsouzení</a:t>
            </a:r>
          </a:p>
          <a:p>
            <a:r>
              <a:rPr lang="cs-CZ" b="1" dirty="0">
                <a:solidFill>
                  <a:srgbClr val="57903F"/>
                </a:solidFill>
              </a:rPr>
              <a:t>Strach z neznámého, cizího</a:t>
            </a:r>
          </a:p>
          <a:p>
            <a:r>
              <a:rPr lang="cs-CZ" b="1" dirty="0">
                <a:solidFill>
                  <a:srgbClr val="57903F"/>
                </a:solidFill>
              </a:rPr>
              <a:t>Strach ze zranění, poškození</a:t>
            </a:r>
          </a:p>
          <a:p>
            <a:r>
              <a:rPr lang="cs-CZ" b="1" dirty="0">
                <a:solidFill>
                  <a:srgbClr val="57903F"/>
                </a:solidFill>
              </a:rPr>
              <a:t>Strach z nátlaku</a:t>
            </a:r>
          </a:p>
          <a:p>
            <a:r>
              <a:rPr lang="cs-CZ" b="1" dirty="0">
                <a:solidFill>
                  <a:srgbClr val="57903F"/>
                </a:solidFill>
              </a:rPr>
              <a:t>Strach ze smrti a prázdnoty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382F2DFD-815E-2843-0BA3-9F8EE5E33F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6E71B7C9-1526-4531-B1BE-04E9A37FA2CE}" type="datetime1">
              <a:rPr lang="cs-CZ" smtClean="0"/>
              <a:t>01.11.2023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0276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>
            <a:extLst>
              <a:ext uri="{FF2B5EF4-FFF2-40B4-BE49-F238E27FC236}">
                <a16:creationId xmlns:a16="http://schemas.microsoft.com/office/drawing/2014/main" id="{71423E04-3896-C18D-EAFF-1827B541B5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Interkulturní práce</a:t>
            </a:r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9299A843-9475-1AEC-A562-3C4E0F524D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Interkulturní práce je disciplína v rámci </a:t>
            </a:r>
            <a:r>
              <a:rPr lang="cs-CZ" b="1" dirty="0"/>
              <a:t>pomáhajících profesí</a:t>
            </a:r>
            <a:r>
              <a:rPr lang="cs-CZ" dirty="0"/>
              <a:t>, jejímž cílem je napomáhat odstraňovat sociokulturní a jazykové bariéry při jednání mezi veřejnými institucemi a migranty a přispívat k harmonickému a spravedlivému soužití v kulturně rozmanité společnosti. </a:t>
            </a:r>
          </a:p>
          <a:p>
            <a:r>
              <a:rPr lang="cs-CZ" dirty="0"/>
              <a:t>V České republice se tato profese rozvíjí od roku 2008 zejména v nevládních organizacích pracujících s migranty, její </a:t>
            </a:r>
            <a:r>
              <a:rPr lang="cs-CZ" b="1" dirty="0"/>
              <a:t>východiska můžeme hledat v sociální práci</a:t>
            </a:r>
            <a:r>
              <a:rPr lang="cs-CZ" dirty="0"/>
              <a:t>, komunitním tlumočení, </a:t>
            </a:r>
            <a:r>
              <a:rPr lang="cs-CZ" b="1" dirty="0"/>
              <a:t>mediaci, interkulturní komunikaci</a:t>
            </a:r>
            <a:r>
              <a:rPr lang="cs-CZ" dirty="0"/>
              <a:t>, migračních studiích a </a:t>
            </a:r>
            <a:r>
              <a:rPr lang="cs-CZ" b="1" dirty="0"/>
              <a:t>veřejné správě</a:t>
            </a:r>
            <a:r>
              <a:rPr lang="cs-CZ" dirty="0"/>
              <a:t>. </a:t>
            </a:r>
          </a:p>
          <a:p>
            <a:r>
              <a:rPr lang="cs-CZ" dirty="0"/>
              <a:t>Interkulturní pracovník nebo pracovnice poskytují asistenci, včetně tlumočení, při jednání mezi migranty a veřejnými institucemi, podporují soužití majority a migrantů, napomáhají integraci migrantů a migrantských komunit do majoritní společnosti. Interkulturní pracovníci mají, kromě jazykových kompetencí, obvykle také </a:t>
            </a:r>
            <a:r>
              <a:rPr lang="cs-CZ" b="1" dirty="0"/>
              <a:t>migrantskou zkušenost. </a:t>
            </a:r>
            <a:r>
              <a:rPr lang="cs-CZ" dirty="0"/>
              <a:t>Díky tomu mohou lépe získat důvěru klienta a stávají se tak klíčovou osobou v dané komunitě. Jsou proškoleni v pobytové problematice a metodách práce s klientem. </a:t>
            </a:r>
            <a:r>
              <a:rPr lang="cs-CZ" b="1" dirty="0"/>
              <a:t>Jsou průvodci při procesu integrace</a:t>
            </a:r>
            <a:r>
              <a:rPr lang="cs-CZ" dirty="0"/>
              <a:t>, který často nebývá jednoduchý, a také jsou přínosem pro instituce, které jsou ne vždy na jednání s cizinci připraveny. Interkulturní pracovníci a pracovnice jsou často obeznámeni se sociokulturními rozdíly jednotlivých komunit a mohou tak upozornit obě strany na případné nedorozumění.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CA5C4F63-752C-4F15-C5F7-481F2053A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D5C62D49-C56C-41BE-AB9D-F32C0FDB497F}" type="datetime1">
              <a:rPr lang="cs-CZ" smtClean="0"/>
              <a:t>01.11.2023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0115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>
            <a:extLst>
              <a:ext uri="{FF2B5EF4-FFF2-40B4-BE49-F238E27FC236}">
                <a16:creationId xmlns:a16="http://schemas.microsoft.com/office/drawing/2014/main" id="{581280C7-5A58-C3E2-FB1A-320320843C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 b="1" i="0" u="none" strike="noStrike" baseline="0" dirty="0">
                <a:solidFill>
                  <a:srgbClr val="000000"/>
                </a:solidFill>
                <a:latin typeface="Myriad Pro"/>
              </a:rPr>
              <a:t>Seznam použitých zdrojů: </a:t>
            </a:r>
            <a:br>
              <a:rPr lang="cs-CZ" sz="4000" b="0" i="0" u="none" strike="noStrike" baseline="0" dirty="0">
                <a:solidFill>
                  <a:srgbClr val="000000"/>
                </a:solidFill>
                <a:latin typeface="Myriad Pro"/>
              </a:rPr>
            </a:br>
            <a:endParaRPr lang="cs-CZ" dirty="0"/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EABEC82F-CFF2-4C8A-C276-12CC66A738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cs-CZ" sz="1800" b="0" i="1" u="none" strike="noStrike" baseline="0" dirty="0" err="1">
                <a:solidFill>
                  <a:srgbClr val="000000"/>
                </a:solidFill>
                <a:latin typeface="Adobe Caslon Pro"/>
              </a:rPr>
              <a:t>Moore</a:t>
            </a:r>
            <a:r>
              <a:rPr lang="cs-CZ" sz="1800" b="0" i="1" u="none" strike="noStrike" baseline="0" dirty="0">
                <a:solidFill>
                  <a:srgbClr val="000000"/>
                </a:solidFill>
                <a:latin typeface="Adobe Caslon Pro"/>
              </a:rPr>
              <a:t>, D. </a:t>
            </a:r>
            <a:r>
              <a:rPr lang="cs-CZ" sz="1800" b="0" i="0" u="none" strike="noStrike" baseline="0" dirty="0">
                <a:solidFill>
                  <a:srgbClr val="000000"/>
                </a:solidFill>
                <a:latin typeface="Adobe Caslon Pro"/>
              </a:rPr>
              <a:t>(2008): Než začneme s multikulturní výchovou. Člověk v tísni, o. p. s. Praha. Dostupné z: </a:t>
            </a:r>
            <a:r>
              <a:rPr lang="cs-CZ" sz="1800" b="0" i="0" u="sng" strike="noStrike" baseline="0" dirty="0">
                <a:solidFill>
                  <a:srgbClr val="007AC1"/>
                </a:solidFill>
                <a:latin typeface="Adobe Caslon Pro"/>
              </a:rPr>
              <a:t>http:// www.mezikulturnidialog.cz/res/data/011/001326.pdf </a:t>
            </a:r>
            <a:r>
              <a:rPr lang="cs-CZ" sz="1800" b="0" i="0" u="none" strike="noStrike" baseline="0" dirty="0">
                <a:solidFill>
                  <a:srgbClr val="000000"/>
                </a:solidFill>
                <a:latin typeface="Adobe Caslon Pro"/>
              </a:rPr>
              <a:t>(cit. 17. 3. 2016). </a:t>
            </a:r>
          </a:p>
          <a:p>
            <a:pPr algn="just"/>
            <a:r>
              <a:rPr lang="cs-CZ" sz="1800" b="0" i="1" u="none" strike="noStrike" baseline="0" dirty="0">
                <a:solidFill>
                  <a:srgbClr val="000000"/>
                </a:solidFill>
                <a:latin typeface="Adobe Caslon Pro"/>
              </a:rPr>
              <a:t>Pavlíčková, M., Holcová, M., Hrubanová, K., Chatrná, M., Machová, B. </a:t>
            </a:r>
            <a:r>
              <a:rPr lang="cs-CZ" sz="1800" b="0" i="0" u="none" strike="noStrike" baseline="0" dirty="0">
                <a:solidFill>
                  <a:srgbClr val="000000"/>
                </a:solidFill>
                <a:latin typeface="Adobe Caslon Pro"/>
              </a:rPr>
              <a:t>(2012): La </a:t>
            </a:r>
            <a:r>
              <a:rPr lang="cs-CZ" sz="1800" b="0" i="0" u="none" strike="noStrike" baseline="0" dirty="0" err="1">
                <a:solidFill>
                  <a:srgbClr val="000000"/>
                </a:solidFill>
                <a:latin typeface="Adobe Caslon Pro"/>
              </a:rPr>
              <a:t>Ngonpo</a:t>
            </a:r>
            <a:r>
              <a:rPr lang="cs-CZ" sz="1800" b="0" i="0" u="none" strike="noStrike" baseline="0" dirty="0">
                <a:solidFill>
                  <a:srgbClr val="000000"/>
                </a:solidFill>
                <a:latin typeface="Adobe Caslon Pro"/>
              </a:rPr>
              <a:t> – Místo setkávání. Multikulturní centrum Praha ve spolupráci s </a:t>
            </a:r>
            <a:r>
              <a:rPr lang="cs-CZ" sz="1800" b="0" i="0" u="none" strike="noStrike" baseline="0" dirty="0" err="1">
                <a:solidFill>
                  <a:srgbClr val="000000"/>
                </a:solidFill>
                <a:latin typeface="Adobe Caslon Pro"/>
              </a:rPr>
              <a:t>NaZemi</a:t>
            </a:r>
            <a:r>
              <a:rPr lang="cs-CZ" sz="1800" b="0" i="0" u="none" strike="noStrike" baseline="0" dirty="0">
                <a:solidFill>
                  <a:srgbClr val="000000"/>
                </a:solidFill>
                <a:latin typeface="Adobe Caslon Pro"/>
              </a:rPr>
              <a:t>. Dostupné z: </a:t>
            </a:r>
            <a:r>
              <a:rPr lang="cs-CZ" sz="1800" b="0" i="0" u="sng" strike="noStrike" baseline="0" dirty="0">
                <a:solidFill>
                  <a:srgbClr val="007AC1"/>
                </a:solidFill>
                <a:latin typeface="Adobe Caslon Pro"/>
              </a:rPr>
              <a:t>http://www.nazemi.cz/ cs/la‑</a:t>
            </a:r>
            <a:r>
              <a:rPr lang="cs-CZ" sz="1800" b="0" i="0" u="sng" strike="noStrike" baseline="0" dirty="0" err="1">
                <a:solidFill>
                  <a:srgbClr val="007AC1"/>
                </a:solidFill>
                <a:latin typeface="Adobe Caslon Pro"/>
              </a:rPr>
              <a:t>ngonpo</a:t>
            </a:r>
            <a:r>
              <a:rPr lang="cs-CZ" sz="1800" b="0" i="0" u="sng" strike="noStrike" baseline="0" dirty="0">
                <a:solidFill>
                  <a:srgbClr val="007AC1"/>
                </a:solidFill>
                <a:latin typeface="Adobe Caslon Pro"/>
              </a:rPr>
              <a:t>‑</a:t>
            </a:r>
            <a:r>
              <a:rPr lang="cs-CZ" sz="1800" b="0" i="0" u="sng" strike="noStrike" baseline="0" dirty="0" err="1">
                <a:solidFill>
                  <a:srgbClr val="007AC1"/>
                </a:solidFill>
                <a:latin typeface="Adobe Caslon Pro"/>
              </a:rPr>
              <a:t>misto‑setkavani</a:t>
            </a:r>
            <a:r>
              <a:rPr lang="cs-CZ" sz="1800" b="0" i="0" u="sng" strike="noStrike" baseline="0" dirty="0">
                <a:solidFill>
                  <a:srgbClr val="007AC1"/>
                </a:solidFill>
                <a:latin typeface="Adobe Caslon Pro"/>
              </a:rPr>
              <a:t> </a:t>
            </a:r>
            <a:r>
              <a:rPr lang="cs-CZ" sz="1800" b="0" i="0" u="none" strike="noStrike" baseline="0" dirty="0">
                <a:solidFill>
                  <a:srgbClr val="000000"/>
                </a:solidFill>
                <a:latin typeface="Adobe Caslon Pro"/>
              </a:rPr>
              <a:t>(cit. 18. 3. 2016).</a:t>
            </a:r>
          </a:p>
          <a:p>
            <a:pPr algn="just"/>
            <a:r>
              <a:rPr lang="cs-CZ" sz="1800" dirty="0">
                <a:solidFill>
                  <a:srgbClr val="000000"/>
                </a:solidFill>
                <a:latin typeface="Adobe Caslon Pr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https://lidevpohybu.eu/aktivity/kytka-identity/</a:t>
            </a:r>
            <a:r>
              <a:rPr lang="cs-CZ" sz="1800" dirty="0">
                <a:solidFill>
                  <a:srgbClr val="000000"/>
                </a:solidFill>
                <a:latin typeface="Adobe Caslon Pro"/>
              </a:rPr>
              <a:t> </a:t>
            </a:r>
          </a:p>
          <a:p>
            <a:pPr algn="just"/>
            <a:r>
              <a:rPr lang="cs-CZ" sz="1800" dirty="0">
                <a:solidFill>
                  <a:srgbClr val="000000"/>
                </a:solidFill>
                <a:latin typeface="Adobe Caslon Pro"/>
                <a:hlinkClick r:id="rId3"/>
              </a:rPr>
              <a:t>https://www.migrace.com/adm/_upload/docs/dotace-mv_aktivita-4_metodika-pro-pedagogy_1674651295.pdf</a:t>
            </a:r>
            <a:r>
              <a:rPr lang="cs-CZ" sz="1800" dirty="0">
                <a:solidFill>
                  <a:srgbClr val="000000"/>
                </a:solidFill>
                <a:latin typeface="Adobe Caslon Pro"/>
              </a:rPr>
              <a:t> </a:t>
            </a:r>
          </a:p>
          <a:p>
            <a:pPr algn="just"/>
            <a:r>
              <a:rPr lang="cs-CZ" sz="1600" b="1" i="0" cap="all" dirty="0">
                <a:solidFill>
                  <a:srgbClr val="444444"/>
                </a:solidFill>
                <a:effectLst/>
                <a:latin typeface="Cantarell"/>
                <a:hlinkClick r:id="rId4"/>
              </a:rPr>
              <a:t>https://www.migrace.com/cs/clanky/1421_rozvoj-multikulturniho-pochopeni-prace-s-tematy-migrace-a-uprchlictvi-ve-vyuce</a:t>
            </a:r>
            <a:r>
              <a:rPr lang="cs-CZ" sz="1600" b="1" i="0" cap="all" dirty="0">
                <a:solidFill>
                  <a:srgbClr val="444444"/>
                </a:solidFill>
                <a:effectLst/>
                <a:latin typeface="Cantarell"/>
              </a:rPr>
              <a:t> </a:t>
            </a:r>
          </a:p>
          <a:p>
            <a:pPr algn="just"/>
            <a:endParaRPr lang="cs-CZ" dirty="0"/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BFED278F-5058-EB98-09E8-1E64FE7479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D5C62D49-C56C-41BE-AB9D-F32C0FDB497F}" type="datetime1">
              <a:rPr lang="cs-CZ" smtClean="0"/>
              <a:t>31.10.2023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44022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2A6A806-D9EA-A7A1-F4DB-87F3E14F50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</p:spPr>
        <p:txBody>
          <a:bodyPr anchor="ctr">
            <a:normAutofit/>
          </a:bodyPr>
          <a:lstStyle/>
          <a:p>
            <a:r>
              <a:rPr lang="cs-CZ" dirty="0"/>
              <a:t>Migrace</a:t>
            </a:r>
            <a:endParaRPr lang="cs-CZ"/>
          </a:p>
        </p:txBody>
      </p:sp>
      <p:pic>
        <p:nvPicPr>
          <p:cNvPr id="7" name="Zástupný obsah 6" descr="Objetí vícenásobné štěňátka">
            <a:extLst>
              <a:ext uri="{FF2B5EF4-FFF2-40B4-BE49-F238E27FC236}">
                <a16:creationId xmlns:a16="http://schemas.microsoft.com/office/drawing/2014/main" id="{557DB11E-DBF9-38C3-FDBB-2E5CF4B9423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70" r="-2" b="-2"/>
          <a:stretch/>
        </p:blipFill>
        <p:spPr>
          <a:xfrm>
            <a:off x="1066800" y="2103120"/>
            <a:ext cx="4663440" cy="3749040"/>
          </a:xfrm>
          <a:noFill/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832B69E-63CB-60BC-3E75-FE59A770F7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61760" y="989045"/>
            <a:ext cx="4663440" cy="486311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1400" dirty="0"/>
              <a:t>Migrace znamená pohyb, nebo přesun jednotlivců či skupin osob v prostoru. Pokud dojde k přesunu v rámci jednoho státu, jedná se o migraci vnitrostátní. Mezinárodní migrace pak nastává v momentě, kdy jsou překročeny hranice země původu. Opuštění či odchod ze země původu se pak označuje pojmem emigrace. Migrace je obvykle spojená s dočasnou či trvalou změnou pobytu. Krátkodobá změna pobytu ve formě turismu není do definice migrace zahrnována a turisté obvykle nejsou započítáváni do statistických dat o migraci. Opakem tohoto procesu je imigrace, tedy příchod obyvatel ze zahraničí. V historii Československa došlo k několika významným migračním vlnám například v době Pobělohorské, před světovými válkami nebo za komunismu. Odhaduje se, že v letech 1948 až 1968 během komunistického režimu v Československu, emigrovalo více jak 200 000 Čechoslováků. Při vystěhování Sudetských Němců po 2. světové válce pak to byly více jak dva miliony obyvatel.  </a:t>
            </a:r>
          </a:p>
          <a:p>
            <a:pPr>
              <a:lnSpc>
                <a:spcPct val="100000"/>
              </a:lnSpc>
            </a:pPr>
            <a:endParaRPr lang="cs-CZ" sz="1100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2B047B3-6C9D-D333-5743-B67595C8EF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56794" y="6035040"/>
            <a:ext cx="2893045" cy="365760"/>
          </a:xfrm>
        </p:spPr>
        <p:txBody>
          <a:bodyPr anchor="b">
            <a:normAutofit/>
          </a:bodyPr>
          <a:lstStyle/>
          <a:p>
            <a:pPr rtl="0">
              <a:spcAft>
                <a:spcPts val="600"/>
              </a:spcAft>
            </a:pPr>
            <a:fld id="{3B2AC929-901E-466E-BE68-07E756E2CD9A}" type="datetime1">
              <a:rPr lang="cs-CZ" smtClean="0"/>
              <a:pPr rtl="0">
                <a:spcAft>
                  <a:spcPts val="600"/>
                </a:spcAft>
              </a:pPr>
              <a:t>31.10.2023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0182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6FD91C4-F9CD-337A-8368-C84673164D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Dobrovolná x nedobrovolná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61AF72E-6D4A-10D8-8936-D364F69664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Migraci lze dělit na dobrovolnou a nedobrovolnou neboli nucenou, podle jejích příčin. Dobrovolná migrace je taková, která vychází z vlastní svobodné iniciativy migranta. Nedobrovolná migrace je naopak taková, kdy je migrant donucen opustit svou zemi původu nebo místo, kde trvale žije. Příčiny nucené migrace mohou být různé – od válečného konfliktu, humanitární katastrofy až po politicky motivované pronásledování. Pro tyto důvody se používá označení tzv. „</a:t>
            </a:r>
            <a:r>
              <a:rPr lang="cs-CZ" dirty="0" err="1"/>
              <a:t>Push</a:t>
            </a:r>
            <a:r>
              <a:rPr lang="cs-CZ" dirty="0"/>
              <a:t> faktory.“ Naopak „</a:t>
            </a:r>
            <a:r>
              <a:rPr lang="cs-CZ" dirty="0" err="1"/>
              <a:t>Pull</a:t>
            </a:r>
            <a:r>
              <a:rPr lang="cs-CZ" dirty="0"/>
              <a:t> faktory“ jsou takové důvody a okolnosti, za kterými migranti odcházejí, nejčastěji to bývá studium, práce, rodina. Ani v případě, že lidé migrují dobrovolně, to neznamená, že se mohou do cílové země svobodně přestěhovat. Dobrovolná migrace je často suverénními státy regulovaná, ať již poměrně liberálně, např. právo volného pohybu v rámci Evropské unie, či velmi přísně, jako je tomu u migrantů ze třetích zemí přicházejících do EU. Naopak u nedobrovolné migrace dochází často k překročení hranic v rozporu s právními předpisy, např. bez cestovního dokladu či platného víza, o tom více v části věnované uprchlíkům a uprchlictví.  </a:t>
            </a:r>
          </a:p>
          <a:p>
            <a:r>
              <a:rPr lang="cs-CZ" dirty="0"/>
              <a:t>Je nutné si uvědomit, že rozdíly mezi dobrovolnou a nedobrovolnou migrací se mohou poměrně snadno stírat, případně v příběhu migranta stojí za rozhodnutím odejít ze země původu </a:t>
            </a:r>
            <a:r>
              <a:rPr lang="cs-CZ" dirty="0" err="1"/>
              <a:t>pull</a:t>
            </a:r>
            <a:r>
              <a:rPr lang="cs-CZ" dirty="0"/>
              <a:t> i </a:t>
            </a:r>
            <a:r>
              <a:rPr lang="cs-CZ" dirty="0" err="1"/>
              <a:t>push</a:t>
            </a:r>
            <a:r>
              <a:rPr lang="cs-CZ" dirty="0"/>
              <a:t> faktory. 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615A8CC-558F-471C-D484-B733609467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3B2AC929-901E-466E-BE68-07E756E2CD9A}" type="datetime1">
              <a:rPr lang="cs-CZ" smtClean="0"/>
              <a:t>31.10.2023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938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5A5ED4-306A-0699-79C8-FEE16F9705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Uprchlík a uprchlictví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8A935DA-C74B-173B-DA8D-55DF521844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Pokud člověk nedobrovolně opustí svou zemí původu, má podle mezinárodního práva možnost žádat v jiné zemi o mezinárodní ochranu. Čl. 14. Všeobecné deklarace lidských práv z roku 1948 zakotvuje právo vyhledat před pronásledováním útočiště v jiných zemích a získat tam azyl. V roce 1951 pak byla v reakci na situaci uprchlíků po druhé světové válce přijata Ženevská úmluva o právním postavení uprchlíků9 (dále jen Úmluva). Tato Úmluva poskytuje právní rámec postavení uprchlíků, ukládá práva a povinnosti, které musí signatářské státy uprchlíkům přiznat a zároveň povinnosti, které mají uprchlíci vůči hostitelským zemím. Kromě ochrany před pronásledováním se jedná o sociální práva, např. o přístup ke vzdělání, lékařské péči, právo pracovat. Zároveň jsou některé osoby z práva ochrany před pronásledováním vyloučeny, např. váleční zločinci. Uprchlíkem je dle Úmluvy </a:t>
            </a:r>
            <a:r>
              <a:rPr lang="cs-CZ" i="1" dirty="0"/>
              <a:t>„osoba, která se nachází mimo svou vlast a má oprávněné obavy před pronásledováním </a:t>
            </a:r>
            <a:r>
              <a:rPr lang="cs-CZ" b="1" i="1" dirty="0"/>
              <a:t>z důvodů rasových, náboženských nebo národnostních nebo z důvodů příslušnosti k určitým společenským vrstvám nebo i zastávání určitých politických názorů,</a:t>
            </a:r>
            <a:r>
              <a:rPr lang="cs-CZ" i="1" dirty="0"/>
              <a:t> je neschopna přijmout, nebo odmítá vzhledem ke shora uvedeným obavám, ochranu své vlasti.“</a:t>
            </a:r>
          </a:p>
          <a:p>
            <a:r>
              <a:rPr lang="cs-CZ" b="1" dirty="0"/>
              <a:t>Uprchlíkem je tedy osoba, která překročí hranice, protože je pronásledována nebo má opodstatněnou obavu z pronásledování z vyjmenovaných důvodů. 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A0922CA-7B15-C116-AD4D-AF9189BF69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3B2AC929-901E-466E-BE68-07E756E2CD9A}" type="datetime1">
              <a:rPr lang="cs-CZ" smtClean="0"/>
              <a:t>31.10.2023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3949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986BDD3-FB70-E010-F0F7-5E80E75BE02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Zvyšování </a:t>
            </a:r>
            <a:r>
              <a:rPr lang="cs-CZ" dirty="0" err="1"/>
              <a:t>interkulturníCH</a:t>
            </a:r>
            <a:r>
              <a:rPr lang="cs-CZ" dirty="0"/>
              <a:t> kompetencí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82807E98-0614-8C69-92E7-AADF9518CBB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>
                <a:hlinkClick r:id="rId2"/>
              </a:rPr>
              <a:t>Naši krajané – Krajanem se nenarodíš, krajanem se stáváš (cizincijmk.cz)</a:t>
            </a:r>
            <a:endParaRPr lang="cs-CZ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54339D6-252B-F65E-5789-9C88CC0A49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6962437A-69DF-4FC4-82E7-095787E88CA2}" type="datetime1">
              <a:rPr lang="cs-CZ" smtClean="0"/>
              <a:t>31.10.2023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16925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7B74FC5D-BCF9-C08D-8BFD-44A9F1C877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460526"/>
          </a:xfrm>
        </p:spPr>
        <p:txBody>
          <a:bodyPr>
            <a:normAutofit/>
          </a:bodyPr>
          <a:lstStyle/>
          <a:p>
            <a:r>
              <a:rPr lang="pl-PL" b="1" i="0" dirty="0">
                <a:solidFill>
                  <a:srgbClr val="FFFFFF"/>
                </a:solidFill>
                <a:effectLst/>
                <a:latin typeface="Matter"/>
              </a:rPr>
              <a:t>O projektu Naši krajané </a:t>
            </a:r>
            <a:r>
              <a:rPr lang="pl-PL" b="1" i="0" dirty="0">
                <a:solidFill>
                  <a:srgbClr val="FB5271"/>
                </a:solidFill>
                <a:effectLst/>
                <a:latin typeface="Matter"/>
              </a:rPr>
              <a:t>v JMK kraji </a:t>
            </a:r>
            <a:endParaRPr lang="en-US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0E7B469A-EBF2-5D43-2064-169B03DB0D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663440" cy="374904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Od </a:t>
            </a:r>
            <a:r>
              <a:rPr lang="en-US" dirty="0" err="1"/>
              <a:t>roku</a:t>
            </a:r>
            <a:r>
              <a:rPr lang="en-US" dirty="0"/>
              <a:t> 2009 </a:t>
            </a:r>
            <a:r>
              <a:rPr lang="cs-CZ" dirty="0"/>
              <a:t>Jihomoravský </a:t>
            </a:r>
            <a:r>
              <a:rPr lang="en-US" dirty="0" err="1"/>
              <a:t>kraj</a:t>
            </a:r>
            <a:r>
              <a:rPr lang="en-US" dirty="0"/>
              <a:t> </a:t>
            </a:r>
            <a:r>
              <a:rPr lang="en-US" dirty="0" err="1"/>
              <a:t>podporuje</a:t>
            </a:r>
            <a:r>
              <a:rPr lang="en-US" dirty="0"/>
              <a:t> </a:t>
            </a:r>
            <a:r>
              <a:rPr lang="en-US" dirty="0" err="1"/>
              <a:t>fungování</a:t>
            </a:r>
            <a:r>
              <a:rPr lang="en-US" dirty="0"/>
              <a:t> Centra pro </a:t>
            </a:r>
            <a:r>
              <a:rPr lang="en-US" dirty="0" err="1"/>
              <a:t>cizince</a:t>
            </a:r>
            <a:r>
              <a:rPr lang="en-US" dirty="0"/>
              <a:t> </a:t>
            </a:r>
            <a:r>
              <a:rPr lang="en-US" dirty="0" err="1"/>
              <a:t>Jihomoravského</a:t>
            </a:r>
            <a:r>
              <a:rPr lang="en-US" dirty="0"/>
              <a:t> </a:t>
            </a:r>
            <a:r>
              <a:rPr lang="en-US" dirty="0" err="1"/>
              <a:t>kraje</a:t>
            </a:r>
            <a:r>
              <a:rPr lang="en-US" dirty="0"/>
              <a:t>, </a:t>
            </a:r>
            <a:r>
              <a:rPr lang="en-US" dirty="0" err="1"/>
              <a:t>kterému</a:t>
            </a:r>
            <a:r>
              <a:rPr lang="en-US" dirty="0"/>
              <a:t> se </a:t>
            </a:r>
            <a:r>
              <a:rPr lang="en-US" dirty="0" err="1"/>
              <a:t>daří</a:t>
            </a:r>
            <a:r>
              <a:rPr lang="en-US" dirty="0"/>
              <a:t> </a:t>
            </a:r>
            <a:r>
              <a:rPr lang="en-US" dirty="0" err="1"/>
              <a:t>připravit</a:t>
            </a:r>
            <a:r>
              <a:rPr lang="en-US" dirty="0"/>
              <a:t> </a:t>
            </a:r>
            <a:r>
              <a:rPr lang="en-US" dirty="0" err="1"/>
              <a:t>nově</a:t>
            </a:r>
            <a:r>
              <a:rPr lang="en-US" dirty="0"/>
              <a:t> </a:t>
            </a:r>
            <a:r>
              <a:rPr lang="en-US" dirty="0" err="1"/>
              <a:t>příchozí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místní</a:t>
            </a:r>
            <a:r>
              <a:rPr lang="en-US" dirty="0"/>
              <a:t> </a:t>
            </a:r>
            <a:r>
              <a:rPr lang="en-US" dirty="0" err="1"/>
              <a:t>podmínky</a:t>
            </a:r>
            <a:r>
              <a:rPr lang="en-US" dirty="0"/>
              <a:t> a </a:t>
            </a:r>
            <a:r>
              <a:rPr lang="en-US" dirty="0" err="1"/>
              <a:t>poskytuje</a:t>
            </a:r>
            <a:r>
              <a:rPr lang="en-US" dirty="0"/>
              <a:t> </a:t>
            </a:r>
            <a:r>
              <a:rPr lang="en-US" dirty="0" err="1"/>
              <a:t>jim</a:t>
            </a:r>
            <a:r>
              <a:rPr lang="en-US" dirty="0"/>
              <a:t> </a:t>
            </a:r>
            <a:r>
              <a:rPr lang="en-US" dirty="0" err="1"/>
              <a:t>podporu</a:t>
            </a:r>
            <a:r>
              <a:rPr lang="en-US" dirty="0"/>
              <a:t> v </a:t>
            </a:r>
            <a:r>
              <a:rPr lang="en-US" dirty="0" err="1"/>
              <a:t>začátcích</a:t>
            </a:r>
            <a:r>
              <a:rPr lang="en-US" dirty="0"/>
              <a:t>, </a:t>
            </a:r>
            <a:r>
              <a:rPr lang="en-US" dirty="0" err="1"/>
              <a:t>které</a:t>
            </a:r>
            <a:r>
              <a:rPr lang="en-US" dirty="0"/>
              <a:t> </a:t>
            </a:r>
            <a:r>
              <a:rPr lang="en-US" dirty="0" err="1"/>
              <a:t>nejsou</a:t>
            </a:r>
            <a:r>
              <a:rPr lang="en-US" dirty="0"/>
              <a:t> pro </a:t>
            </a:r>
            <a:r>
              <a:rPr lang="en-US" dirty="0" err="1"/>
              <a:t>nikoho</a:t>
            </a:r>
            <a:r>
              <a:rPr lang="en-US" dirty="0"/>
              <a:t> </a:t>
            </a:r>
            <a:r>
              <a:rPr lang="en-US" dirty="0" err="1"/>
              <a:t>jednoduché</a:t>
            </a:r>
            <a:r>
              <a:rPr lang="en-US" dirty="0"/>
              <a:t>. </a:t>
            </a:r>
            <a:r>
              <a:rPr lang="en-US" dirty="0" err="1"/>
              <a:t>Podporuje</a:t>
            </a:r>
            <a:r>
              <a:rPr lang="en-US" dirty="0"/>
              <a:t> </a:t>
            </a:r>
            <a:r>
              <a:rPr lang="en-US" dirty="0" err="1"/>
              <a:t>tak</a:t>
            </a:r>
            <a:r>
              <a:rPr lang="en-US" dirty="0"/>
              <a:t> </a:t>
            </a:r>
            <a:r>
              <a:rPr lang="en-US" dirty="0" err="1"/>
              <a:t>otevřenou</a:t>
            </a:r>
            <a:r>
              <a:rPr lang="en-US" dirty="0"/>
              <a:t> </a:t>
            </a:r>
            <a:r>
              <a:rPr lang="en-US" dirty="0" err="1"/>
              <a:t>společnost</a:t>
            </a:r>
            <a:r>
              <a:rPr lang="en-US" dirty="0"/>
              <a:t>, </a:t>
            </a:r>
            <a:r>
              <a:rPr lang="en-US" dirty="0" err="1"/>
              <a:t>vzájemnou</a:t>
            </a:r>
            <a:r>
              <a:rPr lang="en-US" dirty="0"/>
              <a:t> </a:t>
            </a:r>
            <a:r>
              <a:rPr lang="en-US" dirty="0" err="1"/>
              <a:t>komunikaci</a:t>
            </a:r>
            <a:r>
              <a:rPr lang="en-US" dirty="0"/>
              <a:t> a </a:t>
            </a:r>
            <a:r>
              <a:rPr lang="en-US" dirty="0" err="1"/>
              <a:t>aktivity</a:t>
            </a:r>
            <a:r>
              <a:rPr lang="en-US" dirty="0"/>
              <a:t> </a:t>
            </a:r>
            <a:r>
              <a:rPr lang="en-US" dirty="0" err="1"/>
              <a:t>propojující</a:t>
            </a:r>
            <a:r>
              <a:rPr lang="en-US" dirty="0"/>
              <a:t> </a:t>
            </a:r>
            <a:r>
              <a:rPr lang="en-US" dirty="0" err="1"/>
              <a:t>cizince</a:t>
            </a:r>
            <a:r>
              <a:rPr lang="en-US" dirty="0"/>
              <a:t> a </a:t>
            </a:r>
            <a:r>
              <a:rPr lang="en-US" dirty="0" err="1"/>
              <a:t>obyvatele</a:t>
            </a:r>
            <a:r>
              <a:rPr lang="en-US" dirty="0"/>
              <a:t> </a:t>
            </a:r>
            <a:r>
              <a:rPr lang="en-US" dirty="0" err="1"/>
              <a:t>jižní</a:t>
            </a:r>
            <a:r>
              <a:rPr lang="en-US" dirty="0"/>
              <a:t> </a:t>
            </a:r>
            <a:r>
              <a:rPr lang="en-US" dirty="0" err="1"/>
              <a:t>Moravy</a:t>
            </a:r>
            <a:r>
              <a:rPr lang="en-US" dirty="0"/>
              <a:t>.</a:t>
            </a:r>
            <a:endParaRPr lang="cs-CZ" dirty="0"/>
          </a:p>
          <a:p>
            <a:endParaRPr lang="cs-CZ" dirty="0"/>
          </a:p>
          <a:p>
            <a:r>
              <a:rPr lang="cs-CZ" dirty="0">
                <a:hlinkClick r:id="rId2"/>
              </a:rPr>
              <a:t>Naši krajané – Krajanem se nenarodíš, krajanem se stáváš (cizincijmk.cz)</a:t>
            </a:r>
            <a:r>
              <a:rPr lang="cs-CZ" dirty="0"/>
              <a:t> </a:t>
            </a:r>
            <a:endParaRPr lang="en-US" dirty="0"/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81604943-F53A-C10F-5281-AB9F009C2D1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822243" y="2666048"/>
            <a:ext cx="5302957" cy="2982912"/>
          </a:xfrm>
          <a:noFill/>
        </p:spPr>
      </p:pic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6D5C17B-CFAB-9122-C0BA-01E560E0EB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56794" y="6035040"/>
            <a:ext cx="2893045" cy="365760"/>
          </a:xfrm>
        </p:spPr>
        <p:txBody>
          <a:bodyPr anchor="b">
            <a:normAutofit/>
          </a:bodyPr>
          <a:lstStyle/>
          <a:p>
            <a:pPr rtl="0">
              <a:spcAft>
                <a:spcPts val="600"/>
              </a:spcAft>
            </a:pPr>
            <a:fld id="{3B2AC929-901E-466E-BE68-07E756E2CD9A}" type="datetime1">
              <a:rPr lang="cs-CZ" smtClean="0"/>
              <a:pPr rtl="0">
                <a:spcAft>
                  <a:spcPts val="600"/>
                </a:spcAft>
              </a:pPr>
              <a:t>31.10.2023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3304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75330B0-03FD-F6C6-588A-9AB2295A80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/>
              <a:t>Kytka identity - identita každého člověka je mnohovrstevnatá a proměnlivá v čase.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499CD4C-C6D7-6DD0-AFF0-3578941C01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algn="just"/>
            <a:r>
              <a:rPr lang="cs-CZ" sz="3200" b="0" i="1" u="none" strike="noStrike" baseline="0" dirty="0">
                <a:solidFill>
                  <a:srgbClr val="000000"/>
                </a:solidFill>
                <a:latin typeface="Adobe Caslon Pro"/>
              </a:rPr>
              <a:t>Čím lépe poznáme sami sebe, tím jasněji můžeme porozumět našim vztahům s ostatními. </a:t>
            </a:r>
            <a:endParaRPr lang="cs-CZ" sz="3200" b="0" i="0" u="none" strike="noStrike" baseline="0" dirty="0">
              <a:solidFill>
                <a:srgbClr val="000000"/>
              </a:solidFill>
              <a:latin typeface="Adobe Caslon Pro"/>
            </a:endParaRPr>
          </a:p>
          <a:p>
            <a:pPr algn="just"/>
            <a:r>
              <a:rPr lang="cs-CZ" sz="3200" dirty="0">
                <a:solidFill>
                  <a:srgbClr val="000000"/>
                </a:solidFill>
                <a:latin typeface="Adobe Caslon Pro"/>
              </a:rPr>
              <a:t>Připravte si arch papíru A4 </a:t>
            </a:r>
            <a:r>
              <a:rPr lang="cs-CZ" sz="3200" b="0" i="0" u="none" strike="noStrike" baseline="0" dirty="0">
                <a:solidFill>
                  <a:srgbClr val="000000"/>
                </a:solidFill>
                <a:latin typeface="Adobe Caslon Pro"/>
              </a:rPr>
              <a:t>a na úvod si každý samostatně písemně zodpoví na 6 otázek. </a:t>
            </a:r>
          </a:p>
          <a:p>
            <a:pPr algn="just"/>
            <a:r>
              <a:rPr lang="cs-CZ" sz="3200" b="0" i="0" u="none" strike="noStrike" baseline="0" dirty="0">
                <a:solidFill>
                  <a:srgbClr val="000000"/>
                </a:solidFill>
                <a:latin typeface="Adobe Caslon Pro"/>
              </a:rPr>
              <a:t>Jednotlivé odpovědi se musí lišit a v odpovědích je třeba používat podstatná jména. </a:t>
            </a:r>
          </a:p>
          <a:p>
            <a:pPr algn="just"/>
            <a:r>
              <a:rPr lang="cs-CZ" sz="3200" dirty="0">
                <a:solidFill>
                  <a:srgbClr val="000000"/>
                </a:solidFill>
                <a:latin typeface="Adobe Caslon Pro"/>
              </a:rPr>
              <a:t>Otázka č. 1 </a:t>
            </a:r>
            <a:r>
              <a:rPr lang="cs-CZ" sz="3200" i="1" dirty="0">
                <a:solidFill>
                  <a:srgbClr val="000000"/>
                </a:solidFill>
                <a:latin typeface="Adobe Caslon Pro"/>
              </a:rPr>
              <a:t>Kdo jsi? </a:t>
            </a:r>
          </a:p>
          <a:p>
            <a:pPr algn="just"/>
            <a:r>
              <a:rPr lang="cs-CZ" sz="3200" b="0" i="1" u="none" strike="noStrike" baseline="0" dirty="0">
                <a:solidFill>
                  <a:srgbClr val="000000"/>
                </a:solidFill>
                <a:latin typeface="Adobe Caslon Pro"/>
              </a:rPr>
              <a:t> </a:t>
            </a:r>
            <a:endParaRPr lang="cs-CZ" sz="3200" i="1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9CCE246-C6F9-D465-02E4-345889BB3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3B2AC929-901E-466E-BE68-07E756E2CD9A}" type="datetime1">
              <a:rPr lang="cs-CZ" smtClean="0"/>
              <a:t>31.10.2023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6325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7A8DB22-2A7F-69DC-3ABC-A9113116FE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Otázka č. 2: Kdo jsi?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9B0059F-DBB8-DC5A-5B41-0843B08D73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9027494-4667-298A-1A9D-501F36290A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3B2AC929-901E-466E-BE68-07E756E2CD9A}" type="datetime1">
              <a:rPr lang="cs-CZ" smtClean="0"/>
              <a:t>31.10.2023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70916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VTI">
  <a:themeElements>
    <a:clrScheme name="FIVE">
      <a:dk1>
        <a:sysClr val="windowText" lastClr="000000"/>
      </a:dk1>
      <a:lt1>
        <a:sysClr val="window" lastClr="FFFFFF"/>
      </a:lt1>
      <a:dk2>
        <a:srgbClr val="505046"/>
      </a:dk2>
      <a:lt2>
        <a:srgbClr val="F5F6F4"/>
      </a:lt2>
      <a:accent1>
        <a:srgbClr val="57903F"/>
      </a:accent1>
      <a:accent2>
        <a:srgbClr val="F03F2B"/>
      </a:accent2>
      <a:accent3>
        <a:srgbClr val="3488A0"/>
      </a:accent3>
      <a:accent4>
        <a:srgbClr val="F8D22F"/>
      </a:accent4>
      <a:accent5>
        <a:srgbClr val="5CC6D6"/>
      </a:accent5>
      <a:accent6>
        <a:srgbClr val="B8D233"/>
      </a:accent6>
      <a:hlink>
        <a:srgbClr val="00B0F0"/>
      </a:hlink>
      <a:folHlink>
        <a:srgbClr val="B2B2B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1798689_TF78438558" id="{AA281ABA-03DA-437C-8D75-29E1E8C7EFDD}" vid="{4E1E5E86-B9E6-4CB7-B9C7-D05656AD29D3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{D77EAE84-5EC9-459A-8F76-A39E20721CB1}tf78438558_win32</Template>
  <TotalTime>120</TotalTime>
  <Words>2467</Words>
  <Application>Microsoft Office PowerPoint</Application>
  <PresentationFormat>Širokoúhlá obrazovka</PresentationFormat>
  <Paragraphs>136</Paragraphs>
  <Slides>26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9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26</vt:i4>
      </vt:variant>
    </vt:vector>
  </HeadingPairs>
  <TitlesOfParts>
    <vt:vector size="36" baseType="lpstr">
      <vt:lpstr>Adobe Caslon Pro</vt:lpstr>
      <vt:lpstr>Calibri</vt:lpstr>
      <vt:lpstr>Cantarell</vt:lpstr>
      <vt:lpstr>Century Gothic</vt:lpstr>
      <vt:lpstr>Garamond</vt:lpstr>
      <vt:lpstr>Matter</vt:lpstr>
      <vt:lpstr>Myriad Pro</vt:lpstr>
      <vt:lpstr>Roboto</vt:lpstr>
      <vt:lpstr>Verdana</vt:lpstr>
      <vt:lpstr>SavonVTI</vt:lpstr>
      <vt:lpstr>Lídé v pohybu</vt:lpstr>
      <vt:lpstr>ROZVOJ MULTIKULTURNÍHO POCHOPENÍ: PRÁCE S TÉMATY MIGRACE A UPRCHLÍCTVÍ VE VÝUCE</vt:lpstr>
      <vt:lpstr>Migrace</vt:lpstr>
      <vt:lpstr>Dobrovolná x nedobrovolná </vt:lpstr>
      <vt:lpstr>Uprchlík a uprchlictví</vt:lpstr>
      <vt:lpstr>Zvyšování interkulturníCH kompetencí</vt:lpstr>
      <vt:lpstr>O projektu Naši krajané v JMK kraji </vt:lpstr>
      <vt:lpstr>Kytka identity - identita každého člověka je mnohovrstevnatá a proměnlivá v čase.</vt:lpstr>
      <vt:lpstr>Otázka č. 2: Kdo jsi? </vt:lpstr>
      <vt:lpstr>Otázka č. 3: Kdo jsi? </vt:lpstr>
      <vt:lpstr>Otázka č. 4: Kdo jsi? </vt:lpstr>
      <vt:lpstr>Otázka č. 5: Kdo jsi? </vt:lpstr>
      <vt:lpstr>Otázka č. 6: Kdo jsi? </vt:lpstr>
      <vt:lpstr>Reflexe </vt:lpstr>
      <vt:lpstr>Reflexe </vt:lpstr>
      <vt:lpstr>Květina identity II. </vt:lpstr>
      <vt:lpstr>Květina identity II. </vt:lpstr>
      <vt:lpstr>Reflexe</vt:lpstr>
      <vt:lpstr>Národnost</vt:lpstr>
      <vt:lpstr>Poznáte národnost ? Co o ženách soudíme na první dobrou ?  Naši krajané – Naši krajané (cizincijmk.cz) </vt:lpstr>
      <vt:lpstr>Příběhy krajanů</vt:lpstr>
      <vt:lpstr>Otázky:  </vt:lpstr>
      <vt:lpstr>Běžné etnocentrické předsudky, komunikační omyly a vysvětlení potřeb migrantů</vt:lpstr>
      <vt:lpstr>Porozumění vztahu mezi příklady některých potřeb a obav, které s nimi můžeme spárovat:</vt:lpstr>
      <vt:lpstr>Interkulturní práce</vt:lpstr>
      <vt:lpstr>Seznam použitých zdrojů: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Lídé v pohybu</dc:title>
  <dc:creator>Andrea Preissová Krejčí</dc:creator>
  <cp:lastModifiedBy>Andrea Preissová Krejčí</cp:lastModifiedBy>
  <cp:revision>2</cp:revision>
  <dcterms:created xsi:type="dcterms:W3CDTF">2023-10-31T21:40:43Z</dcterms:created>
  <dcterms:modified xsi:type="dcterms:W3CDTF">2023-10-31T23:41:04Z</dcterms:modified>
</cp:coreProperties>
</file>