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5" r:id="rId7"/>
    <p:sldId id="266" r:id="rId8"/>
    <p:sldId id="268" r:id="rId9"/>
    <p:sldId id="273" r:id="rId10"/>
    <p:sldId id="267" r:id="rId11"/>
    <p:sldId id="269" r:id="rId12"/>
    <p:sldId id="270" r:id="rId13"/>
    <p:sldId id="271" r:id="rId14"/>
    <p:sldId id="272" r:id="rId15"/>
    <p:sldId id="274" r:id="rId16"/>
    <p:sldId id="275" r:id="rId17"/>
    <p:sldId id="276" r:id="rId18"/>
    <p:sldId id="260" r:id="rId19"/>
    <p:sldId id="277" r:id="rId20"/>
    <p:sldId id="278" r:id="rId21"/>
    <p:sldId id="279" r:id="rId22"/>
    <p:sldId id="280" r:id="rId23"/>
    <p:sldId id="261" r:id="rId24"/>
    <p:sldId id="262" r:id="rId25"/>
    <p:sldId id="281" r:id="rId26"/>
    <p:sldId id="282" r:id="rId27"/>
    <p:sldId id="290" r:id="rId28"/>
    <p:sldId id="293" r:id="rId29"/>
    <p:sldId id="294" r:id="rId30"/>
    <p:sldId id="295" r:id="rId31"/>
    <p:sldId id="296" r:id="rId32"/>
    <p:sldId id="297" r:id="rId33"/>
    <p:sldId id="301" r:id="rId34"/>
    <p:sldId id="300"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2" r:id="rId56"/>
    <p:sldId id="323" r:id="rId57"/>
    <p:sldId id="324" r:id="rId58"/>
    <p:sldId id="283" r:id="rId59"/>
    <p:sldId id="284" r:id="rId60"/>
    <p:sldId id="285" r:id="rId61"/>
    <p:sldId id="286" r:id="rId62"/>
    <p:sldId id="287" r:id="rId63"/>
    <p:sldId id="288" r:id="rId64"/>
    <p:sldId id="289" r:id="rId65"/>
    <p:sldId id="325" r:id="rId66"/>
    <p:sldId id="291" r:id="rId67"/>
    <p:sldId id="292"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033EC9-1B2F-441C-981E-763974789A0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5A09FCC-0427-4D79-8D18-94BAD8C7C7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1AFA551-3D2E-4F00-8F5D-6C1C01653B21}"/>
              </a:ext>
            </a:extLst>
          </p:cNvPr>
          <p:cNvSpPr>
            <a:spLocks noGrp="1"/>
          </p:cNvSpPr>
          <p:nvPr>
            <p:ph type="dt" sz="half" idx="10"/>
          </p:nvPr>
        </p:nvSpPr>
        <p:spPr/>
        <p:txBody>
          <a:bodyPr/>
          <a:lstStyle/>
          <a:p>
            <a:fld id="{AC08BF5C-78C5-4DAA-9FAB-C5DFC61B3303}" type="datetimeFigureOut">
              <a:rPr lang="cs-CZ" smtClean="0"/>
              <a:t>19.10.2023</a:t>
            </a:fld>
            <a:endParaRPr lang="cs-CZ"/>
          </a:p>
        </p:txBody>
      </p:sp>
      <p:sp>
        <p:nvSpPr>
          <p:cNvPr id="5" name="Zástupný symbol pro zápatí 4">
            <a:extLst>
              <a:ext uri="{FF2B5EF4-FFF2-40B4-BE49-F238E27FC236}">
                <a16:creationId xmlns:a16="http://schemas.microsoft.com/office/drawing/2014/main" id="{EDD1974A-C1A9-464B-A412-F7204B7296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CC3B5B8-7688-481E-86E2-BF1ADB1CFB38}"/>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2428640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ABAC7-028C-4FDA-9098-9F18AEE8111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167046C-3CA0-4CB2-B876-A9B6996440B4}"/>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796A9DC-C6E6-4A10-BD59-23BB2BA492A7}"/>
              </a:ext>
            </a:extLst>
          </p:cNvPr>
          <p:cNvSpPr>
            <a:spLocks noGrp="1"/>
          </p:cNvSpPr>
          <p:nvPr>
            <p:ph type="dt" sz="half" idx="10"/>
          </p:nvPr>
        </p:nvSpPr>
        <p:spPr/>
        <p:txBody>
          <a:bodyPr/>
          <a:lstStyle/>
          <a:p>
            <a:fld id="{AC08BF5C-78C5-4DAA-9FAB-C5DFC61B3303}" type="datetimeFigureOut">
              <a:rPr lang="cs-CZ" smtClean="0"/>
              <a:t>19.10.2023</a:t>
            </a:fld>
            <a:endParaRPr lang="cs-CZ"/>
          </a:p>
        </p:txBody>
      </p:sp>
      <p:sp>
        <p:nvSpPr>
          <p:cNvPr id="5" name="Zástupný symbol pro zápatí 4">
            <a:extLst>
              <a:ext uri="{FF2B5EF4-FFF2-40B4-BE49-F238E27FC236}">
                <a16:creationId xmlns:a16="http://schemas.microsoft.com/office/drawing/2014/main" id="{934C7C5B-12C6-4484-8428-6BF3132ACB4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6B778EA-E7D7-4C2F-9C53-5CB73FABE836}"/>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1775762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1BC2B77-2077-47FD-9CA2-0DD628A893C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BC58BC1-112B-4648-B46E-7CF820556DD4}"/>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9933346-50F1-4096-8AA4-86C2C9D20313}"/>
              </a:ext>
            </a:extLst>
          </p:cNvPr>
          <p:cNvSpPr>
            <a:spLocks noGrp="1"/>
          </p:cNvSpPr>
          <p:nvPr>
            <p:ph type="dt" sz="half" idx="10"/>
          </p:nvPr>
        </p:nvSpPr>
        <p:spPr/>
        <p:txBody>
          <a:bodyPr/>
          <a:lstStyle/>
          <a:p>
            <a:fld id="{AC08BF5C-78C5-4DAA-9FAB-C5DFC61B3303}" type="datetimeFigureOut">
              <a:rPr lang="cs-CZ" smtClean="0"/>
              <a:t>19.10.2023</a:t>
            </a:fld>
            <a:endParaRPr lang="cs-CZ"/>
          </a:p>
        </p:txBody>
      </p:sp>
      <p:sp>
        <p:nvSpPr>
          <p:cNvPr id="5" name="Zástupný symbol pro zápatí 4">
            <a:extLst>
              <a:ext uri="{FF2B5EF4-FFF2-40B4-BE49-F238E27FC236}">
                <a16:creationId xmlns:a16="http://schemas.microsoft.com/office/drawing/2014/main" id="{EC28424B-3093-4ED0-A056-DE82A315BB7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3B75F7C-0271-4229-9C61-437DC1877910}"/>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366552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CD5E3A-288C-4A13-BF36-20F3BF4967BA}"/>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D34A00F-CD75-4D81-80C2-F14EE2B28B1B}"/>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AF017C2-BFCD-40FB-9580-FE0122FAA87E}"/>
              </a:ext>
            </a:extLst>
          </p:cNvPr>
          <p:cNvSpPr>
            <a:spLocks noGrp="1"/>
          </p:cNvSpPr>
          <p:nvPr>
            <p:ph type="dt" sz="half" idx="10"/>
          </p:nvPr>
        </p:nvSpPr>
        <p:spPr/>
        <p:txBody>
          <a:bodyPr/>
          <a:lstStyle/>
          <a:p>
            <a:fld id="{AC08BF5C-78C5-4DAA-9FAB-C5DFC61B3303}" type="datetimeFigureOut">
              <a:rPr lang="cs-CZ" smtClean="0"/>
              <a:t>19.10.2023</a:t>
            </a:fld>
            <a:endParaRPr lang="cs-CZ"/>
          </a:p>
        </p:txBody>
      </p:sp>
      <p:sp>
        <p:nvSpPr>
          <p:cNvPr id="5" name="Zástupný symbol pro zápatí 4">
            <a:extLst>
              <a:ext uri="{FF2B5EF4-FFF2-40B4-BE49-F238E27FC236}">
                <a16:creationId xmlns:a16="http://schemas.microsoft.com/office/drawing/2014/main" id="{2D454661-2E95-4D48-B6C5-1A8CCB5395A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0B5ABB1-670D-41FA-B3F6-82D3B4D6C902}"/>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33265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19B767-30EF-47FE-A7AF-E32192222A4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4882FCF2-2225-49AA-83CA-DFAA889CEF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FBE9BC7A-1E5C-44EF-BE99-9FB635487B30}"/>
              </a:ext>
            </a:extLst>
          </p:cNvPr>
          <p:cNvSpPr>
            <a:spLocks noGrp="1"/>
          </p:cNvSpPr>
          <p:nvPr>
            <p:ph type="dt" sz="half" idx="10"/>
          </p:nvPr>
        </p:nvSpPr>
        <p:spPr/>
        <p:txBody>
          <a:bodyPr/>
          <a:lstStyle/>
          <a:p>
            <a:fld id="{AC08BF5C-78C5-4DAA-9FAB-C5DFC61B3303}" type="datetimeFigureOut">
              <a:rPr lang="cs-CZ" smtClean="0"/>
              <a:t>19.10.2023</a:t>
            </a:fld>
            <a:endParaRPr lang="cs-CZ"/>
          </a:p>
        </p:txBody>
      </p:sp>
      <p:sp>
        <p:nvSpPr>
          <p:cNvPr id="5" name="Zástupný symbol pro zápatí 4">
            <a:extLst>
              <a:ext uri="{FF2B5EF4-FFF2-40B4-BE49-F238E27FC236}">
                <a16:creationId xmlns:a16="http://schemas.microsoft.com/office/drawing/2014/main" id="{352FCA31-A7F4-47AB-9585-D6A27CBB3A0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C64D08-1601-4233-9CFA-880F77D65E52}"/>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3265069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56DA27-87F7-4957-849A-15FB60F84C1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041C98A-369E-4E01-BF7A-464CD5682778}"/>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87927298-B033-454D-9CC7-22DDA90B1161}"/>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D8E3C28-D697-4F5A-9E48-4813B22ABB3D}"/>
              </a:ext>
            </a:extLst>
          </p:cNvPr>
          <p:cNvSpPr>
            <a:spLocks noGrp="1"/>
          </p:cNvSpPr>
          <p:nvPr>
            <p:ph type="dt" sz="half" idx="10"/>
          </p:nvPr>
        </p:nvSpPr>
        <p:spPr/>
        <p:txBody>
          <a:bodyPr/>
          <a:lstStyle/>
          <a:p>
            <a:fld id="{AC08BF5C-78C5-4DAA-9FAB-C5DFC61B3303}" type="datetimeFigureOut">
              <a:rPr lang="cs-CZ" smtClean="0"/>
              <a:t>19.10.2023</a:t>
            </a:fld>
            <a:endParaRPr lang="cs-CZ"/>
          </a:p>
        </p:txBody>
      </p:sp>
      <p:sp>
        <p:nvSpPr>
          <p:cNvPr id="6" name="Zástupný symbol pro zápatí 5">
            <a:extLst>
              <a:ext uri="{FF2B5EF4-FFF2-40B4-BE49-F238E27FC236}">
                <a16:creationId xmlns:a16="http://schemas.microsoft.com/office/drawing/2014/main" id="{30700E9C-DF67-4278-9AF5-2A17F64CC6D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993AA0B-F07B-4AF0-93B3-3742328A7D4B}"/>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449424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32713-9E20-4560-83E0-4B02A0B0BFA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7329F9D3-DEE3-4105-80AB-DA8FF47205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8A5A6342-610B-4970-8E77-97F1574972FA}"/>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FCC2D354-4C86-4B6E-B0FF-B9B83849A7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B3D25442-2803-41D3-834D-D0C5CCE2356D}"/>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135F240D-EFE8-4677-B90A-AE2ACB818C17}"/>
              </a:ext>
            </a:extLst>
          </p:cNvPr>
          <p:cNvSpPr>
            <a:spLocks noGrp="1"/>
          </p:cNvSpPr>
          <p:nvPr>
            <p:ph type="dt" sz="half" idx="10"/>
          </p:nvPr>
        </p:nvSpPr>
        <p:spPr/>
        <p:txBody>
          <a:bodyPr/>
          <a:lstStyle/>
          <a:p>
            <a:fld id="{AC08BF5C-78C5-4DAA-9FAB-C5DFC61B3303}" type="datetimeFigureOut">
              <a:rPr lang="cs-CZ" smtClean="0"/>
              <a:t>19.10.2023</a:t>
            </a:fld>
            <a:endParaRPr lang="cs-CZ"/>
          </a:p>
        </p:txBody>
      </p:sp>
      <p:sp>
        <p:nvSpPr>
          <p:cNvPr id="8" name="Zástupný symbol pro zápatí 7">
            <a:extLst>
              <a:ext uri="{FF2B5EF4-FFF2-40B4-BE49-F238E27FC236}">
                <a16:creationId xmlns:a16="http://schemas.microsoft.com/office/drawing/2014/main" id="{478B73D1-04E4-4EEC-89A9-418EEC61C46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5711935-96D3-4FB4-9A82-0343082DF4C0}"/>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114684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029265-8417-4011-BC08-6804255B8E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26EB185-9B90-41A3-8F51-D047B5B62D24}"/>
              </a:ext>
            </a:extLst>
          </p:cNvPr>
          <p:cNvSpPr>
            <a:spLocks noGrp="1"/>
          </p:cNvSpPr>
          <p:nvPr>
            <p:ph type="dt" sz="half" idx="10"/>
          </p:nvPr>
        </p:nvSpPr>
        <p:spPr/>
        <p:txBody>
          <a:bodyPr/>
          <a:lstStyle/>
          <a:p>
            <a:fld id="{AC08BF5C-78C5-4DAA-9FAB-C5DFC61B3303}" type="datetimeFigureOut">
              <a:rPr lang="cs-CZ" smtClean="0"/>
              <a:t>19.10.2023</a:t>
            </a:fld>
            <a:endParaRPr lang="cs-CZ"/>
          </a:p>
        </p:txBody>
      </p:sp>
      <p:sp>
        <p:nvSpPr>
          <p:cNvPr id="4" name="Zástupný symbol pro zápatí 3">
            <a:extLst>
              <a:ext uri="{FF2B5EF4-FFF2-40B4-BE49-F238E27FC236}">
                <a16:creationId xmlns:a16="http://schemas.microsoft.com/office/drawing/2014/main" id="{41D31D07-0826-4FA9-A1DA-47190A29111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45F2F45-BAAB-41EB-BAC2-A96155ABDA4A}"/>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356554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D3ADC87-3A05-43CF-A645-6F906D943FE8}"/>
              </a:ext>
            </a:extLst>
          </p:cNvPr>
          <p:cNvSpPr>
            <a:spLocks noGrp="1"/>
          </p:cNvSpPr>
          <p:nvPr>
            <p:ph type="dt" sz="half" idx="10"/>
          </p:nvPr>
        </p:nvSpPr>
        <p:spPr/>
        <p:txBody>
          <a:bodyPr/>
          <a:lstStyle/>
          <a:p>
            <a:fld id="{AC08BF5C-78C5-4DAA-9FAB-C5DFC61B3303}" type="datetimeFigureOut">
              <a:rPr lang="cs-CZ" smtClean="0"/>
              <a:t>19.10.2023</a:t>
            </a:fld>
            <a:endParaRPr lang="cs-CZ"/>
          </a:p>
        </p:txBody>
      </p:sp>
      <p:sp>
        <p:nvSpPr>
          <p:cNvPr id="3" name="Zástupný symbol pro zápatí 2">
            <a:extLst>
              <a:ext uri="{FF2B5EF4-FFF2-40B4-BE49-F238E27FC236}">
                <a16:creationId xmlns:a16="http://schemas.microsoft.com/office/drawing/2014/main" id="{CC2F3DC4-FD80-4E98-85CB-171AE61B581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0CDCB68-7FD9-4E04-AC9B-86DF2D3C5144}"/>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1920470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AFBBD2-41B6-422F-97E9-E72A7D25044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EA29C5C-53C6-4509-8349-C37616A541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48FCC05E-B53E-49CF-B51F-6634AABC5C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8595364-460A-4B78-A59D-ED569D15E64F}"/>
              </a:ext>
            </a:extLst>
          </p:cNvPr>
          <p:cNvSpPr>
            <a:spLocks noGrp="1"/>
          </p:cNvSpPr>
          <p:nvPr>
            <p:ph type="dt" sz="half" idx="10"/>
          </p:nvPr>
        </p:nvSpPr>
        <p:spPr/>
        <p:txBody>
          <a:bodyPr/>
          <a:lstStyle/>
          <a:p>
            <a:fld id="{AC08BF5C-78C5-4DAA-9FAB-C5DFC61B3303}" type="datetimeFigureOut">
              <a:rPr lang="cs-CZ" smtClean="0"/>
              <a:t>19.10.2023</a:t>
            </a:fld>
            <a:endParaRPr lang="cs-CZ"/>
          </a:p>
        </p:txBody>
      </p:sp>
      <p:sp>
        <p:nvSpPr>
          <p:cNvPr id="6" name="Zástupný symbol pro zápatí 5">
            <a:extLst>
              <a:ext uri="{FF2B5EF4-FFF2-40B4-BE49-F238E27FC236}">
                <a16:creationId xmlns:a16="http://schemas.microsoft.com/office/drawing/2014/main" id="{30BE6CE9-63AD-45A6-A762-25448F3F380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FF30DBC-57B0-4FED-87FD-4BB96C23EE5B}"/>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79162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650357-EED2-4376-B60B-37EF759CC78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26811BC-36C6-4321-98B8-9D78617FE3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3DE01A0E-58D2-4B46-8646-C11FA4FD6F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7BBE10C3-E062-4547-9A22-BC7AAB4ED5F4}"/>
              </a:ext>
            </a:extLst>
          </p:cNvPr>
          <p:cNvSpPr>
            <a:spLocks noGrp="1"/>
          </p:cNvSpPr>
          <p:nvPr>
            <p:ph type="dt" sz="half" idx="10"/>
          </p:nvPr>
        </p:nvSpPr>
        <p:spPr/>
        <p:txBody>
          <a:bodyPr/>
          <a:lstStyle/>
          <a:p>
            <a:fld id="{AC08BF5C-78C5-4DAA-9FAB-C5DFC61B3303}" type="datetimeFigureOut">
              <a:rPr lang="cs-CZ" smtClean="0"/>
              <a:t>19.10.2023</a:t>
            </a:fld>
            <a:endParaRPr lang="cs-CZ"/>
          </a:p>
        </p:txBody>
      </p:sp>
      <p:sp>
        <p:nvSpPr>
          <p:cNvPr id="6" name="Zástupný symbol pro zápatí 5">
            <a:extLst>
              <a:ext uri="{FF2B5EF4-FFF2-40B4-BE49-F238E27FC236}">
                <a16:creationId xmlns:a16="http://schemas.microsoft.com/office/drawing/2014/main" id="{0EFFD777-57FB-4708-A052-88BDE2AF40F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53B7356-8251-41AF-8CEF-FA25B06A6FF9}"/>
              </a:ext>
            </a:extLst>
          </p:cNvPr>
          <p:cNvSpPr>
            <a:spLocks noGrp="1"/>
          </p:cNvSpPr>
          <p:nvPr>
            <p:ph type="sldNum" sz="quarter" idx="12"/>
          </p:nvPr>
        </p:nvSpPr>
        <p:spPr/>
        <p:txBody>
          <a:bodyPr/>
          <a:lstStyle/>
          <a:p>
            <a:fld id="{2BC49CAF-F165-44BD-BF93-A747C7C8B2BD}" type="slidenum">
              <a:rPr lang="cs-CZ" smtClean="0"/>
              <a:t>‹#›</a:t>
            </a:fld>
            <a:endParaRPr lang="cs-CZ"/>
          </a:p>
        </p:txBody>
      </p:sp>
    </p:spTree>
    <p:extLst>
      <p:ext uri="{BB962C8B-B14F-4D97-AF65-F5344CB8AC3E}">
        <p14:creationId xmlns:p14="http://schemas.microsoft.com/office/powerpoint/2010/main" val="3941595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1A542D3-7B30-4088-9EFE-02ACD4FC8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A449396F-E595-47FD-A23B-8885BAABAD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9526EEC-3E3C-4091-83BA-0ADBA2ABA1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08BF5C-78C5-4DAA-9FAB-C5DFC61B3303}" type="datetimeFigureOut">
              <a:rPr lang="cs-CZ" smtClean="0"/>
              <a:t>19.10.2023</a:t>
            </a:fld>
            <a:endParaRPr lang="cs-CZ"/>
          </a:p>
        </p:txBody>
      </p:sp>
      <p:sp>
        <p:nvSpPr>
          <p:cNvPr id="5" name="Zástupný symbol pro zápatí 4">
            <a:extLst>
              <a:ext uri="{FF2B5EF4-FFF2-40B4-BE49-F238E27FC236}">
                <a16:creationId xmlns:a16="http://schemas.microsoft.com/office/drawing/2014/main" id="{33D907B0-A680-4789-A42B-B7CD473294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BD68989-EBAC-4351-B5BE-F31E0A5306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49CAF-F165-44BD-BF93-A747C7C8B2BD}" type="slidenum">
              <a:rPr lang="cs-CZ" smtClean="0"/>
              <a:t>‹#›</a:t>
            </a:fld>
            <a:endParaRPr lang="cs-CZ"/>
          </a:p>
        </p:txBody>
      </p:sp>
    </p:spTree>
    <p:extLst>
      <p:ext uri="{BB962C8B-B14F-4D97-AF65-F5344CB8AC3E}">
        <p14:creationId xmlns:p14="http://schemas.microsoft.com/office/powerpoint/2010/main" val="2841783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39DBCA-CB97-41F0-BFED-29554A97F6BF}"/>
              </a:ext>
            </a:extLst>
          </p:cNvPr>
          <p:cNvSpPr>
            <a:spLocks noGrp="1"/>
          </p:cNvSpPr>
          <p:nvPr>
            <p:ph type="ctrTitle"/>
          </p:nvPr>
        </p:nvSpPr>
        <p:spPr/>
        <p:txBody>
          <a:bodyPr/>
          <a:lstStyle/>
          <a:p>
            <a:r>
              <a:rPr lang="cs-CZ" b="1" dirty="0"/>
              <a:t>Základy soukromého práva</a:t>
            </a:r>
          </a:p>
        </p:txBody>
      </p:sp>
      <p:sp>
        <p:nvSpPr>
          <p:cNvPr id="3" name="Podnadpis 2">
            <a:extLst>
              <a:ext uri="{FF2B5EF4-FFF2-40B4-BE49-F238E27FC236}">
                <a16:creationId xmlns:a16="http://schemas.microsoft.com/office/drawing/2014/main" id="{1390645A-E186-4154-B6C7-7D2FF1719E6F}"/>
              </a:ext>
            </a:extLst>
          </p:cNvPr>
          <p:cNvSpPr>
            <a:spLocks noGrp="1"/>
          </p:cNvSpPr>
          <p:nvPr>
            <p:ph type="subTitle" idx="1"/>
          </p:nvPr>
        </p:nvSpPr>
        <p:spPr/>
        <p:txBody>
          <a:bodyPr/>
          <a:lstStyle/>
          <a:p>
            <a:r>
              <a:rPr lang="cs-CZ" dirty="0"/>
              <a:t>Ondřej Pavelek</a:t>
            </a:r>
          </a:p>
        </p:txBody>
      </p:sp>
    </p:spTree>
    <p:extLst>
      <p:ext uri="{BB962C8B-B14F-4D97-AF65-F5344CB8AC3E}">
        <p14:creationId xmlns:p14="http://schemas.microsoft.com/office/powerpoint/2010/main" val="2655653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0934C2-C0D9-42C0-A6E9-F55D765D0248}"/>
              </a:ext>
            </a:extLst>
          </p:cNvPr>
          <p:cNvSpPr>
            <a:spLocks noGrp="1"/>
          </p:cNvSpPr>
          <p:nvPr>
            <p:ph type="title"/>
          </p:nvPr>
        </p:nvSpPr>
        <p:spPr/>
        <p:txBody>
          <a:bodyPr/>
          <a:lstStyle/>
          <a:p>
            <a:pPr algn="ctr"/>
            <a:r>
              <a:rPr lang="cs-CZ" b="1" dirty="0"/>
              <a:t>Zastoupení </a:t>
            </a:r>
          </a:p>
        </p:txBody>
      </p:sp>
      <p:sp>
        <p:nvSpPr>
          <p:cNvPr id="3" name="Zástupný symbol pro obsah 2">
            <a:extLst>
              <a:ext uri="{FF2B5EF4-FFF2-40B4-BE49-F238E27FC236}">
                <a16:creationId xmlns:a16="http://schemas.microsoft.com/office/drawing/2014/main" id="{1E906ECA-2811-46FE-B55C-2283EFD01633}"/>
              </a:ext>
            </a:extLst>
          </p:cNvPr>
          <p:cNvSpPr>
            <a:spLocks noGrp="1"/>
          </p:cNvSpPr>
          <p:nvPr>
            <p:ph idx="1"/>
          </p:nvPr>
        </p:nvSpPr>
        <p:spPr/>
        <p:txBody>
          <a:bodyPr/>
          <a:lstStyle/>
          <a:p>
            <a:r>
              <a:rPr lang="cs-CZ" dirty="0"/>
              <a:t>Smluvní zastoupení</a:t>
            </a:r>
          </a:p>
          <a:p>
            <a:pPr lvl="1"/>
            <a:r>
              <a:rPr lang="cs-CZ" dirty="0"/>
              <a:t>Plná moc</a:t>
            </a:r>
          </a:p>
          <a:p>
            <a:pPr lvl="1"/>
            <a:r>
              <a:rPr lang="cs-CZ" dirty="0"/>
              <a:t>Prokura </a:t>
            </a:r>
          </a:p>
          <a:p>
            <a:endParaRPr lang="cs-CZ" dirty="0"/>
          </a:p>
          <a:p>
            <a:r>
              <a:rPr lang="cs-CZ" dirty="0"/>
              <a:t>Zákonné zastoupení</a:t>
            </a:r>
          </a:p>
          <a:p>
            <a:endParaRPr lang="cs-CZ" dirty="0"/>
          </a:p>
          <a:p>
            <a:r>
              <a:rPr lang="cs-CZ" dirty="0"/>
              <a:t>Opatrovnictví </a:t>
            </a:r>
          </a:p>
        </p:txBody>
      </p:sp>
      <p:sp>
        <p:nvSpPr>
          <p:cNvPr id="4" name="Zástupný symbol pro zápatí 3">
            <a:extLst>
              <a:ext uri="{FF2B5EF4-FFF2-40B4-BE49-F238E27FC236}">
                <a16:creationId xmlns:a16="http://schemas.microsoft.com/office/drawing/2014/main" id="{E168E369-E7EA-4FCB-9306-7FC5C702C736}"/>
              </a:ext>
            </a:extLst>
          </p:cNvPr>
          <p:cNvSpPr>
            <a:spLocks noGrp="1"/>
          </p:cNvSpPr>
          <p:nvPr>
            <p:ph type="ftr" sz="quarter" idx="11"/>
          </p:nvPr>
        </p:nvSpPr>
        <p:spPr/>
        <p:txBody>
          <a:bodyPr/>
          <a:lstStyle/>
          <a:p>
            <a:r>
              <a:rPr lang="cs-CZ"/>
              <a:t>Právo v podnikání - Zahradnická fakulta MENDELU</a:t>
            </a:r>
          </a:p>
        </p:txBody>
      </p:sp>
    </p:spTree>
    <p:extLst>
      <p:ext uri="{BB962C8B-B14F-4D97-AF65-F5344CB8AC3E}">
        <p14:creationId xmlns:p14="http://schemas.microsoft.com/office/powerpoint/2010/main" val="2680441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306C25-8D3D-43B6-9BE9-77AF4799C2DD}"/>
              </a:ext>
            </a:extLst>
          </p:cNvPr>
          <p:cNvSpPr>
            <a:spLocks noGrp="1"/>
          </p:cNvSpPr>
          <p:nvPr>
            <p:ph type="title"/>
          </p:nvPr>
        </p:nvSpPr>
        <p:spPr/>
        <p:txBody>
          <a:bodyPr/>
          <a:lstStyle/>
          <a:p>
            <a:pPr algn="ctr"/>
            <a:r>
              <a:rPr lang="cs-CZ" b="1" dirty="0"/>
              <a:t>Právní skutečnosti</a:t>
            </a:r>
          </a:p>
        </p:txBody>
      </p:sp>
      <p:sp>
        <p:nvSpPr>
          <p:cNvPr id="3" name="Zástupný symbol pro obsah 2">
            <a:extLst>
              <a:ext uri="{FF2B5EF4-FFF2-40B4-BE49-F238E27FC236}">
                <a16:creationId xmlns:a16="http://schemas.microsoft.com/office/drawing/2014/main" id="{51328B11-D4D6-42A8-8907-18213DCF8ED9}"/>
              </a:ext>
            </a:extLst>
          </p:cNvPr>
          <p:cNvSpPr>
            <a:spLocks noGrp="1"/>
          </p:cNvSpPr>
          <p:nvPr>
            <p:ph idx="1"/>
          </p:nvPr>
        </p:nvSpPr>
        <p:spPr/>
        <p:txBody>
          <a:bodyPr>
            <a:normAutofit lnSpcReduction="10000"/>
          </a:bodyPr>
          <a:lstStyle/>
          <a:p>
            <a:r>
              <a:rPr lang="cs-CZ" dirty="0"/>
              <a:t>Skutečnost vs. právní skutečnost </a:t>
            </a:r>
          </a:p>
          <a:p>
            <a:r>
              <a:rPr lang="cs-CZ" dirty="0"/>
              <a:t>Právní jednání, nicotné právní jednání, protiprávní jednání, právní událost</a:t>
            </a:r>
          </a:p>
          <a:p>
            <a:r>
              <a:rPr lang="cs-CZ" dirty="0"/>
              <a:t>Podmínka </a:t>
            </a:r>
          </a:p>
          <a:p>
            <a:r>
              <a:rPr lang="cs-CZ" dirty="0"/>
              <a:t>Výklad právních jednání </a:t>
            </a:r>
          </a:p>
          <a:p>
            <a:r>
              <a:rPr lang="cs-CZ" dirty="0"/>
              <a:t>Forma právních jednání</a:t>
            </a:r>
          </a:p>
          <a:p>
            <a:r>
              <a:rPr lang="cs-CZ" dirty="0"/>
              <a:t>Soukromá vs. veřejná listina </a:t>
            </a:r>
          </a:p>
          <a:p>
            <a:r>
              <a:rPr lang="cs-CZ" dirty="0"/>
              <a:t>Právní jednání vůči nepřítomné osobě</a:t>
            </a:r>
          </a:p>
          <a:p>
            <a:r>
              <a:rPr lang="cs-CZ" dirty="0"/>
              <a:t>Domněnka doby dojití</a:t>
            </a:r>
          </a:p>
          <a:p>
            <a:endParaRPr lang="cs-CZ" dirty="0"/>
          </a:p>
          <a:p>
            <a:pPr marL="0" indent="0">
              <a:buNone/>
            </a:pPr>
            <a:endParaRPr lang="cs-CZ" dirty="0"/>
          </a:p>
        </p:txBody>
      </p:sp>
      <p:sp>
        <p:nvSpPr>
          <p:cNvPr id="4" name="Zástupný symbol pro zápatí 3">
            <a:extLst>
              <a:ext uri="{FF2B5EF4-FFF2-40B4-BE49-F238E27FC236}">
                <a16:creationId xmlns:a16="http://schemas.microsoft.com/office/drawing/2014/main" id="{DD787AB6-1893-465D-955B-75970809ADCF}"/>
              </a:ext>
            </a:extLst>
          </p:cNvPr>
          <p:cNvSpPr>
            <a:spLocks noGrp="1"/>
          </p:cNvSpPr>
          <p:nvPr>
            <p:ph type="ftr" sz="quarter" idx="11"/>
          </p:nvPr>
        </p:nvSpPr>
        <p:spPr/>
        <p:txBody>
          <a:bodyPr/>
          <a:lstStyle/>
          <a:p>
            <a:r>
              <a:rPr lang="cs-CZ"/>
              <a:t>Právo v podnikání - Zahradnická fakulta MENDELU</a:t>
            </a:r>
          </a:p>
        </p:txBody>
      </p:sp>
    </p:spTree>
    <p:extLst>
      <p:ext uri="{BB962C8B-B14F-4D97-AF65-F5344CB8AC3E}">
        <p14:creationId xmlns:p14="http://schemas.microsoft.com/office/powerpoint/2010/main" val="818612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E65CF9-204A-4F53-A017-E93BB53D8BC6}"/>
              </a:ext>
            </a:extLst>
          </p:cNvPr>
          <p:cNvSpPr>
            <a:spLocks noGrp="1"/>
          </p:cNvSpPr>
          <p:nvPr>
            <p:ph type="title"/>
          </p:nvPr>
        </p:nvSpPr>
        <p:spPr/>
        <p:txBody>
          <a:bodyPr/>
          <a:lstStyle/>
          <a:p>
            <a:pPr algn="ctr"/>
            <a:r>
              <a:rPr lang="cs-CZ" b="1" dirty="0"/>
              <a:t>Právní skutečnosti </a:t>
            </a:r>
          </a:p>
        </p:txBody>
      </p:sp>
      <p:sp>
        <p:nvSpPr>
          <p:cNvPr id="3" name="Zástupný symbol pro obsah 2">
            <a:extLst>
              <a:ext uri="{FF2B5EF4-FFF2-40B4-BE49-F238E27FC236}">
                <a16:creationId xmlns:a16="http://schemas.microsoft.com/office/drawing/2014/main" id="{0211E9AA-17A5-4889-8500-AAE3E5E96473}"/>
              </a:ext>
            </a:extLst>
          </p:cNvPr>
          <p:cNvSpPr>
            <a:spLocks noGrp="1"/>
          </p:cNvSpPr>
          <p:nvPr>
            <p:ph idx="1"/>
          </p:nvPr>
        </p:nvSpPr>
        <p:spPr/>
        <p:txBody>
          <a:bodyPr/>
          <a:lstStyle/>
          <a:p>
            <a:r>
              <a:rPr lang="cs-CZ" dirty="0"/>
              <a:t>Neplatnost právních jednání</a:t>
            </a:r>
          </a:p>
          <a:p>
            <a:r>
              <a:rPr lang="cs-CZ" dirty="0"/>
              <a:t>Omyl</a:t>
            </a:r>
          </a:p>
          <a:p>
            <a:r>
              <a:rPr lang="cs-CZ" dirty="0"/>
              <a:t>Relativní neúčinnost</a:t>
            </a:r>
          </a:p>
        </p:txBody>
      </p:sp>
      <p:sp>
        <p:nvSpPr>
          <p:cNvPr id="4" name="Zástupný symbol pro zápatí 3">
            <a:extLst>
              <a:ext uri="{FF2B5EF4-FFF2-40B4-BE49-F238E27FC236}">
                <a16:creationId xmlns:a16="http://schemas.microsoft.com/office/drawing/2014/main" id="{779B863B-9197-46F4-9D20-8010F5ABCB37}"/>
              </a:ext>
            </a:extLst>
          </p:cNvPr>
          <p:cNvSpPr>
            <a:spLocks noGrp="1"/>
          </p:cNvSpPr>
          <p:nvPr>
            <p:ph type="ftr" sz="quarter" idx="11"/>
          </p:nvPr>
        </p:nvSpPr>
        <p:spPr/>
        <p:txBody>
          <a:bodyPr/>
          <a:lstStyle/>
          <a:p>
            <a:r>
              <a:rPr lang="cs-CZ"/>
              <a:t>Právo v podnikání - Zahradnická fakulta MENDELU</a:t>
            </a:r>
          </a:p>
        </p:txBody>
      </p:sp>
    </p:spTree>
    <p:extLst>
      <p:ext uri="{BB962C8B-B14F-4D97-AF65-F5344CB8AC3E}">
        <p14:creationId xmlns:p14="http://schemas.microsoft.com/office/powerpoint/2010/main" val="69006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692787-BEEA-481F-8D97-8F8285A04870}"/>
              </a:ext>
            </a:extLst>
          </p:cNvPr>
          <p:cNvSpPr>
            <a:spLocks noGrp="1"/>
          </p:cNvSpPr>
          <p:nvPr>
            <p:ph type="title"/>
          </p:nvPr>
        </p:nvSpPr>
        <p:spPr/>
        <p:txBody>
          <a:bodyPr/>
          <a:lstStyle/>
          <a:p>
            <a:pPr algn="ctr"/>
            <a:r>
              <a:rPr lang="cs-CZ" b="1" dirty="0"/>
              <a:t>Právní skutečnost – právní událost</a:t>
            </a:r>
          </a:p>
        </p:txBody>
      </p:sp>
      <p:sp>
        <p:nvSpPr>
          <p:cNvPr id="3" name="Zástupný symbol pro obsah 2">
            <a:extLst>
              <a:ext uri="{FF2B5EF4-FFF2-40B4-BE49-F238E27FC236}">
                <a16:creationId xmlns:a16="http://schemas.microsoft.com/office/drawing/2014/main" id="{7530D552-AFED-465C-AA57-1EC20E794799}"/>
              </a:ext>
            </a:extLst>
          </p:cNvPr>
          <p:cNvSpPr>
            <a:spLocks noGrp="1"/>
          </p:cNvSpPr>
          <p:nvPr>
            <p:ph idx="1"/>
          </p:nvPr>
        </p:nvSpPr>
        <p:spPr/>
        <p:txBody>
          <a:bodyPr>
            <a:normAutofit fontScale="70000" lnSpcReduction="20000"/>
          </a:bodyPr>
          <a:lstStyle/>
          <a:p>
            <a:r>
              <a:rPr lang="cs-CZ" dirty="0"/>
              <a:t>Význam času</a:t>
            </a:r>
          </a:p>
          <a:p>
            <a:r>
              <a:rPr lang="cs-CZ" dirty="0">
                <a:solidFill>
                  <a:srgbClr val="FF0000"/>
                </a:solidFill>
              </a:rPr>
              <a:t>Počítání času</a:t>
            </a:r>
          </a:p>
          <a:p>
            <a:r>
              <a:rPr lang="cs-CZ" b="1" dirty="0"/>
              <a:t>§ 605</a:t>
            </a:r>
            <a:endParaRPr lang="cs-CZ" dirty="0"/>
          </a:p>
          <a:p>
            <a:pPr lvl="1"/>
            <a:r>
              <a:rPr lang="cs-CZ" b="1" dirty="0"/>
              <a:t>(1)</a:t>
            </a:r>
            <a:r>
              <a:rPr lang="cs-CZ" dirty="0"/>
              <a:t> Lhůta nebo doba určená podle dnů počíná dnem, který následuje po skutečnosti rozhodné pro její počátek.</a:t>
            </a:r>
          </a:p>
          <a:p>
            <a:pPr lvl="1"/>
            <a:r>
              <a:rPr lang="cs-CZ" b="1" dirty="0"/>
              <a:t>(2)</a:t>
            </a:r>
            <a:r>
              <a:rPr lang="cs-CZ" dirty="0"/>
              <a:t> Konec lhůty nebo doby určené podle týdnů, měsíců nebo let připadá na den, který se pojmenováním nebo číslem shoduje se dnem, na který připadá skutečnost, od níž se lhůta nebo doba počítá. Není-li takový den v posledním měsíci, připadne konec lhůty nebo doby na poslední den měsíce.</a:t>
            </a:r>
          </a:p>
          <a:p>
            <a:r>
              <a:rPr lang="cs-CZ" b="1" dirty="0"/>
              <a:t>§ 606</a:t>
            </a:r>
            <a:endParaRPr lang="cs-CZ" dirty="0"/>
          </a:p>
          <a:p>
            <a:pPr lvl="1"/>
            <a:r>
              <a:rPr lang="cs-CZ" b="1" dirty="0"/>
              <a:t>(1)</a:t>
            </a:r>
            <a:r>
              <a:rPr lang="cs-CZ" dirty="0"/>
              <a:t> Polovinou měsíce se rozumí patnáct dnů a středem měsíce jeho patnáctý den.</a:t>
            </a:r>
          </a:p>
          <a:p>
            <a:pPr lvl="1"/>
            <a:r>
              <a:rPr lang="cs-CZ" b="1" dirty="0"/>
              <a:t>(2)</a:t>
            </a:r>
            <a:r>
              <a:rPr lang="cs-CZ" dirty="0"/>
              <a:t> Je-li lhůta nebo doba určena na jeden nebo více měsíců a část měsíce, počítá se část měsíce naposled.</a:t>
            </a:r>
          </a:p>
          <a:p>
            <a:r>
              <a:rPr lang="cs-CZ" b="1" dirty="0"/>
              <a:t>§ 607</a:t>
            </a:r>
            <a:endParaRPr lang="cs-CZ" dirty="0"/>
          </a:p>
          <a:p>
            <a:pPr lvl="1"/>
            <a:r>
              <a:rPr lang="cs-CZ" dirty="0"/>
              <a:t>Připadne-li poslední den lhůty na sobotu, neděli nebo svátek, je posledním dnem lhůty pracovní den nejblíže následující.</a:t>
            </a:r>
          </a:p>
          <a:p>
            <a:r>
              <a:rPr lang="cs-CZ" b="1" dirty="0"/>
              <a:t>§ 608</a:t>
            </a:r>
            <a:endParaRPr lang="cs-CZ" dirty="0"/>
          </a:p>
          <a:p>
            <a:pPr lvl="1"/>
            <a:r>
              <a:rPr lang="cs-CZ" dirty="0"/>
              <a:t>Lhůta nebo doba určená v kratších časových jednotkách, než jsou dny, se počítá od okamžiku, kdy začne, do okamžiku, kdy skončí.</a:t>
            </a:r>
          </a:p>
          <a:p>
            <a:endParaRPr lang="cs-CZ" dirty="0"/>
          </a:p>
          <a:p>
            <a:endParaRPr lang="cs-CZ" dirty="0"/>
          </a:p>
        </p:txBody>
      </p:sp>
      <p:sp>
        <p:nvSpPr>
          <p:cNvPr id="4" name="Zástupný symbol pro zápatí 3">
            <a:extLst>
              <a:ext uri="{FF2B5EF4-FFF2-40B4-BE49-F238E27FC236}">
                <a16:creationId xmlns:a16="http://schemas.microsoft.com/office/drawing/2014/main" id="{8A753BAF-2B10-47B9-9315-0CEC703F87CF}"/>
              </a:ext>
            </a:extLst>
          </p:cNvPr>
          <p:cNvSpPr>
            <a:spLocks noGrp="1"/>
          </p:cNvSpPr>
          <p:nvPr>
            <p:ph type="ftr" sz="quarter" idx="11"/>
          </p:nvPr>
        </p:nvSpPr>
        <p:spPr/>
        <p:txBody>
          <a:bodyPr/>
          <a:lstStyle/>
          <a:p>
            <a:r>
              <a:rPr lang="cs-CZ"/>
              <a:t>Právo v podnikání - Zahradnická fakulta MENDELU</a:t>
            </a:r>
          </a:p>
        </p:txBody>
      </p:sp>
    </p:spTree>
    <p:extLst>
      <p:ext uri="{BB962C8B-B14F-4D97-AF65-F5344CB8AC3E}">
        <p14:creationId xmlns:p14="http://schemas.microsoft.com/office/powerpoint/2010/main" val="3446189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97F2A7-8B96-4750-A06F-9235B2590D72}"/>
              </a:ext>
            </a:extLst>
          </p:cNvPr>
          <p:cNvSpPr>
            <a:spLocks noGrp="1"/>
          </p:cNvSpPr>
          <p:nvPr>
            <p:ph type="title"/>
          </p:nvPr>
        </p:nvSpPr>
        <p:spPr/>
        <p:txBody>
          <a:bodyPr/>
          <a:lstStyle/>
          <a:p>
            <a:pPr algn="ctr"/>
            <a:r>
              <a:rPr lang="cs-CZ" b="1" dirty="0"/>
              <a:t>Promlčení a prekluze</a:t>
            </a:r>
          </a:p>
        </p:txBody>
      </p:sp>
      <p:sp>
        <p:nvSpPr>
          <p:cNvPr id="3" name="Zástupný symbol pro obsah 2">
            <a:extLst>
              <a:ext uri="{FF2B5EF4-FFF2-40B4-BE49-F238E27FC236}">
                <a16:creationId xmlns:a16="http://schemas.microsoft.com/office/drawing/2014/main" id="{F4AA42CF-DEB4-430B-A432-7754B302463C}"/>
              </a:ext>
            </a:extLst>
          </p:cNvPr>
          <p:cNvSpPr>
            <a:spLocks noGrp="1"/>
          </p:cNvSpPr>
          <p:nvPr>
            <p:ph idx="1"/>
          </p:nvPr>
        </p:nvSpPr>
        <p:spPr/>
        <p:txBody>
          <a:bodyPr/>
          <a:lstStyle/>
          <a:p>
            <a:r>
              <a:rPr lang="cs-CZ" b="1" dirty="0"/>
              <a:t>§ 619</a:t>
            </a:r>
            <a:endParaRPr lang="cs-CZ" dirty="0"/>
          </a:p>
          <a:p>
            <a:r>
              <a:rPr lang="cs-CZ" b="1" dirty="0"/>
              <a:t>(1)</a:t>
            </a:r>
            <a:r>
              <a:rPr lang="cs-CZ" dirty="0"/>
              <a:t> Jedná-li se o právo vymahatelné u orgánu veřejné moci, počne promlčecí lhůta běžet ode dne, kdy právo mohlo být uplatněno poprvé.</a:t>
            </a:r>
          </a:p>
          <a:p>
            <a:r>
              <a:rPr lang="cs-CZ" b="1" dirty="0"/>
              <a:t>(2)</a:t>
            </a:r>
            <a:r>
              <a:rPr lang="cs-CZ" dirty="0"/>
              <a:t> Právo může být uplatněno poprvé, pokud se oprávněná osoba dozvěděla o okolnostech rozhodných pro počátek běhu promlčecí lhůty, anebo kdy se o nich dozvědět měla a mohla.</a:t>
            </a:r>
          </a:p>
          <a:p>
            <a:endParaRPr lang="cs-CZ" dirty="0"/>
          </a:p>
        </p:txBody>
      </p:sp>
      <p:sp>
        <p:nvSpPr>
          <p:cNvPr id="4" name="Zástupný symbol pro zápatí 3">
            <a:extLst>
              <a:ext uri="{FF2B5EF4-FFF2-40B4-BE49-F238E27FC236}">
                <a16:creationId xmlns:a16="http://schemas.microsoft.com/office/drawing/2014/main" id="{338E7CAE-3BC5-4047-9261-EB210BB06ABE}"/>
              </a:ext>
            </a:extLst>
          </p:cNvPr>
          <p:cNvSpPr>
            <a:spLocks noGrp="1"/>
          </p:cNvSpPr>
          <p:nvPr>
            <p:ph type="ftr" sz="quarter" idx="11"/>
          </p:nvPr>
        </p:nvSpPr>
        <p:spPr/>
        <p:txBody>
          <a:bodyPr/>
          <a:lstStyle/>
          <a:p>
            <a:r>
              <a:rPr lang="cs-CZ"/>
              <a:t>Právo v podnikání - Zahradnická fakulta MENDELU</a:t>
            </a:r>
          </a:p>
        </p:txBody>
      </p:sp>
    </p:spTree>
    <p:extLst>
      <p:ext uri="{BB962C8B-B14F-4D97-AF65-F5344CB8AC3E}">
        <p14:creationId xmlns:p14="http://schemas.microsoft.com/office/powerpoint/2010/main" val="2888803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CB1040-5312-4284-93A6-D62C38CC7FF1}"/>
              </a:ext>
            </a:extLst>
          </p:cNvPr>
          <p:cNvSpPr>
            <a:spLocks noGrp="1"/>
          </p:cNvSpPr>
          <p:nvPr>
            <p:ph type="title"/>
          </p:nvPr>
        </p:nvSpPr>
        <p:spPr/>
        <p:txBody>
          <a:bodyPr/>
          <a:lstStyle/>
          <a:p>
            <a:pPr algn="ctr"/>
            <a:r>
              <a:rPr lang="cs-CZ" b="1" dirty="0"/>
              <a:t>Co jsou závazky? </a:t>
            </a:r>
          </a:p>
        </p:txBody>
      </p:sp>
      <p:sp>
        <p:nvSpPr>
          <p:cNvPr id="3" name="Zástupný symbol pro obsah 2">
            <a:extLst>
              <a:ext uri="{FF2B5EF4-FFF2-40B4-BE49-F238E27FC236}">
                <a16:creationId xmlns:a16="http://schemas.microsoft.com/office/drawing/2014/main" id="{ECA385EE-4064-40A7-A162-B93062D7CCFA}"/>
              </a:ext>
            </a:extLst>
          </p:cNvPr>
          <p:cNvSpPr>
            <a:spLocks noGrp="1"/>
          </p:cNvSpPr>
          <p:nvPr>
            <p:ph idx="1"/>
          </p:nvPr>
        </p:nvSpPr>
        <p:spPr/>
        <p:txBody>
          <a:bodyPr/>
          <a:lstStyle/>
          <a:p>
            <a:r>
              <a:rPr lang="cs-CZ" dirty="0"/>
              <a:t>Pohledávka vs. dluh </a:t>
            </a:r>
          </a:p>
          <a:p>
            <a:endParaRPr lang="cs-CZ" dirty="0"/>
          </a:p>
          <a:p>
            <a:r>
              <a:rPr lang="cs-CZ" dirty="0"/>
              <a:t>Závazek vzniká </a:t>
            </a:r>
          </a:p>
          <a:p>
            <a:pPr lvl="1"/>
            <a:r>
              <a:rPr lang="cs-CZ" dirty="0"/>
              <a:t>ze smlouvy, </a:t>
            </a:r>
          </a:p>
          <a:p>
            <a:pPr lvl="1"/>
            <a:r>
              <a:rPr lang="cs-CZ" dirty="0"/>
              <a:t>z protiprávního činu, </a:t>
            </a:r>
          </a:p>
          <a:p>
            <a:pPr lvl="1"/>
            <a:r>
              <a:rPr lang="cs-CZ" dirty="0"/>
              <a:t>nebo z jiné právní skutečnosti, která je k tomu podle právního řádu způsobilá</a:t>
            </a:r>
          </a:p>
        </p:txBody>
      </p:sp>
      <p:sp>
        <p:nvSpPr>
          <p:cNvPr id="4" name="Zástupný symbol pro zápatí 3">
            <a:extLst>
              <a:ext uri="{FF2B5EF4-FFF2-40B4-BE49-F238E27FC236}">
                <a16:creationId xmlns:a16="http://schemas.microsoft.com/office/drawing/2014/main" id="{A34423A5-C098-43DF-89DB-29F5E0CD44DF}"/>
              </a:ext>
            </a:extLst>
          </p:cNvPr>
          <p:cNvSpPr>
            <a:spLocks noGrp="1"/>
          </p:cNvSpPr>
          <p:nvPr>
            <p:ph type="ftr" sz="quarter" idx="11"/>
          </p:nvPr>
        </p:nvSpPr>
        <p:spPr/>
        <p:txBody>
          <a:bodyPr/>
          <a:lstStyle/>
          <a:p>
            <a:r>
              <a:rPr lang="cs-CZ"/>
              <a:t>Přednáška - Právo v podnikání Zahradnická fakulta MENDELU</a:t>
            </a:r>
          </a:p>
        </p:txBody>
      </p:sp>
    </p:spTree>
    <p:extLst>
      <p:ext uri="{BB962C8B-B14F-4D97-AF65-F5344CB8AC3E}">
        <p14:creationId xmlns:p14="http://schemas.microsoft.com/office/powerpoint/2010/main" val="3553514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DFAB8D-16B7-4762-B058-A2DD44BEE318}"/>
              </a:ext>
            </a:extLst>
          </p:cNvPr>
          <p:cNvSpPr>
            <a:spLocks noGrp="1"/>
          </p:cNvSpPr>
          <p:nvPr>
            <p:ph type="title"/>
          </p:nvPr>
        </p:nvSpPr>
        <p:spPr/>
        <p:txBody>
          <a:bodyPr/>
          <a:lstStyle/>
          <a:p>
            <a:pPr algn="ctr"/>
            <a:r>
              <a:rPr lang="cs-CZ" b="1" dirty="0"/>
              <a:t>Smlouva</a:t>
            </a:r>
          </a:p>
        </p:txBody>
      </p:sp>
      <p:sp>
        <p:nvSpPr>
          <p:cNvPr id="3" name="Zástupný symbol pro obsah 2">
            <a:extLst>
              <a:ext uri="{FF2B5EF4-FFF2-40B4-BE49-F238E27FC236}">
                <a16:creationId xmlns:a16="http://schemas.microsoft.com/office/drawing/2014/main" id="{8D34AD3B-841F-40BE-B1D6-76A19DAE5886}"/>
              </a:ext>
            </a:extLst>
          </p:cNvPr>
          <p:cNvSpPr>
            <a:spLocks noGrp="1"/>
          </p:cNvSpPr>
          <p:nvPr>
            <p:ph idx="1"/>
          </p:nvPr>
        </p:nvSpPr>
        <p:spPr/>
        <p:txBody>
          <a:bodyPr>
            <a:normAutofit fontScale="92500" lnSpcReduction="10000"/>
          </a:bodyPr>
          <a:lstStyle/>
          <a:p>
            <a:r>
              <a:rPr lang="cs-CZ" dirty="0"/>
              <a:t>Smlouvou projevují strany vůli zřídit mezi sebou závazek a řídit se obsahem smlouvy.</a:t>
            </a:r>
          </a:p>
          <a:p>
            <a:endParaRPr lang="cs-CZ" dirty="0"/>
          </a:p>
          <a:p>
            <a:r>
              <a:rPr lang="cs-CZ" dirty="0"/>
              <a:t>Uzavření smlouvy</a:t>
            </a:r>
          </a:p>
          <a:p>
            <a:pPr lvl="1"/>
            <a:r>
              <a:rPr lang="cs-CZ" dirty="0"/>
              <a:t>Návrh na uzavření smlouvy</a:t>
            </a:r>
          </a:p>
          <a:p>
            <a:pPr lvl="1"/>
            <a:r>
              <a:rPr lang="cs-CZ" dirty="0"/>
              <a:t>Přijetí nabídky </a:t>
            </a:r>
          </a:p>
          <a:p>
            <a:pPr lvl="1"/>
            <a:r>
              <a:rPr lang="cs-CZ" dirty="0"/>
              <a:t>Culpa in </a:t>
            </a:r>
            <a:r>
              <a:rPr lang="cs-CZ" dirty="0" err="1"/>
              <a:t>contrahendo</a:t>
            </a:r>
            <a:r>
              <a:rPr lang="cs-CZ" dirty="0"/>
              <a:t> </a:t>
            </a:r>
          </a:p>
          <a:p>
            <a:pPr marL="457200" lvl="1" indent="0">
              <a:buNone/>
            </a:pPr>
            <a:endParaRPr lang="cs-CZ" dirty="0"/>
          </a:p>
          <a:p>
            <a:r>
              <a:rPr lang="cs-CZ" dirty="0"/>
              <a:t>Obsah smlouvy</a:t>
            </a:r>
          </a:p>
          <a:p>
            <a:endParaRPr lang="cs-CZ" dirty="0"/>
          </a:p>
          <a:p>
            <a:r>
              <a:rPr lang="cs-CZ" dirty="0"/>
              <a:t>Forma smlouvy – lze uzavřít smlouvu emailem?</a:t>
            </a:r>
          </a:p>
        </p:txBody>
      </p:sp>
      <p:sp>
        <p:nvSpPr>
          <p:cNvPr id="4" name="Zástupný symbol pro zápatí 3">
            <a:extLst>
              <a:ext uri="{FF2B5EF4-FFF2-40B4-BE49-F238E27FC236}">
                <a16:creationId xmlns:a16="http://schemas.microsoft.com/office/drawing/2014/main" id="{8E9CE563-CBC6-4F17-956C-B6B1D147B5CA}"/>
              </a:ext>
            </a:extLst>
          </p:cNvPr>
          <p:cNvSpPr>
            <a:spLocks noGrp="1"/>
          </p:cNvSpPr>
          <p:nvPr>
            <p:ph type="ftr" sz="quarter" idx="11"/>
          </p:nvPr>
        </p:nvSpPr>
        <p:spPr/>
        <p:txBody>
          <a:bodyPr/>
          <a:lstStyle/>
          <a:p>
            <a:r>
              <a:rPr lang="cs-CZ"/>
              <a:t>Přednáška - Právo v podnikání Zahradnická fakulta MENDELU</a:t>
            </a:r>
          </a:p>
        </p:txBody>
      </p:sp>
    </p:spTree>
    <p:extLst>
      <p:ext uri="{BB962C8B-B14F-4D97-AF65-F5344CB8AC3E}">
        <p14:creationId xmlns:p14="http://schemas.microsoft.com/office/powerpoint/2010/main" val="1030103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B7695-28D3-4EE8-96A2-B0F5638E3E91}"/>
              </a:ext>
            </a:extLst>
          </p:cNvPr>
          <p:cNvSpPr>
            <a:spLocks noGrp="1"/>
          </p:cNvSpPr>
          <p:nvPr>
            <p:ph type="title"/>
          </p:nvPr>
        </p:nvSpPr>
        <p:spPr/>
        <p:txBody>
          <a:bodyPr/>
          <a:lstStyle/>
          <a:p>
            <a:pPr algn="ctr"/>
            <a:r>
              <a:rPr lang="cs-CZ" b="1" dirty="0"/>
              <a:t>Smlouva</a:t>
            </a:r>
          </a:p>
        </p:txBody>
      </p:sp>
      <p:sp>
        <p:nvSpPr>
          <p:cNvPr id="3" name="Zástupný symbol pro obsah 2">
            <a:extLst>
              <a:ext uri="{FF2B5EF4-FFF2-40B4-BE49-F238E27FC236}">
                <a16:creationId xmlns:a16="http://schemas.microsoft.com/office/drawing/2014/main" id="{DA27FE3C-0B01-4E09-AA52-A847D782A33E}"/>
              </a:ext>
            </a:extLst>
          </p:cNvPr>
          <p:cNvSpPr>
            <a:spLocks noGrp="1"/>
          </p:cNvSpPr>
          <p:nvPr>
            <p:ph idx="1"/>
          </p:nvPr>
        </p:nvSpPr>
        <p:spPr/>
        <p:txBody>
          <a:bodyPr/>
          <a:lstStyle/>
          <a:p>
            <a:r>
              <a:rPr lang="cs-CZ" dirty="0"/>
              <a:t>Účinky smlouvy</a:t>
            </a:r>
          </a:p>
          <a:p>
            <a:endParaRPr lang="cs-CZ" dirty="0"/>
          </a:p>
          <a:p>
            <a:r>
              <a:rPr lang="cs-CZ" dirty="0"/>
              <a:t>Změna okolností – podstatná změna okolností </a:t>
            </a:r>
          </a:p>
          <a:p>
            <a:endParaRPr lang="cs-CZ" dirty="0"/>
          </a:p>
          <a:p>
            <a:r>
              <a:rPr lang="cs-CZ" dirty="0"/>
              <a:t>Smlouva o smlouvě budoucí </a:t>
            </a:r>
          </a:p>
        </p:txBody>
      </p:sp>
      <p:sp>
        <p:nvSpPr>
          <p:cNvPr id="4" name="Zástupný symbol pro zápatí 3">
            <a:extLst>
              <a:ext uri="{FF2B5EF4-FFF2-40B4-BE49-F238E27FC236}">
                <a16:creationId xmlns:a16="http://schemas.microsoft.com/office/drawing/2014/main" id="{120B06F7-1D56-40FA-A757-191B878C1464}"/>
              </a:ext>
            </a:extLst>
          </p:cNvPr>
          <p:cNvSpPr>
            <a:spLocks noGrp="1"/>
          </p:cNvSpPr>
          <p:nvPr>
            <p:ph type="ftr" sz="quarter" idx="11"/>
          </p:nvPr>
        </p:nvSpPr>
        <p:spPr/>
        <p:txBody>
          <a:bodyPr/>
          <a:lstStyle/>
          <a:p>
            <a:r>
              <a:rPr lang="cs-CZ"/>
              <a:t>Přednáška - Právo v podnikání Zahradnická fakulta MENDELU</a:t>
            </a:r>
          </a:p>
        </p:txBody>
      </p:sp>
    </p:spTree>
    <p:extLst>
      <p:ext uri="{BB962C8B-B14F-4D97-AF65-F5344CB8AC3E}">
        <p14:creationId xmlns:p14="http://schemas.microsoft.com/office/powerpoint/2010/main" val="1587019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9423E8-2B6A-4374-B0B7-578873988AB3}"/>
              </a:ext>
            </a:extLst>
          </p:cNvPr>
          <p:cNvSpPr>
            <a:spLocks noGrp="1"/>
          </p:cNvSpPr>
          <p:nvPr>
            <p:ph type="title"/>
          </p:nvPr>
        </p:nvSpPr>
        <p:spPr/>
        <p:txBody>
          <a:bodyPr/>
          <a:lstStyle/>
          <a:p>
            <a:pPr algn="ctr"/>
            <a:r>
              <a:rPr lang="cs-CZ" b="1" dirty="0"/>
              <a:t>Obsah závazků</a:t>
            </a:r>
          </a:p>
        </p:txBody>
      </p:sp>
      <p:sp>
        <p:nvSpPr>
          <p:cNvPr id="3" name="Zástupný symbol pro obsah 2">
            <a:extLst>
              <a:ext uri="{FF2B5EF4-FFF2-40B4-BE49-F238E27FC236}">
                <a16:creationId xmlns:a16="http://schemas.microsoft.com/office/drawing/2014/main" id="{08967C4C-0A32-4CE1-B923-3E55760BC020}"/>
              </a:ext>
            </a:extLst>
          </p:cNvPr>
          <p:cNvSpPr>
            <a:spLocks noGrp="1"/>
          </p:cNvSpPr>
          <p:nvPr>
            <p:ph idx="1"/>
          </p:nvPr>
        </p:nvSpPr>
        <p:spPr/>
        <p:txBody>
          <a:bodyPr/>
          <a:lstStyle/>
          <a:p>
            <a:r>
              <a:rPr lang="cs-CZ" dirty="0"/>
              <a:t>Ze závazku je dlužník povinen něco dát, něco konat, něčeho se zdržet nebo něco strpět a věřitel je oprávněn to od něho požadovat.</a:t>
            </a:r>
          </a:p>
          <a:p>
            <a:endParaRPr lang="cs-CZ" dirty="0"/>
          </a:p>
          <a:p>
            <a:r>
              <a:rPr lang="cs-CZ" dirty="0"/>
              <a:t>Neúměrné krácení vs. lichva </a:t>
            </a:r>
          </a:p>
          <a:p>
            <a:endParaRPr lang="cs-CZ" dirty="0"/>
          </a:p>
          <a:p>
            <a:r>
              <a:rPr lang="cs-CZ" dirty="0"/>
              <a:t>Smlouvy uzavírané adhezním způsobem </a:t>
            </a:r>
          </a:p>
          <a:p>
            <a:endParaRPr lang="cs-CZ" dirty="0"/>
          </a:p>
          <a:p>
            <a:r>
              <a:rPr lang="cs-CZ" dirty="0"/>
              <a:t>Úroky </a:t>
            </a:r>
          </a:p>
        </p:txBody>
      </p:sp>
      <p:sp>
        <p:nvSpPr>
          <p:cNvPr id="4" name="Zástupný symbol pro zápatí 3">
            <a:extLst>
              <a:ext uri="{FF2B5EF4-FFF2-40B4-BE49-F238E27FC236}">
                <a16:creationId xmlns:a16="http://schemas.microsoft.com/office/drawing/2014/main" id="{DF0FD2AC-D78B-4A9B-BD24-52231EAD9F5C}"/>
              </a:ext>
            </a:extLst>
          </p:cNvPr>
          <p:cNvSpPr>
            <a:spLocks noGrp="1"/>
          </p:cNvSpPr>
          <p:nvPr>
            <p:ph type="ftr" sz="quarter" idx="11"/>
          </p:nvPr>
        </p:nvSpPr>
        <p:spPr/>
        <p:txBody>
          <a:bodyPr/>
          <a:lstStyle/>
          <a:p>
            <a:r>
              <a:rPr lang="cs-CZ"/>
              <a:t>Přednáška - Právo v podnikání Zahradnická fakulta MENDELU</a:t>
            </a:r>
          </a:p>
        </p:txBody>
      </p:sp>
    </p:spTree>
    <p:extLst>
      <p:ext uri="{BB962C8B-B14F-4D97-AF65-F5344CB8AC3E}">
        <p14:creationId xmlns:p14="http://schemas.microsoft.com/office/powerpoint/2010/main" val="2330622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33F96B-C600-4DCF-BFFC-201D729A6147}"/>
              </a:ext>
            </a:extLst>
          </p:cNvPr>
          <p:cNvSpPr>
            <a:spLocks noGrp="1"/>
          </p:cNvSpPr>
          <p:nvPr>
            <p:ph type="ctrTitle"/>
          </p:nvPr>
        </p:nvSpPr>
        <p:spPr/>
        <p:txBody>
          <a:bodyPr/>
          <a:lstStyle/>
          <a:p>
            <a:r>
              <a:rPr lang="cs-CZ" b="1" dirty="0"/>
              <a:t>Změna, zánik, zajištění a utvrzení závazků</a:t>
            </a:r>
          </a:p>
        </p:txBody>
      </p:sp>
      <p:sp>
        <p:nvSpPr>
          <p:cNvPr id="3" name="Podnadpis 2">
            <a:extLst>
              <a:ext uri="{FF2B5EF4-FFF2-40B4-BE49-F238E27FC236}">
                <a16:creationId xmlns:a16="http://schemas.microsoft.com/office/drawing/2014/main" id="{EF6EF084-45CB-4F81-B5D4-58B3E37A6B86}"/>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455807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5C7C33-9F7C-4AC8-9343-8070B364136F}"/>
              </a:ext>
            </a:extLst>
          </p:cNvPr>
          <p:cNvSpPr>
            <a:spLocks noGrp="1"/>
          </p:cNvSpPr>
          <p:nvPr>
            <p:ph type="title"/>
          </p:nvPr>
        </p:nvSpPr>
        <p:spPr/>
        <p:txBody>
          <a:bodyPr/>
          <a:lstStyle/>
          <a:p>
            <a:pPr algn="ctr"/>
            <a:r>
              <a:rPr lang="cs-CZ" b="1" dirty="0"/>
              <a:t>Právo obecně – základní charakteristika </a:t>
            </a:r>
          </a:p>
        </p:txBody>
      </p:sp>
      <p:sp>
        <p:nvSpPr>
          <p:cNvPr id="3" name="Zástupný symbol pro obsah 2">
            <a:extLst>
              <a:ext uri="{FF2B5EF4-FFF2-40B4-BE49-F238E27FC236}">
                <a16:creationId xmlns:a16="http://schemas.microsoft.com/office/drawing/2014/main" id="{72F3F52A-83FA-4DD8-9295-0970E733A9D4}"/>
              </a:ext>
            </a:extLst>
          </p:cNvPr>
          <p:cNvSpPr>
            <a:spLocks noGrp="1"/>
          </p:cNvSpPr>
          <p:nvPr>
            <p:ph idx="1"/>
          </p:nvPr>
        </p:nvSpPr>
        <p:spPr/>
        <p:txBody>
          <a:bodyPr/>
          <a:lstStyle/>
          <a:p>
            <a:r>
              <a:rPr lang="cs-CZ" dirty="0"/>
              <a:t>Prameny práva</a:t>
            </a:r>
          </a:p>
          <a:p>
            <a:r>
              <a:rPr lang="cs-CZ" dirty="0"/>
              <a:t>Systém práva</a:t>
            </a:r>
          </a:p>
          <a:p>
            <a:r>
              <a:rPr lang="cs-CZ" dirty="0"/>
              <a:t>Soukromé a veřejné právo </a:t>
            </a:r>
          </a:p>
        </p:txBody>
      </p:sp>
    </p:spTree>
    <p:extLst>
      <p:ext uri="{BB962C8B-B14F-4D97-AF65-F5344CB8AC3E}">
        <p14:creationId xmlns:p14="http://schemas.microsoft.com/office/powerpoint/2010/main" val="2068048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5E3D4C-E4DA-4320-9AF3-D47A280501E8}"/>
              </a:ext>
            </a:extLst>
          </p:cNvPr>
          <p:cNvSpPr>
            <a:spLocks noGrp="1"/>
          </p:cNvSpPr>
          <p:nvPr>
            <p:ph type="title"/>
          </p:nvPr>
        </p:nvSpPr>
        <p:spPr/>
        <p:txBody>
          <a:bodyPr/>
          <a:lstStyle/>
          <a:p>
            <a:pPr algn="ctr"/>
            <a:r>
              <a:rPr lang="cs-CZ" b="1" dirty="0"/>
              <a:t>Změny v osobě věřitele a dlužníka </a:t>
            </a:r>
          </a:p>
        </p:txBody>
      </p:sp>
      <p:sp>
        <p:nvSpPr>
          <p:cNvPr id="3" name="Zástupný symbol pro obsah 2">
            <a:extLst>
              <a:ext uri="{FF2B5EF4-FFF2-40B4-BE49-F238E27FC236}">
                <a16:creationId xmlns:a16="http://schemas.microsoft.com/office/drawing/2014/main" id="{7FADB9FA-0C25-40B7-BD89-3695752E45EC}"/>
              </a:ext>
            </a:extLst>
          </p:cNvPr>
          <p:cNvSpPr>
            <a:spLocks noGrp="1"/>
          </p:cNvSpPr>
          <p:nvPr>
            <p:ph idx="1"/>
          </p:nvPr>
        </p:nvSpPr>
        <p:spPr/>
        <p:txBody>
          <a:bodyPr/>
          <a:lstStyle/>
          <a:p>
            <a:r>
              <a:rPr lang="cs-CZ" dirty="0"/>
              <a:t>Změny v osobě věřitele </a:t>
            </a:r>
          </a:p>
          <a:p>
            <a:pPr lvl="1"/>
            <a:r>
              <a:rPr lang="cs-CZ" dirty="0"/>
              <a:t>Postoupení pohledávky - </a:t>
            </a:r>
            <a:r>
              <a:rPr lang="cs-CZ" i="1" dirty="0"/>
              <a:t>Věřitel může celou pohledávku nebo její část postoupit smlouvou jako postupitel i bez souhlasu dlužníka jiné osobě (postupníkovi).</a:t>
            </a:r>
          </a:p>
          <a:p>
            <a:pPr lvl="1"/>
            <a:r>
              <a:rPr lang="cs-CZ" dirty="0"/>
              <a:t>Postoupení souboru pohledávek </a:t>
            </a:r>
          </a:p>
          <a:p>
            <a:r>
              <a:rPr lang="cs-CZ" dirty="0"/>
              <a:t>Změny v osobě dlužníka</a:t>
            </a:r>
          </a:p>
          <a:p>
            <a:pPr lvl="1"/>
            <a:r>
              <a:rPr lang="cs-CZ" dirty="0"/>
              <a:t>Převzetí dluhu </a:t>
            </a:r>
          </a:p>
          <a:p>
            <a:pPr lvl="1"/>
            <a:r>
              <a:rPr lang="cs-CZ" dirty="0"/>
              <a:t>Přistoupení k dluhu </a:t>
            </a:r>
          </a:p>
          <a:p>
            <a:endParaRPr lang="cs-CZ" dirty="0"/>
          </a:p>
        </p:txBody>
      </p:sp>
    </p:spTree>
    <p:extLst>
      <p:ext uri="{BB962C8B-B14F-4D97-AF65-F5344CB8AC3E}">
        <p14:creationId xmlns:p14="http://schemas.microsoft.com/office/powerpoint/2010/main" val="4082105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72B256-4850-4A69-9B6E-7E8B3E38AA4D}"/>
              </a:ext>
            </a:extLst>
          </p:cNvPr>
          <p:cNvSpPr>
            <a:spLocks noGrp="1"/>
          </p:cNvSpPr>
          <p:nvPr>
            <p:ph type="title"/>
          </p:nvPr>
        </p:nvSpPr>
        <p:spPr/>
        <p:txBody>
          <a:bodyPr/>
          <a:lstStyle/>
          <a:p>
            <a:pPr algn="ctr"/>
            <a:r>
              <a:rPr lang="cs-CZ" b="1" dirty="0"/>
              <a:t>Změny v obsahu závazků</a:t>
            </a:r>
          </a:p>
        </p:txBody>
      </p:sp>
      <p:sp>
        <p:nvSpPr>
          <p:cNvPr id="3" name="Zástupný symbol pro obsah 2">
            <a:extLst>
              <a:ext uri="{FF2B5EF4-FFF2-40B4-BE49-F238E27FC236}">
                <a16:creationId xmlns:a16="http://schemas.microsoft.com/office/drawing/2014/main" id="{4DC1B9C5-7628-4057-83BA-F7AF0FC82779}"/>
              </a:ext>
            </a:extLst>
          </p:cNvPr>
          <p:cNvSpPr>
            <a:spLocks noGrp="1"/>
          </p:cNvSpPr>
          <p:nvPr>
            <p:ph idx="1"/>
          </p:nvPr>
        </p:nvSpPr>
        <p:spPr/>
        <p:txBody>
          <a:bodyPr/>
          <a:lstStyle/>
          <a:p>
            <a:r>
              <a:rPr lang="cs-CZ" dirty="0"/>
              <a:t>Novace</a:t>
            </a:r>
          </a:p>
          <a:p>
            <a:endParaRPr lang="cs-CZ" dirty="0"/>
          </a:p>
          <a:p>
            <a:r>
              <a:rPr lang="cs-CZ" dirty="0"/>
              <a:t>Narovnání</a:t>
            </a:r>
          </a:p>
        </p:txBody>
      </p:sp>
    </p:spTree>
    <p:extLst>
      <p:ext uri="{BB962C8B-B14F-4D97-AF65-F5344CB8AC3E}">
        <p14:creationId xmlns:p14="http://schemas.microsoft.com/office/powerpoint/2010/main" val="3769090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72C07B-D0E5-43B5-BA92-918867694FA5}"/>
              </a:ext>
            </a:extLst>
          </p:cNvPr>
          <p:cNvSpPr>
            <a:spLocks noGrp="1"/>
          </p:cNvSpPr>
          <p:nvPr>
            <p:ph type="title"/>
          </p:nvPr>
        </p:nvSpPr>
        <p:spPr/>
        <p:txBody>
          <a:bodyPr/>
          <a:lstStyle/>
          <a:p>
            <a:pPr algn="ctr"/>
            <a:r>
              <a:rPr lang="cs-CZ" b="1" dirty="0"/>
              <a:t>Zánik závazků </a:t>
            </a:r>
          </a:p>
        </p:txBody>
      </p:sp>
      <p:sp>
        <p:nvSpPr>
          <p:cNvPr id="3" name="Zástupný symbol pro obsah 2">
            <a:extLst>
              <a:ext uri="{FF2B5EF4-FFF2-40B4-BE49-F238E27FC236}">
                <a16:creationId xmlns:a16="http://schemas.microsoft.com/office/drawing/2014/main" id="{DF52CDB4-EB44-45D2-8E3C-C2C0EB4BCA32}"/>
              </a:ext>
            </a:extLst>
          </p:cNvPr>
          <p:cNvSpPr>
            <a:spLocks noGrp="1"/>
          </p:cNvSpPr>
          <p:nvPr>
            <p:ph idx="1"/>
          </p:nvPr>
        </p:nvSpPr>
        <p:spPr/>
        <p:txBody>
          <a:bodyPr>
            <a:normAutofit fontScale="85000" lnSpcReduction="20000"/>
          </a:bodyPr>
          <a:lstStyle/>
          <a:p>
            <a:r>
              <a:rPr lang="cs-CZ" dirty="0"/>
              <a:t>Splnění </a:t>
            </a:r>
          </a:p>
          <a:p>
            <a:pPr lvl="1"/>
            <a:r>
              <a:rPr lang="cs-CZ" dirty="0"/>
              <a:t>Řádné splnění </a:t>
            </a:r>
          </a:p>
          <a:p>
            <a:pPr lvl="1"/>
            <a:r>
              <a:rPr lang="cs-CZ" dirty="0"/>
              <a:t>Prodlení dlužníka </a:t>
            </a:r>
          </a:p>
          <a:p>
            <a:pPr lvl="1"/>
            <a:r>
              <a:rPr lang="cs-CZ" dirty="0"/>
              <a:t>Prodlení věřitele</a:t>
            </a:r>
          </a:p>
          <a:p>
            <a:r>
              <a:rPr lang="cs-CZ" dirty="0"/>
              <a:t>Dohoda</a:t>
            </a:r>
          </a:p>
          <a:p>
            <a:r>
              <a:rPr lang="cs-CZ" dirty="0"/>
              <a:t>Započtení</a:t>
            </a:r>
          </a:p>
          <a:p>
            <a:r>
              <a:rPr lang="cs-CZ" dirty="0"/>
              <a:t>Splynutí</a:t>
            </a:r>
          </a:p>
          <a:p>
            <a:r>
              <a:rPr lang="cs-CZ" dirty="0"/>
              <a:t>Prominutí dluhu</a:t>
            </a:r>
          </a:p>
          <a:p>
            <a:r>
              <a:rPr lang="cs-CZ" dirty="0"/>
              <a:t>Výpověď</a:t>
            </a:r>
          </a:p>
          <a:p>
            <a:r>
              <a:rPr lang="cs-CZ" dirty="0"/>
              <a:t>Odstoupení od smlouvy</a:t>
            </a:r>
          </a:p>
          <a:p>
            <a:r>
              <a:rPr lang="cs-CZ" dirty="0"/>
              <a:t>Následná nemožnost plnění</a:t>
            </a:r>
          </a:p>
          <a:p>
            <a:r>
              <a:rPr lang="cs-CZ" dirty="0"/>
              <a:t>Smrt dlužníka nebo věřitele </a:t>
            </a:r>
          </a:p>
          <a:p>
            <a:endParaRPr lang="cs-CZ" dirty="0"/>
          </a:p>
        </p:txBody>
      </p:sp>
    </p:spTree>
    <p:extLst>
      <p:ext uri="{BB962C8B-B14F-4D97-AF65-F5344CB8AC3E}">
        <p14:creationId xmlns:p14="http://schemas.microsoft.com/office/powerpoint/2010/main" val="3340950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DBA510-9956-44B8-82B2-DFF4FBD6D6AA}"/>
              </a:ext>
            </a:extLst>
          </p:cNvPr>
          <p:cNvSpPr>
            <a:spLocks noGrp="1"/>
          </p:cNvSpPr>
          <p:nvPr>
            <p:ph type="title"/>
          </p:nvPr>
        </p:nvSpPr>
        <p:spPr/>
        <p:txBody>
          <a:bodyPr/>
          <a:lstStyle/>
          <a:p>
            <a:pPr algn="ctr"/>
            <a:r>
              <a:rPr lang="cs-CZ" b="1" dirty="0"/>
              <a:t>Zajištění dluhů </a:t>
            </a:r>
          </a:p>
        </p:txBody>
      </p:sp>
      <p:sp>
        <p:nvSpPr>
          <p:cNvPr id="3" name="Zástupný symbol pro obsah 2">
            <a:extLst>
              <a:ext uri="{FF2B5EF4-FFF2-40B4-BE49-F238E27FC236}">
                <a16:creationId xmlns:a16="http://schemas.microsoft.com/office/drawing/2014/main" id="{CC415F42-7B57-49F7-83DC-EFE828F4CC40}"/>
              </a:ext>
            </a:extLst>
          </p:cNvPr>
          <p:cNvSpPr>
            <a:spLocks noGrp="1"/>
          </p:cNvSpPr>
          <p:nvPr>
            <p:ph idx="1"/>
          </p:nvPr>
        </p:nvSpPr>
        <p:spPr/>
        <p:txBody>
          <a:bodyPr/>
          <a:lstStyle/>
          <a:p>
            <a:r>
              <a:rPr lang="cs-CZ" dirty="0"/>
              <a:t>Jistota</a:t>
            </a:r>
          </a:p>
          <a:p>
            <a:r>
              <a:rPr lang="cs-CZ" dirty="0"/>
              <a:t>Zástavní právo</a:t>
            </a:r>
          </a:p>
          <a:p>
            <a:r>
              <a:rPr lang="cs-CZ" dirty="0"/>
              <a:t>Ručení </a:t>
            </a:r>
          </a:p>
          <a:p>
            <a:r>
              <a:rPr lang="cs-CZ" dirty="0"/>
              <a:t>Finanční záruka</a:t>
            </a:r>
          </a:p>
          <a:p>
            <a:r>
              <a:rPr lang="cs-CZ" dirty="0"/>
              <a:t>Zajišťovací převod práva</a:t>
            </a:r>
          </a:p>
          <a:p>
            <a:r>
              <a:rPr lang="cs-CZ" dirty="0"/>
              <a:t>Dohoda o srážkách ze mzdy nebo jiných příjmů </a:t>
            </a:r>
          </a:p>
        </p:txBody>
      </p:sp>
    </p:spTree>
    <p:extLst>
      <p:ext uri="{BB962C8B-B14F-4D97-AF65-F5344CB8AC3E}">
        <p14:creationId xmlns:p14="http://schemas.microsoft.com/office/powerpoint/2010/main" val="1975816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DE057E-44BF-4429-BDD4-9143D82CDAF7}"/>
              </a:ext>
            </a:extLst>
          </p:cNvPr>
          <p:cNvSpPr>
            <a:spLocks noGrp="1"/>
          </p:cNvSpPr>
          <p:nvPr>
            <p:ph type="title"/>
          </p:nvPr>
        </p:nvSpPr>
        <p:spPr/>
        <p:txBody>
          <a:bodyPr/>
          <a:lstStyle/>
          <a:p>
            <a:pPr algn="ctr"/>
            <a:r>
              <a:rPr lang="cs-CZ" b="1" dirty="0"/>
              <a:t>Utvrzení dluhu </a:t>
            </a:r>
          </a:p>
        </p:txBody>
      </p:sp>
      <p:sp>
        <p:nvSpPr>
          <p:cNvPr id="3" name="Zástupný symbol pro obsah 2">
            <a:extLst>
              <a:ext uri="{FF2B5EF4-FFF2-40B4-BE49-F238E27FC236}">
                <a16:creationId xmlns:a16="http://schemas.microsoft.com/office/drawing/2014/main" id="{3B380890-620F-4D64-97E7-C1AF9F7D239D}"/>
              </a:ext>
            </a:extLst>
          </p:cNvPr>
          <p:cNvSpPr>
            <a:spLocks noGrp="1"/>
          </p:cNvSpPr>
          <p:nvPr>
            <p:ph idx="1"/>
          </p:nvPr>
        </p:nvSpPr>
        <p:spPr/>
        <p:txBody>
          <a:bodyPr>
            <a:normAutofit lnSpcReduction="10000"/>
          </a:bodyPr>
          <a:lstStyle/>
          <a:p>
            <a:r>
              <a:rPr lang="cs-CZ" dirty="0"/>
              <a:t>Smluvní pokuta</a:t>
            </a:r>
          </a:p>
          <a:p>
            <a:pPr lvl="1"/>
            <a:r>
              <a:rPr lang="cs-CZ" dirty="0"/>
              <a:t>Ujednají-li strany pro případ porušení smluvené povinnosti smluvní pokutu v určité výši nebo způsob, jak se výše smluvní pokuty určí, může věřitel požadovat smluvní pokutu bez zřetele k tomu, zda mu porušením utvrzené povinnosti vznikla škoda. Smluvní pokuta může být ujednána i v jiném plnění než peněžitém.</a:t>
            </a:r>
          </a:p>
          <a:p>
            <a:pPr lvl="1"/>
            <a:r>
              <a:rPr lang="cs-CZ" dirty="0"/>
              <a:t>Nepřiměřeně vysokou smluvní pokutu může soud na návrh dlužníka snížit s přihlédnutím k hodnotě a významu zajišťované povinnosti až do výše škody vzniklé do doby rozhodnutí porušením té povinnosti, na kterou se vztahuje smluvní pokuta. K náhradě škody, vznikne-li na ni později právo, je poškozený oprávněn do výše smluvní pokuty.</a:t>
            </a:r>
          </a:p>
          <a:p>
            <a:pPr lvl="1"/>
            <a:r>
              <a:rPr lang="cs-CZ" dirty="0">
                <a:solidFill>
                  <a:srgbClr val="FF0000"/>
                </a:solidFill>
              </a:rPr>
              <a:t>Pozor – smluvní pokuta a odstoupení od smlouvy vs. úroky z prodlení</a:t>
            </a:r>
          </a:p>
          <a:p>
            <a:r>
              <a:rPr lang="cs-CZ" dirty="0"/>
              <a:t>Uznání dluhu</a:t>
            </a:r>
          </a:p>
          <a:p>
            <a:endParaRPr lang="cs-CZ" dirty="0"/>
          </a:p>
          <a:p>
            <a:endParaRPr lang="cs-CZ" dirty="0"/>
          </a:p>
        </p:txBody>
      </p:sp>
    </p:spTree>
    <p:extLst>
      <p:ext uri="{BB962C8B-B14F-4D97-AF65-F5344CB8AC3E}">
        <p14:creationId xmlns:p14="http://schemas.microsoft.com/office/powerpoint/2010/main" val="3809247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7DB9EB-1905-4D77-8EDD-3AAD7BD2F3B1}"/>
              </a:ext>
            </a:extLst>
          </p:cNvPr>
          <p:cNvSpPr>
            <a:spLocks noGrp="1"/>
          </p:cNvSpPr>
          <p:nvPr>
            <p:ph type="ctrTitle"/>
          </p:nvPr>
        </p:nvSpPr>
        <p:spPr/>
        <p:txBody>
          <a:bodyPr/>
          <a:lstStyle/>
          <a:p>
            <a:r>
              <a:rPr lang="cs-CZ" b="1" dirty="0"/>
              <a:t>Smluvní typy</a:t>
            </a:r>
          </a:p>
        </p:txBody>
      </p:sp>
      <p:sp>
        <p:nvSpPr>
          <p:cNvPr id="3" name="Podnadpis 2">
            <a:extLst>
              <a:ext uri="{FF2B5EF4-FFF2-40B4-BE49-F238E27FC236}">
                <a16:creationId xmlns:a16="http://schemas.microsoft.com/office/drawing/2014/main" id="{6D843B54-4E99-4841-AA61-E88146ED019A}"/>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826456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339059-0A91-47FF-B054-3F42A3EA4240}"/>
              </a:ext>
            </a:extLst>
          </p:cNvPr>
          <p:cNvSpPr>
            <a:spLocks noGrp="1"/>
          </p:cNvSpPr>
          <p:nvPr>
            <p:ph type="title"/>
          </p:nvPr>
        </p:nvSpPr>
        <p:spPr/>
        <p:txBody>
          <a:bodyPr/>
          <a:lstStyle/>
          <a:p>
            <a:pPr algn="ctr"/>
            <a:r>
              <a:rPr lang="cs-CZ" b="1" dirty="0"/>
              <a:t>Kupní smlouva</a:t>
            </a:r>
          </a:p>
        </p:txBody>
      </p:sp>
      <p:sp>
        <p:nvSpPr>
          <p:cNvPr id="3" name="Zástupný symbol pro obsah 2">
            <a:extLst>
              <a:ext uri="{FF2B5EF4-FFF2-40B4-BE49-F238E27FC236}">
                <a16:creationId xmlns:a16="http://schemas.microsoft.com/office/drawing/2014/main" id="{48846550-F31B-442A-9017-3CE6794124FD}"/>
              </a:ext>
            </a:extLst>
          </p:cNvPr>
          <p:cNvSpPr>
            <a:spLocks noGrp="1"/>
          </p:cNvSpPr>
          <p:nvPr>
            <p:ph idx="1"/>
          </p:nvPr>
        </p:nvSpPr>
        <p:spPr/>
        <p:txBody>
          <a:bodyPr/>
          <a:lstStyle/>
          <a:p>
            <a:r>
              <a:rPr lang="cs-CZ" dirty="0"/>
              <a:t>Kupní smlouvou se prodávající zavazuje, že kupujícímu odevzdá věc, která je předmětem koupě, a umožní mu nabýt vlastnické právo k ní, a kupující se zavazuje, že věc převezme a zaplatí prodávajícímu kupní cenu.</a:t>
            </a:r>
          </a:p>
          <a:p>
            <a:r>
              <a:rPr lang="cs-CZ" dirty="0"/>
              <a:t>Předmět koupě: koupě movité a nemovité věci </a:t>
            </a:r>
          </a:p>
          <a:p>
            <a:r>
              <a:rPr lang="cs-CZ" dirty="0"/>
              <a:t>Práva a povinnosti prodávajícího a kupujícího </a:t>
            </a:r>
          </a:p>
          <a:p>
            <a:r>
              <a:rPr lang="cs-CZ" dirty="0">
                <a:solidFill>
                  <a:srgbClr val="FF0000"/>
                </a:solidFill>
              </a:rPr>
              <a:t>Práva z vadného plnění </a:t>
            </a:r>
          </a:p>
          <a:p>
            <a:r>
              <a:rPr lang="cs-CZ" dirty="0"/>
              <a:t>Záruka za jakost</a:t>
            </a:r>
          </a:p>
        </p:txBody>
      </p:sp>
    </p:spTree>
    <p:extLst>
      <p:ext uri="{BB962C8B-B14F-4D97-AF65-F5344CB8AC3E}">
        <p14:creationId xmlns:p14="http://schemas.microsoft.com/office/powerpoint/2010/main" val="806725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9ED06D-639F-4B31-B2C6-D56015C824F4}"/>
              </a:ext>
            </a:extLst>
          </p:cNvPr>
          <p:cNvSpPr>
            <a:spLocks noGrp="1"/>
          </p:cNvSpPr>
          <p:nvPr>
            <p:ph type="title"/>
          </p:nvPr>
        </p:nvSpPr>
        <p:spPr/>
        <p:txBody>
          <a:bodyPr/>
          <a:lstStyle/>
          <a:p>
            <a:pPr algn="ctr"/>
            <a:r>
              <a:rPr lang="cs-CZ" b="1" dirty="0"/>
              <a:t>Zvláštní ustanovení o koupi závodu</a:t>
            </a:r>
            <a:br>
              <a:rPr lang="cs-CZ" dirty="0"/>
            </a:br>
            <a:endParaRPr lang="cs-CZ" dirty="0"/>
          </a:p>
        </p:txBody>
      </p:sp>
      <p:sp>
        <p:nvSpPr>
          <p:cNvPr id="3" name="Zástupný symbol pro obsah 2">
            <a:extLst>
              <a:ext uri="{FF2B5EF4-FFF2-40B4-BE49-F238E27FC236}">
                <a16:creationId xmlns:a16="http://schemas.microsoft.com/office/drawing/2014/main" id="{B63656D1-E267-4448-A887-E954E8320B19}"/>
              </a:ext>
            </a:extLst>
          </p:cNvPr>
          <p:cNvSpPr>
            <a:spLocks noGrp="1"/>
          </p:cNvSpPr>
          <p:nvPr>
            <p:ph idx="1"/>
          </p:nvPr>
        </p:nvSpPr>
        <p:spPr/>
        <p:txBody>
          <a:bodyPr>
            <a:normAutofit/>
          </a:bodyPr>
          <a:lstStyle/>
          <a:p>
            <a:r>
              <a:rPr lang="cs-CZ" dirty="0"/>
              <a:t>Koupí závodu nabývá kupující vše, co k závodu jako celku náleží. O koupi závodu se jedná i v případě, že strany z koupě jednotlivou položku vyloučí, aniž tím celek ztratí vlastnost závodu.</a:t>
            </a:r>
          </a:p>
          <a:p>
            <a:endParaRPr lang="cs-CZ" dirty="0"/>
          </a:p>
          <a:p>
            <a:pPr algn="just"/>
            <a:r>
              <a:rPr lang="cs-CZ" b="1" dirty="0"/>
              <a:t>§ 502 OZ: </a:t>
            </a:r>
            <a:r>
              <a:rPr lang="cs-CZ" i="1" dirty="0"/>
              <a:t>Obchodní závod (dále jen „závod“) je organizovaný soubor jmění, který podnikatel vytvořil a který z jeho vůle slouží k provozování jeho činnosti. Má se za to, že závod tvoří vše, co zpravidla slouží k jeho provozu</a:t>
            </a:r>
            <a:r>
              <a:rPr lang="cs-CZ" dirty="0"/>
              <a:t>.</a:t>
            </a:r>
          </a:p>
          <a:p>
            <a:endParaRPr lang="cs-CZ" dirty="0"/>
          </a:p>
        </p:txBody>
      </p:sp>
    </p:spTree>
    <p:extLst>
      <p:ext uri="{BB962C8B-B14F-4D97-AF65-F5344CB8AC3E}">
        <p14:creationId xmlns:p14="http://schemas.microsoft.com/office/powerpoint/2010/main" val="2511000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D273F8-16B5-445C-A862-41B8084885C2}"/>
              </a:ext>
            </a:extLst>
          </p:cNvPr>
          <p:cNvSpPr>
            <a:spLocks noGrp="1"/>
          </p:cNvSpPr>
          <p:nvPr>
            <p:ph type="title"/>
          </p:nvPr>
        </p:nvSpPr>
        <p:spPr/>
        <p:txBody>
          <a:bodyPr/>
          <a:lstStyle/>
          <a:p>
            <a:pPr algn="ctr"/>
            <a:r>
              <a:rPr lang="cs-CZ" b="1" dirty="0"/>
              <a:t>Nájem</a:t>
            </a:r>
          </a:p>
        </p:txBody>
      </p:sp>
      <p:sp>
        <p:nvSpPr>
          <p:cNvPr id="3" name="Zástupný symbol pro obsah 2">
            <a:extLst>
              <a:ext uri="{FF2B5EF4-FFF2-40B4-BE49-F238E27FC236}">
                <a16:creationId xmlns:a16="http://schemas.microsoft.com/office/drawing/2014/main" id="{6630C07A-5793-4B7E-8AEA-39CD07BC7D9D}"/>
              </a:ext>
            </a:extLst>
          </p:cNvPr>
          <p:cNvSpPr>
            <a:spLocks noGrp="1"/>
          </p:cNvSpPr>
          <p:nvPr>
            <p:ph idx="1"/>
          </p:nvPr>
        </p:nvSpPr>
        <p:spPr/>
        <p:txBody>
          <a:bodyPr/>
          <a:lstStyle/>
          <a:p>
            <a:r>
              <a:rPr lang="cs-CZ" dirty="0"/>
              <a:t>Nájemní smlouvou se pronajímatel zavazuje přenechat nájemci věc k dočasnému užívání a nájemce se zavazuje platit za to pronajímateli nájemné.</a:t>
            </a:r>
          </a:p>
          <a:p>
            <a:r>
              <a:rPr lang="cs-CZ" dirty="0"/>
              <a:t>Předmět nájmu</a:t>
            </a:r>
          </a:p>
          <a:p>
            <a:r>
              <a:rPr lang="cs-CZ" dirty="0"/>
              <a:t>Práva a povinnosti pronajímatele a nájemce </a:t>
            </a:r>
          </a:p>
          <a:p>
            <a:r>
              <a:rPr lang="cs-CZ" dirty="0"/>
              <a:t>Nájem prostoru sloužícího k podnikání </a:t>
            </a:r>
          </a:p>
          <a:p>
            <a:endParaRPr lang="cs-CZ" dirty="0"/>
          </a:p>
        </p:txBody>
      </p:sp>
    </p:spTree>
    <p:extLst>
      <p:ext uri="{BB962C8B-B14F-4D97-AF65-F5344CB8AC3E}">
        <p14:creationId xmlns:p14="http://schemas.microsoft.com/office/powerpoint/2010/main" val="26003562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75F773-AB14-4941-9392-0B42555A6529}"/>
              </a:ext>
            </a:extLst>
          </p:cNvPr>
          <p:cNvSpPr>
            <a:spLocks noGrp="1"/>
          </p:cNvSpPr>
          <p:nvPr>
            <p:ph type="title"/>
          </p:nvPr>
        </p:nvSpPr>
        <p:spPr/>
        <p:txBody>
          <a:bodyPr/>
          <a:lstStyle/>
          <a:p>
            <a:pPr algn="ctr"/>
            <a:r>
              <a:rPr lang="cs-CZ" b="1" dirty="0"/>
              <a:t>Ubytování</a:t>
            </a:r>
          </a:p>
        </p:txBody>
      </p:sp>
      <p:sp>
        <p:nvSpPr>
          <p:cNvPr id="3" name="Zástupný symbol pro obsah 2">
            <a:extLst>
              <a:ext uri="{FF2B5EF4-FFF2-40B4-BE49-F238E27FC236}">
                <a16:creationId xmlns:a16="http://schemas.microsoft.com/office/drawing/2014/main" id="{45AD65A5-4DC6-4A32-9A5B-CC0BAF4AF4D3}"/>
              </a:ext>
            </a:extLst>
          </p:cNvPr>
          <p:cNvSpPr>
            <a:spLocks noGrp="1"/>
          </p:cNvSpPr>
          <p:nvPr>
            <p:ph idx="1"/>
          </p:nvPr>
        </p:nvSpPr>
        <p:spPr/>
        <p:txBody>
          <a:bodyPr/>
          <a:lstStyle/>
          <a:p>
            <a:r>
              <a:rPr lang="cs-CZ" dirty="0"/>
              <a:t>Smlouvou o ubytování (o přechodném nájmu) se ubytovatel zavazuje poskytnout ubytovanému přechodně ubytování na ujednanou dobu nebo na dobu vyplývající z účelu ubytování v zařízení k tomu určeném a objednatel se zavazuje zaplatit ubytovateli za ubytování a za služby spojené s ubytováním ve lhůtě stanovené ubytovacím řádem, popřípadě ve lhůtě obvyklé.</a:t>
            </a:r>
          </a:p>
          <a:p>
            <a:endParaRPr lang="cs-CZ" dirty="0"/>
          </a:p>
        </p:txBody>
      </p:sp>
    </p:spTree>
    <p:extLst>
      <p:ext uri="{BB962C8B-B14F-4D97-AF65-F5344CB8AC3E}">
        <p14:creationId xmlns:p14="http://schemas.microsoft.com/office/powerpoint/2010/main" val="3672689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E7A7C3-F3A8-4AFD-8CC3-4666D7F8FB9D}"/>
              </a:ext>
            </a:extLst>
          </p:cNvPr>
          <p:cNvSpPr>
            <a:spLocks noGrp="1"/>
          </p:cNvSpPr>
          <p:nvPr>
            <p:ph type="title"/>
          </p:nvPr>
        </p:nvSpPr>
        <p:spPr/>
        <p:txBody>
          <a:bodyPr/>
          <a:lstStyle/>
          <a:p>
            <a:pPr algn="ctr"/>
            <a:r>
              <a:rPr lang="cs-CZ" b="1" dirty="0"/>
              <a:t>Občanské právo</a:t>
            </a:r>
          </a:p>
        </p:txBody>
      </p:sp>
      <p:sp>
        <p:nvSpPr>
          <p:cNvPr id="3" name="Zástupný symbol pro obsah 2">
            <a:extLst>
              <a:ext uri="{FF2B5EF4-FFF2-40B4-BE49-F238E27FC236}">
                <a16:creationId xmlns:a16="http://schemas.microsoft.com/office/drawing/2014/main" id="{884B4195-A983-4B5C-85F9-519F00CA0F4D}"/>
              </a:ext>
            </a:extLst>
          </p:cNvPr>
          <p:cNvSpPr>
            <a:spLocks noGrp="1"/>
          </p:cNvSpPr>
          <p:nvPr>
            <p:ph idx="1"/>
          </p:nvPr>
        </p:nvSpPr>
        <p:spPr/>
        <p:txBody>
          <a:bodyPr/>
          <a:lstStyle/>
          <a:p>
            <a:r>
              <a:rPr lang="cs-CZ" dirty="0"/>
              <a:t>Zákon 89/2012 Sb., občanský zákoník </a:t>
            </a:r>
          </a:p>
          <a:p>
            <a:r>
              <a:rPr lang="cs-CZ" dirty="0"/>
              <a:t>Historické kořeny soukromého práva – Římské právo </a:t>
            </a:r>
            <a:r>
              <a:rPr lang="cs-CZ" dirty="0">
                <a:sym typeface="Wingdings" panose="05000000000000000000" pitchFamily="2" charset="2"/>
              </a:rPr>
              <a:t> ABGB, BGB</a:t>
            </a:r>
            <a:endParaRPr lang="cs-CZ" dirty="0"/>
          </a:p>
          <a:p>
            <a:r>
              <a:rPr lang="cs-CZ" dirty="0"/>
              <a:t>Zásady soukromého práva </a:t>
            </a:r>
          </a:p>
          <a:p>
            <a:r>
              <a:rPr lang="cs-CZ" dirty="0"/>
              <a:t>Význam občanského zákoníku pro právní řád </a:t>
            </a:r>
          </a:p>
        </p:txBody>
      </p:sp>
    </p:spTree>
    <p:extLst>
      <p:ext uri="{BB962C8B-B14F-4D97-AF65-F5344CB8AC3E}">
        <p14:creationId xmlns:p14="http://schemas.microsoft.com/office/powerpoint/2010/main" val="1011321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F95BEF-035F-439B-8894-2494CBDAEB53}"/>
              </a:ext>
            </a:extLst>
          </p:cNvPr>
          <p:cNvSpPr>
            <a:spLocks noGrp="1"/>
          </p:cNvSpPr>
          <p:nvPr>
            <p:ph type="title"/>
          </p:nvPr>
        </p:nvSpPr>
        <p:spPr/>
        <p:txBody>
          <a:bodyPr/>
          <a:lstStyle/>
          <a:p>
            <a:pPr algn="ctr"/>
            <a:r>
              <a:rPr lang="cs-CZ" b="1" dirty="0"/>
              <a:t>Pacht</a:t>
            </a:r>
          </a:p>
        </p:txBody>
      </p:sp>
      <p:sp>
        <p:nvSpPr>
          <p:cNvPr id="3" name="Zástupný symbol pro obsah 2">
            <a:extLst>
              <a:ext uri="{FF2B5EF4-FFF2-40B4-BE49-F238E27FC236}">
                <a16:creationId xmlns:a16="http://schemas.microsoft.com/office/drawing/2014/main" id="{3FBC8A44-94D5-47FE-B993-0844A23A6FA0}"/>
              </a:ext>
            </a:extLst>
          </p:cNvPr>
          <p:cNvSpPr>
            <a:spLocks noGrp="1"/>
          </p:cNvSpPr>
          <p:nvPr>
            <p:ph idx="1"/>
          </p:nvPr>
        </p:nvSpPr>
        <p:spPr/>
        <p:txBody>
          <a:bodyPr>
            <a:normAutofit lnSpcReduction="10000"/>
          </a:bodyPr>
          <a:lstStyle/>
          <a:p>
            <a:r>
              <a:rPr lang="cs-CZ" dirty="0" err="1"/>
              <a:t>Pachtovní</a:t>
            </a:r>
            <a:r>
              <a:rPr lang="cs-CZ" dirty="0"/>
              <a:t> smlouvou se </a:t>
            </a:r>
            <a:r>
              <a:rPr lang="cs-CZ" dirty="0">
                <a:solidFill>
                  <a:srgbClr val="FF0000"/>
                </a:solidFill>
              </a:rPr>
              <a:t>propachtovatel </a:t>
            </a:r>
            <a:r>
              <a:rPr lang="cs-CZ" dirty="0"/>
              <a:t>zavazuje přenechat pachtýři věc k dočasnému </a:t>
            </a:r>
            <a:r>
              <a:rPr lang="cs-CZ" u="sng" dirty="0">
                <a:solidFill>
                  <a:srgbClr val="FF0000"/>
                </a:solidFill>
              </a:rPr>
              <a:t>užívání a požívání </a:t>
            </a:r>
            <a:r>
              <a:rPr lang="cs-CZ" dirty="0"/>
              <a:t>a </a:t>
            </a:r>
            <a:r>
              <a:rPr lang="cs-CZ" dirty="0">
                <a:solidFill>
                  <a:srgbClr val="FF0000"/>
                </a:solidFill>
              </a:rPr>
              <a:t>pachtýř </a:t>
            </a:r>
            <a:r>
              <a:rPr lang="cs-CZ" dirty="0"/>
              <a:t>se zavazuje platit za to propachtovateli </a:t>
            </a:r>
            <a:r>
              <a:rPr lang="cs-CZ" dirty="0" err="1">
                <a:solidFill>
                  <a:srgbClr val="FF0000"/>
                </a:solidFill>
              </a:rPr>
              <a:t>pachtovné</a:t>
            </a:r>
            <a:r>
              <a:rPr lang="cs-CZ" dirty="0"/>
              <a:t> nebo poskytnout poměrnou část výnosu z věci.</a:t>
            </a:r>
          </a:p>
          <a:p>
            <a:r>
              <a:rPr lang="cs-CZ" b="1" dirty="0"/>
              <a:t>Zemědělský pacht </a:t>
            </a:r>
          </a:p>
          <a:p>
            <a:pPr lvl="1"/>
            <a:r>
              <a:rPr lang="cs-CZ" dirty="0"/>
              <a:t>Je-li propachtován zemědělský nebo lesní pozemek, je ujednán zemědělský pacht.</a:t>
            </a:r>
          </a:p>
          <a:p>
            <a:r>
              <a:rPr lang="cs-CZ" b="1" dirty="0"/>
              <a:t>Pacht závodu</a:t>
            </a:r>
          </a:p>
          <a:p>
            <a:pPr lvl="1"/>
            <a:r>
              <a:rPr lang="cs-CZ" dirty="0"/>
              <a:t>Je-li propachtován závod, pachtýř jej užívá i požívá způsobem a v rozsahu, v jakém je toho třeba k řádnému provozování závodu. Předmět činnosti provozované v závodu může pachtýř změnit, jen bylo-li to výslovně ujednáno.</a:t>
            </a:r>
          </a:p>
          <a:p>
            <a:endParaRPr lang="cs-CZ" dirty="0"/>
          </a:p>
          <a:p>
            <a:endParaRPr lang="cs-CZ" dirty="0"/>
          </a:p>
        </p:txBody>
      </p:sp>
    </p:spTree>
    <p:extLst>
      <p:ext uri="{BB962C8B-B14F-4D97-AF65-F5344CB8AC3E}">
        <p14:creationId xmlns:p14="http://schemas.microsoft.com/office/powerpoint/2010/main" val="2686110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ADB44F-2F6C-44AB-BB73-9FAB5D527E47}"/>
              </a:ext>
            </a:extLst>
          </p:cNvPr>
          <p:cNvSpPr>
            <a:spLocks noGrp="1"/>
          </p:cNvSpPr>
          <p:nvPr>
            <p:ph type="title"/>
          </p:nvPr>
        </p:nvSpPr>
        <p:spPr/>
        <p:txBody>
          <a:bodyPr/>
          <a:lstStyle/>
          <a:p>
            <a:pPr algn="ctr"/>
            <a:r>
              <a:rPr lang="cs-CZ" b="1" dirty="0"/>
              <a:t>Smlouva o dílo</a:t>
            </a:r>
          </a:p>
        </p:txBody>
      </p:sp>
      <p:sp>
        <p:nvSpPr>
          <p:cNvPr id="3" name="Zástupný symbol pro obsah 2">
            <a:extLst>
              <a:ext uri="{FF2B5EF4-FFF2-40B4-BE49-F238E27FC236}">
                <a16:creationId xmlns:a16="http://schemas.microsoft.com/office/drawing/2014/main" id="{F998FB9A-D5E1-4B7E-806F-2E82746369D5}"/>
              </a:ext>
            </a:extLst>
          </p:cNvPr>
          <p:cNvSpPr>
            <a:spLocks noGrp="1"/>
          </p:cNvSpPr>
          <p:nvPr>
            <p:ph idx="1"/>
          </p:nvPr>
        </p:nvSpPr>
        <p:spPr/>
        <p:txBody>
          <a:bodyPr/>
          <a:lstStyle/>
          <a:p>
            <a:r>
              <a:rPr lang="cs-CZ" i="1" dirty="0"/>
              <a:t>Smlouvou o dílo se zhotovitel zavazuje provést na svůj náklad a nebezpečí pro objednatele dílo a objednatel se zavazuje dílo převzít a zaplatit cenu.</a:t>
            </a:r>
          </a:p>
          <a:p>
            <a:r>
              <a:rPr lang="cs-CZ" i="1" dirty="0"/>
              <a:t>Dílem se rozumí </a:t>
            </a:r>
            <a:r>
              <a:rPr lang="cs-CZ" i="1" dirty="0">
                <a:solidFill>
                  <a:srgbClr val="FF0000"/>
                </a:solidFill>
              </a:rPr>
              <a:t>zhotovení určité věci</a:t>
            </a:r>
            <a:r>
              <a:rPr lang="cs-CZ" i="1" dirty="0"/>
              <a:t>, nespadá-li pod kupní smlouvu, a dále údržba, oprava nebo úprava věci, nebo činnost s jiným výsledkem. Dílem se rozumí vždy </a:t>
            </a:r>
            <a:r>
              <a:rPr lang="cs-CZ" i="1" dirty="0">
                <a:solidFill>
                  <a:srgbClr val="FF0000"/>
                </a:solidFill>
              </a:rPr>
              <a:t>zhotovení, údržba, oprava nebo úprava stavby nebo její části</a:t>
            </a:r>
            <a:r>
              <a:rPr lang="cs-CZ" i="1" dirty="0"/>
              <a:t>.</a:t>
            </a:r>
          </a:p>
          <a:p>
            <a:r>
              <a:rPr lang="cs-CZ" dirty="0"/>
              <a:t>Způsob provádění díla</a:t>
            </a:r>
          </a:p>
          <a:p>
            <a:endParaRPr lang="cs-CZ" dirty="0"/>
          </a:p>
        </p:txBody>
      </p:sp>
    </p:spTree>
    <p:extLst>
      <p:ext uri="{BB962C8B-B14F-4D97-AF65-F5344CB8AC3E}">
        <p14:creationId xmlns:p14="http://schemas.microsoft.com/office/powerpoint/2010/main" val="3891612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739E2FF-B096-415E-8909-7B681C04D078}"/>
              </a:ext>
            </a:extLst>
          </p:cNvPr>
          <p:cNvSpPr>
            <a:spLocks noGrp="1"/>
          </p:cNvSpPr>
          <p:nvPr>
            <p:ph idx="1"/>
          </p:nvPr>
        </p:nvSpPr>
        <p:spPr>
          <a:xfrm>
            <a:off x="838200" y="868680"/>
            <a:ext cx="10515600" cy="5308283"/>
          </a:xfrm>
        </p:spPr>
        <p:txBody>
          <a:bodyPr>
            <a:normAutofit fontScale="92500" lnSpcReduction="10000"/>
          </a:bodyPr>
          <a:lstStyle/>
          <a:p>
            <a:r>
              <a:rPr lang="cs-CZ" dirty="0"/>
              <a:t>Dílo je provedeno, je-li dokončeno a předáno.</a:t>
            </a:r>
          </a:p>
          <a:p>
            <a:endParaRPr lang="cs-CZ" dirty="0"/>
          </a:p>
          <a:p>
            <a:r>
              <a:rPr lang="cs-CZ" dirty="0"/>
              <a:t>Dílo je dokončeno, je-li předvedena jeho způsobilost sloužit svému účelu. Objednatel převezme dokončené dílo s výhradami, nebo bez výhrad.</a:t>
            </a:r>
          </a:p>
          <a:p>
            <a:endParaRPr lang="cs-CZ" dirty="0"/>
          </a:p>
          <a:p>
            <a:r>
              <a:rPr lang="cs-CZ" dirty="0"/>
              <a:t>Právo na zaplacení ceny díla vzniká provedením díla.</a:t>
            </a:r>
          </a:p>
          <a:p>
            <a:endParaRPr lang="cs-CZ" dirty="0"/>
          </a:p>
          <a:p>
            <a:r>
              <a:rPr lang="cs-CZ" dirty="0"/>
              <a:t>Vady díla</a:t>
            </a:r>
          </a:p>
          <a:p>
            <a:endParaRPr lang="cs-CZ" dirty="0"/>
          </a:p>
          <a:p>
            <a:r>
              <a:rPr lang="cs-CZ" dirty="0"/>
              <a:t>Určení ceny podle rozpočtu </a:t>
            </a:r>
          </a:p>
          <a:p>
            <a:endParaRPr lang="cs-CZ" dirty="0"/>
          </a:p>
          <a:p>
            <a:r>
              <a:rPr lang="cs-CZ" dirty="0"/>
              <a:t>Stavba jako předmět smlouvy o dílo</a:t>
            </a:r>
          </a:p>
          <a:p>
            <a:endParaRPr lang="cs-CZ" dirty="0"/>
          </a:p>
          <a:p>
            <a:endParaRPr lang="cs-CZ" dirty="0"/>
          </a:p>
          <a:p>
            <a:endParaRPr lang="cs-CZ" dirty="0"/>
          </a:p>
        </p:txBody>
      </p:sp>
    </p:spTree>
    <p:extLst>
      <p:ext uri="{BB962C8B-B14F-4D97-AF65-F5344CB8AC3E}">
        <p14:creationId xmlns:p14="http://schemas.microsoft.com/office/powerpoint/2010/main" val="24561320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C55EC4-5D26-4DC1-BF07-71790305A42F}"/>
              </a:ext>
            </a:extLst>
          </p:cNvPr>
          <p:cNvSpPr>
            <a:spLocks noGrp="1"/>
          </p:cNvSpPr>
          <p:nvPr>
            <p:ph type="ctrTitle"/>
          </p:nvPr>
        </p:nvSpPr>
        <p:spPr/>
        <p:txBody>
          <a:bodyPr/>
          <a:lstStyle/>
          <a:p>
            <a:r>
              <a:rPr lang="cs-CZ" b="1" dirty="0"/>
              <a:t>Závazky z deliktů</a:t>
            </a:r>
          </a:p>
        </p:txBody>
      </p:sp>
      <p:sp>
        <p:nvSpPr>
          <p:cNvPr id="3" name="Podnadpis 2">
            <a:extLst>
              <a:ext uri="{FF2B5EF4-FFF2-40B4-BE49-F238E27FC236}">
                <a16:creationId xmlns:a16="http://schemas.microsoft.com/office/drawing/2014/main" id="{4F646D30-5746-424C-BD22-982F33D5D886}"/>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9822274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Náhrada majetkové a nemajetkové újmy</a:t>
            </a:r>
          </a:p>
        </p:txBody>
      </p:sp>
      <p:sp>
        <p:nvSpPr>
          <p:cNvPr id="3" name="Zástupný symbol pro obsah 2"/>
          <p:cNvSpPr>
            <a:spLocks noGrp="1"/>
          </p:cNvSpPr>
          <p:nvPr>
            <p:ph idx="1"/>
          </p:nvPr>
        </p:nvSpPr>
        <p:spPr/>
        <p:txBody>
          <a:bodyPr>
            <a:normAutofit/>
          </a:bodyPr>
          <a:lstStyle/>
          <a:p>
            <a:pPr lvl="1" algn="just"/>
            <a:r>
              <a:rPr lang="cs-CZ" sz="3200" dirty="0"/>
              <a:t>Protiprávnost </a:t>
            </a:r>
          </a:p>
          <a:p>
            <a:pPr lvl="1" algn="just"/>
            <a:r>
              <a:rPr lang="cs-CZ" sz="3200" dirty="0"/>
              <a:t>Újma – majetková a nemajetková </a:t>
            </a:r>
          </a:p>
          <a:p>
            <a:pPr lvl="1" algn="just"/>
            <a:r>
              <a:rPr lang="cs-CZ" sz="3200" dirty="0"/>
              <a:t>Příčinná souvislost</a:t>
            </a:r>
          </a:p>
          <a:p>
            <a:pPr lvl="1" algn="just"/>
            <a:r>
              <a:rPr lang="cs-CZ" sz="3200" dirty="0"/>
              <a:t>Zavinění – formy zavinění </a:t>
            </a:r>
          </a:p>
        </p:txBody>
      </p:sp>
    </p:spTree>
    <p:extLst>
      <p:ext uri="{BB962C8B-B14F-4D97-AF65-F5344CB8AC3E}">
        <p14:creationId xmlns:p14="http://schemas.microsoft.com/office/powerpoint/2010/main" val="14281446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Protiprávnost</a:t>
            </a:r>
          </a:p>
        </p:txBody>
      </p:sp>
      <p:sp>
        <p:nvSpPr>
          <p:cNvPr id="3" name="Zástupný symbol pro obsah 2"/>
          <p:cNvSpPr>
            <a:spLocks noGrp="1"/>
          </p:cNvSpPr>
          <p:nvPr>
            <p:ph idx="1"/>
          </p:nvPr>
        </p:nvSpPr>
        <p:spPr/>
        <p:txBody>
          <a:bodyPr>
            <a:normAutofit fontScale="92500" lnSpcReduction="20000"/>
          </a:bodyPr>
          <a:lstStyle/>
          <a:p>
            <a:r>
              <a:rPr lang="cs-CZ" dirty="0"/>
              <a:t>Postup lege </a:t>
            </a:r>
            <a:r>
              <a:rPr lang="cs-CZ" dirty="0" err="1"/>
              <a:t>artis</a:t>
            </a:r>
            <a:r>
              <a:rPr lang="cs-CZ" dirty="0"/>
              <a:t> </a:t>
            </a:r>
          </a:p>
          <a:p>
            <a:pPr lvl="1"/>
            <a:r>
              <a:rPr lang="cs-CZ" dirty="0"/>
              <a:t>Jakýkoliv zákrok v oblasti péče o zdraví, včetně vědeckého výzkumu, je nutno provádět v souladu s příslušnými profesními povinnostmi a standardy (čl. 4 Úmluva o biomedicíně)</a:t>
            </a:r>
          </a:p>
          <a:p>
            <a:r>
              <a:rPr lang="cs-CZ" dirty="0"/>
              <a:t>Informovaný souhlas </a:t>
            </a:r>
          </a:p>
          <a:p>
            <a:pPr lvl="1" algn="just"/>
            <a:r>
              <a:rPr lang="cs-CZ" i="1" dirty="0"/>
              <a:t>Odpovědnost poskytovatele zdravotní péče za škodu na zdraví (podle § 420 a 421a </a:t>
            </a:r>
            <a:r>
              <a:rPr lang="cs-CZ" i="1" dirty="0" err="1"/>
              <a:t>obč</a:t>
            </a:r>
            <a:r>
              <a:rPr lang="cs-CZ" i="1" dirty="0"/>
              <a:t>. zák.) </a:t>
            </a:r>
            <a:r>
              <a:rPr lang="cs-CZ" i="1" dirty="0">
                <a:solidFill>
                  <a:srgbClr val="FF0000"/>
                </a:solidFill>
              </a:rPr>
              <a:t>v případě nedostatečného poučení o možných rizicích a alternativách zákroku</a:t>
            </a:r>
            <a:r>
              <a:rPr lang="cs-CZ" i="1" dirty="0"/>
              <a:t>, ač jinak byla zdravotnická služba poskytnuta lege </a:t>
            </a:r>
            <a:r>
              <a:rPr lang="cs-CZ" i="1" dirty="0" err="1"/>
              <a:t>artis</a:t>
            </a:r>
            <a:r>
              <a:rPr lang="cs-CZ" i="1" dirty="0"/>
              <a:t>, nastává jen tehdy, prokáže-li pacient, že při znalosti rozhodných skutečností (o nichž měl být poučen) bylo reálně pravděpodobné, že by se rozhodl jinak, tj. že zákrok nepodstoupí. Při úvaze, o čem poučit, je nutno vycházet z kombinace pravděpodobnosti rizika určitého možného nepříznivého vývoje či nepříznivých následků zákroku a závažnosti takových následků pro celkový zdravotní stav pacienta. Čím závažnější budou nepříznivé následky v případě naplnění rizika, tím menší pravděpodobnost bude stačit ke vzniku povinnosti o nich pacienta poučit (25 </a:t>
            </a:r>
            <a:r>
              <a:rPr lang="cs-CZ" i="1" dirty="0" err="1"/>
              <a:t>Cdo</a:t>
            </a:r>
            <a:r>
              <a:rPr lang="cs-CZ" i="1" dirty="0"/>
              <a:t> 1381/2013)</a:t>
            </a:r>
          </a:p>
          <a:p>
            <a:endParaRPr lang="cs-CZ" dirty="0"/>
          </a:p>
          <a:p>
            <a:pPr marL="0" indent="0">
              <a:buNone/>
            </a:pPr>
            <a:endParaRPr lang="cs-CZ" dirty="0"/>
          </a:p>
        </p:txBody>
      </p:sp>
    </p:spTree>
    <p:extLst>
      <p:ext uri="{BB962C8B-B14F-4D97-AF65-F5344CB8AC3E}">
        <p14:creationId xmlns:p14="http://schemas.microsoft.com/office/powerpoint/2010/main" val="40753053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Újma</a:t>
            </a:r>
          </a:p>
        </p:txBody>
      </p:sp>
      <p:sp>
        <p:nvSpPr>
          <p:cNvPr id="3" name="Zástupný symbol pro obsah 2"/>
          <p:cNvSpPr>
            <a:spLocks noGrp="1"/>
          </p:cNvSpPr>
          <p:nvPr>
            <p:ph idx="1"/>
          </p:nvPr>
        </p:nvSpPr>
        <p:spPr/>
        <p:txBody>
          <a:bodyPr/>
          <a:lstStyle/>
          <a:p>
            <a:pPr algn="just"/>
            <a:r>
              <a:rPr lang="cs-CZ" dirty="0"/>
              <a:t>Majetková újma</a:t>
            </a:r>
          </a:p>
          <a:p>
            <a:pPr lvl="1" algn="just"/>
            <a:r>
              <a:rPr lang="cs-CZ" i="1" dirty="0"/>
              <a:t>újma, která nastala v </a:t>
            </a:r>
            <a:r>
              <a:rPr lang="cs-CZ" i="1" dirty="0">
                <a:solidFill>
                  <a:srgbClr val="FF0000"/>
                </a:solidFill>
              </a:rPr>
              <a:t>majetkové sféře poškozeného </a:t>
            </a:r>
            <a:r>
              <a:rPr lang="cs-CZ" i="1" dirty="0"/>
              <a:t>a je </a:t>
            </a:r>
            <a:r>
              <a:rPr lang="cs-CZ" i="1" dirty="0">
                <a:solidFill>
                  <a:srgbClr val="FF0000"/>
                </a:solidFill>
              </a:rPr>
              <a:t>objektivně vyjádřitelná všeobecným ekvivalentem, tj. penězi</a:t>
            </a:r>
            <a:r>
              <a:rPr lang="cs-CZ" i="1" dirty="0"/>
              <a:t>; skutečnou škodou je pak újma spočívající v tom, že dosavadní majetkový stav poškozeného se vlivem škodné události zmenšil</a:t>
            </a:r>
            <a:r>
              <a:rPr lang="cs-CZ" dirty="0"/>
              <a:t> (např. stanovisko Nejvyššího soudu ČSSR </a:t>
            </a:r>
            <a:r>
              <a:rPr lang="cs-CZ" dirty="0" err="1"/>
              <a:t>Cpj</a:t>
            </a:r>
            <a:r>
              <a:rPr lang="cs-CZ" dirty="0"/>
              <a:t> 87/70, publikované pod č. 55/1971 Sbírky soudních rozhodnutí a stanovisek)</a:t>
            </a:r>
          </a:p>
          <a:p>
            <a:pPr marL="457200" lvl="1" indent="0" algn="just">
              <a:buNone/>
            </a:pPr>
            <a:endParaRPr lang="cs-CZ" dirty="0"/>
          </a:p>
          <a:p>
            <a:pPr lvl="1" algn="just"/>
            <a:r>
              <a:rPr lang="cs-CZ" dirty="0"/>
              <a:t>Povinnost k náhradě újmy na jmění (§ 2894 </a:t>
            </a:r>
            <a:r>
              <a:rPr lang="cs-CZ" dirty="0" err="1"/>
              <a:t>o.z</a:t>
            </a:r>
            <a:r>
              <a:rPr lang="cs-CZ" dirty="0"/>
              <a:t>.)</a:t>
            </a:r>
          </a:p>
        </p:txBody>
      </p:sp>
    </p:spTree>
    <p:extLst>
      <p:ext uri="{BB962C8B-B14F-4D97-AF65-F5344CB8AC3E}">
        <p14:creationId xmlns:p14="http://schemas.microsoft.com/office/powerpoint/2010/main" val="21477624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Nemajetková újma</a:t>
            </a:r>
          </a:p>
        </p:txBody>
      </p:sp>
      <p:sp>
        <p:nvSpPr>
          <p:cNvPr id="3" name="Zástupný symbol pro obsah 2"/>
          <p:cNvSpPr>
            <a:spLocks noGrp="1"/>
          </p:cNvSpPr>
          <p:nvPr>
            <p:ph idx="1"/>
          </p:nvPr>
        </p:nvSpPr>
        <p:spPr/>
        <p:txBody>
          <a:bodyPr/>
          <a:lstStyle/>
          <a:p>
            <a:pPr algn="just"/>
            <a:r>
              <a:rPr lang="cs-CZ" i="1" dirty="0"/>
              <a:t>újma, která vznikne narušením integrity člověka, tj. projeví se v osobnostní sféře člověka </a:t>
            </a:r>
            <a:r>
              <a:rPr lang="cs-CZ" dirty="0"/>
              <a:t>(rozsudek Nejvyššího soudu ze dne 26. 1. 2011, </a:t>
            </a:r>
            <a:r>
              <a:rPr lang="cs-CZ" dirty="0" err="1"/>
              <a:t>sp</a:t>
            </a:r>
            <a:r>
              <a:rPr lang="cs-CZ" dirty="0"/>
              <a:t>. zn. 25 </a:t>
            </a:r>
            <a:r>
              <a:rPr lang="cs-CZ" dirty="0" err="1"/>
              <a:t>Cdo</a:t>
            </a:r>
            <a:r>
              <a:rPr lang="cs-CZ" dirty="0"/>
              <a:t> 5162/2008)</a:t>
            </a:r>
          </a:p>
          <a:p>
            <a:pPr marL="0" indent="0" algn="just">
              <a:buNone/>
            </a:pPr>
            <a:endParaRPr lang="cs-CZ" dirty="0"/>
          </a:p>
          <a:p>
            <a:pPr algn="just"/>
            <a:r>
              <a:rPr lang="cs-CZ" dirty="0"/>
              <a:t>Zásah do integrity člověka, která se projevuje v jeho nepohodlí či stresu.</a:t>
            </a:r>
          </a:p>
          <a:p>
            <a:pPr algn="just"/>
            <a:endParaRPr lang="cs-CZ" dirty="0"/>
          </a:p>
          <a:p>
            <a:pPr algn="just"/>
            <a:r>
              <a:rPr lang="cs-CZ" dirty="0"/>
              <a:t>Např. bolestné</a:t>
            </a:r>
          </a:p>
        </p:txBody>
      </p:sp>
    </p:spTree>
    <p:extLst>
      <p:ext uri="{BB962C8B-B14F-4D97-AF65-F5344CB8AC3E}">
        <p14:creationId xmlns:p14="http://schemas.microsoft.com/office/powerpoint/2010/main" val="38532268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Případy náhrady nemajetkové újma dle zákona</a:t>
            </a:r>
          </a:p>
        </p:txBody>
      </p:sp>
      <p:sp>
        <p:nvSpPr>
          <p:cNvPr id="3" name="Zástupný symbol pro obsah 2"/>
          <p:cNvSpPr>
            <a:spLocks noGrp="1"/>
          </p:cNvSpPr>
          <p:nvPr>
            <p:ph idx="1"/>
          </p:nvPr>
        </p:nvSpPr>
        <p:spPr/>
        <p:txBody>
          <a:bodyPr/>
          <a:lstStyle/>
          <a:p>
            <a:pPr marL="228600" lvl="2">
              <a:spcBef>
                <a:spcPts val="1000"/>
              </a:spcBef>
            </a:pPr>
            <a:r>
              <a:rPr lang="cs-CZ" b="1" dirty="0"/>
              <a:t>Ztráta radosti z dovolené </a:t>
            </a:r>
          </a:p>
          <a:p>
            <a:pPr marL="228600" lvl="2">
              <a:spcBef>
                <a:spcPts val="1000"/>
              </a:spcBef>
            </a:pPr>
            <a:r>
              <a:rPr lang="cs-CZ" b="1" dirty="0"/>
              <a:t>Náhrada nemajetkové újmy dle zákona č. 82/1998 Sb., o odpovědnosti za škodu způsobenou při výkonu veřejné moci rozhodnutím nebo nesprávným úředním postupem</a:t>
            </a:r>
          </a:p>
          <a:p>
            <a:pPr marL="228600" lvl="2">
              <a:spcBef>
                <a:spcPts val="1000"/>
              </a:spcBef>
            </a:pPr>
            <a:r>
              <a:rPr lang="cs-CZ" b="1" dirty="0"/>
              <a:t>Zákon o právu autorském </a:t>
            </a:r>
          </a:p>
          <a:p>
            <a:pPr marL="228600" lvl="2">
              <a:spcBef>
                <a:spcPts val="1000"/>
              </a:spcBef>
            </a:pPr>
            <a:r>
              <a:rPr lang="cs-CZ" b="1" dirty="0"/>
              <a:t>Ochrana proti nekalé soutěži </a:t>
            </a:r>
          </a:p>
          <a:p>
            <a:endParaRPr lang="cs-CZ" dirty="0"/>
          </a:p>
        </p:txBody>
      </p:sp>
    </p:spTree>
    <p:extLst>
      <p:ext uri="{BB962C8B-B14F-4D97-AF65-F5344CB8AC3E}">
        <p14:creationId xmlns:p14="http://schemas.microsoft.com/office/powerpoint/2010/main" val="42001695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Příčinná souvislost </a:t>
            </a:r>
          </a:p>
        </p:txBody>
      </p:sp>
      <p:sp>
        <p:nvSpPr>
          <p:cNvPr id="3" name="Zástupný symbol pro obsah 2"/>
          <p:cNvSpPr>
            <a:spLocks noGrp="1"/>
          </p:cNvSpPr>
          <p:nvPr>
            <p:ph idx="1"/>
          </p:nvPr>
        </p:nvSpPr>
        <p:spPr>
          <a:xfrm>
            <a:off x="1021080" y="1770761"/>
            <a:ext cx="10515600" cy="4351338"/>
          </a:xfrm>
        </p:spPr>
        <p:txBody>
          <a:bodyPr/>
          <a:lstStyle/>
          <a:p>
            <a:r>
              <a:rPr lang="cs-CZ" dirty="0"/>
              <a:t>Tzv. kauzální nexus</a:t>
            </a:r>
          </a:p>
        </p:txBody>
      </p:sp>
      <p:sp>
        <p:nvSpPr>
          <p:cNvPr id="4" name="Obdélník 3"/>
          <p:cNvSpPr/>
          <p:nvPr/>
        </p:nvSpPr>
        <p:spPr>
          <a:xfrm>
            <a:off x="402336" y="3026664"/>
            <a:ext cx="3127248"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Klient A udeřil klienta B</a:t>
            </a:r>
          </a:p>
        </p:txBody>
      </p:sp>
      <p:sp>
        <p:nvSpPr>
          <p:cNvPr id="5" name="Obdélník 4"/>
          <p:cNvSpPr/>
          <p:nvPr/>
        </p:nvSpPr>
        <p:spPr>
          <a:xfrm>
            <a:off x="4338828" y="3026664"/>
            <a:ext cx="3127248" cy="125272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cs-CZ" sz="2400" dirty="0"/>
              <a:t>Klient B má zlomenou ruku</a:t>
            </a:r>
          </a:p>
        </p:txBody>
      </p:sp>
      <p:sp>
        <p:nvSpPr>
          <p:cNvPr id="7" name="Obdélník 6"/>
          <p:cNvSpPr/>
          <p:nvPr/>
        </p:nvSpPr>
        <p:spPr>
          <a:xfrm>
            <a:off x="8275320" y="3026664"/>
            <a:ext cx="3261360"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Je dána příčinná souvislost mezi jednáním klienta A újmou klienta B?</a:t>
            </a:r>
          </a:p>
        </p:txBody>
      </p:sp>
      <p:sp>
        <p:nvSpPr>
          <p:cNvPr id="8" name="Šipka doprava 7"/>
          <p:cNvSpPr/>
          <p:nvPr/>
        </p:nvSpPr>
        <p:spPr>
          <a:xfrm>
            <a:off x="3639312" y="3511296"/>
            <a:ext cx="493776" cy="3383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prava 8"/>
          <p:cNvSpPr/>
          <p:nvPr/>
        </p:nvSpPr>
        <p:spPr>
          <a:xfrm>
            <a:off x="7591044" y="3511296"/>
            <a:ext cx="493776" cy="3383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402336" y="4869371"/>
            <a:ext cx="3127248"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Protiprávnost</a:t>
            </a:r>
          </a:p>
        </p:txBody>
      </p:sp>
      <p:sp>
        <p:nvSpPr>
          <p:cNvPr id="11" name="Obdélník 10"/>
          <p:cNvSpPr/>
          <p:nvPr/>
        </p:nvSpPr>
        <p:spPr>
          <a:xfrm>
            <a:off x="4338828" y="4869371"/>
            <a:ext cx="3127248"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Újma</a:t>
            </a:r>
          </a:p>
        </p:txBody>
      </p:sp>
      <p:sp>
        <p:nvSpPr>
          <p:cNvPr id="12" name="Obdélník 11"/>
          <p:cNvSpPr/>
          <p:nvPr/>
        </p:nvSpPr>
        <p:spPr>
          <a:xfrm>
            <a:off x="8275320" y="4869371"/>
            <a:ext cx="3127248"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t>Příčinná souvislost</a:t>
            </a:r>
          </a:p>
        </p:txBody>
      </p:sp>
    </p:spTree>
    <p:extLst>
      <p:ext uri="{BB962C8B-B14F-4D97-AF65-F5344CB8AC3E}">
        <p14:creationId xmlns:p14="http://schemas.microsoft.com/office/powerpoint/2010/main" val="613004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50212C-813E-426E-88A7-2A285396DC38}"/>
              </a:ext>
            </a:extLst>
          </p:cNvPr>
          <p:cNvSpPr>
            <a:spLocks noGrp="1"/>
          </p:cNvSpPr>
          <p:nvPr>
            <p:ph type="title"/>
          </p:nvPr>
        </p:nvSpPr>
        <p:spPr/>
        <p:txBody>
          <a:bodyPr/>
          <a:lstStyle/>
          <a:p>
            <a:pPr algn="ctr"/>
            <a:r>
              <a:rPr lang="cs-CZ" b="1" dirty="0"/>
              <a:t>Osoby</a:t>
            </a:r>
          </a:p>
        </p:txBody>
      </p:sp>
      <p:sp>
        <p:nvSpPr>
          <p:cNvPr id="3" name="Zástupný symbol pro obsah 2">
            <a:extLst>
              <a:ext uri="{FF2B5EF4-FFF2-40B4-BE49-F238E27FC236}">
                <a16:creationId xmlns:a16="http://schemas.microsoft.com/office/drawing/2014/main" id="{3006A9CF-B95C-4EE4-9BAC-4F2449CDF880}"/>
              </a:ext>
            </a:extLst>
          </p:cNvPr>
          <p:cNvSpPr>
            <a:spLocks noGrp="1"/>
          </p:cNvSpPr>
          <p:nvPr>
            <p:ph idx="1"/>
          </p:nvPr>
        </p:nvSpPr>
        <p:spPr/>
        <p:txBody>
          <a:bodyPr/>
          <a:lstStyle/>
          <a:p>
            <a:r>
              <a:rPr lang="cs-CZ" dirty="0"/>
              <a:t>Právní osobnost a svéprávnost </a:t>
            </a:r>
          </a:p>
          <a:p>
            <a:endParaRPr lang="cs-CZ" dirty="0"/>
          </a:p>
          <a:p>
            <a:r>
              <a:rPr lang="cs-CZ" dirty="0"/>
              <a:t>Fyzické osoby</a:t>
            </a:r>
          </a:p>
          <a:p>
            <a:pPr lvl="1"/>
            <a:r>
              <a:rPr lang="cs-CZ" dirty="0"/>
              <a:t>Ochrana osobnosti člověka</a:t>
            </a:r>
          </a:p>
          <a:p>
            <a:pPr lvl="1"/>
            <a:r>
              <a:rPr lang="cs-CZ" dirty="0"/>
              <a:t>Podoba a soukromí, informovaný souhlas – přesah k sociálním službám </a:t>
            </a:r>
          </a:p>
          <a:p>
            <a:r>
              <a:rPr lang="cs-CZ" dirty="0"/>
              <a:t>Právnické osoby</a:t>
            </a:r>
          </a:p>
        </p:txBody>
      </p:sp>
    </p:spTree>
    <p:extLst>
      <p:ext uri="{BB962C8B-B14F-4D97-AF65-F5344CB8AC3E}">
        <p14:creationId xmlns:p14="http://schemas.microsoft.com/office/powerpoint/2010/main" val="4673980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704088"/>
            <a:ext cx="10515600" cy="5472875"/>
          </a:xfrm>
        </p:spPr>
        <p:txBody>
          <a:bodyPr/>
          <a:lstStyle/>
          <a:p>
            <a:pPr algn="just"/>
            <a:r>
              <a:rPr lang="cs-CZ" i="1" dirty="0"/>
              <a:t> O vztah příčinné souvislosti se jedná, vznikla-li škoda následkem protiprávního úkonu škůdce, tedy je-li jeho jednání a škoda ve </a:t>
            </a:r>
            <a:r>
              <a:rPr lang="cs-CZ" i="1" dirty="0">
                <a:solidFill>
                  <a:srgbClr val="FF0000"/>
                </a:solidFill>
              </a:rPr>
              <a:t>vzájemném poměru příčiny a následku, tudíž je-li doloženo, že nebýt protiprávního úkonu, ke škodě by nedošlo </a:t>
            </a:r>
            <a:r>
              <a:rPr lang="cs-CZ" i="1" dirty="0"/>
              <a:t>(</a:t>
            </a:r>
            <a:r>
              <a:rPr lang="cs-CZ" i="1" dirty="0" err="1"/>
              <a:t>conditio</a:t>
            </a:r>
            <a:r>
              <a:rPr lang="cs-CZ" i="1" dirty="0"/>
              <a:t> sine </a:t>
            </a:r>
            <a:r>
              <a:rPr lang="cs-CZ" i="1" dirty="0" err="1"/>
              <a:t>qua</a:t>
            </a:r>
            <a:r>
              <a:rPr lang="cs-CZ" i="1" dirty="0"/>
              <a:t> non) (25 </a:t>
            </a:r>
            <a:r>
              <a:rPr lang="cs-CZ" i="1" dirty="0" err="1"/>
              <a:t>Cdo</a:t>
            </a:r>
            <a:r>
              <a:rPr lang="cs-CZ" i="1" dirty="0"/>
              <a:t> 3285/2015)</a:t>
            </a:r>
          </a:p>
        </p:txBody>
      </p:sp>
    </p:spTree>
    <p:extLst>
      <p:ext uri="{BB962C8B-B14F-4D97-AF65-F5344CB8AC3E}">
        <p14:creationId xmlns:p14="http://schemas.microsoft.com/office/powerpoint/2010/main" val="16691184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448056"/>
            <a:ext cx="10515600" cy="5728907"/>
          </a:xfrm>
        </p:spPr>
        <p:txBody>
          <a:bodyPr>
            <a:normAutofit fontScale="85000" lnSpcReduction="20000"/>
          </a:bodyPr>
          <a:lstStyle/>
          <a:p>
            <a:pPr algn="just"/>
            <a:r>
              <a:rPr lang="cs-CZ" i="1" dirty="0"/>
              <a:t>Je-li příčin, které z časového hlediska působí následně (jde o </a:t>
            </a:r>
            <a:r>
              <a:rPr lang="cs-CZ" i="1" dirty="0">
                <a:solidFill>
                  <a:srgbClr val="FF0000"/>
                </a:solidFill>
              </a:rPr>
              <a:t>tzv. řetězec postupně nastupujících příčin a následků</a:t>
            </a:r>
            <a:r>
              <a:rPr lang="cs-CZ" i="1" dirty="0"/>
              <a:t>), více, musí být jejich vztah ke vzniku škody natolik propojen, že již z působení prvotní příčiny lze důvodně dovozovat věcnou souvislost se vznikem škodlivého následku (srov. rozsudek Nejvyššího soudu ze dne 26. 5. 2010, </a:t>
            </a:r>
            <a:r>
              <a:rPr lang="cs-CZ" i="1" dirty="0" err="1"/>
              <a:t>sp</a:t>
            </a:r>
            <a:r>
              <a:rPr lang="cs-CZ" i="1" dirty="0"/>
              <a:t>. zn. 25 </a:t>
            </a:r>
            <a:r>
              <a:rPr lang="cs-CZ" i="1" dirty="0" err="1"/>
              <a:t>Cdo</a:t>
            </a:r>
            <a:r>
              <a:rPr lang="cs-CZ" i="1" dirty="0"/>
              <a:t> 3585/2007, Soubor C 8673). Právně relevantními příčinami tedy nemohou být kterékoli faktické příčiny, sebevíce vzdálené od </a:t>
            </a:r>
            <a:r>
              <a:rPr lang="cs-CZ" i="1" dirty="0" err="1"/>
              <a:t>škodního</a:t>
            </a:r>
            <a:r>
              <a:rPr lang="cs-CZ" i="1" dirty="0"/>
              <a:t> následku, nýbrž je třeba vyčlenit (izolovat) jen ty příčiny, s nimiž právo spojuje vznik odpovědnosti (tzv. umělá izolace jevů), které jsou pro způsobení následku významné (tzv. gradace příčinné souvislosti) a které podle obvyklého chodu věcí i podle obecné zkušenosti mají zpravidla (typicky) za následek způsobení určité škody (tzv. adekvátní příčinná souvislost). Příčinná souvislost jako jeden z nezbytných předpokladů odpovědnosti za škodu je tedy dána tehdy, je-li škoda podle obvyklého (přirozeného) chodu věcí i obecné zkušenosti, respektive poznatků adekvátním následkem protiprávního úkonu či škodní události. Základním kritériem, ze kterého vychází teorie adekvátnosti, je objektivní předvídatelnost </a:t>
            </a:r>
            <a:r>
              <a:rPr lang="cs-CZ" i="1" dirty="0" err="1"/>
              <a:t>škodního</a:t>
            </a:r>
            <a:r>
              <a:rPr lang="cs-CZ" i="1" dirty="0"/>
              <a:t> následku (srov. nález Ústavního soudu ze dne 1. 11. 2007, </a:t>
            </a:r>
            <a:r>
              <a:rPr lang="cs-CZ" i="1" dirty="0" err="1"/>
              <a:t>sp</a:t>
            </a:r>
            <a:r>
              <a:rPr lang="cs-CZ" i="1" dirty="0"/>
              <a:t>. zn. I. ÚS 312/05, uveřejněný pod č. 177/2007 Sbírky nálezů a usnesení Ústavního soudu, nebo v literatuře Knappová, M., Švestka, J. a kol.: Občanské právo hmotné, svazek II, 3. vydání, Praha, ASPI, 2002, s. 459, a rozsudek Nejvyššího soudu ze dne 3. 2. 2015, </a:t>
            </a:r>
            <a:r>
              <a:rPr lang="cs-CZ" i="1" dirty="0" err="1"/>
              <a:t>sp</a:t>
            </a:r>
            <a:r>
              <a:rPr lang="cs-CZ" i="1" dirty="0"/>
              <a:t>. zn. 25 </a:t>
            </a:r>
            <a:r>
              <a:rPr lang="cs-CZ" i="1" dirty="0" err="1"/>
              <a:t>Cdo</a:t>
            </a:r>
            <a:r>
              <a:rPr lang="cs-CZ" i="1" dirty="0"/>
              <a:t> 1222/2012).</a:t>
            </a:r>
          </a:p>
        </p:txBody>
      </p:sp>
    </p:spTree>
    <p:extLst>
      <p:ext uri="{BB962C8B-B14F-4D97-AF65-F5344CB8AC3E}">
        <p14:creationId xmlns:p14="http://schemas.microsoft.com/office/powerpoint/2010/main" val="37577068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Rozdíl mezi škodou a nemajetkovou újmou</a:t>
            </a:r>
          </a:p>
        </p:txBody>
      </p:sp>
      <p:sp>
        <p:nvSpPr>
          <p:cNvPr id="3" name="Zástupný symbol pro obsah 2"/>
          <p:cNvSpPr>
            <a:spLocks noGrp="1"/>
          </p:cNvSpPr>
          <p:nvPr>
            <p:ph idx="1"/>
          </p:nvPr>
        </p:nvSpPr>
        <p:spPr/>
        <p:txBody>
          <a:bodyPr/>
          <a:lstStyle/>
          <a:p>
            <a:r>
              <a:rPr lang="cs-CZ" dirty="0"/>
              <a:t>Možnost objektivizace </a:t>
            </a:r>
          </a:p>
          <a:p>
            <a:endParaRPr lang="cs-CZ" dirty="0"/>
          </a:p>
          <a:p>
            <a:r>
              <a:rPr lang="cs-CZ" dirty="0"/>
              <a:t>Má být vůbec nemajetková újma nahrazována? </a:t>
            </a:r>
          </a:p>
          <a:p>
            <a:pPr lvl="1"/>
            <a:r>
              <a:rPr lang="cs-CZ" dirty="0"/>
              <a:t>x sovětská právní věda ji odmítala </a:t>
            </a:r>
          </a:p>
          <a:p>
            <a:endParaRPr lang="cs-CZ" dirty="0"/>
          </a:p>
          <a:p>
            <a:endParaRPr lang="cs-CZ" dirty="0"/>
          </a:p>
        </p:txBody>
      </p:sp>
    </p:spTree>
    <p:extLst>
      <p:ext uri="{BB962C8B-B14F-4D97-AF65-F5344CB8AC3E}">
        <p14:creationId xmlns:p14="http://schemas.microsoft.com/office/powerpoint/2010/main" val="27545269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Prevenční povinnost</a:t>
            </a:r>
          </a:p>
        </p:txBody>
      </p:sp>
      <p:sp>
        <p:nvSpPr>
          <p:cNvPr id="3" name="Zástupný symbol pro obsah 2"/>
          <p:cNvSpPr>
            <a:spLocks noGrp="1"/>
          </p:cNvSpPr>
          <p:nvPr>
            <p:ph idx="1"/>
          </p:nvPr>
        </p:nvSpPr>
        <p:spPr/>
        <p:txBody>
          <a:bodyPr>
            <a:normAutofit lnSpcReduction="10000"/>
          </a:bodyPr>
          <a:lstStyle/>
          <a:p>
            <a:pPr algn="just"/>
            <a:r>
              <a:rPr lang="cs-CZ" i="1" dirty="0"/>
              <a:t>Vyžadují-li to </a:t>
            </a:r>
            <a:r>
              <a:rPr lang="cs-CZ" i="1" dirty="0">
                <a:solidFill>
                  <a:srgbClr val="FF0000"/>
                </a:solidFill>
              </a:rPr>
              <a:t>okolnosti případu </a:t>
            </a:r>
            <a:r>
              <a:rPr lang="cs-CZ" i="1" dirty="0"/>
              <a:t>nebo zvyklosti soukromého života, je každý povinen počínat si při svém konání tak, aby </a:t>
            </a:r>
            <a:r>
              <a:rPr lang="cs-CZ" i="1" dirty="0">
                <a:solidFill>
                  <a:srgbClr val="FF0000"/>
                </a:solidFill>
              </a:rPr>
              <a:t>nedošlo k nedůvodné újmě</a:t>
            </a:r>
            <a:r>
              <a:rPr lang="cs-CZ" i="1" dirty="0"/>
              <a:t> na svobodě, životě, zdraví nebo na vlastnictví jiného (§ 2900 </a:t>
            </a:r>
            <a:r>
              <a:rPr lang="cs-CZ" i="1" dirty="0" err="1"/>
              <a:t>o.z</a:t>
            </a:r>
            <a:r>
              <a:rPr lang="cs-CZ" i="1" dirty="0"/>
              <a:t>.).</a:t>
            </a:r>
          </a:p>
          <a:p>
            <a:pPr algn="just"/>
            <a:r>
              <a:rPr lang="cs-CZ" i="1" dirty="0"/>
              <a:t>Vyžadují-li to okolnosti případu nebo zvyklosti soukromého života, má povinnost zakročit na ochranu jiného každý, kdo vytvořil nebezpečnou situaci nebo kdo nad ní má kontrolu, anebo odůvodňuje-li to povaha poměru mezi osobami. Stejnou povinnost má ten, kdo může podle svých možností a schopností snadno odvrátit újmu, o níž ví nebo musí vědět, že hrozící závažností zjevně převyšuje, co je třeba k zákroku vynaložit (§ 2901 </a:t>
            </a:r>
            <a:r>
              <a:rPr lang="cs-CZ" i="1" dirty="0" err="1"/>
              <a:t>o.z</a:t>
            </a:r>
            <a:r>
              <a:rPr lang="cs-CZ" i="1" dirty="0"/>
              <a:t>.)</a:t>
            </a:r>
          </a:p>
        </p:txBody>
      </p:sp>
    </p:spTree>
    <p:extLst>
      <p:ext uri="{BB962C8B-B14F-4D97-AF65-F5344CB8AC3E}">
        <p14:creationId xmlns:p14="http://schemas.microsoft.com/office/powerpoint/2010/main" val="39803431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Aplikační praxe prevenční povinnosti</a:t>
            </a:r>
          </a:p>
        </p:txBody>
      </p:sp>
      <p:sp>
        <p:nvSpPr>
          <p:cNvPr id="3" name="Zástupný symbol pro obsah 2"/>
          <p:cNvSpPr>
            <a:spLocks noGrp="1"/>
          </p:cNvSpPr>
          <p:nvPr>
            <p:ph idx="1"/>
          </p:nvPr>
        </p:nvSpPr>
        <p:spPr/>
        <p:txBody>
          <a:bodyPr>
            <a:normAutofit lnSpcReduction="10000"/>
          </a:bodyPr>
          <a:lstStyle/>
          <a:p>
            <a:pPr algn="just"/>
            <a:r>
              <a:rPr lang="cs-CZ" b="1" i="1" dirty="0"/>
              <a:t>Závěr, že poskytovatel zdravotní péče ve vztahu k pacientovi porušil generální prevenční povinnost (§ 2900 o. z.) či </a:t>
            </a:r>
            <a:r>
              <a:rPr lang="cs-CZ" b="1" i="1" dirty="0" err="1"/>
              <a:t>zakročovací</a:t>
            </a:r>
            <a:r>
              <a:rPr lang="cs-CZ" b="1" i="1" dirty="0"/>
              <a:t> povinnost (§ 2901 o. z.), se může týkat jen vedlejších či podpůrných činností, které nemají charakter individuálních léčebných postupů, u nichž je náležitá péče popsána odbornou literaturou či profesními standardy (25 </a:t>
            </a:r>
            <a:r>
              <a:rPr lang="cs-CZ" b="1" i="1" dirty="0" err="1"/>
              <a:t>Cdo</a:t>
            </a:r>
            <a:r>
              <a:rPr lang="cs-CZ" b="1" i="1" dirty="0"/>
              <a:t> 4536/2018).</a:t>
            </a:r>
          </a:p>
          <a:p>
            <a:pPr algn="just"/>
            <a:r>
              <a:rPr lang="cs-CZ" b="1" i="1" dirty="0">
                <a:solidFill>
                  <a:srgbClr val="FF0000"/>
                </a:solidFill>
              </a:rPr>
              <a:t>Ponechání pacienta postiženého dezorientací</a:t>
            </a:r>
            <a:r>
              <a:rPr lang="cs-CZ" b="1" i="1" dirty="0"/>
              <a:t>, poruchami vnímání a ztrátou identity (Alzheimerova choroba ve třetím stupni) bez dozoru v místnosti s okny nezajištěnými proti plnému otevření představuje </a:t>
            </a:r>
            <a:r>
              <a:rPr lang="cs-CZ" b="1" i="1" dirty="0">
                <a:solidFill>
                  <a:srgbClr val="FF0000"/>
                </a:solidFill>
              </a:rPr>
              <a:t>porušení prevenční povinnosti provozovatele domova se zvláštním režimem</a:t>
            </a:r>
            <a:r>
              <a:rPr lang="cs-CZ" b="1" i="1" dirty="0"/>
              <a:t> podle zákona č. 108/2006 Sb., o sociálních službách (25 </a:t>
            </a:r>
            <a:r>
              <a:rPr lang="cs-CZ" b="1" i="1" dirty="0" err="1"/>
              <a:t>Cdo</a:t>
            </a:r>
            <a:r>
              <a:rPr lang="cs-CZ" b="1" i="1" dirty="0"/>
              <a:t> 552/2014)</a:t>
            </a:r>
            <a:endParaRPr lang="cs-CZ" i="1" dirty="0"/>
          </a:p>
        </p:txBody>
      </p:sp>
    </p:spTree>
    <p:extLst>
      <p:ext uri="{BB962C8B-B14F-4D97-AF65-F5344CB8AC3E}">
        <p14:creationId xmlns:p14="http://schemas.microsoft.com/office/powerpoint/2010/main" val="14637968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Oznamovací povinnost</a:t>
            </a:r>
          </a:p>
        </p:txBody>
      </p:sp>
      <p:sp>
        <p:nvSpPr>
          <p:cNvPr id="3" name="Zástupný symbol pro obsah 2"/>
          <p:cNvSpPr>
            <a:spLocks noGrp="1"/>
          </p:cNvSpPr>
          <p:nvPr>
            <p:ph idx="1"/>
          </p:nvPr>
        </p:nvSpPr>
        <p:spPr/>
        <p:txBody>
          <a:bodyPr/>
          <a:lstStyle/>
          <a:p>
            <a:pPr algn="just"/>
            <a:r>
              <a:rPr lang="cs-CZ" dirty="0"/>
              <a:t>Kdo porušil právní povinnost, nebo kdo může a má vědět, že ji poruší, oznámí to bez zbytečného odkladu osobě, které z toho může újma vzniknout, a upozorní ji na možné následky. Splní-li oznamovací povinnost, nemá poškozený právo na náhradu té újmy, které mohl po oznámení zabránit.</a:t>
            </a:r>
          </a:p>
        </p:txBody>
      </p:sp>
    </p:spTree>
    <p:extLst>
      <p:ext uri="{BB962C8B-B14F-4D97-AF65-F5344CB8AC3E}">
        <p14:creationId xmlns:p14="http://schemas.microsoft.com/office/powerpoint/2010/main" val="23472693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Okolnosti vylučující protiprávnost</a:t>
            </a:r>
          </a:p>
        </p:txBody>
      </p:sp>
      <p:sp>
        <p:nvSpPr>
          <p:cNvPr id="3" name="Zástupný symbol pro obsah 2"/>
          <p:cNvSpPr>
            <a:spLocks noGrp="1"/>
          </p:cNvSpPr>
          <p:nvPr>
            <p:ph idx="1"/>
          </p:nvPr>
        </p:nvSpPr>
        <p:spPr/>
        <p:txBody>
          <a:bodyPr/>
          <a:lstStyle/>
          <a:p>
            <a:r>
              <a:rPr lang="cs-CZ" dirty="0"/>
              <a:t>Nutná obrana </a:t>
            </a:r>
          </a:p>
          <a:p>
            <a:pPr lvl="1"/>
            <a:r>
              <a:rPr lang="cs-CZ" dirty="0"/>
              <a:t>Příklad</a:t>
            </a:r>
          </a:p>
          <a:p>
            <a:pPr marL="457200" lvl="1" indent="0">
              <a:buNone/>
            </a:pPr>
            <a:endParaRPr lang="cs-CZ" dirty="0"/>
          </a:p>
          <a:p>
            <a:r>
              <a:rPr lang="cs-CZ" dirty="0"/>
              <a:t>Krajní nouze </a:t>
            </a:r>
          </a:p>
          <a:p>
            <a:pPr lvl="1"/>
            <a:r>
              <a:rPr lang="cs-CZ" dirty="0"/>
              <a:t>Příklad </a:t>
            </a:r>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15155185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Funkce náhrady újmy</a:t>
            </a:r>
          </a:p>
        </p:txBody>
      </p:sp>
      <p:sp>
        <p:nvSpPr>
          <p:cNvPr id="3" name="Zástupný symbol pro obsah 2"/>
          <p:cNvSpPr>
            <a:spLocks noGrp="1"/>
          </p:cNvSpPr>
          <p:nvPr>
            <p:ph idx="1"/>
          </p:nvPr>
        </p:nvSpPr>
        <p:spPr/>
        <p:txBody>
          <a:bodyPr/>
          <a:lstStyle/>
          <a:p>
            <a:r>
              <a:rPr lang="cs-CZ" dirty="0"/>
              <a:t>Kompenzace – dominance v české prostředí </a:t>
            </a:r>
          </a:p>
          <a:p>
            <a:endParaRPr lang="cs-CZ" dirty="0"/>
          </a:p>
          <a:p>
            <a:r>
              <a:rPr lang="cs-CZ" dirty="0"/>
              <a:t>Sankce </a:t>
            </a:r>
            <a:r>
              <a:rPr lang="cs-CZ" dirty="0">
                <a:sym typeface="Wingdings" panose="05000000000000000000" pitchFamily="2" charset="2"/>
              </a:rPr>
              <a:t> tzv. </a:t>
            </a:r>
            <a:r>
              <a:rPr lang="cs-CZ" dirty="0" err="1">
                <a:sym typeface="Wingdings" panose="05000000000000000000" pitchFamily="2" charset="2"/>
              </a:rPr>
              <a:t>punitive</a:t>
            </a:r>
            <a:r>
              <a:rPr lang="cs-CZ" dirty="0">
                <a:sym typeface="Wingdings" panose="05000000000000000000" pitchFamily="2" charset="2"/>
              </a:rPr>
              <a:t> </a:t>
            </a:r>
            <a:r>
              <a:rPr lang="cs-CZ" dirty="0" err="1">
                <a:sym typeface="Wingdings" panose="05000000000000000000" pitchFamily="2" charset="2"/>
              </a:rPr>
              <a:t>damages</a:t>
            </a:r>
            <a:endParaRPr lang="cs-CZ" dirty="0">
              <a:sym typeface="Wingdings" panose="05000000000000000000" pitchFamily="2" charset="2"/>
            </a:endParaRPr>
          </a:p>
          <a:p>
            <a:pPr lvl="1"/>
            <a:r>
              <a:rPr lang="cs-CZ" dirty="0">
                <a:sym typeface="Wingdings" panose="05000000000000000000" pitchFamily="2" charset="2"/>
              </a:rPr>
              <a:t>Likvidační důsledky pro škůdce</a:t>
            </a:r>
            <a:endParaRPr lang="cs-CZ" dirty="0"/>
          </a:p>
          <a:p>
            <a:endParaRPr lang="cs-CZ" dirty="0"/>
          </a:p>
          <a:p>
            <a:r>
              <a:rPr lang="cs-CZ" dirty="0"/>
              <a:t>Prevence </a:t>
            </a:r>
          </a:p>
          <a:p>
            <a:endParaRPr lang="cs-CZ" dirty="0"/>
          </a:p>
          <a:p>
            <a:r>
              <a:rPr lang="cs-CZ" dirty="0">
                <a:sym typeface="Wingdings" panose="05000000000000000000" pitchFamily="2" charset="2"/>
              </a:rPr>
              <a:t> význam pro poskytovatele zdravotních a sociálních služeb</a:t>
            </a:r>
            <a:endParaRPr lang="cs-CZ" dirty="0"/>
          </a:p>
        </p:txBody>
      </p:sp>
    </p:spTree>
    <p:extLst>
      <p:ext uri="{BB962C8B-B14F-4D97-AF65-F5344CB8AC3E}">
        <p14:creationId xmlns:p14="http://schemas.microsoft.com/office/powerpoint/2010/main" val="11103600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cs-CZ" i="1" dirty="0"/>
              <a:t>…funkce náhrady škody se podávají z účelů ochrany jednotlivých právních norem (ochrany hodné právní statky), jejichž porušení vyvolává odpovědnost za škodu. Tak se přesouvají kritéria náhrady z vyrovnání k funkci zadostiučinění pro poškozeného, které lze nahlížet jako plnění se sankční funkcí ve vztahu ke škůdci, plnící zároveň i preventivní funkci v zájmu zabránění dalším škodám. </a:t>
            </a:r>
            <a:r>
              <a:rPr lang="cs-CZ" dirty="0"/>
              <a:t>(odlišné stanovisko Wagnerové k nálezu </a:t>
            </a:r>
            <a:r>
              <a:rPr lang="cs-CZ" dirty="0" err="1"/>
              <a:t>Pl</a:t>
            </a:r>
            <a:r>
              <a:rPr lang="cs-CZ" dirty="0"/>
              <a:t>. ÚS 16/04 ze dne 4. 5. 2005)</a:t>
            </a:r>
          </a:p>
        </p:txBody>
      </p:sp>
    </p:spTree>
    <p:extLst>
      <p:ext uri="{BB962C8B-B14F-4D97-AF65-F5344CB8AC3E}">
        <p14:creationId xmlns:p14="http://schemas.microsoft.com/office/powerpoint/2010/main" val="2957310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Povinnost nahradit škodu </a:t>
            </a:r>
          </a:p>
        </p:txBody>
      </p:sp>
      <p:sp>
        <p:nvSpPr>
          <p:cNvPr id="3" name="Zástupný symbol pro obsah 2"/>
          <p:cNvSpPr>
            <a:spLocks noGrp="1"/>
          </p:cNvSpPr>
          <p:nvPr>
            <p:ph idx="1"/>
          </p:nvPr>
        </p:nvSpPr>
        <p:spPr/>
        <p:txBody>
          <a:bodyPr/>
          <a:lstStyle/>
          <a:p>
            <a:r>
              <a:rPr lang="cs-CZ" dirty="0"/>
              <a:t>Porušení dobrých mravů </a:t>
            </a:r>
          </a:p>
          <a:p>
            <a:endParaRPr lang="cs-CZ" dirty="0"/>
          </a:p>
          <a:p>
            <a:r>
              <a:rPr lang="cs-CZ" dirty="0"/>
              <a:t>Porušení zákona</a:t>
            </a:r>
          </a:p>
          <a:p>
            <a:endParaRPr lang="cs-CZ" dirty="0"/>
          </a:p>
          <a:p>
            <a:r>
              <a:rPr lang="cs-CZ" dirty="0"/>
              <a:t>Porušení smluvní povinnosti </a:t>
            </a:r>
          </a:p>
        </p:txBody>
      </p:sp>
    </p:spTree>
    <p:extLst>
      <p:ext uri="{BB962C8B-B14F-4D97-AF65-F5344CB8AC3E}">
        <p14:creationId xmlns:p14="http://schemas.microsoft.com/office/powerpoint/2010/main" val="3991589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855FCB-A9AE-4D6B-93B0-19E770CD0BB3}"/>
              </a:ext>
            </a:extLst>
          </p:cNvPr>
          <p:cNvSpPr>
            <a:spLocks noGrp="1"/>
          </p:cNvSpPr>
          <p:nvPr>
            <p:ph type="title"/>
          </p:nvPr>
        </p:nvSpPr>
        <p:spPr/>
        <p:txBody>
          <a:bodyPr/>
          <a:lstStyle/>
          <a:p>
            <a:pPr algn="ctr"/>
            <a:r>
              <a:rPr lang="cs-CZ" b="1" dirty="0"/>
              <a:t>Právnické osoby</a:t>
            </a:r>
          </a:p>
        </p:txBody>
      </p:sp>
      <p:sp>
        <p:nvSpPr>
          <p:cNvPr id="3" name="Zástupný symbol pro obsah 2">
            <a:extLst>
              <a:ext uri="{FF2B5EF4-FFF2-40B4-BE49-F238E27FC236}">
                <a16:creationId xmlns:a16="http://schemas.microsoft.com/office/drawing/2014/main" id="{DCC19CCF-9671-4942-A88D-118FEE225CBB}"/>
              </a:ext>
            </a:extLst>
          </p:cNvPr>
          <p:cNvSpPr>
            <a:spLocks noGrp="1"/>
          </p:cNvSpPr>
          <p:nvPr>
            <p:ph idx="1"/>
          </p:nvPr>
        </p:nvSpPr>
        <p:spPr/>
        <p:txBody>
          <a:bodyPr>
            <a:normAutofit lnSpcReduction="10000"/>
          </a:bodyPr>
          <a:lstStyle/>
          <a:p>
            <a:r>
              <a:rPr lang="cs-CZ" dirty="0"/>
              <a:t>Co je právnická osoba?</a:t>
            </a:r>
          </a:p>
          <a:p>
            <a:r>
              <a:rPr lang="cs-CZ" dirty="0"/>
              <a:t>Typy právnických osob </a:t>
            </a:r>
          </a:p>
          <a:p>
            <a:r>
              <a:rPr lang="cs-CZ" dirty="0"/>
              <a:t>Veřejné rejstříky – formální a materiální publicita </a:t>
            </a:r>
          </a:p>
          <a:p>
            <a:r>
              <a:rPr lang="cs-CZ" dirty="0"/>
              <a:t>Ustanovení a vznik </a:t>
            </a:r>
          </a:p>
          <a:p>
            <a:r>
              <a:rPr lang="cs-CZ" dirty="0"/>
              <a:t>Název  </a:t>
            </a:r>
          </a:p>
          <a:p>
            <a:r>
              <a:rPr lang="cs-CZ" dirty="0"/>
              <a:t>Sídlo</a:t>
            </a:r>
          </a:p>
          <a:p>
            <a:r>
              <a:rPr lang="cs-CZ" dirty="0"/>
              <a:t>Účel </a:t>
            </a:r>
          </a:p>
          <a:p>
            <a:r>
              <a:rPr lang="cs-CZ" dirty="0"/>
              <a:t>Jednání ultra </a:t>
            </a:r>
            <a:r>
              <a:rPr lang="cs-CZ" dirty="0" err="1"/>
              <a:t>vires</a:t>
            </a:r>
            <a:r>
              <a:rPr lang="cs-CZ" dirty="0"/>
              <a:t> </a:t>
            </a:r>
          </a:p>
          <a:p>
            <a:r>
              <a:rPr lang="cs-CZ" dirty="0"/>
              <a:t>Zrušení a zánik</a:t>
            </a:r>
          </a:p>
          <a:p>
            <a:endParaRPr lang="cs-CZ" dirty="0"/>
          </a:p>
        </p:txBody>
      </p:sp>
      <p:sp>
        <p:nvSpPr>
          <p:cNvPr id="4" name="Zástupný symbol pro zápatí 3">
            <a:extLst>
              <a:ext uri="{FF2B5EF4-FFF2-40B4-BE49-F238E27FC236}">
                <a16:creationId xmlns:a16="http://schemas.microsoft.com/office/drawing/2014/main" id="{851912BE-BB69-48FF-BD33-D9A97E85FC9F}"/>
              </a:ext>
            </a:extLst>
          </p:cNvPr>
          <p:cNvSpPr>
            <a:spLocks noGrp="1"/>
          </p:cNvSpPr>
          <p:nvPr>
            <p:ph type="ftr" sz="quarter" idx="11"/>
          </p:nvPr>
        </p:nvSpPr>
        <p:spPr/>
        <p:txBody>
          <a:bodyPr/>
          <a:lstStyle/>
          <a:p>
            <a:r>
              <a:rPr lang="cs-CZ"/>
              <a:t>Právo v podnikání - Zahradnická fakulta MENDELU</a:t>
            </a:r>
          </a:p>
        </p:txBody>
      </p:sp>
    </p:spTree>
    <p:extLst>
      <p:ext uri="{BB962C8B-B14F-4D97-AF65-F5344CB8AC3E}">
        <p14:creationId xmlns:p14="http://schemas.microsoft.com/office/powerpoint/2010/main" val="4427427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Porušení dobrých mravů </a:t>
            </a:r>
          </a:p>
        </p:txBody>
      </p:sp>
      <p:sp>
        <p:nvSpPr>
          <p:cNvPr id="3" name="Zástupný symbol pro obsah 2"/>
          <p:cNvSpPr>
            <a:spLocks noGrp="1"/>
          </p:cNvSpPr>
          <p:nvPr>
            <p:ph idx="1"/>
          </p:nvPr>
        </p:nvSpPr>
        <p:spPr/>
        <p:txBody>
          <a:bodyPr/>
          <a:lstStyle/>
          <a:p>
            <a:pPr algn="just"/>
            <a:r>
              <a:rPr lang="cs-CZ" dirty="0"/>
              <a:t>Škůdce, který poškozenému způsobí škodu </a:t>
            </a:r>
            <a:r>
              <a:rPr lang="cs-CZ" dirty="0">
                <a:solidFill>
                  <a:srgbClr val="FF0000"/>
                </a:solidFill>
              </a:rPr>
              <a:t>úmyslným</a:t>
            </a:r>
            <a:r>
              <a:rPr lang="cs-CZ" dirty="0"/>
              <a:t> porušením dobrých mravů, je povinen ji nahradit; vykonával-li však své právo, je škůdce povinen škodu nahradit, jen sledoval-li jako hlavní účel poškození jiného.</a:t>
            </a:r>
          </a:p>
        </p:txBody>
      </p:sp>
    </p:spTree>
    <p:extLst>
      <p:ext uri="{BB962C8B-B14F-4D97-AF65-F5344CB8AC3E}">
        <p14:creationId xmlns:p14="http://schemas.microsoft.com/office/powerpoint/2010/main" val="23520594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Porušení zákona</a:t>
            </a:r>
          </a:p>
        </p:txBody>
      </p:sp>
      <p:sp>
        <p:nvSpPr>
          <p:cNvPr id="3" name="Zástupný symbol pro obsah 2"/>
          <p:cNvSpPr>
            <a:spLocks noGrp="1"/>
          </p:cNvSpPr>
          <p:nvPr>
            <p:ph idx="1"/>
          </p:nvPr>
        </p:nvSpPr>
        <p:spPr/>
        <p:txBody>
          <a:bodyPr/>
          <a:lstStyle/>
          <a:p>
            <a:pPr algn="just"/>
            <a:r>
              <a:rPr lang="cs-CZ" dirty="0"/>
              <a:t>Škůdce, který vlastním zaviněním poruší povinnost stanovenou zákonem a zasáhne tak do absolutního práva poškozeného, nahradí poškozenému, co tím způsobil. Povinnost k náhradě vznikne i škůdci, který zasáhne do jiného práva poškozeného zaviněným porušením zákonné povinnosti stanovené na ochranu takového práva.</a:t>
            </a:r>
          </a:p>
        </p:txBody>
      </p:sp>
    </p:spTree>
    <p:extLst>
      <p:ext uri="{BB962C8B-B14F-4D97-AF65-F5344CB8AC3E}">
        <p14:creationId xmlns:p14="http://schemas.microsoft.com/office/powerpoint/2010/main" val="17417296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Porušení smluvní povinnosti</a:t>
            </a:r>
          </a:p>
        </p:txBody>
      </p:sp>
      <p:sp>
        <p:nvSpPr>
          <p:cNvPr id="3" name="Zástupný symbol pro obsah 2"/>
          <p:cNvSpPr>
            <a:spLocks noGrp="1"/>
          </p:cNvSpPr>
          <p:nvPr>
            <p:ph idx="1"/>
          </p:nvPr>
        </p:nvSpPr>
        <p:spPr/>
        <p:txBody>
          <a:bodyPr/>
          <a:lstStyle/>
          <a:p>
            <a:r>
              <a:rPr lang="cs-CZ" dirty="0"/>
              <a:t>Poruší-li strana povinnost ze smlouvy, nahradí škodu z toho vzniklou druhé straně nebo i osobě, jejímuž zájmu mělo splnění ujednané povinnosti zjevně sloužit.</a:t>
            </a:r>
          </a:p>
          <a:p>
            <a:endParaRPr lang="cs-CZ" dirty="0"/>
          </a:p>
          <a:p>
            <a:r>
              <a:rPr lang="cs-CZ" dirty="0"/>
              <a:t>Smlouva o péči o zdraví </a:t>
            </a:r>
          </a:p>
        </p:txBody>
      </p:sp>
    </p:spTree>
    <p:extLst>
      <p:ext uri="{BB962C8B-B14F-4D97-AF65-F5344CB8AC3E}">
        <p14:creationId xmlns:p14="http://schemas.microsoft.com/office/powerpoint/2010/main" val="30681207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způsobená několika osobami</a:t>
            </a:r>
            <a:br>
              <a:rPr lang="cs-CZ" b="1" dirty="0"/>
            </a:br>
            <a:endParaRPr lang="cs-CZ" dirty="0"/>
          </a:p>
        </p:txBody>
      </p:sp>
      <p:sp>
        <p:nvSpPr>
          <p:cNvPr id="3" name="Zástupný symbol pro obsah 2"/>
          <p:cNvSpPr>
            <a:spLocks noGrp="1"/>
          </p:cNvSpPr>
          <p:nvPr>
            <p:ph idx="1"/>
          </p:nvPr>
        </p:nvSpPr>
        <p:spPr/>
        <p:txBody>
          <a:bodyPr/>
          <a:lstStyle/>
          <a:p>
            <a:pPr algn="just"/>
            <a:r>
              <a:rPr lang="cs-CZ" dirty="0">
                <a:effectLst/>
              </a:rPr>
              <a:t>Je-li k náhradě zavázáno několik škůdců, nahradí škodu společně a nerozdílně; je-li některý ze škůdců povinen podle jiného zákona k náhradě jen do určité výše, je zavázán s ostatními škůdci společně a nerozdílně v tomto rozsahu. To platí i v případě, že se více osob dopustí samostatných protiprávních činů, z nichž mohl každý způsobit škodlivý následek s pravděpodobností blížící se jistotě, a nelze-li určit, která osoba škodu způsobila.</a:t>
            </a:r>
          </a:p>
          <a:p>
            <a:pPr marL="0" indent="0">
              <a:buNone/>
            </a:pPr>
            <a:br>
              <a:rPr lang="cs-CZ" b="1" dirty="0"/>
            </a:br>
            <a:endParaRPr lang="cs-CZ" dirty="0"/>
          </a:p>
        </p:txBody>
      </p:sp>
    </p:spTree>
    <p:extLst>
      <p:ext uri="{BB962C8B-B14F-4D97-AF65-F5344CB8AC3E}">
        <p14:creationId xmlns:p14="http://schemas.microsoft.com/office/powerpoint/2010/main" val="228706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Regresní nárok</a:t>
            </a:r>
          </a:p>
        </p:txBody>
      </p:sp>
      <p:sp>
        <p:nvSpPr>
          <p:cNvPr id="3" name="Zástupný symbol pro obsah 2"/>
          <p:cNvSpPr>
            <a:spLocks noGrp="1"/>
          </p:cNvSpPr>
          <p:nvPr>
            <p:ph idx="1"/>
          </p:nvPr>
        </p:nvSpPr>
        <p:spPr/>
        <p:txBody>
          <a:bodyPr>
            <a:normAutofit fontScale="92500" lnSpcReduction="10000"/>
          </a:bodyPr>
          <a:lstStyle/>
          <a:p>
            <a:r>
              <a:rPr lang="cs-CZ" dirty="0"/>
              <a:t>Kdo je povinen k náhradě škody způsobené jinou osobou, má proti ní postih.</a:t>
            </a:r>
          </a:p>
          <a:p>
            <a:endParaRPr lang="cs-CZ" dirty="0"/>
          </a:p>
          <a:p>
            <a:pPr algn="just"/>
            <a:r>
              <a:rPr lang="cs-CZ" i="1" dirty="0"/>
              <a:t>Jestliže zdravotnickému zařízení nebyly uhrazeny náklady vynaložené na léčení pacienta, kterému jiný odpovídá za škodu způsobenou na zdraví, pak v rozsahu, v jakém je dána odpovědnost škůdce, má zdravotnické zařízení právo přímo proti škůdci na náhradu nákladů spojených s léčením (25 </a:t>
            </a:r>
            <a:r>
              <a:rPr lang="cs-CZ" i="1" dirty="0" err="1"/>
              <a:t>Cdo</a:t>
            </a:r>
            <a:r>
              <a:rPr lang="cs-CZ" i="1" dirty="0"/>
              <a:t> 357/2004)</a:t>
            </a:r>
          </a:p>
          <a:p>
            <a:pPr algn="just"/>
            <a:r>
              <a:rPr lang="cs-CZ" i="1" dirty="0"/>
              <a:t>Zdravotní pojišťovna má proti pojistiteli odpovědnosti za škodu způsobenou provozem motorových vozidel přímý nárok na náhradu nákladů vynaložených na léčení svého pojištěnce zraněného zaviněným protiprávním jednáním při dopravní nehodě (25 </a:t>
            </a:r>
            <a:r>
              <a:rPr lang="cs-CZ" i="1" dirty="0" err="1"/>
              <a:t>Cdo</a:t>
            </a:r>
            <a:r>
              <a:rPr lang="cs-CZ" i="1" dirty="0"/>
              <a:t> 1896/2016)</a:t>
            </a:r>
          </a:p>
        </p:txBody>
      </p:sp>
    </p:spTree>
    <p:extLst>
      <p:ext uri="{BB962C8B-B14F-4D97-AF65-F5344CB8AC3E}">
        <p14:creationId xmlns:p14="http://schemas.microsoft.com/office/powerpoint/2010/main" val="21811816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Regresní nárok</a:t>
            </a:r>
          </a:p>
        </p:txBody>
      </p:sp>
      <p:sp>
        <p:nvSpPr>
          <p:cNvPr id="3" name="Zástupný symbol pro obsah 2"/>
          <p:cNvSpPr>
            <a:spLocks noGrp="1"/>
          </p:cNvSpPr>
          <p:nvPr>
            <p:ph idx="1"/>
          </p:nvPr>
        </p:nvSpPr>
        <p:spPr/>
        <p:txBody>
          <a:bodyPr>
            <a:normAutofit fontScale="92500" lnSpcReduction="10000"/>
          </a:bodyPr>
          <a:lstStyle/>
          <a:p>
            <a:pPr algn="just"/>
            <a:r>
              <a:rPr lang="cs-CZ" i="1" dirty="0"/>
              <a:t>Rodič dítěte poškozeného na zdraví je osobou povinnou nahradit zdravotní pojišťovně náklady vynaložené v rámci systému veřejného zdravotního pojištění na léčení dítěte, jestliže újmu na jeho zdraví zavinil porušením povinnosti náležitého dohledu nad dítětem. Zdravotní pojišťovně nárok nenáleží v rozsahu, v němž se na újmě na zdraví podílelo počínání samotného dítěte (bez ohledu na to, zda zaviněné, či nikoliv). Možné dopady uložení povinnosti k náhradě těchto nákladů rodiči do rodinného rozpočtu tuto povinnost rodiče nevylučují, mohou však být zvažovány z hlediska případného přiměřeného snížení výše náhrady soudem, a to zejména s přihlédnutím k okolnostem případu, k osobním a majetkovým poměrům povinné osoby i k poměrům zdravotní pojišťovny (analogické použití tzv. moderačního práva soudu podle § 450 </a:t>
            </a:r>
            <a:r>
              <a:rPr lang="cs-CZ" i="1" dirty="0" err="1"/>
              <a:t>obč</a:t>
            </a:r>
            <a:r>
              <a:rPr lang="cs-CZ" i="1" dirty="0"/>
              <a:t>. zák.). (25 </a:t>
            </a:r>
            <a:r>
              <a:rPr lang="cs-CZ" i="1" dirty="0" err="1"/>
              <a:t>Cdo</a:t>
            </a:r>
            <a:r>
              <a:rPr lang="cs-CZ" i="1" dirty="0"/>
              <a:t> 3552/2014)</a:t>
            </a:r>
          </a:p>
        </p:txBody>
      </p:sp>
    </p:spTree>
    <p:extLst>
      <p:ext uri="{BB962C8B-B14F-4D97-AF65-F5344CB8AC3E}">
        <p14:creationId xmlns:p14="http://schemas.microsoft.com/office/powerpoint/2010/main" val="18928681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Zvláštní skutkové podstaty</a:t>
            </a:r>
          </a:p>
        </p:txBody>
      </p:sp>
      <p:sp>
        <p:nvSpPr>
          <p:cNvPr id="3" name="Zástupný symbol pro obsah 2"/>
          <p:cNvSpPr>
            <a:spLocks noGrp="1"/>
          </p:cNvSpPr>
          <p:nvPr>
            <p:ph idx="1"/>
          </p:nvPr>
        </p:nvSpPr>
        <p:spPr/>
        <p:txBody>
          <a:bodyPr/>
          <a:lstStyle/>
          <a:p>
            <a:r>
              <a:rPr lang="cs-CZ" dirty="0"/>
              <a:t>Jaký je vztah obecné a zvláštní části? </a:t>
            </a:r>
          </a:p>
        </p:txBody>
      </p:sp>
    </p:spTree>
    <p:extLst>
      <p:ext uri="{BB962C8B-B14F-4D97-AF65-F5344CB8AC3E}">
        <p14:creationId xmlns:p14="http://schemas.microsoft.com/office/powerpoint/2010/main" val="15096241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Škoda způsobená tím, kdo nemůže posoudit následky svého jednání</a:t>
            </a:r>
            <a:br>
              <a:rPr lang="cs-CZ" b="1" dirty="0"/>
            </a:br>
            <a:endParaRPr lang="cs-CZ" dirty="0"/>
          </a:p>
        </p:txBody>
      </p:sp>
      <p:sp>
        <p:nvSpPr>
          <p:cNvPr id="3" name="Zástupný symbol pro obsah 2"/>
          <p:cNvSpPr>
            <a:spLocks noGrp="1"/>
          </p:cNvSpPr>
          <p:nvPr>
            <p:ph idx="1"/>
          </p:nvPr>
        </p:nvSpPr>
        <p:spPr/>
        <p:txBody>
          <a:bodyPr/>
          <a:lstStyle/>
          <a:p>
            <a:pPr algn="just"/>
            <a:r>
              <a:rPr lang="cs-CZ" dirty="0"/>
              <a:t>Nezletilý, který nenabyl plné svéprávnosti, nebo ten, kdo je stižen duševní poruchou, nahradí způsobenou škodu, pokud byl způsobilý ovládnout své jednání a posoudit jeho následky; poškozenému náleží náhrada škody i tehdy, nebránil-li se škůdci ze šetrnosti k němu.</a:t>
            </a:r>
          </a:p>
          <a:p>
            <a:pPr algn="just"/>
            <a:endParaRPr lang="cs-CZ" dirty="0"/>
          </a:p>
          <a:p>
            <a:pPr algn="just"/>
            <a:r>
              <a:rPr lang="cs-CZ" dirty="0"/>
              <a:t>Společně a nerozdílně se škůdcem nahradí škodu i ten, kdo nad ním </a:t>
            </a:r>
            <a:r>
              <a:rPr lang="cs-CZ" dirty="0">
                <a:solidFill>
                  <a:srgbClr val="FF0000"/>
                </a:solidFill>
              </a:rPr>
              <a:t>zanedbal náležitý dohled</a:t>
            </a:r>
            <a:r>
              <a:rPr lang="cs-CZ" dirty="0"/>
              <a:t>. Není-li škůdce povinen k náhradě, nahradí poškozenému škodu ten, kdo nad škůdcem zanedbal dohled.</a:t>
            </a:r>
          </a:p>
        </p:txBody>
      </p:sp>
    </p:spTree>
    <p:extLst>
      <p:ext uri="{BB962C8B-B14F-4D97-AF65-F5344CB8AC3E}">
        <p14:creationId xmlns:p14="http://schemas.microsoft.com/office/powerpoint/2010/main" val="13761107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Škoda způsobená osobou s nebezpečnými vlastnostmi</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se vědomě ujme osoby nebezpečných vlastností tak, že jí bez její nutné potřeby poskytne útulek nebo jí svěří určitou činnost, ať již v domácnosti, provozovně či na jiném podobném místě, nahradí společně a nerozdílně s ní škodu způsobenou v takovém místě nebo při této činnosti někomu jinému nebezpečnou povahou takové osoby.</a:t>
            </a:r>
          </a:p>
        </p:txBody>
      </p:sp>
    </p:spTree>
    <p:extLst>
      <p:ext uri="{BB962C8B-B14F-4D97-AF65-F5344CB8AC3E}">
        <p14:creationId xmlns:p14="http://schemas.microsoft.com/office/powerpoint/2010/main" val="23714321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z provozní činnosti</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provozuje závod nebo jiné zařízení sloužící k výdělečné činnosti, nahradí škodu vzniklou z provozu, ať již byla způsobena vlastní provozní činností, věcí při ní použitou nebo vlivem činnosti na okolí. Povinnosti se zprostí, prokáže-li, že vynaložil veškerou péči, kterou lze rozumně požadovat, aby ke škodě nedošlo.</a:t>
            </a:r>
          </a:p>
        </p:txBody>
      </p:sp>
    </p:spTree>
    <p:extLst>
      <p:ext uri="{BB962C8B-B14F-4D97-AF65-F5344CB8AC3E}">
        <p14:creationId xmlns:p14="http://schemas.microsoft.com/office/powerpoint/2010/main" val="879048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2165F1-1A76-4271-9449-A2105A726B31}"/>
              </a:ext>
            </a:extLst>
          </p:cNvPr>
          <p:cNvSpPr>
            <a:spLocks noGrp="1"/>
          </p:cNvSpPr>
          <p:nvPr>
            <p:ph type="title"/>
          </p:nvPr>
        </p:nvSpPr>
        <p:spPr/>
        <p:txBody>
          <a:bodyPr/>
          <a:lstStyle/>
          <a:p>
            <a:pPr algn="ctr"/>
            <a:r>
              <a:rPr lang="cs-CZ" b="1" dirty="0"/>
              <a:t>Spotřebitel a podnikatel</a:t>
            </a:r>
          </a:p>
        </p:txBody>
      </p:sp>
      <p:sp>
        <p:nvSpPr>
          <p:cNvPr id="3" name="Zástupný symbol pro obsah 2">
            <a:extLst>
              <a:ext uri="{FF2B5EF4-FFF2-40B4-BE49-F238E27FC236}">
                <a16:creationId xmlns:a16="http://schemas.microsoft.com/office/drawing/2014/main" id="{E7A5C87E-41BC-4710-9457-E771C43A8961}"/>
              </a:ext>
            </a:extLst>
          </p:cNvPr>
          <p:cNvSpPr>
            <a:spLocks noGrp="1"/>
          </p:cNvSpPr>
          <p:nvPr>
            <p:ph idx="1"/>
          </p:nvPr>
        </p:nvSpPr>
        <p:spPr/>
        <p:txBody>
          <a:bodyPr/>
          <a:lstStyle/>
          <a:p>
            <a:pPr algn="just"/>
            <a:r>
              <a:rPr lang="cs-CZ" i="1" dirty="0"/>
              <a:t>Spotřebitelem je každý člověk, který mimo rámec své podnikatelské činnosti nebo mimo rámec samostatného výkonu svého povolání uzavírá smlouvu s podnikatelem nebo s ním jinak jedná.</a:t>
            </a:r>
          </a:p>
          <a:p>
            <a:pPr algn="just"/>
            <a:endParaRPr lang="cs-CZ" i="1" dirty="0"/>
          </a:p>
          <a:p>
            <a:pPr algn="just"/>
            <a:r>
              <a:rPr lang="cs-CZ" i="1" dirty="0"/>
              <a:t>Kdo samostatně vykonává na vlastní účet a odpovědnost výdělečnou činnost živnostenským nebo obdobným způsobem se záměrem činit tak soustavně za účelem dosažení zisku, je považován se zřetelem k této činnosti za podnikatele.</a:t>
            </a:r>
          </a:p>
        </p:txBody>
      </p:sp>
      <p:sp>
        <p:nvSpPr>
          <p:cNvPr id="4" name="Zástupný symbol pro zápatí 3">
            <a:extLst>
              <a:ext uri="{FF2B5EF4-FFF2-40B4-BE49-F238E27FC236}">
                <a16:creationId xmlns:a16="http://schemas.microsoft.com/office/drawing/2014/main" id="{99C3CDE6-04BB-49C3-93C5-DC382E18E98F}"/>
              </a:ext>
            </a:extLst>
          </p:cNvPr>
          <p:cNvSpPr>
            <a:spLocks noGrp="1"/>
          </p:cNvSpPr>
          <p:nvPr>
            <p:ph type="ftr" sz="quarter" idx="11"/>
          </p:nvPr>
        </p:nvSpPr>
        <p:spPr/>
        <p:txBody>
          <a:bodyPr/>
          <a:lstStyle/>
          <a:p>
            <a:r>
              <a:rPr lang="cs-CZ"/>
              <a:t>Právo v podnikání - Zahradnická fakulta MENDELU</a:t>
            </a:r>
          </a:p>
        </p:txBody>
      </p:sp>
    </p:spTree>
    <p:extLst>
      <p:ext uri="{BB962C8B-B14F-4D97-AF65-F5344CB8AC3E}">
        <p14:creationId xmlns:p14="http://schemas.microsoft.com/office/powerpoint/2010/main" val="34160534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Škoda způsobená provozem zvlášť nebezpečným</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provozuje závod nebo jiné zařízení zvláště nebezpečné, nahradí škodu způsobenou zdrojem zvýšeného nebezpečí; provoz je zvlášť nebezpečný, nelze-li předem rozumně vyloučit možnost vzniku závažné škody ani při vynaložení řádné péče. Jinak se povinnosti zprostí, prokáže-li, že škodu způsobila zvnějšku vyšší moc nebo že ji způsobilo vlastní jednání poškozeného nebo neodvratitelné jednání třetí osoby; ujednají-li se další důvody zproštění, nepřihlíží se k tomu.</a:t>
            </a:r>
          </a:p>
        </p:txBody>
      </p:sp>
    </p:spTree>
    <p:extLst>
      <p:ext uri="{BB962C8B-B14F-4D97-AF65-F5344CB8AC3E}">
        <p14:creationId xmlns:p14="http://schemas.microsoft.com/office/powerpoint/2010/main" val="20206185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na nemovité věci</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byť oprávněně provádí nebo zajišťuje práce, jimiž se jinému působí škoda na nemovité věci, nebo jimiž se držba nemovité věci znemožní nebo podstatně ztíží, nahradí škodu z toho vzniklou.</a:t>
            </a:r>
          </a:p>
        </p:txBody>
      </p:sp>
    </p:spTree>
    <p:extLst>
      <p:ext uri="{BB962C8B-B14F-4D97-AF65-F5344CB8AC3E}">
        <p14:creationId xmlns:p14="http://schemas.microsoft.com/office/powerpoint/2010/main" val="26627595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l-PL" b="1" dirty="0"/>
              <a:t>Škoda z provozu dopravních prostředků</a:t>
            </a:r>
            <a:br>
              <a:rPr lang="pl-PL" b="1" dirty="0"/>
            </a:br>
            <a:endParaRPr lang="cs-CZ" dirty="0"/>
          </a:p>
        </p:txBody>
      </p:sp>
      <p:sp>
        <p:nvSpPr>
          <p:cNvPr id="3" name="Zástupný symbol pro obsah 2"/>
          <p:cNvSpPr>
            <a:spLocks noGrp="1"/>
          </p:cNvSpPr>
          <p:nvPr>
            <p:ph idx="1"/>
          </p:nvPr>
        </p:nvSpPr>
        <p:spPr/>
        <p:txBody>
          <a:bodyPr/>
          <a:lstStyle/>
          <a:p>
            <a:pPr algn="just"/>
            <a:r>
              <a:rPr lang="cs-CZ" dirty="0"/>
              <a:t>Kdo provozuje dopravu, nahradí škodu vyvolanou zvláštní povahou tohoto provozu. Stejnou povinnost má i jiný provozovatel vozidla, plavidla nebo letadla, ledaže je takový dopravní prostředek poháněn lidskou silou.</a:t>
            </a:r>
          </a:p>
        </p:txBody>
      </p:sp>
    </p:spTree>
    <p:extLst>
      <p:ext uri="{BB962C8B-B14F-4D97-AF65-F5344CB8AC3E}">
        <p14:creationId xmlns:p14="http://schemas.microsoft.com/office/powerpoint/2010/main" val="37303526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způsobená věcí</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je povinen někomu něco plnit a použije při tom vadnou věc, nahradí škodu způsobenou vadou věci. To platí i v případě poskytnutí zdravotnických, sociálních, veterinárních a jiných biologických služeb.</a:t>
            </a:r>
          </a:p>
        </p:txBody>
      </p:sp>
    </p:spTree>
    <p:extLst>
      <p:ext uri="{BB962C8B-B14F-4D97-AF65-F5344CB8AC3E}">
        <p14:creationId xmlns:p14="http://schemas.microsoft.com/office/powerpoint/2010/main" val="42083354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způsobená vadou výrobku</a:t>
            </a:r>
            <a:br>
              <a:rPr lang="cs-CZ" b="1" dirty="0"/>
            </a:br>
            <a:endParaRPr lang="cs-CZ" dirty="0"/>
          </a:p>
        </p:txBody>
      </p:sp>
      <p:sp>
        <p:nvSpPr>
          <p:cNvPr id="3" name="Zástupný symbol pro obsah 2"/>
          <p:cNvSpPr>
            <a:spLocks noGrp="1"/>
          </p:cNvSpPr>
          <p:nvPr>
            <p:ph idx="1"/>
          </p:nvPr>
        </p:nvSpPr>
        <p:spPr/>
        <p:txBody>
          <a:bodyPr/>
          <a:lstStyle/>
          <a:p>
            <a:r>
              <a:rPr lang="cs-CZ" dirty="0"/>
              <a:t>Škodu způsobenou vadou movité věci určené k uvedení na trh jako výrobek za účelem prodeje, nájmu nebo jiného použití nahradí ten, kdo výrobek nebo jeho součást vyrobil, vytěžil, vypěstoval nebo jinak získal, a společně a nerozdílně s ním i ten, kdo výrobek nebo jeho část označil svým jménem, ochrannou známkou nebo jiným způsobem.</a:t>
            </a:r>
          </a:p>
        </p:txBody>
      </p:sp>
    </p:spTree>
    <p:extLst>
      <p:ext uri="{BB962C8B-B14F-4D97-AF65-F5344CB8AC3E}">
        <p14:creationId xmlns:p14="http://schemas.microsoft.com/office/powerpoint/2010/main" val="89962450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na převzaté věci</a:t>
            </a:r>
            <a:br>
              <a:rPr lang="cs-CZ" b="1" dirty="0"/>
            </a:br>
            <a:endParaRPr lang="cs-CZ" dirty="0"/>
          </a:p>
        </p:txBody>
      </p:sp>
      <p:sp>
        <p:nvSpPr>
          <p:cNvPr id="3" name="Zástupný symbol pro obsah 2"/>
          <p:cNvSpPr>
            <a:spLocks noGrp="1"/>
          </p:cNvSpPr>
          <p:nvPr>
            <p:ph idx="1"/>
          </p:nvPr>
        </p:nvSpPr>
        <p:spPr/>
        <p:txBody>
          <a:bodyPr/>
          <a:lstStyle/>
          <a:p>
            <a:pPr algn="just"/>
            <a:r>
              <a:rPr lang="cs-CZ" dirty="0"/>
              <a:t>Každý, kdo od jiného převzal věc, která má být předmětem jeho závazku, nahradí její poškození, ztrátu nebo zničení, neprokáže-li, že by ke škodě došlo i jinak.</a:t>
            </a:r>
          </a:p>
        </p:txBody>
      </p:sp>
    </p:spTree>
    <p:extLst>
      <p:ext uri="{BB962C8B-B14F-4D97-AF65-F5344CB8AC3E}">
        <p14:creationId xmlns:p14="http://schemas.microsoft.com/office/powerpoint/2010/main" val="16423927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na odložené věci</a:t>
            </a:r>
            <a:br>
              <a:rPr lang="cs-CZ" b="1" dirty="0"/>
            </a:br>
            <a:endParaRPr lang="cs-CZ" dirty="0"/>
          </a:p>
        </p:txBody>
      </p:sp>
      <p:sp>
        <p:nvSpPr>
          <p:cNvPr id="3" name="Zástupný symbol pro obsah 2"/>
          <p:cNvSpPr>
            <a:spLocks noGrp="1"/>
          </p:cNvSpPr>
          <p:nvPr>
            <p:ph idx="1"/>
          </p:nvPr>
        </p:nvSpPr>
        <p:spPr/>
        <p:txBody>
          <a:bodyPr/>
          <a:lstStyle/>
          <a:p>
            <a:pPr algn="just"/>
            <a:r>
              <a:rPr lang="cs-CZ" dirty="0"/>
              <a:t>Je-li s provozováním nějaké činnosti zpravidla spojeno odkládání věcí a byla-li věc odložena na místě k tomu určeném nebo na místě, kam se takové věci obvykle ukládají,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p>
        </p:txBody>
      </p:sp>
    </p:spTree>
    <p:extLst>
      <p:ext uri="{BB962C8B-B14F-4D97-AF65-F5344CB8AC3E}">
        <p14:creationId xmlns:p14="http://schemas.microsoft.com/office/powerpoint/2010/main" val="34425090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Škoda na vnesené věci</a:t>
            </a:r>
            <a:br>
              <a:rPr lang="cs-CZ" b="1" dirty="0"/>
            </a:br>
            <a:endParaRPr lang="cs-CZ" dirty="0"/>
          </a:p>
        </p:txBody>
      </p:sp>
      <p:sp>
        <p:nvSpPr>
          <p:cNvPr id="3" name="Zástupný symbol pro obsah 2"/>
          <p:cNvSpPr>
            <a:spLocks noGrp="1"/>
          </p:cNvSpPr>
          <p:nvPr>
            <p:ph idx="1"/>
          </p:nvPr>
        </p:nvSpPr>
        <p:spPr/>
        <p:txBody>
          <a:bodyPr/>
          <a:lstStyle/>
          <a:p>
            <a:pPr algn="just"/>
            <a:r>
              <a:rPr lang="cs-CZ" dirty="0"/>
              <a:t>Kdo provozuje pravidelně ubytovací služby, nahradí škodu na věci, kterou ubytovaný vnesl do prostor vyhrazených k ubytování nebo k uložení věcí, popřípadě na věci, která tam byla pro ubytovaného vnesena. To platí i tehdy, byla-li věc za tím účelem ubytovatelem převzata.</a:t>
            </a:r>
          </a:p>
        </p:txBody>
      </p:sp>
    </p:spTree>
    <p:extLst>
      <p:ext uri="{BB962C8B-B14F-4D97-AF65-F5344CB8AC3E}">
        <p14:creationId xmlns:p14="http://schemas.microsoft.com/office/powerpoint/2010/main" val="320180025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t-BR" b="1" dirty="0"/>
              <a:t>Škoda způsobená informací nebo radou</a:t>
            </a:r>
            <a:br>
              <a:rPr lang="pt-BR" b="1" dirty="0"/>
            </a:br>
            <a:endParaRPr lang="cs-CZ" dirty="0"/>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37801052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Způsob a rozsah náhrady</a:t>
            </a:r>
            <a:br>
              <a:rPr lang="cs-CZ" b="1" dirty="0"/>
            </a:b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dirty="0"/>
              <a:t>Škoda x nemajetková újma</a:t>
            </a:r>
          </a:p>
          <a:p>
            <a:pPr algn="just"/>
            <a:endParaRPr lang="cs-CZ" dirty="0"/>
          </a:p>
          <a:p>
            <a:pPr algn="just"/>
            <a:r>
              <a:rPr lang="cs-CZ" dirty="0"/>
              <a:t>Ušlý zisk x skutečná újma </a:t>
            </a:r>
          </a:p>
          <a:p>
            <a:pPr algn="just"/>
            <a:endParaRPr lang="cs-CZ" dirty="0"/>
          </a:p>
          <a:p>
            <a:pPr algn="just"/>
            <a:r>
              <a:rPr lang="cs-CZ" dirty="0"/>
              <a:t>Škoda</a:t>
            </a:r>
          </a:p>
          <a:p>
            <a:pPr lvl="1" algn="just"/>
            <a:r>
              <a:rPr lang="cs-CZ" dirty="0"/>
              <a:t>Uvedením do předešlého stavu </a:t>
            </a:r>
          </a:p>
          <a:p>
            <a:pPr lvl="1" algn="just"/>
            <a:r>
              <a:rPr lang="cs-CZ" dirty="0"/>
              <a:t>Není-li to dobře možné, anebo žádá-li to poškozený, hradí se škoda v penězích.</a:t>
            </a:r>
          </a:p>
          <a:p>
            <a:pPr algn="just"/>
            <a:r>
              <a:rPr lang="cs-CZ" dirty="0"/>
              <a:t>Nemajetková újma</a:t>
            </a:r>
          </a:p>
          <a:p>
            <a:pPr lvl="1" algn="just"/>
            <a:r>
              <a:rPr lang="cs-CZ" dirty="0"/>
              <a:t>Nemajetková újma se odčiní přiměřeným zadostiučiněním. Zadostiučinění musí být poskytnuto v penězích, nezajistí-li jeho jiný způsob skutečné a dostatečně účinné odčinění způsobené újmy.</a:t>
            </a:r>
          </a:p>
        </p:txBody>
      </p:sp>
    </p:spTree>
    <p:extLst>
      <p:ext uri="{BB962C8B-B14F-4D97-AF65-F5344CB8AC3E}">
        <p14:creationId xmlns:p14="http://schemas.microsoft.com/office/powerpoint/2010/main" val="1344618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08E908-EB32-4102-BD89-5140D2EC76A4}"/>
              </a:ext>
            </a:extLst>
          </p:cNvPr>
          <p:cNvSpPr>
            <a:spLocks noGrp="1"/>
          </p:cNvSpPr>
          <p:nvPr>
            <p:ph type="title"/>
          </p:nvPr>
        </p:nvSpPr>
        <p:spPr/>
        <p:txBody>
          <a:bodyPr/>
          <a:lstStyle/>
          <a:p>
            <a:pPr algn="ctr"/>
            <a:r>
              <a:rPr lang="cs-CZ" b="1" dirty="0"/>
              <a:t>Podnikatel</a:t>
            </a:r>
          </a:p>
        </p:txBody>
      </p:sp>
      <p:sp>
        <p:nvSpPr>
          <p:cNvPr id="3" name="Zástupný symbol pro obsah 2">
            <a:extLst>
              <a:ext uri="{FF2B5EF4-FFF2-40B4-BE49-F238E27FC236}">
                <a16:creationId xmlns:a16="http://schemas.microsoft.com/office/drawing/2014/main" id="{DF7BE6DD-AC39-42FA-83A1-8B94C461DBE8}"/>
              </a:ext>
            </a:extLst>
          </p:cNvPr>
          <p:cNvSpPr>
            <a:spLocks noGrp="1"/>
          </p:cNvSpPr>
          <p:nvPr>
            <p:ph idx="1"/>
          </p:nvPr>
        </p:nvSpPr>
        <p:spPr/>
        <p:txBody>
          <a:bodyPr/>
          <a:lstStyle/>
          <a:p>
            <a:r>
              <a:rPr lang="cs-CZ" dirty="0"/>
              <a:t>Obchodní firma</a:t>
            </a:r>
          </a:p>
          <a:p>
            <a:r>
              <a:rPr lang="cs-CZ" dirty="0"/>
              <a:t>Sídlo podnikatele</a:t>
            </a:r>
          </a:p>
          <a:p>
            <a:r>
              <a:rPr lang="cs-CZ" dirty="0"/>
              <a:t>Zastoupení podnikatele</a:t>
            </a:r>
          </a:p>
          <a:p>
            <a:r>
              <a:rPr lang="cs-CZ" dirty="0"/>
              <a:t>Zákaz konkurence</a:t>
            </a:r>
          </a:p>
        </p:txBody>
      </p:sp>
      <p:sp>
        <p:nvSpPr>
          <p:cNvPr id="4" name="Zástupný symbol pro zápatí 3">
            <a:extLst>
              <a:ext uri="{FF2B5EF4-FFF2-40B4-BE49-F238E27FC236}">
                <a16:creationId xmlns:a16="http://schemas.microsoft.com/office/drawing/2014/main" id="{ECC18E7D-5EA1-48C0-9B26-96DD91EBB667}"/>
              </a:ext>
            </a:extLst>
          </p:cNvPr>
          <p:cNvSpPr>
            <a:spLocks noGrp="1"/>
          </p:cNvSpPr>
          <p:nvPr>
            <p:ph type="ftr" sz="quarter" idx="11"/>
          </p:nvPr>
        </p:nvSpPr>
        <p:spPr/>
        <p:txBody>
          <a:bodyPr/>
          <a:lstStyle/>
          <a:p>
            <a:r>
              <a:rPr lang="cs-CZ"/>
              <a:t>Právo v podnikání - Zahradnická fakulta MENDELU</a:t>
            </a:r>
          </a:p>
        </p:txBody>
      </p:sp>
    </p:spTree>
    <p:extLst>
      <p:ext uri="{BB962C8B-B14F-4D97-AF65-F5344CB8AC3E}">
        <p14:creationId xmlns:p14="http://schemas.microsoft.com/office/powerpoint/2010/main" val="27798110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Snížení náhrady</a:t>
            </a:r>
          </a:p>
        </p:txBody>
      </p:sp>
      <p:sp>
        <p:nvSpPr>
          <p:cNvPr id="3" name="Zástupný symbol pro obsah 2"/>
          <p:cNvSpPr>
            <a:spLocks noGrp="1"/>
          </p:cNvSpPr>
          <p:nvPr>
            <p:ph idx="1"/>
          </p:nvPr>
        </p:nvSpPr>
        <p:spPr/>
        <p:txBody>
          <a:bodyPr/>
          <a:lstStyle/>
          <a:p>
            <a:pPr algn="just"/>
            <a:r>
              <a:rPr lang="cs-CZ" dirty="0"/>
              <a:t>Z důvodů zvláštního zřetele hodných soud náhradu škody </a:t>
            </a:r>
            <a:r>
              <a:rPr lang="cs-CZ" dirty="0">
                <a:solidFill>
                  <a:srgbClr val="FF0000"/>
                </a:solidFill>
              </a:rPr>
              <a:t>přiměřeně sníží. </a:t>
            </a:r>
            <a:r>
              <a:rPr lang="cs-CZ" dirty="0"/>
              <a:t>Vezme přitom zřetel zejména na to, jak ke škodě došlo, k osobním a majetkovým poměrům člověka, který škodu způsobil a odpovídá za ni, jakož i k poměrům poškozeného. </a:t>
            </a:r>
          </a:p>
          <a:p>
            <a:pPr marL="0" indent="0" algn="just">
              <a:buNone/>
            </a:pPr>
            <a:endParaRPr lang="cs-CZ" dirty="0"/>
          </a:p>
          <a:p>
            <a:pPr algn="just"/>
            <a:r>
              <a:rPr lang="cs-CZ" dirty="0"/>
              <a:t>x Náhradu nelze snížit, byla-li škoda způsobena </a:t>
            </a:r>
            <a:r>
              <a:rPr lang="cs-CZ" dirty="0">
                <a:solidFill>
                  <a:srgbClr val="FF0000"/>
                </a:solidFill>
              </a:rPr>
              <a:t>úmyslně</a:t>
            </a:r>
            <a:r>
              <a:rPr lang="cs-CZ" dirty="0"/>
              <a:t>.</a:t>
            </a:r>
          </a:p>
          <a:p>
            <a:pPr algn="just"/>
            <a:r>
              <a:rPr lang="cs-CZ" dirty="0"/>
              <a:t>x Způsobil-li škodu ten, kdo se hlásil k </a:t>
            </a:r>
            <a:r>
              <a:rPr lang="cs-CZ" dirty="0">
                <a:solidFill>
                  <a:srgbClr val="FF0000"/>
                </a:solidFill>
              </a:rPr>
              <a:t>odbornému výkonu </a:t>
            </a:r>
            <a:r>
              <a:rPr lang="cs-CZ" dirty="0"/>
              <a:t>jako příslušník určitého stavu nebo povolání, porušením odborné péče.</a:t>
            </a:r>
          </a:p>
        </p:txBody>
      </p:sp>
    </p:spTree>
    <p:extLst>
      <p:ext uri="{BB962C8B-B14F-4D97-AF65-F5344CB8AC3E}">
        <p14:creationId xmlns:p14="http://schemas.microsoft.com/office/powerpoint/2010/main" val="9875934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Nemožnost určení výše náhrady</a:t>
            </a:r>
          </a:p>
        </p:txBody>
      </p:sp>
      <p:sp>
        <p:nvSpPr>
          <p:cNvPr id="3" name="Zástupný symbol pro obsah 2"/>
          <p:cNvSpPr>
            <a:spLocks noGrp="1"/>
          </p:cNvSpPr>
          <p:nvPr>
            <p:ph idx="1"/>
          </p:nvPr>
        </p:nvSpPr>
        <p:spPr/>
        <p:txBody>
          <a:bodyPr/>
          <a:lstStyle/>
          <a:p>
            <a:r>
              <a:rPr lang="cs-CZ" dirty="0"/>
              <a:t>Nelze-li výši náhrady škody přesně určit, určí ji podle spravedlivého uvážení jednotlivých okolností případu soud.</a:t>
            </a:r>
          </a:p>
        </p:txBody>
      </p:sp>
    </p:spTree>
    <p:extLst>
      <p:ext uri="{BB962C8B-B14F-4D97-AF65-F5344CB8AC3E}">
        <p14:creationId xmlns:p14="http://schemas.microsoft.com/office/powerpoint/2010/main" val="9801177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Náhrada při újmě na přirozených právech člověka</a:t>
            </a:r>
            <a:br>
              <a:rPr lang="cs-CZ" b="1" dirty="0"/>
            </a:br>
            <a:endParaRPr lang="cs-CZ" dirty="0"/>
          </a:p>
        </p:txBody>
      </p:sp>
      <p:sp>
        <p:nvSpPr>
          <p:cNvPr id="3" name="Zástupný symbol pro obsah 2"/>
          <p:cNvSpPr>
            <a:spLocks noGrp="1"/>
          </p:cNvSpPr>
          <p:nvPr>
            <p:ph idx="1"/>
          </p:nvPr>
        </p:nvSpPr>
        <p:spPr/>
        <p:txBody>
          <a:bodyPr>
            <a:normAutofit lnSpcReduction="10000"/>
          </a:bodyPr>
          <a:lstStyle/>
          <a:p>
            <a:r>
              <a:rPr lang="cs-CZ" dirty="0"/>
              <a:t>Co je přirozená práva člověka? </a:t>
            </a:r>
          </a:p>
          <a:p>
            <a:endParaRPr lang="cs-CZ" dirty="0"/>
          </a:p>
          <a:p>
            <a:pPr algn="just"/>
            <a:r>
              <a:rPr lang="cs-CZ" dirty="0"/>
              <a:t>Způsob a výše přiměřeného zadostiučinění musí být určeny tak, aby byly odčiněny i </a:t>
            </a:r>
            <a:r>
              <a:rPr lang="cs-CZ" dirty="0">
                <a:solidFill>
                  <a:srgbClr val="FF0000"/>
                </a:solidFill>
              </a:rPr>
              <a:t>okolnosti zvláštního zřetele hodné</a:t>
            </a:r>
            <a:r>
              <a:rPr lang="cs-CZ" dirty="0"/>
              <a:t>. Jimi jsou úmyslné způsobení újmy, zvláště pak způsobení újmy s </a:t>
            </a:r>
            <a:r>
              <a:rPr lang="cs-CZ" dirty="0">
                <a:solidFill>
                  <a:srgbClr val="FF0000"/>
                </a:solidFill>
              </a:rPr>
              <a:t>použitím lsti, pohrůžky, zneužitím závislosti poškozeného na škůdci, násobením účinků zásahu jeho uváděním ve veřejnou známost, nebo v důsledku diskriminace poškozeného</a:t>
            </a:r>
            <a:r>
              <a:rPr lang="cs-CZ" dirty="0"/>
              <a:t> se zřetelem na jeho pohlaví, zdravotní stav, etnický původ, víru nebo i jiné obdobně závažné důvody. Vezme se rovněž v úvahu obava poškozeného ze ztráty života nebo vážného poškození zdraví, pokud takovou obavu hrozba nebo jiná příčina vyvolala.</a:t>
            </a:r>
          </a:p>
        </p:txBody>
      </p:sp>
    </p:spTree>
    <p:extLst>
      <p:ext uri="{BB962C8B-B14F-4D97-AF65-F5344CB8AC3E}">
        <p14:creationId xmlns:p14="http://schemas.microsoft.com/office/powerpoint/2010/main" val="23788276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60890"/>
            <a:ext cx="8229600" cy="247286"/>
          </a:xfrm>
        </p:spPr>
        <p:txBody>
          <a:bodyPr>
            <a:normAutofit fontScale="90000"/>
          </a:bodyPr>
          <a:lstStyle/>
          <a:p>
            <a:pPr algn="ctr"/>
            <a:r>
              <a:rPr lang="cs-CZ" b="1" dirty="0"/>
              <a:t>Různorodá praxe soudů nižších stupňů u NÚ</a:t>
            </a:r>
            <a:br>
              <a:rPr lang="cs-CZ" dirty="0"/>
            </a:br>
            <a:endParaRPr lang="cs-CZ" dirty="0"/>
          </a:p>
        </p:txBody>
      </p:sp>
      <p:sp>
        <p:nvSpPr>
          <p:cNvPr id="3" name="Content Placeholder 2"/>
          <p:cNvSpPr>
            <a:spLocks noGrp="1"/>
          </p:cNvSpPr>
          <p:nvPr>
            <p:ph idx="1"/>
          </p:nvPr>
        </p:nvSpPr>
        <p:spPr/>
        <p:txBody>
          <a:bodyPr/>
          <a:lstStyle/>
          <a:p>
            <a:r>
              <a:rPr lang="cs-CZ" dirty="0"/>
              <a:t>OS Semily sp. zn. 2 T 92/2015: 20.000 Kč za vloupání do bytu </a:t>
            </a:r>
          </a:p>
          <a:p>
            <a:endParaRPr lang="cs-CZ" dirty="0"/>
          </a:p>
          <a:p>
            <a:r>
              <a:rPr lang="cs-CZ" dirty="0"/>
              <a:t>X </a:t>
            </a:r>
          </a:p>
          <a:p>
            <a:endParaRPr lang="cs-CZ" dirty="0"/>
          </a:p>
          <a:p>
            <a:r>
              <a:rPr lang="cs-CZ" dirty="0"/>
              <a:t>OS Mělník, sp. zn. 3 T 3/2015: 5.000 Kč vyhrožování zabitím, střílení u hlavy, polití benzínem</a:t>
            </a:r>
          </a:p>
          <a:p>
            <a:endParaRPr lang="cs-CZ" dirty="0"/>
          </a:p>
        </p:txBody>
      </p:sp>
    </p:spTree>
    <p:extLst>
      <p:ext uri="{BB962C8B-B14F-4D97-AF65-F5344CB8AC3E}">
        <p14:creationId xmlns:p14="http://schemas.microsoft.com/office/powerpoint/2010/main" val="36865154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Zásady rozhodování o nemajetkové újmě</a:t>
            </a:r>
          </a:p>
        </p:txBody>
      </p:sp>
      <p:sp>
        <p:nvSpPr>
          <p:cNvPr id="3" name="Zástupný symbol pro obsah 2"/>
          <p:cNvSpPr>
            <a:spLocks noGrp="1"/>
          </p:cNvSpPr>
          <p:nvPr>
            <p:ph idx="1"/>
          </p:nvPr>
        </p:nvSpPr>
        <p:spPr/>
        <p:txBody>
          <a:bodyPr/>
          <a:lstStyle/>
          <a:p>
            <a:r>
              <a:rPr lang="cs-CZ" dirty="0"/>
              <a:t>Definice nemajetkové újmy</a:t>
            </a:r>
          </a:p>
          <a:p>
            <a:pPr marL="0" indent="0">
              <a:buNone/>
            </a:pPr>
            <a:endParaRPr lang="cs-CZ" dirty="0"/>
          </a:p>
          <a:p>
            <a:r>
              <a:rPr lang="cs-CZ" dirty="0"/>
              <a:t>§ 13 o. z. legitimní očekáván</a:t>
            </a:r>
          </a:p>
          <a:p>
            <a:endParaRPr lang="cs-CZ" dirty="0"/>
          </a:p>
          <a:p>
            <a:r>
              <a:rPr lang="cs-CZ" dirty="0"/>
              <a:t>Volné soudcovské uvážení</a:t>
            </a:r>
          </a:p>
          <a:p>
            <a:endParaRPr lang="cs-CZ" dirty="0"/>
          </a:p>
          <a:p>
            <a:r>
              <a:rPr lang="cs-CZ" dirty="0"/>
              <a:t>Nemožnost exaktního vymezení</a:t>
            </a:r>
          </a:p>
        </p:txBody>
      </p:sp>
    </p:spTree>
    <p:extLst>
      <p:ext uri="{BB962C8B-B14F-4D97-AF65-F5344CB8AC3E}">
        <p14:creationId xmlns:p14="http://schemas.microsoft.com/office/powerpoint/2010/main" val="7847164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Náhrada nemajetkové újmy na zdraví </a:t>
            </a:r>
          </a:p>
        </p:txBody>
      </p:sp>
      <p:sp>
        <p:nvSpPr>
          <p:cNvPr id="3" name="Zástupný symbol pro obsah 2"/>
          <p:cNvSpPr>
            <a:spLocks noGrp="1"/>
          </p:cNvSpPr>
          <p:nvPr>
            <p:ph idx="1"/>
          </p:nvPr>
        </p:nvSpPr>
        <p:spPr/>
        <p:txBody>
          <a:bodyPr/>
          <a:lstStyle/>
          <a:p>
            <a:r>
              <a:rPr lang="cs-CZ" dirty="0"/>
              <a:t>Pojem zdraví </a:t>
            </a:r>
          </a:p>
          <a:p>
            <a:endParaRPr lang="cs-CZ" dirty="0"/>
          </a:p>
          <a:p>
            <a:r>
              <a:rPr lang="cs-CZ" dirty="0"/>
              <a:t>Prameny právní ochrany zdraví </a:t>
            </a:r>
          </a:p>
          <a:p>
            <a:endParaRPr lang="cs-CZ" dirty="0"/>
          </a:p>
          <a:p>
            <a:r>
              <a:rPr lang="cs-CZ" dirty="0"/>
              <a:t>Rozsah náhrady nemajetkové újmy na zdraví</a:t>
            </a:r>
          </a:p>
          <a:p>
            <a:pPr lvl="1"/>
            <a:r>
              <a:rPr lang="cs-CZ" dirty="0"/>
              <a:t>Bolestné </a:t>
            </a:r>
          </a:p>
          <a:p>
            <a:pPr lvl="1"/>
            <a:r>
              <a:rPr lang="cs-CZ" dirty="0"/>
              <a:t>Náhrada za ztížené společenského uplatnění </a:t>
            </a:r>
          </a:p>
          <a:p>
            <a:pPr lvl="1"/>
            <a:r>
              <a:rPr lang="cs-CZ" dirty="0"/>
              <a:t>Další nemajetkové újmy</a:t>
            </a:r>
          </a:p>
          <a:p>
            <a:pPr lvl="1"/>
            <a:r>
              <a:rPr lang="cs-CZ" dirty="0">
                <a:solidFill>
                  <a:srgbClr val="FF0000"/>
                </a:solidFill>
              </a:rPr>
              <a:t>x náklady léčení</a:t>
            </a:r>
          </a:p>
          <a:p>
            <a:pPr marL="457200" lvl="1" indent="0">
              <a:buNone/>
            </a:pPr>
            <a:endParaRPr lang="cs-CZ" dirty="0"/>
          </a:p>
          <a:p>
            <a:endParaRPr lang="cs-CZ" dirty="0"/>
          </a:p>
        </p:txBody>
      </p:sp>
    </p:spTree>
    <p:extLst>
      <p:ext uri="{BB962C8B-B14F-4D97-AF65-F5344CB8AC3E}">
        <p14:creationId xmlns:p14="http://schemas.microsoft.com/office/powerpoint/2010/main" val="388803105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Způsob určení náhrady nemajetkové újmy a zdraví</a:t>
            </a:r>
          </a:p>
        </p:txBody>
      </p:sp>
      <p:sp>
        <p:nvSpPr>
          <p:cNvPr id="3" name="Zástupný symbol pro obsah 2"/>
          <p:cNvSpPr>
            <a:spLocks noGrp="1"/>
          </p:cNvSpPr>
          <p:nvPr>
            <p:ph idx="1"/>
          </p:nvPr>
        </p:nvSpPr>
        <p:spPr/>
        <p:txBody>
          <a:bodyPr/>
          <a:lstStyle/>
          <a:p>
            <a:r>
              <a:rPr lang="cs-CZ" dirty="0"/>
              <a:t>Paušální částky stanovené předpisem </a:t>
            </a:r>
          </a:p>
          <a:p>
            <a:r>
              <a:rPr lang="cs-CZ" dirty="0"/>
              <a:t>Volné soudcovské uvážení</a:t>
            </a:r>
          </a:p>
          <a:p>
            <a:r>
              <a:rPr lang="cs-CZ" dirty="0"/>
              <a:t>Klasifikace bolestí </a:t>
            </a:r>
          </a:p>
          <a:p>
            <a:r>
              <a:rPr lang="cs-CZ" dirty="0"/>
              <a:t>Tzv. </a:t>
            </a:r>
            <a:r>
              <a:rPr lang="cs-CZ" dirty="0" err="1"/>
              <a:t>Schmerzengeldtabelle</a:t>
            </a:r>
            <a:r>
              <a:rPr lang="cs-CZ" dirty="0"/>
              <a:t> (Německo)</a:t>
            </a:r>
          </a:p>
          <a:p>
            <a:endParaRPr lang="cs-CZ" dirty="0"/>
          </a:p>
          <a:p>
            <a:r>
              <a:rPr lang="cs-CZ" dirty="0"/>
              <a:t>Role znalců při určení výše náhrady</a:t>
            </a:r>
          </a:p>
        </p:txBody>
      </p:sp>
    </p:spTree>
    <p:extLst>
      <p:ext uri="{BB962C8B-B14F-4D97-AF65-F5344CB8AC3E}">
        <p14:creationId xmlns:p14="http://schemas.microsoft.com/office/powerpoint/2010/main" val="422259325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Metodika k náhradě nemajetkové újmy na zdraví</a:t>
            </a:r>
          </a:p>
        </p:txBody>
      </p:sp>
      <p:sp>
        <p:nvSpPr>
          <p:cNvPr id="3" name="Zástupný symbol pro obsah 2"/>
          <p:cNvSpPr>
            <a:spLocks noGrp="1"/>
          </p:cNvSpPr>
          <p:nvPr>
            <p:ph idx="1"/>
          </p:nvPr>
        </p:nvSpPr>
        <p:spPr/>
        <p:txBody>
          <a:bodyPr/>
          <a:lstStyle/>
          <a:p>
            <a:r>
              <a:rPr lang="cs-CZ" dirty="0"/>
              <a:t>Cesta k Metodice</a:t>
            </a:r>
          </a:p>
          <a:p>
            <a:r>
              <a:rPr lang="cs-CZ" dirty="0"/>
              <a:t>Povaha a funkce</a:t>
            </a:r>
          </a:p>
          <a:p>
            <a:r>
              <a:rPr lang="cs-CZ" dirty="0"/>
              <a:t>Rozsah </a:t>
            </a:r>
          </a:p>
          <a:p>
            <a:pPr lvl="1"/>
            <a:r>
              <a:rPr lang="cs-CZ" dirty="0"/>
              <a:t>Bolestné </a:t>
            </a:r>
          </a:p>
          <a:p>
            <a:pPr lvl="1"/>
            <a:r>
              <a:rPr lang="cs-CZ" dirty="0"/>
              <a:t>Ztížení společenského uplatnění </a:t>
            </a:r>
          </a:p>
          <a:p>
            <a:pPr lvl="2"/>
            <a:r>
              <a:rPr lang="cs-CZ" dirty="0"/>
              <a:t>Mezinárodní klasifikace funkčních schopností, disability a zdraví </a:t>
            </a:r>
          </a:p>
        </p:txBody>
      </p:sp>
    </p:spTree>
    <p:extLst>
      <p:ext uri="{BB962C8B-B14F-4D97-AF65-F5344CB8AC3E}">
        <p14:creationId xmlns:p14="http://schemas.microsoft.com/office/powerpoint/2010/main" val="387615320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Odškodňování pracovních úrazů a nemocí z povolání</a:t>
            </a:r>
          </a:p>
        </p:txBody>
      </p:sp>
      <p:sp>
        <p:nvSpPr>
          <p:cNvPr id="3" name="Zástupný symbol pro obsah 2"/>
          <p:cNvSpPr>
            <a:spLocks noGrp="1"/>
          </p:cNvSpPr>
          <p:nvPr>
            <p:ph idx="1"/>
          </p:nvPr>
        </p:nvSpPr>
        <p:spPr/>
        <p:txBody>
          <a:bodyPr/>
          <a:lstStyle/>
          <a:p>
            <a:pPr algn="just"/>
            <a:r>
              <a:rPr lang="cs-CZ" dirty="0"/>
              <a:t>Nařízení vlády č. 276/2015 Sb. o odškodňování bolesti a ztížení společenského uplatnění způsobené pracovním úrazem nebo nemocí z povolání</a:t>
            </a:r>
          </a:p>
          <a:p>
            <a:pPr algn="just"/>
            <a:endParaRPr lang="cs-CZ" dirty="0"/>
          </a:p>
          <a:p>
            <a:pPr algn="just"/>
            <a:r>
              <a:rPr lang="cs-CZ" dirty="0"/>
              <a:t>Rozdíly mezi Metodikou a nařízením </a:t>
            </a:r>
            <a:r>
              <a:rPr lang="cs-CZ" dirty="0">
                <a:sym typeface="Wingdings" panose="05000000000000000000" pitchFamily="2" charset="2"/>
              </a:rPr>
              <a:t> zásada jednoty právního řádu (Ústavní soud)</a:t>
            </a:r>
            <a:r>
              <a:rPr lang="cs-CZ" dirty="0"/>
              <a:t> </a:t>
            </a:r>
          </a:p>
          <a:p>
            <a:pPr lvl="1" algn="just"/>
            <a:endParaRPr lang="cs-CZ" dirty="0"/>
          </a:p>
        </p:txBody>
      </p:sp>
    </p:spTree>
    <p:extLst>
      <p:ext uri="{BB962C8B-B14F-4D97-AF65-F5344CB8AC3E}">
        <p14:creationId xmlns:p14="http://schemas.microsoft.com/office/powerpoint/2010/main" val="233268586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Rozhodná kritéria pro určení výše náhrady </a:t>
            </a:r>
          </a:p>
        </p:txBody>
      </p:sp>
      <p:sp>
        <p:nvSpPr>
          <p:cNvPr id="3" name="Zástupný symbol pro obsah 2"/>
          <p:cNvSpPr>
            <a:spLocks noGrp="1"/>
          </p:cNvSpPr>
          <p:nvPr>
            <p:ph idx="1"/>
          </p:nvPr>
        </p:nvSpPr>
        <p:spPr/>
        <p:txBody>
          <a:bodyPr>
            <a:normAutofit fontScale="92500" lnSpcReduction="10000"/>
          </a:bodyPr>
          <a:lstStyle/>
          <a:p>
            <a:r>
              <a:rPr lang="cs-CZ" dirty="0"/>
              <a:t>Kritéria na straně poškozeného </a:t>
            </a:r>
          </a:p>
          <a:p>
            <a:pPr lvl="1"/>
            <a:r>
              <a:rPr lang="cs-CZ" dirty="0"/>
              <a:t>Věk</a:t>
            </a:r>
          </a:p>
          <a:p>
            <a:pPr lvl="1"/>
            <a:r>
              <a:rPr lang="cs-CZ" dirty="0"/>
              <a:t>Dosavadní život </a:t>
            </a:r>
          </a:p>
          <a:p>
            <a:pPr lvl="1"/>
            <a:r>
              <a:rPr lang="cs-CZ" dirty="0"/>
              <a:t>Rodina a partnerské vztahy</a:t>
            </a:r>
          </a:p>
          <a:p>
            <a:pPr lvl="1"/>
            <a:r>
              <a:rPr lang="cs-CZ" dirty="0"/>
              <a:t>Studium, profese a zaměstnání </a:t>
            </a:r>
          </a:p>
          <a:p>
            <a:pPr lvl="1"/>
            <a:r>
              <a:rPr lang="cs-CZ" dirty="0"/>
              <a:t>Záliby a volný čas</a:t>
            </a:r>
          </a:p>
          <a:p>
            <a:pPr lvl="1"/>
            <a:r>
              <a:rPr lang="cs-CZ" dirty="0"/>
              <a:t>Majetkové poměry</a:t>
            </a:r>
          </a:p>
          <a:p>
            <a:pPr lvl="1"/>
            <a:r>
              <a:rPr lang="cs-CZ" dirty="0"/>
              <a:t>Spoluodpovědnost </a:t>
            </a:r>
          </a:p>
          <a:p>
            <a:pPr lvl="1"/>
            <a:r>
              <a:rPr lang="cs-CZ" dirty="0"/>
              <a:t>Pohlaví, diskriminace a šikana</a:t>
            </a:r>
          </a:p>
          <a:p>
            <a:r>
              <a:rPr lang="cs-CZ" dirty="0"/>
              <a:t>Kritéria na stran škůdce </a:t>
            </a:r>
          </a:p>
          <a:p>
            <a:pPr lvl="1"/>
            <a:r>
              <a:rPr lang="cs-CZ" dirty="0"/>
              <a:t>Míra zavinění</a:t>
            </a:r>
          </a:p>
          <a:p>
            <a:pPr lvl="1"/>
            <a:r>
              <a:rPr lang="cs-CZ" dirty="0"/>
              <a:t>Majetkové poměry</a:t>
            </a:r>
          </a:p>
          <a:p>
            <a:endParaRPr lang="cs-CZ" dirty="0"/>
          </a:p>
          <a:p>
            <a:endParaRPr lang="cs-CZ" dirty="0"/>
          </a:p>
        </p:txBody>
      </p:sp>
    </p:spTree>
    <p:extLst>
      <p:ext uri="{BB962C8B-B14F-4D97-AF65-F5344CB8AC3E}">
        <p14:creationId xmlns:p14="http://schemas.microsoft.com/office/powerpoint/2010/main" val="682585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95A7D3-3EEE-4FC3-AC39-4366BA35DB10}"/>
              </a:ext>
            </a:extLst>
          </p:cNvPr>
          <p:cNvSpPr>
            <a:spLocks noGrp="1"/>
          </p:cNvSpPr>
          <p:nvPr>
            <p:ph type="title"/>
          </p:nvPr>
        </p:nvSpPr>
        <p:spPr/>
        <p:txBody>
          <a:bodyPr/>
          <a:lstStyle/>
          <a:p>
            <a:pPr algn="ctr"/>
            <a:r>
              <a:rPr lang="cs-CZ" b="1" dirty="0"/>
              <a:t>Rodinný závod</a:t>
            </a:r>
          </a:p>
        </p:txBody>
      </p:sp>
      <p:sp>
        <p:nvSpPr>
          <p:cNvPr id="3" name="Zástupný symbol pro obsah 2">
            <a:extLst>
              <a:ext uri="{FF2B5EF4-FFF2-40B4-BE49-F238E27FC236}">
                <a16:creationId xmlns:a16="http://schemas.microsoft.com/office/drawing/2014/main" id="{29C970EE-8BB2-403C-B1F9-EA4A340D4B8F}"/>
              </a:ext>
            </a:extLst>
          </p:cNvPr>
          <p:cNvSpPr>
            <a:spLocks noGrp="1"/>
          </p:cNvSpPr>
          <p:nvPr>
            <p:ph idx="1"/>
          </p:nvPr>
        </p:nvSpPr>
        <p:spPr/>
        <p:txBody>
          <a:bodyPr/>
          <a:lstStyle/>
          <a:p>
            <a:r>
              <a:rPr lang="cs-CZ" dirty="0"/>
              <a:t>závod, ve kterém společně pracují manželé nebo alespoň s jedním z manželů i jejich příbuzní až do třetího stupně nebo osoby s manžely </a:t>
            </a:r>
            <a:r>
              <a:rPr lang="cs-CZ" dirty="0" err="1"/>
              <a:t>sešvagřené</a:t>
            </a:r>
            <a:r>
              <a:rPr lang="cs-CZ" dirty="0"/>
              <a:t> až do druhého stupně a který je ve vlastnictví některé z těchto osob</a:t>
            </a:r>
          </a:p>
        </p:txBody>
      </p:sp>
      <p:sp>
        <p:nvSpPr>
          <p:cNvPr id="4" name="Zástupný symbol pro zápatí 3">
            <a:extLst>
              <a:ext uri="{FF2B5EF4-FFF2-40B4-BE49-F238E27FC236}">
                <a16:creationId xmlns:a16="http://schemas.microsoft.com/office/drawing/2014/main" id="{0F81AFC3-2208-41DC-8BD2-F3175DF744CF}"/>
              </a:ext>
            </a:extLst>
          </p:cNvPr>
          <p:cNvSpPr>
            <a:spLocks noGrp="1"/>
          </p:cNvSpPr>
          <p:nvPr>
            <p:ph type="ftr" sz="quarter" idx="11"/>
          </p:nvPr>
        </p:nvSpPr>
        <p:spPr/>
        <p:txBody>
          <a:bodyPr/>
          <a:lstStyle/>
          <a:p>
            <a:r>
              <a:rPr lang="cs-CZ"/>
              <a:t>Právo v podnikání - Zahradnická fakulta MENDELU</a:t>
            </a:r>
          </a:p>
        </p:txBody>
      </p:sp>
    </p:spTree>
    <p:extLst>
      <p:ext uri="{BB962C8B-B14F-4D97-AF65-F5344CB8AC3E}">
        <p14:creationId xmlns:p14="http://schemas.microsoft.com/office/powerpoint/2010/main" val="893323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Výše náhrady nemajetkové újmy na zdraví</a:t>
            </a:r>
          </a:p>
        </p:txBody>
      </p:sp>
      <p:sp>
        <p:nvSpPr>
          <p:cNvPr id="3" name="Zástupný symbol pro obsah 2"/>
          <p:cNvSpPr>
            <a:spLocks noGrp="1"/>
          </p:cNvSpPr>
          <p:nvPr>
            <p:ph idx="1"/>
          </p:nvPr>
        </p:nvSpPr>
        <p:spPr/>
        <p:txBody>
          <a:bodyPr/>
          <a:lstStyle/>
          <a:p>
            <a:r>
              <a:rPr lang="cs-CZ" dirty="0"/>
              <a:t>Různé pohledy</a:t>
            </a:r>
          </a:p>
          <a:p>
            <a:endParaRPr lang="cs-CZ" dirty="0"/>
          </a:p>
          <a:p>
            <a:pPr lvl="1"/>
            <a:r>
              <a:rPr lang="cs-CZ" dirty="0"/>
              <a:t>Metodika – a cca 21 000 000 Kč</a:t>
            </a:r>
          </a:p>
          <a:p>
            <a:pPr lvl="1"/>
            <a:endParaRPr lang="cs-CZ" dirty="0"/>
          </a:p>
          <a:p>
            <a:pPr lvl="1"/>
            <a:r>
              <a:rPr lang="cs-CZ" dirty="0"/>
              <a:t>Srovnání se zahraničím </a:t>
            </a:r>
          </a:p>
        </p:txBody>
      </p:sp>
    </p:spTree>
    <p:extLst>
      <p:ext uri="{BB962C8B-B14F-4D97-AF65-F5344CB8AC3E}">
        <p14:creationId xmlns:p14="http://schemas.microsoft.com/office/powerpoint/2010/main" val="23491768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Náhrada nemajetkové újmy při usmrcení a zvlášť závažném ublížení na zdraví </a:t>
            </a:r>
          </a:p>
        </p:txBody>
      </p:sp>
      <p:sp>
        <p:nvSpPr>
          <p:cNvPr id="3" name="Zástupný symbol pro obsah 2"/>
          <p:cNvSpPr>
            <a:spLocks noGrp="1"/>
          </p:cNvSpPr>
          <p:nvPr>
            <p:ph idx="1"/>
          </p:nvPr>
        </p:nvSpPr>
        <p:spPr/>
        <p:txBody>
          <a:bodyPr/>
          <a:lstStyle/>
          <a:p>
            <a:r>
              <a:rPr lang="cs-CZ" dirty="0"/>
              <a:t>Základní východiska </a:t>
            </a:r>
          </a:p>
          <a:p>
            <a:r>
              <a:rPr lang="cs-CZ" dirty="0"/>
              <a:t>Zvlášť závažné ublížení na zdraví </a:t>
            </a:r>
          </a:p>
          <a:p>
            <a:r>
              <a:rPr lang="cs-CZ" dirty="0"/>
              <a:t>Okruh oprávněných </a:t>
            </a:r>
          </a:p>
          <a:p>
            <a:r>
              <a:rPr lang="cs-CZ" dirty="0"/>
              <a:t>Kritéria pro určení výše náhrady</a:t>
            </a:r>
          </a:p>
          <a:p>
            <a:r>
              <a:rPr lang="cs-CZ" dirty="0"/>
              <a:t>Odlišná pracovněprávní úprava</a:t>
            </a:r>
          </a:p>
        </p:txBody>
      </p:sp>
    </p:spTree>
    <p:extLst>
      <p:ext uri="{BB962C8B-B14F-4D97-AF65-F5344CB8AC3E}">
        <p14:creationId xmlns:p14="http://schemas.microsoft.com/office/powerpoint/2010/main" val="278447051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Náhrada majetkové újmy na zdraví </a:t>
            </a:r>
          </a:p>
        </p:txBody>
      </p:sp>
      <p:sp>
        <p:nvSpPr>
          <p:cNvPr id="3" name="Zástupný symbol pro obsah 2"/>
          <p:cNvSpPr>
            <a:spLocks noGrp="1"/>
          </p:cNvSpPr>
          <p:nvPr>
            <p:ph idx="1"/>
          </p:nvPr>
        </p:nvSpPr>
        <p:spPr/>
        <p:txBody>
          <a:bodyPr/>
          <a:lstStyle/>
          <a:p>
            <a:r>
              <a:rPr lang="cs-CZ" dirty="0"/>
              <a:t>Pozor na rozdíl mezi újmou majetkovou a nemajetkovou </a:t>
            </a:r>
          </a:p>
          <a:p>
            <a:endParaRPr lang="cs-CZ" dirty="0"/>
          </a:p>
          <a:p>
            <a:r>
              <a:rPr lang="cs-CZ" dirty="0"/>
              <a:t>Náklady spojené s péčí o zdraví </a:t>
            </a:r>
          </a:p>
          <a:p>
            <a:endParaRPr lang="cs-CZ" dirty="0"/>
          </a:p>
          <a:p>
            <a:r>
              <a:rPr lang="cs-CZ" dirty="0"/>
              <a:t>Náklady pohřbu</a:t>
            </a:r>
          </a:p>
          <a:p>
            <a:endParaRPr lang="cs-CZ" dirty="0"/>
          </a:p>
          <a:p>
            <a:r>
              <a:rPr lang="cs-CZ" dirty="0"/>
              <a:t>Peněžité dávky </a:t>
            </a:r>
          </a:p>
          <a:p>
            <a:endParaRPr lang="cs-CZ" dirty="0"/>
          </a:p>
          <a:p>
            <a:endParaRPr lang="cs-CZ" dirty="0"/>
          </a:p>
        </p:txBody>
      </p:sp>
    </p:spTree>
    <p:extLst>
      <p:ext uri="{BB962C8B-B14F-4D97-AF65-F5344CB8AC3E}">
        <p14:creationId xmlns:p14="http://schemas.microsoft.com/office/powerpoint/2010/main" val="85735259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B78E5E-4209-49F6-A3B1-B470B073DC51}"/>
              </a:ext>
            </a:extLst>
          </p:cNvPr>
          <p:cNvSpPr>
            <a:spLocks noGrp="1"/>
          </p:cNvSpPr>
          <p:nvPr>
            <p:ph type="title"/>
          </p:nvPr>
        </p:nvSpPr>
        <p:spPr/>
        <p:txBody>
          <a:bodyPr/>
          <a:lstStyle/>
          <a:p>
            <a:pPr algn="ctr"/>
            <a:r>
              <a:rPr lang="cs-CZ" b="1" dirty="0"/>
              <a:t>Pracovně právní odpovědnost</a:t>
            </a:r>
          </a:p>
        </p:txBody>
      </p:sp>
      <p:sp>
        <p:nvSpPr>
          <p:cNvPr id="3" name="Zástupný symbol pro obsah 2">
            <a:extLst>
              <a:ext uri="{FF2B5EF4-FFF2-40B4-BE49-F238E27FC236}">
                <a16:creationId xmlns:a16="http://schemas.microsoft.com/office/drawing/2014/main" id="{367C4127-CB8D-42ED-9D7E-129D28C7933D}"/>
              </a:ext>
            </a:extLst>
          </p:cNvPr>
          <p:cNvSpPr>
            <a:spLocks noGrp="1"/>
          </p:cNvSpPr>
          <p:nvPr>
            <p:ph idx="1"/>
          </p:nvPr>
        </p:nvSpPr>
        <p:spPr/>
        <p:txBody>
          <a:bodyPr/>
          <a:lstStyle/>
          <a:p>
            <a:r>
              <a:rPr lang="cs-CZ" dirty="0"/>
              <a:t>Zákon č. 262/2006 Sb., zákoník práce </a:t>
            </a:r>
          </a:p>
          <a:p>
            <a:r>
              <a:rPr lang="cs-CZ" dirty="0"/>
              <a:t>Prevenční povinnost – vizte výše </a:t>
            </a:r>
          </a:p>
          <a:p>
            <a:r>
              <a:rPr lang="cs-CZ" dirty="0"/>
              <a:t>Schodek na svěřených hodnotách, které je zaměstnanec povinen vyúčtovat, a ztráta svěřených věcí</a:t>
            </a:r>
          </a:p>
          <a:p>
            <a:r>
              <a:rPr lang="cs-CZ" dirty="0"/>
              <a:t>Rozsah a způsob náhrady škody</a:t>
            </a:r>
          </a:p>
          <a:p>
            <a:r>
              <a:rPr lang="cs-CZ" dirty="0"/>
              <a:t>Pracovní úrazy a nemoci z povolání </a:t>
            </a:r>
          </a:p>
          <a:p>
            <a:endParaRPr lang="cs-CZ" dirty="0"/>
          </a:p>
          <a:p>
            <a:endParaRPr lang="cs-CZ" dirty="0"/>
          </a:p>
        </p:txBody>
      </p:sp>
    </p:spTree>
    <p:extLst>
      <p:ext uri="{BB962C8B-B14F-4D97-AF65-F5344CB8AC3E}">
        <p14:creationId xmlns:p14="http://schemas.microsoft.com/office/powerpoint/2010/main" val="128758907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Děkuji za pozornost </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229038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BE4E72-E114-416C-B951-41BBFE7F90E5}"/>
              </a:ext>
            </a:extLst>
          </p:cNvPr>
          <p:cNvSpPr>
            <a:spLocks noGrp="1"/>
          </p:cNvSpPr>
          <p:nvPr>
            <p:ph type="title"/>
          </p:nvPr>
        </p:nvSpPr>
        <p:spPr/>
        <p:txBody>
          <a:bodyPr/>
          <a:lstStyle/>
          <a:p>
            <a:pPr algn="ctr"/>
            <a:r>
              <a:rPr lang="cs-CZ" b="1" dirty="0"/>
              <a:t>Podnikání a souhlas druhého manžela</a:t>
            </a:r>
          </a:p>
        </p:txBody>
      </p:sp>
      <p:sp>
        <p:nvSpPr>
          <p:cNvPr id="3" name="Zástupný symbol pro obsah 2">
            <a:extLst>
              <a:ext uri="{FF2B5EF4-FFF2-40B4-BE49-F238E27FC236}">
                <a16:creationId xmlns:a16="http://schemas.microsoft.com/office/drawing/2014/main" id="{723C61B9-5059-4648-A6D2-9C49DD760F2E}"/>
              </a:ext>
            </a:extLst>
          </p:cNvPr>
          <p:cNvSpPr>
            <a:spLocks noGrp="1"/>
          </p:cNvSpPr>
          <p:nvPr>
            <p:ph idx="1"/>
          </p:nvPr>
        </p:nvSpPr>
        <p:spPr/>
        <p:txBody>
          <a:bodyPr>
            <a:normAutofit lnSpcReduction="10000"/>
          </a:bodyPr>
          <a:lstStyle/>
          <a:p>
            <a:pPr algn="just"/>
            <a:r>
              <a:rPr lang="cs-CZ" b="1" dirty="0"/>
              <a:t>§ 715</a:t>
            </a:r>
            <a:endParaRPr lang="cs-CZ" dirty="0"/>
          </a:p>
          <a:p>
            <a:pPr algn="just"/>
            <a:r>
              <a:rPr lang="cs-CZ" b="1" dirty="0"/>
              <a:t>(1)</a:t>
            </a:r>
            <a:r>
              <a:rPr lang="cs-CZ" dirty="0"/>
              <a:t> Má-li být součást společného jmění použita k podnikání jednoho z manželů a přesahuje-li majetková hodnota toho, co má být použito, míru přiměřenou majetkovým poměrům manželů, vyžaduje se při prvním takovém použití souhlas druhého manžela. Byl-li druhý manžel opomenut, může se dovolat neplatnosti takového jednání.</a:t>
            </a:r>
          </a:p>
          <a:p>
            <a:pPr algn="just"/>
            <a:r>
              <a:rPr lang="cs-CZ" b="1" dirty="0"/>
              <a:t>(2)</a:t>
            </a:r>
            <a:r>
              <a:rPr lang="cs-CZ" dirty="0"/>
              <a:t> Má-li být součást společného jmění použita k nabytí podílu v obchodní společnosti nebo družstvu, nebo je-li důsledkem nabytí podílu ručení za dluhy společnosti nebo družstva v rozsahu přesahujícím míru přiměřenou majetkovým poměrům manželů, platí odstavec 1 obdobně.</a:t>
            </a:r>
          </a:p>
          <a:p>
            <a:endParaRPr lang="cs-CZ" dirty="0"/>
          </a:p>
        </p:txBody>
      </p:sp>
      <p:sp>
        <p:nvSpPr>
          <p:cNvPr id="4" name="Zástupný symbol pro zápatí 3">
            <a:extLst>
              <a:ext uri="{FF2B5EF4-FFF2-40B4-BE49-F238E27FC236}">
                <a16:creationId xmlns:a16="http://schemas.microsoft.com/office/drawing/2014/main" id="{163D447A-980F-446B-955B-5DDAC504341D}"/>
              </a:ext>
            </a:extLst>
          </p:cNvPr>
          <p:cNvSpPr>
            <a:spLocks noGrp="1"/>
          </p:cNvSpPr>
          <p:nvPr>
            <p:ph type="ftr" sz="quarter" idx="11"/>
          </p:nvPr>
        </p:nvSpPr>
        <p:spPr/>
        <p:txBody>
          <a:bodyPr/>
          <a:lstStyle/>
          <a:p>
            <a:r>
              <a:rPr lang="cs-CZ"/>
              <a:t>Právo v podnikání - Zahradnická fakulta MENDELU</a:t>
            </a:r>
          </a:p>
        </p:txBody>
      </p:sp>
    </p:spTree>
    <p:extLst>
      <p:ext uri="{BB962C8B-B14F-4D97-AF65-F5344CB8AC3E}">
        <p14:creationId xmlns:p14="http://schemas.microsoft.com/office/powerpoint/2010/main" val="3190443117"/>
      </p:ext>
    </p:extLst>
  </p:cSld>
  <p:clrMapOvr>
    <a:masterClrMapping/>
  </p:clrMapOvr>
</p:sld>
</file>

<file path=ppt/theme/theme1.xml><?xml version="1.0" encoding="utf-8"?>
<a:theme xmlns:a="http://schemas.openxmlformats.org/drawingml/2006/main" name="Motiv Office">
  <a:themeElements>
    <a:clrScheme name="Vlastní 1">
      <a:dk1>
        <a:srgbClr val="498DF1"/>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4449</Words>
  <Application>Microsoft Office PowerPoint</Application>
  <PresentationFormat>Širokoúhlá obrazovka</PresentationFormat>
  <Paragraphs>426</Paragraphs>
  <Slides>84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84</vt:i4>
      </vt:variant>
    </vt:vector>
  </HeadingPairs>
  <TitlesOfParts>
    <vt:vector size="89" baseType="lpstr">
      <vt:lpstr>Arial</vt:lpstr>
      <vt:lpstr>Calibri</vt:lpstr>
      <vt:lpstr>Calibri Light</vt:lpstr>
      <vt:lpstr>Wingdings</vt:lpstr>
      <vt:lpstr>Motiv Office</vt:lpstr>
      <vt:lpstr>Základy soukromého práva</vt:lpstr>
      <vt:lpstr>Právo obecně – základní charakteristika </vt:lpstr>
      <vt:lpstr>Občanské právo</vt:lpstr>
      <vt:lpstr>Osoby</vt:lpstr>
      <vt:lpstr>Právnické osoby</vt:lpstr>
      <vt:lpstr>Spotřebitel a podnikatel</vt:lpstr>
      <vt:lpstr>Podnikatel</vt:lpstr>
      <vt:lpstr>Rodinný závod</vt:lpstr>
      <vt:lpstr>Podnikání a souhlas druhého manžela</vt:lpstr>
      <vt:lpstr>Zastoupení </vt:lpstr>
      <vt:lpstr>Právní skutečnosti</vt:lpstr>
      <vt:lpstr>Právní skutečnosti </vt:lpstr>
      <vt:lpstr>Právní skutečnost – právní událost</vt:lpstr>
      <vt:lpstr>Promlčení a prekluze</vt:lpstr>
      <vt:lpstr>Co jsou závazky? </vt:lpstr>
      <vt:lpstr>Smlouva</vt:lpstr>
      <vt:lpstr>Smlouva</vt:lpstr>
      <vt:lpstr>Obsah závazků</vt:lpstr>
      <vt:lpstr>Změna, zánik, zajištění a utvrzení závazků</vt:lpstr>
      <vt:lpstr>Změny v osobě věřitele a dlužníka </vt:lpstr>
      <vt:lpstr>Změny v obsahu závazků</vt:lpstr>
      <vt:lpstr>Zánik závazků </vt:lpstr>
      <vt:lpstr>Zajištění dluhů </vt:lpstr>
      <vt:lpstr>Utvrzení dluhu </vt:lpstr>
      <vt:lpstr>Smluvní typy</vt:lpstr>
      <vt:lpstr>Kupní smlouva</vt:lpstr>
      <vt:lpstr>Zvláštní ustanovení o koupi závodu </vt:lpstr>
      <vt:lpstr>Nájem</vt:lpstr>
      <vt:lpstr>Ubytování</vt:lpstr>
      <vt:lpstr>Pacht</vt:lpstr>
      <vt:lpstr>Smlouva o dílo</vt:lpstr>
      <vt:lpstr>Prezentace aplikace PowerPoint</vt:lpstr>
      <vt:lpstr>Závazky z deliktů</vt:lpstr>
      <vt:lpstr>Náhrada majetkové a nemajetkové újmy</vt:lpstr>
      <vt:lpstr>Protiprávnost</vt:lpstr>
      <vt:lpstr>Újma</vt:lpstr>
      <vt:lpstr>Nemajetková újma</vt:lpstr>
      <vt:lpstr>Případy náhrady nemajetkové újma dle zákona</vt:lpstr>
      <vt:lpstr>Příčinná souvislost </vt:lpstr>
      <vt:lpstr>Prezentace aplikace PowerPoint</vt:lpstr>
      <vt:lpstr>Prezentace aplikace PowerPoint</vt:lpstr>
      <vt:lpstr>Rozdíl mezi škodou a nemajetkovou újmou</vt:lpstr>
      <vt:lpstr>Prevenční povinnost</vt:lpstr>
      <vt:lpstr>Aplikační praxe prevenční povinnosti</vt:lpstr>
      <vt:lpstr>Oznamovací povinnost</vt:lpstr>
      <vt:lpstr>Okolnosti vylučující protiprávnost</vt:lpstr>
      <vt:lpstr>Funkce náhrady újmy</vt:lpstr>
      <vt:lpstr>Prezentace aplikace PowerPoint</vt:lpstr>
      <vt:lpstr>Povinnost nahradit škodu </vt:lpstr>
      <vt:lpstr>Porušení dobrých mravů </vt:lpstr>
      <vt:lpstr>Porušení zákona</vt:lpstr>
      <vt:lpstr>Porušení smluvní povinnosti</vt:lpstr>
      <vt:lpstr>Škoda způsobená několika osobami </vt:lpstr>
      <vt:lpstr>Regresní nárok</vt:lpstr>
      <vt:lpstr>Regresní nárok</vt:lpstr>
      <vt:lpstr>Zvláštní skutkové podstaty</vt:lpstr>
      <vt:lpstr>Škoda způsobená tím, kdo nemůže posoudit následky svého jednání </vt:lpstr>
      <vt:lpstr>Škoda způsobená osobou s nebezpečnými vlastnostmi </vt:lpstr>
      <vt:lpstr>Škoda z provozní činnosti </vt:lpstr>
      <vt:lpstr>Škoda způsobená provozem zvlášť nebezpečným </vt:lpstr>
      <vt:lpstr>Škoda na nemovité věci </vt:lpstr>
      <vt:lpstr>Škoda z provozu dopravních prostředků </vt:lpstr>
      <vt:lpstr>Škoda způsobená věcí </vt:lpstr>
      <vt:lpstr>Škoda způsobená vadou výrobku </vt:lpstr>
      <vt:lpstr>Škoda na převzaté věci </vt:lpstr>
      <vt:lpstr>Škoda na odložené věci </vt:lpstr>
      <vt:lpstr>Škoda na vnesené věci </vt:lpstr>
      <vt:lpstr>Škoda způsobená informací nebo radou </vt:lpstr>
      <vt:lpstr>Způsob a rozsah náhrady </vt:lpstr>
      <vt:lpstr>Snížení náhrady</vt:lpstr>
      <vt:lpstr>Nemožnost určení výše náhrady</vt:lpstr>
      <vt:lpstr>Náhrada při újmě na přirozených právech člověka </vt:lpstr>
      <vt:lpstr>Různorodá praxe soudů nižších stupňů u NÚ </vt:lpstr>
      <vt:lpstr>Zásady rozhodování o nemajetkové újmě</vt:lpstr>
      <vt:lpstr>Náhrada nemajetkové újmy na zdraví </vt:lpstr>
      <vt:lpstr>Způsob určení náhrady nemajetkové újmy a zdraví</vt:lpstr>
      <vt:lpstr>Metodika k náhradě nemajetkové újmy na zdraví</vt:lpstr>
      <vt:lpstr>Odškodňování pracovních úrazů a nemocí z povolání</vt:lpstr>
      <vt:lpstr>Rozhodná kritéria pro určení výše náhrady </vt:lpstr>
      <vt:lpstr>Výše náhrady nemajetkové újmy na zdraví</vt:lpstr>
      <vt:lpstr>Náhrada nemajetkové újmy při usmrcení a zvlášť závažném ublížení na zdraví </vt:lpstr>
      <vt:lpstr>Náhrada majetkové újmy na zdraví </vt:lpstr>
      <vt:lpstr>Pracovně právní odpovědnost</vt:lpstr>
      <vt:lpstr>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soukromého práva</dc:title>
  <dc:creator>Ondřej Pavelek</dc:creator>
  <cp:lastModifiedBy>Ondřej Pavelek</cp:lastModifiedBy>
  <cp:revision>2</cp:revision>
  <dcterms:created xsi:type="dcterms:W3CDTF">2023-10-19T05:17:57Z</dcterms:created>
  <dcterms:modified xsi:type="dcterms:W3CDTF">2023-10-19T05:25:17Z</dcterms:modified>
</cp:coreProperties>
</file>