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9" r:id="rId4"/>
    <p:sldId id="276" r:id="rId5"/>
    <p:sldId id="280" r:id="rId6"/>
    <p:sldId id="281" r:id="rId7"/>
    <p:sldId id="282" r:id="rId8"/>
    <p:sldId id="283" r:id="rId9"/>
    <p:sldId id="284" r:id="rId10"/>
    <p:sldId id="285" r:id="rId11"/>
    <p:sldId id="319" r:id="rId12"/>
    <p:sldId id="320" r:id="rId13"/>
    <p:sldId id="286" r:id="rId14"/>
    <p:sldId id="288" r:id="rId15"/>
    <p:sldId id="287" r:id="rId16"/>
    <p:sldId id="258" r:id="rId17"/>
    <p:sldId id="289" r:id="rId18"/>
    <p:sldId id="318" r:id="rId19"/>
    <p:sldId id="259" r:id="rId20"/>
    <p:sldId id="260" r:id="rId21"/>
    <p:sldId id="261" r:id="rId22"/>
    <p:sldId id="262" r:id="rId23"/>
    <p:sldId id="263" r:id="rId24"/>
    <p:sldId id="264" r:id="rId25"/>
    <p:sldId id="265" r:id="rId26"/>
    <p:sldId id="266" r:id="rId27"/>
    <p:sldId id="267" r:id="rId28"/>
    <p:sldId id="316" r:id="rId29"/>
    <p:sldId id="317" r:id="rId30"/>
    <p:sldId id="268" r:id="rId31"/>
    <p:sldId id="269" r:id="rId32"/>
    <p:sldId id="270" r:id="rId33"/>
    <p:sldId id="271" r:id="rId34"/>
    <p:sldId id="315" r:id="rId35"/>
    <p:sldId id="273" r:id="rId36"/>
    <p:sldId id="274" r:id="rId37"/>
    <p:sldId id="290" r:id="rId38"/>
    <p:sldId id="275" r:id="rId39"/>
    <p:sldId id="277" r:id="rId40"/>
    <p:sldId id="278" r:id="rId41"/>
    <p:sldId id="291" r:id="rId42"/>
    <p:sldId id="293" r:id="rId43"/>
    <p:sldId id="292" r:id="rId44"/>
    <p:sldId id="294" r:id="rId45"/>
    <p:sldId id="295" r:id="rId46"/>
    <p:sldId id="296" r:id="rId47"/>
    <p:sldId id="312" r:id="rId48"/>
    <p:sldId id="311" r:id="rId49"/>
    <p:sldId id="313" r:id="rId50"/>
    <p:sldId id="314"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272"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31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p>
            <a:fld id="{48D8CA44-F6F7-4DCD-9D1D-96EC84D2F7AC}" type="datetimeFigureOut">
              <a:rPr lang="cs-CZ" smtClean="0"/>
              <a:t>25.10.2023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451507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D8CA44-F6F7-4DCD-9D1D-96EC84D2F7AC}" type="datetimeFigureOut">
              <a:rPr lang="cs-CZ" smtClean="0"/>
              <a:t>25.10.2023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3741421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D8CA44-F6F7-4DCD-9D1D-96EC84D2F7AC}" type="datetimeFigureOut">
              <a:rPr lang="cs-CZ" smtClean="0"/>
              <a:t>25.10.2023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274361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D8CA44-F6F7-4DCD-9D1D-96EC84D2F7AC}" type="datetimeFigureOut">
              <a:rPr lang="cs-CZ" smtClean="0"/>
              <a:t>25.10.2023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22170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7" name="Date Placeholder 6"/>
          <p:cNvSpPr>
            <a:spLocks noGrp="1"/>
          </p:cNvSpPr>
          <p:nvPr>
            <p:ph type="dt" sz="half" idx="10"/>
          </p:nvPr>
        </p:nvSpPr>
        <p:spPr/>
        <p:txBody>
          <a:bodyPr/>
          <a:lstStyle/>
          <a:p>
            <a:fld id="{48D8CA44-F6F7-4DCD-9D1D-96EC84D2F7AC}" type="datetimeFigureOut">
              <a:rPr lang="cs-CZ" smtClean="0"/>
              <a:t>25.10.2023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7174384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48D8CA44-F6F7-4DCD-9D1D-96EC84D2F7AC}" type="datetimeFigureOut">
              <a:rPr lang="cs-CZ" smtClean="0"/>
              <a:t>25.10.2023</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40022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583436" y="3143250"/>
            <a:ext cx="4270248" cy="2596776"/>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7" name="Date Placeholder 6"/>
          <p:cNvSpPr>
            <a:spLocks noGrp="1"/>
          </p:cNvSpPr>
          <p:nvPr>
            <p:ph type="dt" sz="half" idx="10"/>
          </p:nvPr>
        </p:nvSpPr>
        <p:spPr/>
        <p:txBody>
          <a:bodyPr/>
          <a:lstStyle/>
          <a:p>
            <a:fld id="{48D8CA44-F6F7-4DCD-9D1D-96EC84D2F7AC}" type="datetimeFigureOut">
              <a:rPr lang="cs-CZ" smtClean="0"/>
              <a:t>25.10.2023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99115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D8CA44-F6F7-4DCD-9D1D-96EC84D2F7AC}" type="datetimeFigureOut">
              <a:rPr lang="cs-CZ" smtClean="0"/>
              <a:t>25.10.2023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83994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8CA44-F6F7-4DCD-9D1D-96EC84D2F7AC}" type="datetimeFigureOut">
              <a:rPr lang="cs-CZ" smtClean="0"/>
              <a:t>25.10.2023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75055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9" name="Date Placeholder 8"/>
          <p:cNvSpPr>
            <a:spLocks noGrp="1"/>
          </p:cNvSpPr>
          <p:nvPr>
            <p:ph type="dt" sz="half" idx="10"/>
          </p:nvPr>
        </p:nvSpPr>
        <p:spPr/>
        <p:txBody>
          <a:bodyPr/>
          <a:lstStyle/>
          <a:p>
            <a:fld id="{48D8CA44-F6F7-4DCD-9D1D-96EC84D2F7AC}" type="datetimeFigureOut">
              <a:rPr lang="cs-CZ" smtClean="0"/>
              <a:t>25.10.2023</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260021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8D8CA44-F6F7-4DCD-9D1D-96EC84D2F7AC}" type="datetimeFigureOut">
              <a:rPr lang="cs-CZ" smtClean="0"/>
              <a:t>25.10.2023</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3179972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8D8CA44-F6F7-4DCD-9D1D-96EC84D2F7AC}" type="datetimeFigureOut">
              <a:rPr lang="cs-CZ" smtClean="0"/>
              <a:t>25.10.2023</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3AF1D3F-27AD-4D85-86D5-1C29DC3999B8}" type="slidenum">
              <a:rPr lang="cs-CZ" smtClean="0"/>
              <a:t>‹#›</a:t>
            </a:fld>
            <a:endParaRPr lang="cs-CZ"/>
          </a:p>
        </p:txBody>
      </p:sp>
    </p:spTree>
    <p:extLst>
      <p:ext uri="{BB962C8B-B14F-4D97-AF65-F5344CB8AC3E}">
        <p14:creationId xmlns:p14="http://schemas.microsoft.com/office/powerpoint/2010/main" val="2735354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onchitawurst.co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acr.cz/gender-v-obsahu-vyzkumu-a-inovaci/" TargetMode="External"/><Relationship Id="rId2" Type="http://schemas.openxmlformats.org/officeDocument/2006/relationships/hyperlink" Target="https://www.youtube.com/watch?v=CT1jx7emeGA"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sHPYaBymOW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oradna-prava.cz/www/old/homofobie__heterosexismus__diskriminace_sexualnich_minorit.pdf" TargetMode="External"/><Relationship Id="rId2" Type="http://schemas.openxmlformats.org/officeDocument/2006/relationships/hyperlink" Target="http://dx.doi.org/10.5817/AI2015-2-5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kiosek.cz/detail/cncebooks-592480-gender-pred-tabuli" TargetMode="External"/><Relationship Id="rId2" Type="http://schemas.openxmlformats.org/officeDocument/2006/relationships/hyperlink" Target="https://www.kosmas.cz/knihy/520498/feministkou-snadno-a-rychle/" TargetMode="External"/><Relationship Id="rId1" Type="http://schemas.openxmlformats.org/officeDocument/2006/relationships/slideLayout" Target="../slideLayouts/slideLayout2.xml"/><Relationship Id="rId5" Type="http://schemas.openxmlformats.org/officeDocument/2006/relationships/hyperlink" Target="https://www.vlada.cz/assets/ppov/rovne-prilezitosti-zen-a-muzu/dokumenty/Vyrocni-zprava_2024.pdf" TargetMode="External"/><Relationship Id="rId4" Type="http://schemas.openxmlformats.org/officeDocument/2006/relationships/hyperlink" Target="https://www.czso.cz/csu/czso/zaostreno-na-zeny-a-muze-202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tatistikaamy.cz/2016/03/absolventi-vysokych-skol-ocima-genderu/"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mpsv.cz/rovnost-zen-a-muzu-rovne-odmenovani-a-logib"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rozhlas.cz/ekonomika/prijem-muzi-zeny-eu-studie-cesko-eurostat-vydelkova-propast-evropska-unie_2003081729_jgr" TargetMode="External"/><Relationship Id="rId2" Type="http://schemas.openxmlformats.org/officeDocument/2006/relationships/hyperlink" Target="https://rovnaodmena.cz/o-projektu/" TargetMode="External"/><Relationship Id="rId1" Type="http://schemas.openxmlformats.org/officeDocument/2006/relationships/slideLayout" Target="../slideLayouts/slideLayout2.xml"/><Relationship Id="rId4" Type="http://schemas.openxmlformats.org/officeDocument/2006/relationships/hyperlink" Target="https://www.rovnaodmena.cz/www/img/uploads/faktaoganderpaygap.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vskp.vse.cz/83642_diskriminace-na-trhu-prace-a-genderove-mzdove-rozdily-v-ceske-republice?title=gender" TargetMode="External"/><Relationship Id="rId2" Type="http://schemas.openxmlformats.org/officeDocument/2006/relationships/hyperlink" Target="https://vskp.vse.cz/?co_hledat=Diskriminace+%C5%BEen&amp;kde_hledat%5b%5d=nazev&amp;kde_hledat%5b%5d=autor&amp;kde_hledat%5b%5d=abstrakt&amp;katedra=&amp;typ=&amp;rok" TargetMode="External"/><Relationship Id="rId1" Type="http://schemas.openxmlformats.org/officeDocument/2006/relationships/slideLayout" Target="../slideLayouts/slideLayout2.xml"/><Relationship Id="rId4" Type="http://schemas.openxmlformats.org/officeDocument/2006/relationships/hyperlink" Target="https://vskp.vse.cz/83048_genderove-nerovnosti-na-trhu-prace-se-zamerenim-na-odmenovani?title=gender"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Xt2IZahHb9E" TargetMode="External"/><Relationship Id="rId7" Type="http://schemas.openxmlformats.org/officeDocument/2006/relationships/hyperlink" Target="https://www.youtube.com/watch?v=6t7Vgb-WWCU"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s://www.youtube.com/watch?v=CT1jx7emeGA" TargetMode="External"/><Relationship Id="rId5" Type="http://schemas.openxmlformats.org/officeDocument/2006/relationships/hyperlink" Target="https://www.youtube.com/watch?v=httacdn1M5o" TargetMode="External"/><Relationship Id="rId4" Type="http://schemas.openxmlformats.org/officeDocument/2006/relationships/hyperlink" Target="https://genderaveda.cz/zeny-ve-ved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slu.cz/fvp/cz/udalost/15/220" TargetMode="External"/><Relationship Id="rId2" Type="http://schemas.openxmlformats.org/officeDocument/2006/relationships/hyperlink" Target="https://mediagram.cz/cesky-jazyk/stereotypy-ktere-se-projevuji-v-mediovanych-reprezentacich"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BzWSUhked1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irozhlas.cz/zpravy-domov/rozdil-ve-mzdach-mezi-ceskymi-muzi-a-zenami-je-22-procent-v-evrope-treti-nejvyssi-_201604070600_jbocek"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video.aktualne.cz/dvtv/zeny-nechteji-do-politiky-neverte-povidackam-volit-chodi-poc/r~d5b81e7c979711e7a0c50025900fea04/?redirected=1505291868" TargetMode="External"/><Relationship Id="rId7" Type="http://schemas.openxmlformats.org/officeDocument/2006/relationships/image" Target="../media/image18.jpeg"/><Relationship Id="rId2" Type="http://schemas.openxmlformats.org/officeDocument/2006/relationships/hyperlink" Target="https://www.youtube.com/watch?v=xFphbYKZctM" TargetMode="External"/><Relationship Id="rId1" Type="http://schemas.openxmlformats.org/officeDocument/2006/relationships/slideLayout" Target="../slideLayouts/slideLayout5.xml"/><Relationship Id="rId6" Type="http://schemas.openxmlformats.org/officeDocument/2006/relationships/hyperlink" Target="https://www.csfd.cz/film/367116-sufrazetka/galerie/plakaty/" TargetMode="External"/><Relationship Id="rId5" Type="http://schemas.openxmlformats.org/officeDocument/2006/relationships/image" Target="../media/image17.jpg"/><Relationship Id="rId4" Type="http://schemas.openxmlformats.org/officeDocument/2006/relationships/hyperlink" Target="https://www.csfd.cz/film/367116-sufrazetka/prehled/"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upstream.upol.cz/youtube-post/a15-intersexualita-martin-fafejt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162D44-56FB-41E7-AEB7-5E0045D2054F}"/>
              </a:ext>
            </a:extLst>
          </p:cNvPr>
          <p:cNvSpPr>
            <a:spLocks noGrp="1"/>
          </p:cNvSpPr>
          <p:nvPr>
            <p:ph type="ctrTitle"/>
          </p:nvPr>
        </p:nvSpPr>
        <p:spPr>
          <a:xfrm>
            <a:off x="756138" y="1802424"/>
            <a:ext cx="10709031" cy="1995854"/>
          </a:xfrm>
        </p:spPr>
        <p:txBody>
          <a:bodyPr>
            <a:normAutofit/>
          </a:bodyPr>
          <a:lstStyle/>
          <a:p>
            <a:r>
              <a:rPr lang="cs-CZ" dirty="0"/>
              <a:t>Otázky rodové identity – genderová studia</a:t>
            </a:r>
          </a:p>
        </p:txBody>
      </p:sp>
      <p:sp>
        <p:nvSpPr>
          <p:cNvPr id="3" name="Podnadpis 2">
            <a:extLst>
              <a:ext uri="{FF2B5EF4-FFF2-40B4-BE49-F238E27FC236}">
                <a16:creationId xmlns:a16="http://schemas.microsoft.com/office/drawing/2014/main" id="{222B5E42-E22C-445B-AE99-4C2458AE8A2C}"/>
              </a:ext>
            </a:extLst>
          </p:cNvPr>
          <p:cNvSpPr>
            <a:spLocks noGrp="1"/>
          </p:cNvSpPr>
          <p:nvPr>
            <p:ph type="subTitle" idx="1"/>
          </p:nvPr>
        </p:nvSpPr>
        <p:spPr>
          <a:xfrm>
            <a:off x="756138" y="4352544"/>
            <a:ext cx="10709031" cy="1239894"/>
          </a:xfrm>
        </p:spPr>
        <p:txBody>
          <a:bodyPr>
            <a:normAutofit/>
          </a:bodyPr>
          <a:lstStyle/>
          <a:p>
            <a:r>
              <a:rPr lang="cs-CZ" sz="2200" dirty="0"/>
              <a:t>Mgr. Andrea Preissová Krejčí, Ph.D. | Slezská univerzita v Opavě, Fakulta veřejných politik</a:t>
            </a:r>
          </a:p>
          <a:p>
            <a:r>
              <a:rPr lang="cs-CZ" sz="2200" dirty="0"/>
              <a:t>Mgr. Jana Kočí, Ph.D. | Slezská univerzita v Opavě, Fakulta veřejných politik</a:t>
            </a:r>
          </a:p>
        </p:txBody>
      </p:sp>
    </p:spTree>
    <p:extLst>
      <p:ext uri="{BB962C8B-B14F-4D97-AF65-F5344CB8AC3E}">
        <p14:creationId xmlns:p14="http://schemas.microsoft.com/office/powerpoint/2010/main" val="1570240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a:bodyPr>
          <a:lstStyle/>
          <a:p>
            <a:pPr algn="ctr"/>
            <a:r>
              <a:rPr lang="cs-CZ" b="1" dirty="0"/>
              <a:t>Inkluze v prevenci homofobie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88853"/>
            <a:ext cx="6987594" cy="5296566"/>
          </a:xfrm>
        </p:spPr>
        <p:txBody>
          <a:bodyPr>
            <a:normAutofit/>
          </a:bodyPr>
          <a:lstStyle/>
          <a:p>
            <a:r>
              <a:rPr lang="cs-CZ" sz="2400" dirty="0">
                <a:solidFill>
                  <a:schemeClr val="tx1"/>
                </a:solidFill>
              </a:rPr>
              <a:t>Inkluze ve vzdělávání je cestou i pro homosexuální minority;</a:t>
            </a:r>
          </a:p>
          <a:p>
            <a:endParaRPr lang="cs-CZ" sz="2400" dirty="0">
              <a:solidFill>
                <a:schemeClr val="tx1"/>
              </a:solidFill>
            </a:endParaRPr>
          </a:p>
          <a:p>
            <a:r>
              <a:rPr lang="cs-CZ" sz="2400" dirty="0">
                <a:solidFill>
                  <a:schemeClr val="tx1"/>
                </a:solidFill>
              </a:rPr>
              <a:t>Ve skutečnosti se jedná o velmi složitý proces, který musí být maximálně uzpůsoben danému prostředí, situaci a hlavně jednotlivcům, o které se jedná;</a:t>
            </a:r>
          </a:p>
          <a:p>
            <a:endParaRPr lang="cs-CZ" sz="2400" dirty="0">
              <a:solidFill>
                <a:schemeClr val="tx1"/>
              </a:solidFill>
            </a:endParaRPr>
          </a:p>
          <a:p>
            <a:r>
              <a:rPr lang="cs-CZ" sz="2400" dirty="0">
                <a:solidFill>
                  <a:schemeClr val="tx1"/>
                </a:solidFill>
              </a:rPr>
              <a:t>To prakticky znamená, že učitelé musí mít dostatečné vědomosti a dovednosti z oblasti sexuality a reprodukčního zdraví, včetně didaktické způsobilosti, a hlavně musí být postojově vybaveni tak, aby se této náročné role mohli chopit;</a:t>
            </a:r>
          </a:p>
          <a:p>
            <a:endParaRPr lang="cs-CZ" dirty="0"/>
          </a:p>
          <a:p>
            <a:endParaRPr lang="cs-CZ" dirty="0"/>
          </a:p>
        </p:txBody>
      </p:sp>
      <p:pic>
        <p:nvPicPr>
          <p:cNvPr id="2050" name="Picture 2" descr="VÃ½sledek obrÃ¡zku pro sexuÃ¡lnÃ­ minority">
            <a:extLst>
              <a:ext uri="{FF2B5EF4-FFF2-40B4-BE49-F238E27FC236}">
                <a16:creationId xmlns:a16="http://schemas.microsoft.com/office/drawing/2014/main" id="{85DEB3FD-DDB0-417E-A063-ECCA02294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9095" y="3266987"/>
            <a:ext cx="2281238" cy="34184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Ã½sledek obrÃ¡zku pro homofobie ve Å¡kolÃ¡ch">
            <a:extLst>
              <a:ext uri="{FF2B5EF4-FFF2-40B4-BE49-F238E27FC236}">
                <a16:creationId xmlns:a16="http://schemas.microsoft.com/office/drawing/2014/main" id="{0B5A5C4B-F83E-4FF5-98C0-19AC87F3A72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7664928" y="1038225"/>
            <a:ext cx="3218149"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57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029DD4-D325-43B4-9929-20387303C74D}"/>
              </a:ext>
            </a:extLst>
          </p:cNvPr>
          <p:cNvSpPr>
            <a:spLocks noGrp="1"/>
          </p:cNvSpPr>
          <p:nvPr>
            <p:ph type="title"/>
          </p:nvPr>
        </p:nvSpPr>
        <p:spPr/>
        <p:txBody>
          <a:bodyPr/>
          <a:lstStyle/>
          <a:p>
            <a:r>
              <a:rPr lang="cs-CZ" i="1" dirty="0"/>
              <a:t>Heterosexuální dotazník</a:t>
            </a:r>
            <a:endParaRPr lang="cs-CZ" dirty="0"/>
          </a:p>
        </p:txBody>
      </p:sp>
      <p:sp>
        <p:nvSpPr>
          <p:cNvPr id="3" name="Zástupný symbol pro obsah 2">
            <a:extLst>
              <a:ext uri="{FF2B5EF4-FFF2-40B4-BE49-F238E27FC236}">
                <a16:creationId xmlns:a16="http://schemas.microsoft.com/office/drawing/2014/main" id="{2417CC7B-492E-4E38-8A26-360BE996ACBD}"/>
              </a:ext>
            </a:extLst>
          </p:cNvPr>
          <p:cNvSpPr>
            <a:spLocks noGrp="1"/>
          </p:cNvSpPr>
          <p:nvPr>
            <p:ph idx="1"/>
          </p:nvPr>
        </p:nvSpPr>
        <p:spPr>
          <a:xfrm>
            <a:off x="465221" y="2294021"/>
            <a:ext cx="11085095" cy="4563979"/>
          </a:xfrm>
        </p:spPr>
        <p:txBody>
          <a:bodyPr>
            <a:normAutofit/>
          </a:bodyPr>
          <a:lstStyle/>
          <a:p>
            <a:pPr lvl="0"/>
            <a:r>
              <a:rPr lang="cs-CZ" sz="2400" dirty="0"/>
              <a:t>Co myslíte, že způsobilo vaši heterosexualitu?</a:t>
            </a:r>
          </a:p>
          <a:p>
            <a:pPr lvl="0"/>
            <a:r>
              <a:rPr lang="cs-CZ" sz="2400" dirty="0"/>
              <a:t>Kdy a proč jste se poprvé rozhodl/a být heterosexuálem?</a:t>
            </a:r>
          </a:p>
          <a:p>
            <a:pPr lvl="0"/>
            <a:r>
              <a:rPr lang="cs-CZ" sz="2400" dirty="0"/>
              <a:t>Myslíte si, že heterosexualita je pouze fáze ve vašem životě, ze které vyrostete?</a:t>
            </a:r>
          </a:p>
          <a:p>
            <a:pPr lvl="0"/>
            <a:r>
              <a:rPr lang="cs-CZ" sz="2400" dirty="0"/>
              <a:t>Když je heterosexualita normální, proč je tolik mentálně postižených pacientů heterosexuálních?</a:t>
            </a:r>
          </a:p>
          <a:p>
            <a:pPr lvl="0"/>
            <a:r>
              <a:rPr lang="cs-CZ" sz="2400" dirty="0"/>
              <a:t>Většina sexuálních násilníků jsou heterosexuální muži. Považujete za bezpečné vystavit vaše děti heterosexuálnímu učiteli?</a:t>
            </a:r>
          </a:p>
          <a:p>
            <a:pPr lvl="0"/>
            <a:r>
              <a:rPr lang="cs-CZ" sz="2400" dirty="0"/>
              <a:t>Chtěl/a byste, aby vaše děti byly heterosexuály, když víte, s jakými problémy se budou potýkat, jako je zlomené srdce, nemoci a rozvod? </a:t>
            </a:r>
          </a:p>
        </p:txBody>
      </p:sp>
    </p:spTree>
    <p:extLst>
      <p:ext uri="{BB962C8B-B14F-4D97-AF65-F5344CB8AC3E}">
        <p14:creationId xmlns:p14="http://schemas.microsoft.com/office/powerpoint/2010/main" val="269855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F709E3-5000-49D2-B8F7-AC13EFE7AEBB}"/>
              </a:ext>
            </a:extLst>
          </p:cNvPr>
          <p:cNvSpPr>
            <a:spLocks noGrp="1"/>
          </p:cNvSpPr>
          <p:nvPr>
            <p:ph type="title"/>
          </p:nvPr>
        </p:nvSpPr>
        <p:spPr/>
        <p:txBody>
          <a:bodyPr/>
          <a:lstStyle/>
          <a:p>
            <a:r>
              <a:rPr lang="cs-CZ" dirty="0"/>
              <a:t>Tvorba vlastního dotazníku</a:t>
            </a:r>
          </a:p>
        </p:txBody>
      </p:sp>
      <p:sp>
        <p:nvSpPr>
          <p:cNvPr id="3" name="Zástupný symbol pro obsah 2">
            <a:extLst>
              <a:ext uri="{FF2B5EF4-FFF2-40B4-BE49-F238E27FC236}">
                <a16:creationId xmlns:a16="http://schemas.microsoft.com/office/drawing/2014/main" id="{F0DFBFEA-1E2C-4FE5-89A6-052C165B5D9D}"/>
              </a:ext>
            </a:extLst>
          </p:cNvPr>
          <p:cNvSpPr>
            <a:spLocks noGrp="1"/>
          </p:cNvSpPr>
          <p:nvPr>
            <p:ph idx="1"/>
          </p:nvPr>
        </p:nvSpPr>
        <p:spPr>
          <a:xfrm>
            <a:off x="497305" y="2422358"/>
            <a:ext cx="11438021" cy="4435642"/>
          </a:xfrm>
        </p:spPr>
        <p:txBody>
          <a:bodyPr>
            <a:normAutofit/>
          </a:bodyPr>
          <a:lstStyle/>
          <a:p>
            <a:r>
              <a:rPr lang="cs-CZ" sz="3200" dirty="0"/>
              <a:t>Do příště zkuste sami podobný dotazníček vytvořit. </a:t>
            </a:r>
          </a:p>
          <a:p>
            <a:r>
              <a:rPr lang="cs-CZ" sz="3200" dirty="0"/>
              <a:t>Otázky prosím vytvořte s ohledem na předsudečné mínění, která o genderu, homosexualitě apod. ve společnosti přetrvávají.</a:t>
            </a:r>
          </a:p>
          <a:p>
            <a:endParaRPr lang="cs-CZ" sz="3200" dirty="0"/>
          </a:p>
          <a:p>
            <a:r>
              <a:rPr lang="cs-CZ" sz="3200" dirty="0"/>
              <a:t>Dotazníček by měl obsahovat cca 5-6 otázek. </a:t>
            </a:r>
          </a:p>
          <a:p>
            <a:endParaRPr lang="cs-CZ" sz="3200" dirty="0"/>
          </a:p>
          <a:p>
            <a:r>
              <a:rPr lang="cs-CZ" sz="3200" dirty="0">
                <a:sym typeface="Wingdings" panose="05000000000000000000" pitchFamily="2" charset="2"/>
              </a:rPr>
              <a:t> </a:t>
            </a:r>
            <a:endParaRPr lang="cs-CZ" sz="3200" dirty="0"/>
          </a:p>
        </p:txBody>
      </p:sp>
    </p:spTree>
    <p:extLst>
      <p:ext uri="{BB962C8B-B14F-4D97-AF65-F5344CB8AC3E}">
        <p14:creationId xmlns:p14="http://schemas.microsoft.com/office/powerpoint/2010/main" val="2281721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a:bodyPr>
          <a:lstStyle/>
          <a:p>
            <a:pPr algn="ctr"/>
            <a:r>
              <a:rPr lang="cs-CZ" b="1" dirty="0"/>
              <a:t>Inkluze v prevenci homofobie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272716" y="1388853"/>
            <a:ext cx="7425602" cy="5469147"/>
          </a:xfrm>
        </p:spPr>
        <p:txBody>
          <a:bodyPr>
            <a:normAutofit/>
          </a:bodyPr>
          <a:lstStyle/>
          <a:p>
            <a:r>
              <a:rPr lang="cs-CZ" sz="2400" dirty="0"/>
              <a:t>Největším nebezpečím pro každého, kdo je více či méně odlišný od těch ostatních, jsou </a:t>
            </a:r>
            <a:r>
              <a:rPr lang="cs-CZ" sz="2400" b="1" dirty="0"/>
              <a:t>stereotypy a předsudky;</a:t>
            </a:r>
            <a:endParaRPr lang="cs-CZ" sz="2400" dirty="0"/>
          </a:p>
          <a:p>
            <a:endParaRPr lang="cs-CZ" sz="2400" dirty="0"/>
          </a:p>
          <a:p>
            <a:r>
              <a:rPr lang="cs-CZ" sz="2400" dirty="0"/>
              <a:t>Od nich je už jen krůček k </a:t>
            </a:r>
            <a:r>
              <a:rPr lang="cs-CZ" sz="2400" b="1" dirty="0"/>
              <a:t>diskriminaci;</a:t>
            </a:r>
            <a:endParaRPr lang="cs-CZ" sz="2400" dirty="0">
              <a:solidFill>
                <a:schemeClr val="tx1"/>
              </a:solidFill>
            </a:endParaRPr>
          </a:p>
          <a:p>
            <a:endParaRPr lang="cs-CZ" sz="2400" dirty="0"/>
          </a:p>
          <a:p>
            <a:r>
              <a:rPr lang="cs-CZ" sz="2400" dirty="0"/>
              <a:t>Psychická diskriminace není menším zlem než ta fyzická - a právě s ní se lidé s odlišnou sexualitou běžně setkávají;</a:t>
            </a:r>
          </a:p>
          <a:p>
            <a:endParaRPr lang="cs-CZ" sz="2400" dirty="0"/>
          </a:p>
          <a:p>
            <a:r>
              <a:rPr lang="cs-CZ" sz="2400" b="1" dirty="0"/>
              <a:t>Jsou na půdě školy v dostatečné míře zavedena preventivní </a:t>
            </a:r>
            <a:r>
              <a:rPr lang="cs-CZ" sz="2400" b="1" dirty="0">
                <a:solidFill>
                  <a:schemeClr val="tx1"/>
                </a:solidFill>
              </a:rPr>
              <a:t>antidiskriminační opatření? </a:t>
            </a:r>
          </a:p>
          <a:p>
            <a:r>
              <a:rPr lang="cs-CZ" sz="2400" b="1" dirty="0">
                <a:solidFill>
                  <a:schemeClr val="tx1"/>
                </a:solidFill>
              </a:rPr>
              <a:t>Setkali jste se s nimi? </a:t>
            </a:r>
            <a:endParaRPr lang="cs-CZ" sz="2400" dirty="0">
              <a:solidFill>
                <a:schemeClr val="tx1"/>
              </a:solidFill>
            </a:endParaRPr>
          </a:p>
          <a:p>
            <a:endParaRPr lang="cs-CZ" dirty="0"/>
          </a:p>
          <a:p>
            <a:endParaRPr lang="cs-CZ" dirty="0"/>
          </a:p>
        </p:txBody>
      </p:sp>
      <p:pic>
        <p:nvPicPr>
          <p:cNvPr id="6148" name="Picture 4" descr="VÃ½sledek obrÃ¡zku pro prevence homofobie ">
            <a:extLst>
              <a:ext uri="{FF2B5EF4-FFF2-40B4-BE49-F238E27FC236}">
                <a16:creationId xmlns:a16="http://schemas.microsoft.com/office/drawing/2014/main" id="{2EE44F36-F6B4-4F60-A3DC-CA487B780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8318" y="1928814"/>
            <a:ext cx="3598332" cy="202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538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83581" y="283415"/>
            <a:ext cx="8590422" cy="1421098"/>
          </a:xfrm>
        </p:spPr>
        <p:txBody>
          <a:bodyPr>
            <a:normAutofit fontScale="90000"/>
          </a:bodyPr>
          <a:lstStyle/>
          <a:p>
            <a:pPr algn="ctr"/>
            <a:r>
              <a:rPr lang="cs-CZ" b="1" dirty="0"/>
              <a:t>Efektivita inkluze a antidiskriminačních opatření na půdě školy</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565191" y="1399817"/>
            <a:ext cx="6978609" cy="5337867"/>
          </a:xfrm>
        </p:spPr>
        <p:txBody>
          <a:bodyPr>
            <a:normAutofit lnSpcReduction="10000"/>
          </a:bodyPr>
          <a:lstStyle/>
          <a:p>
            <a:endParaRPr lang="cs-CZ" dirty="0"/>
          </a:p>
          <a:p>
            <a:r>
              <a:rPr lang="cs-CZ" sz="2400" b="1" dirty="0"/>
              <a:t>Homofobní obtěžování a šikana </a:t>
            </a:r>
            <a:r>
              <a:rPr lang="cs-CZ" sz="2400" dirty="0"/>
              <a:t>jsou výsledkem stereotypního a předsudečného vidění homosexuálního světa ze strany heterosexuálů. </a:t>
            </a:r>
          </a:p>
          <a:p>
            <a:endParaRPr lang="cs-CZ" sz="2400" dirty="0"/>
          </a:p>
          <a:p>
            <a:endParaRPr lang="cs-CZ" sz="2400" dirty="0"/>
          </a:p>
          <a:p>
            <a:r>
              <a:rPr lang="cs-CZ" sz="2400" dirty="0"/>
              <a:t>Ze studie realizované v roce 2008, do které se zapojilo celkem 496 respondentů (150 leseb, 298 gayů, 33 bisexuálů a 24 bisexuálek) vyplynulo, že s projevy homofobní šikany či obtěžování se na střední škole setkala více než třetina dotázaných. V některých případech se na tomto jednání podíleli dokonce i pedagogičtí pracovníci či o něm věděli, ale nezakročili. (Pechová, 2009, s. 11–12)</a:t>
            </a:r>
          </a:p>
          <a:p>
            <a:endParaRPr lang="cs-CZ" dirty="0"/>
          </a:p>
          <a:p>
            <a:pPr marL="0" indent="0">
              <a:buNone/>
            </a:pPr>
            <a:endParaRPr lang="cs-CZ" dirty="0"/>
          </a:p>
          <a:p>
            <a:endParaRPr lang="cs-CZ" dirty="0"/>
          </a:p>
          <a:p>
            <a:endParaRPr lang="cs-CZ" dirty="0"/>
          </a:p>
          <a:p>
            <a:endParaRPr lang="cs-CZ" dirty="0"/>
          </a:p>
          <a:p>
            <a:endParaRPr lang="cs-CZ" dirty="0"/>
          </a:p>
        </p:txBody>
      </p:sp>
      <p:pic>
        <p:nvPicPr>
          <p:cNvPr id="9218" name="Picture 2" descr="VÃ½sledek obrÃ¡zku pro homofobie ve Å¡kolÃ¡ch">
            <a:extLst>
              <a:ext uri="{FF2B5EF4-FFF2-40B4-BE49-F238E27FC236}">
                <a16:creationId xmlns:a16="http://schemas.microsoft.com/office/drawing/2014/main" id="{334EE492-7BE2-485A-A8D4-61AC32B62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1822" y="1482666"/>
            <a:ext cx="4252913" cy="330966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2E8C097E-9260-44AF-AFAB-4F04FED9C80C}"/>
              </a:ext>
            </a:extLst>
          </p:cNvPr>
          <p:cNvSpPr txBox="1"/>
          <p:nvPr/>
        </p:nvSpPr>
        <p:spPr>
          <a:xfrm>
            <a:off x="7681822" y="5078027"/>
            <a:ext cx="4252913" cy="646331"/>
          </a:xfrm>
          <a:prstGeom prst="rect">
            <a:avLst/>
          </a:prstGeom>
          <a:noFill/>
        </p:spPr>
        <p:txBody>
          <a:bodyPr wrap="square" rtlCol="0">
            <a:spAutoFit/>
          </a:bodyPr>
          <a:lstStyle/>
          <a:p>
            <a:r>
              <a:rPr lang="cs-CZ" dirty="0"/>
              <a:t>Thomas Neuwirth, zvaný Conchita </a:t>
            </a:r>
            <a:r>
              <a:rPr lang="cs-CZ" dirty="0" err="1"/>
              <a:t>Wurst</a:t>
            </a:r>
            <a:r>
              <a:rPr lang="cs-CZ" dirty="0"/>
              <a:t>: </a:t>
            </a:r>
            <a:r>
              <a:rPr lang="cs-CZ" dirty="0">
                <a:hlinkClick r:id="rId3">
                  <a:extLst>
                    <a:ext uri="{A12FA001-AC4F-418D-AE19-62706E023703}">
                      <ahyp:hlinkClr xmlns:ahyp="http://schemas.microsoft.com/office/drawing/2018/hyperlinkcolor" xmlns="" val="tx"/>
                    </a:ext>
                  </a:extLst>
                </a:hlinkClick>
              </a:rPr>
              <a:t>http://conchitawurst.com/</a:t>
            </a:r>
            <a:r>
              <a:rPr lang="cs-CZ" dirty="0"/>
              <a:t>  (2014) </a:t>
            </a:r>
          </a:p>
        </p:txBody>
      </p:sp>
    </p:spTree>
    <p:extLst>
      <p:ext uri="{BB962C8B-B14F-4D97-AF65-F5344CB8AC3E}">
        <p14:creationId xmlns:p14="http://schemas.microsoft.com/office/powerpoint/2010/main" val="1708357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fontScale="90000"/>
          </a:bodyPr>
          <a:lstStyle/>
          <a:p>
            <a:pPr algn="ctr"/>
            <a:r>
              <a:rPr lang="cs-CZ" b="1" dirty="0"/>
              <a:t>Prevence genderové stereotypizace</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88853"/>
            <a:ext cx="6478068" cy="5185732"/>
          </a:xfrm>
        </p:spPr>
        <p:txBody>
          <a:bodyPr>
            <a:normAutofit fontScale="92500" lnSpcReduction="10000"/>
          </a:bodyPr>
          <a:lstStyle/>
          <a:p>
            <a:r>
              <a:rPr lang="cs-CZ" dirty="0"/>
              <a:t>Uvědomění si toho, co to vlastně </a:t>
            </a:r>
            <a:r>
              <a:rPr lang="cs-CZ" b="1" dirty="0"/>
              <a:t>genderové stereotypy </a:t>
            </a:r>
            <a:r>
              <a:rPr lang="cs-CZ" dirty="0"/>
              <a:t>jsou;</a:t>
            </a:r>
          </a:p>
          <a:p>
            <a:endParaRPr lang="cs-CZ" dirty="0"/>
          </a:p>
          <a:p>
            <a:r>
              <a:rPr lang="cs-CZ" dirty="0"/>
              <a:t>Učitelé a učitelky někdy komentují školní výsledky dívek tímto nebo podobným způsobem </a:t>
            </a:r>
            <a:r>
              <a:rPr lang="cs-CZ" i="1" dirty="0"/>
              <a:t>„Holčičky jsou takové hodné a pilné, i to se odráží v jejich jedničkách. Pokud ale po nich chcete nějaké logické myšlení, obvykle neuspějete. Když potom nastoupí obtížnější předměty a učiva je hodně, poměr se obrátí. Bez souvislostí a logiky to nepojmete. Pak najednou začínají být kluci lepší. </a:t>
            </a:r>
            <a:r>
              <a:rPr lang="cs-CZ" dirty="0"/>
              <a:t> Ačkoliv se to třeba v těch známkách ne vždycky projeví.“ (Smetáčková, Vlková a kol., 2005, s. 78);</a:t>
            </a:r>
          </a:p>
          <a:p>
            <a:endParaRPr lang="cs-CZ" dirty="0"/>
          </a:p>
          <a:p>
            <a:r>
              <a:rPr lang="cs-CZ" dirty="0"/>
              <a:t>Na tomto příkladu je patrné, jak běžné genderové stereotypy v našem životě jsou, že </a:t>
            </a:r>
            <a:r>
              <a:rPr lang="cs-CZ" b="1" dirty="0"/>
              <a:t>jsou v podstatě součástí naší společenské normy</a:t>
            </a:r>
            <a:r>
              <a:rPr lang="cs-CZ" dirty="0"/>
              <a:t>, a že je tudíž poměrně obtížné vůči nim „vzdorovat“. </a:t>
            </a:r>
          </a:p>
          <a:p>
            <a:r>
              <a:rPr lang="cs-CZ" dirty="0">
                <a:hlinkClick r:id="rId2"/>
              </a:rPr>
              <a:t>Genderové předsudky – </a:t>
            </a:r>
            <a:r>
              <a:rPr lang="cs-CZ" dirty="0" err="1">
                <a:hlinkClick r:id="rId2"/>
              </a:rPr>
              <a:t>YouTube</a:t>
            </a:r>
            <a:r>
              <a:rPr lang="cs-CZ" dirty="0"/>
              <a:t> od 3.58 min. do 17:59. </a:t>
            </a:r>
          </a:p>
          <a:p>
            <a:r>
              <a:rPr lang="cs-CZ" dirty="0"/>
              <a:t>Úkol: Podívejte: </a:t>
            </a:r>
            <a:r>
              <a:rPr lang="cs-CZ" dirty="0">
                <a:hlinkClick r:id="rId3"/>
              </a:rPr>
              <a:t>Gender v obsahu výzkumu a inovací - Technologická agentura ČR (tacr.cz)</a:t>
            </a:r>
            <a:r>
              <a:rPr lang="cs-CZ" dirty="0"/>
              <a:t> na krátká videa a vyberte z nich několik hlavních myšlenek.</a:t>
            </a:r>
          </a:p>
          <a:p>
            <a:pPr marL="0" indent="0">
              <a:buNone/>
            </a:pPr>
            <a:endParaRPr lang="cs-CZ" dirty="0"/>
          </a:p>
          <a:p>
            <a:endParaRPr lang="cs-CZ" dirty="0"/>
          </a:p>
          <a:p>
            <a:endParaRPr lang="cs-CZ" dirty="0"/>
          </a:p>
          <a:p>
            <a:endParaRPr lang="cs-CZ" dirty="0"/>
          </a:p>
        </p:txBody>
      </p:sp>
      <p:pic>
        <p:nvPicPr>
          <p:cNvPr id="5122" name="Picture 2" descr="VÃ½sledek obrÃ¡zku pro gender">
            <a:extLst>
              <a:ext uri="{FF2B5EF4-FFF2-40B4-BE49-F238E27FC236}">
                <a16:creationId xmlns:a16="http://schemas.microsoft.com/office/drawing/2014/main" id="{A28ED4A4-A4DE-469F-AFA2-D187E03744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955" y="2586666"/>
            <a:ext cx="3920151" cy="214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499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A77B6D-6C6D-480C-8538-8250A3EE33FF}"/>
              </a:ext>
            </a:extLst>
          </p:cNvPr>
          <p:cNvSpPr>
            <a:spLocks noGrp="1"/>
          </p:cNvSpPr>
          <p:nvPr>
            <p:ph type="title"/>
          </p:nvPr>
        </p:nvSpPr>
        <p:spPr>
          <a:xfrm>
            <a:off x="1424355" y="964692"/>
            <a:ext cx="9284676" cy="1188720"/>
          </a:xfrm>
        </p:spPr>
        <p:txBody>
          <a:bodyPr/>
          <a:lstStyle/>
          <a:p>
            <a:r>
              <a:rPr lang="cs-CZ" dirty="0"/>
              <a:t>Genderové role</a:t>
            </a:r>
          </a:p>
        </p:txBody>
      </p:sp>
      <p:sp>
        <p:nvSpPr>
          <p:cNvPr id="3" name="Zástupný symbol pro obsah 2">
            <a:extLst>
              <a:ext uri="{FF2B5EF4-FFF2-40B4-BE49-F238E27FC236}">
                <a16:creationId xmlns:a16="http://schemas.microsoft.com/office/drawing/2014/main" id="{6CCDFA5A-BB87-40E5-82F8-EA5BA92F0CF7}"/>
              </a:ext>
            </a:extLst>
          </p:cNvPr>
          <p:cNvSpPr>
            <a:spLocks noGrp="1"/>
          </p:cNvSpPr>
          <p:nvPr>
            <p:ph idx="1"/>
          </p:nvPr>
        </p:nvSpPr>
        <p:spPr>
          <a:xfrm>
            <a:off x="1424355" y="2638044"/>
            <a:ext cx="9284676" cy="3762756"/>
          </a:xfrm>
        </p:spPr>
        <p:txBody>
          <a:bodyPr>
            <a:normAutofit fontScale="85000" lnSpcReduction="20000"/>
          </a:bodyPr>
          <a:lstStyle/>
          <a:p>
            <a:pPr algn="just">
              <a:spcBef>
                <a:spcPts val="1800"/>
              </a:spcBef>
            </a:pPr>
            <a:r>
              <a:rPr lang="cs-CZ" sz="2400" dirty="0"/>
              <a:t>Mužské a ženské role jsou sociálně a kulturně podmíněny, podléhají vývoji a změně, stejně jako otcovství a mateřství.</a:t>
            </a:r>
          </a:p>
          <a:p>
            <a:pPr algn="just">
              <a:spcBef>
                <a:spcPts val="1800"/>
              </a:spcBef>
            </a:pPr>
            <a:r>
              <a:rPr lang="cs-CZ" sz="2400" dirty="0"/>
              <a:t>Úkol: </a:t>
            </a:r>
            <a:r>
              <a:rPr lang="cs-CZ" sz="2400" dirty="0">
                <a:hlinkClick r:id="rId2"/>
              </a:rPr>
              <a:t>Rovnost žen a mužů přináší zisk celé společnosti | Pavla </a:t>
            </a:r>
            <a:r>
              <a:rPr lang="cs-CZ" sz="2400" dirty="0" err="1">
                <a:hlinkClick r:id="rId2"/>
              </a:rPr>
              <a:t>Špondrová</a:t>
            </a:r>
            <a:r>
              <a:rPr lang="cs-CZ" sz="2400" dirty="0">
                <a:hlinkClick r:id="rId2"/>
              </a:rPr>
              <a:t> | </a:t>
            </a:r>
            <a:r>
              <a:rPr lang="cs-CZ" sz="2400" dirty="0" err="1">
                <a:hlinkClick r:id="rId2"/>
              </a:rPr>
              <a:t>TEDxMasarykUniversity</a:t>
            </a:r>
            <a:r>
              <a:rPr lang="cs-CZ" sz="2400" dirty="0">
                <a:hlinkClick r:id="rId2"/>
              </a:rPr>
              <a:t> – </a:t>
            </a:r>
            <a:r>
              <a:rPr lang="cs-CZ" sz="2400" dirty="0" err="1">
                <a:hlinkClick r:id="rId2"/>
              </a:rPr>
              <a:t>YouTube</a:t>
            </a:r>
            <a:r>
              <a:rPr lang="cs-CZ" sz="2400" dirty="0"/>
              <a:t> </a:t>
            </a:r>
            <a:r>
              <a:rPr lang="cs-CZ" sz="2400" dirty="0">
                <a:solidFill>
                  <a:srgbClr val="FF0000"/>
                </a:solidFill>
              </a:rPr>
              <a:t>Poslechněte si kolegyni z MU a vypište s kterými jejími názory nesouhlasíte, co vás překvapilo z uvedených faktů, na co byste chtěli reagovat v diskusi s ní. </a:t>
            </a:r>
          </a:p>
          <a:p>
            <a:pPr algn="just">
              <a:spcBef>
                <a:spcPts val="1800"/>
              </a:spcBef>
            </a:pPr>
            <a:r>
              <a:rPr lang="cs-CZ" sz="2400" dirty="0"/>
              <a:t>Jsou ženy od přírody lépe vybaveny vlastnostmi potřebnými k zajišťování vnitřních záležitostí rodiny (péče o děti, domácí práce), zatímco muži zase k tomu, aby byli ochránci rodiny a jejími živiteli?</a:t>
            </a:r>
          </a:p>
          <a:p>
            <a:pPr algn="just">
              <a:spcBef>
                <a:spcPts val="1800"/>
              </a:spcBef>
            </a:pPr>
            <a:r>
              <a:rPr lang="cs-CZ" sz="2400" dirty="0"/>
              <a:t>Rodičovské schopnosti a dovednosti nejsou vrozené. Pečovatelské schopnosti jsou dány panujícími kulturními vzorci. Matky i otcové mohou poskytnout dítěti stejně kvalitní či nekvalitní péči.</a:t>
            </a:r>
          </a:p>
        </p:txBody>
      </p:sp>
    </p:spTree>
    <p:extLst>
      <p:ext uri="{BB962C8B-B14F-4D97-AF65-F5344CB8AC3E}">
        <p14:creationId xmlns:p14="http://schemas.microsoft.com/office/powerpoint/2010/main" val="2831704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normAutofit/>
          </a:bodyPr>
          <a:lstStyle/>
          <a:p>
            <a:pPr algn="ctr"/>
            <a:r>
              <a:rPr lang="cs-CZ" b="1" dirty="0"/>
              <a:t>Základní literatura k tématu</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647826"/>
            <a:ext cx="8596668" cy="4504400"/>
          </a:xfrm>
        </p:spPr>
        <p:txBody>
          <a:bodyPr>
            <a:normAutofit fontScale="85000" lnSpcReduction="20000"/>
          </a:bodyPr>
          <a:lstStyle/>
          <a:p>
            <a:r>
              <a:rPr lang="cs-CZ" dirty="0">
                <a:solidFill>
                  <a:schemeClr val="tx1"/>
                </a:solidFill>
              </a:rPr>
              <a:t>CICHÁ, M. Proměny „ženské“ a „mužské“ sexuality v kulturně antropologickém diskursu. </a:t>
            </a:r>
            <a:r>
              <a:rPr lang="cs-CZ" i="1" dirty="0">
                <a:solidFill>
                  <a:schemeClr val="tx1"/>
                </a:solidFill>
              </a:rPr>
              <a:t>Anthropologia integra</a:t>
            </a:r>
            <a:r>
              <a:rPr lang="cs-CZ" dirty="0">
                <a:solidFill>
                  <a:schemeClr val="tx1"/>
                </a:solidFill>
              </a:rPr>
              <a:t>, 2015, roč. 6, č. 2, s. 53-61. ISSN 1804-6657. DOI: </a:t>
            </a:r>
            <a:r>
              <a:rPr lang="cs-CZ" u="sng" dirty="0">
                <a:solidFill>
                  <a:schemeClr val="tx1"/>
                </a:solidFill>
                <a:hlinkClick r:id="rId2"/>
              </a:rPr>
              <a:t>http://dx.doi.org/10.5817/AI2015-2-53</a:t>
            </a:r>
            <a:r>
              <a:rPr lang="cs-CZ" dirty="0">
                <a:solidFill>
                  <a:schemeClr val="tx1"/>
                </a:solidFill>
              </a:rPr>
              <a:t>.</a:t>
            </a:r>
          </a:p>
          <a:p>
            <a:r>
              <a:rPr lang="cs-CZ" dirty="0">
                <a:solidFill>
                  <a:schemeClr val="tx1"/>
                </a:solidFill>
              </a:rPr>
              <a:t>SMETÁČKOVÁ, I., BRAUN, R. </a:t>
            </a:r>
            <a:r>
              <a:rPr lang="cs-CZ" i="1" dirty="0">
                <a:solidFill>
                  <a:schemeClr val="tx1"/>
                </a:solidFill>
              </a:rPr>
              <a:t>Homofobie v žákovských kolektivech</a:t>
            </a:r>
            <a:r>
              <a:rPr lang="cs-CZ" dirty="0">
                <a:solidFill>
                  <a:schemeClr val="tx1"/>
                </a:solidFill>
              </a:rPr>
              <a:t> [online]. Praha: Úřad vlády České republiky, 2009 [cit. 2018-08-22]. </a:t>
            </a:r>
          </a:p>
          <a:p>
            <a:r>
              <a:rPr lang="cs-CZ" u="sng" cap="all" dirty="0" err="1">
                <a:solidFill>
                  <a:schemeClr val="tx1"/>
                </a:solidFill>
              </a:rPr>
              <a:t>Giddens</a:t>
            </a:r>
            <a:r>
              <a:rPr lang="cs-CZ" dirty="0">
                <a:solidFill>
                  <a:schemeClr val="tx1"/>
                </a:solidFill>
              </a:rPr>
              <a:t>, A. </a:t>
            </a:r>
            <a:r>
              <a:rPr lang="cs-CZ" i="1" dirty="0">
                <a:solidFill>
                  <a:schemeClr val="tx1"/>
                </a:solidFill>
              </a:rPr>
              <a:t>Proměna intimity: Sexualita, láska a erotika v moderních společnostech</a:t>
            </a:r>
            <a:r>
              <a:rPr lang="cs-CZ" dirty="0">
                <a:solidFill>
                  <a:schemeClr val="tx1"/>
                </a:solidFill>
              </a:rPr>
              <a:t>. Praha: Portál, 2012 (</a:t>
            </a:r>
            <a:r>
              <a:rPr lang="cs-CZ" dirty="0" err="1">
                <a:solidFill>
                  <a:schemeClr val="tx1"/>
                </a:solidFill>
              </a:rPr>
              <a:t>orig</a:t>
            </a:r>
            <a:r>
              <a:rPr lang="cs-CZ" dirty="0">
                <a:solidFill>
                  <a:schemeClr val="tx1"/>
                </a:solidFill>
              </a:rPr>
              <a:t>. 1992). 216 s. ISBN 978-80-262-0175-5.</a:t>
            </a:r>
          </a:p>
          <a:p>
            <a:r>
              <a:rPr lang="cs-CZ" dirty="0">
                <a:solidFill>
                  <a:schemeClr val="tx1"/>
                </a:solidFill>
              </a:rPr>
              <a:t>PALKOVIČ, J. </a:t>
            </a:r>
            <a:r>
              <a:rPr lang="cs-CZ" i="1" dirty="0">
                <a:solidFill>
                  <a:schemeClr val="tx1"/>
                </a:solidFill>
              </a:rPr>
              <a:t>Sociální exkluze homosexuálů. </a:t>
            </a:r>
            <a:r>
              <a:rPr lang="cs-CZ" dirty="0">
                <a:solidFill>
                  <a:schemeClr val="tx1"/>
                </a:solidFill>
              </a:rPr>
              <a:t>Brno: Masarykova univerzita, 2011. Diplomová práce. </a:t>
            </a:r>
          </a:p>
          <a:p>
            <a:r>
              <a:rPr lang="cs-CZ" cap="all" dirty="0">
                <a:solidFill>
                  <a:schemeClr val="tx1"/>
                </a:solidFill>
              </a:rPr>
              <a:t>Pechová</a:t>
            </a:r>
            <a:r>
              <a:rPr lang="cs-CZ" dirty="0">
                <a:solidFill>
                  <a:schemeClr val="tx1"/>
                </a:solidFill>
              </a:rPr>
              <a:t>, O. </a:t>
            </a:r>
            <a:r>
              <a:rPr lang="cs-CZ" i="1" dirty="0">
                <a:solidFill>
                  <a:schemeClr val="tx1"/>
                </a:solidFill>
              </a:rPr>
              <a:t>Homofobie, </a:t>
            </a:r>
            <a:r>
              <a:rPr lang="cs-CZ" i="1" dirty="0" err="1">
                <a:solidFill>
                  <a:schemeClr val="tx1"/>
                </a:solidFill>
              </a:rPr>
              <a:t>heterosexismus</a:t>
            </a:r>
            <a:r>
              <a:rPr lang="cs-CZ" i="1" dirty="0">
                <a:solidFill>
                  <a:schemeClr val="tx1"/>
                </a:solidFill>
              </a:rPr>
              <a:t>, diskriminace sexuálních minorit?</a:t>
            </a:r>
            <a:r>
              <a:rPr lang="cs-CZ" dirty="0">
                <a:solidFill>
                  <a:schemeClr val="tx1"/>
                </a:solidFill>
              </a:rPr>
              <a:t> [online]. Praha: Multikulturní centrum, 2007 [cit. 2018-07-28]. Dostupné z:                                                                   </a:t>
            </a:r>
            <a:r>
              <a:rPr lang="cs-CZ" u="sng" dirty="0">
                <a:solidFill>
                  <a:schemeClr val="tx1"/>
                </a:solidFill>
                <a:hlinkClick r:id="rId3"/>
              </a:rPr>
              <a:t>http://poradna-prava.cz/www/old/homofobie__heterosexismus__diskriminace_sexualnich_minorit.pdf</a:t>
            </a:r>
            <a:endParaRPr lang="cs-CZ" dirty="0">
              <a:solidFill>
                <a:schemeClr val="tx1"/>
              </a:solidFill>
            </a:endParaRPr>
          </a:p>
          <a:p>
            <a:r>
              <a:rPr lang="cs-CZ" dirty="0">
                <a:solidFill>
                  <a:schemeClr val="tx1"/>
                </a:solidFill>
              </a:rPr>
              <a:t>SMETÁČKOVÁ, I., VLKOVÁ, K. a kol. </a:t>
            </a:r>
            <a:r>
              <a:rPr lang="cs-CZ" i="1" dirty="0">
                <a:solidFill>
                  <a:schemeClr val="tx1"/>
                </a:solidFill>
              </a:rPr>
              <a:t>Gender ve škole</a:t>
            </a:r>
            <a:r>
              <a:rPr lang="cs-CZ" dirty="0">
                <a:solidFill>
                  <a:schemeClr val="tx1"/>
                </a:solidFill>
              </a:rPr>
              <a:t>. Příručka pro vyučující předmětů občanská výchova, občanská nauka a základy společenských věd na základních a středních školách. Praha: Otevřená společnost, o. p. s., 2005. 191 s. ISBN 80-903331-2-5.</a:t>
            </a:r>
          </a:p>
          <a:p>
            <a:r>
              <a:rPr lang="cs-CZ" dirty="0">
                <a:solidFill>
                  <a:schemeClr val="tx1"/>
                </a:solidFill>
              </a:rPr>
              <a:t>WEISS, P. a kol. </a:t>
            </a:r>
            <a:r>
              <a:rPr lang="cs-CZ" i="1" dirty="0">
                <a:solidFill>
                  <a:schemeClr val="tx1"/>
                </a:solidFill>
              </a:rPr>
              <a:t>Sexuologie</a:t>
            </a:r>
            <a:r>
              <a:rPr lang="cs-CZ" dirty="0">
                <a:solidFill>
                  <a:schemeClr val="tx1"/>
                </a:solidFill>
              </a:rPr>
              <a:t>. Praha: </a:t>
            </a:r>
            <a:r>
              <a:rPr lang="cs-CZ" dirty="0" err="1">
                <a:solidFill>
                  <a:schemeClr val="tx1"/>
                </a:solidFill>
              </a:rPr>
              <a:t>Grada</a:t>
            </a:r>
            <a:r>
              <a:rPr lang="cs-CZ" dirty="0">
                <a:solidFill>
                  <a:schemeClr val="tx1"/>
                </a:solidFill>
              </a:rPr>
              <a:t> </a:t>
            </a:r>
            <a:r>
              <a:rPr lang="cs-CZ" dirty="0" err="1">
                <a:solidFill>
                  <a:schemeClr val="tx1"/>
                </a:solidFill>
              </a:rPr>
              <a:t>Publishing</a:t>
            </a:r>
            <a:r>
              <a:rPr lang="cs-CZ" dirty="0">
                <a:solidFill>
                  <a:schemeClr val="tx1"/>
                </a:solidFill>
              </a:rPr>
              <a:t>, 2010. ISBN 978-80-247-2492-8. </a:t>
            </a:r>
          </a:p>
          <a:p>
            <a:r>
              <a:rPr lang="cs-CZ" dirty="0">
                <a:solidFill>
                  <a:schemeClr val="tx1"/>
                </a:solidFill>
              </a:rPr>
              <a:t>ZETÍKOVÁ, M. </a:t>
            </a:r>
            <a:r>
              <a:rPr lang="cs-CZ" i="1" dirty="0">
                <a:solidFill>
                  <a:schemeClr val="tx1"/>
                </a:solidFill>
              </a:rPr>
              <a:t>Utváření sexuální identity v procesu </a:t>
            </a:r>
            <a:r>
              <a:rPr lang="cs-CZ" i="1" dirty="0" err="1">
                <a:solidFill>
                  <a:schemeClr val="tx1"/>
                </a:solidFill>
              </a:rPr>
              <a:t>coming</a:t>
            </a:r>
            <a:r>
              <a:rPr lang="cs-CZ" i="1" dirty="0">
                <a:solidFill>
                  <a:schemeClr val="tx1"/>
                </a:solidFill>
              </a:rPr>
              <a:t> </a:t>
            </a:r>
            <a:r>
              <a:rPr lang="cs-CZ" i="1" dirty="0" err="1">
                <a:solidFill>
                  <a:schemeClr val="tx1"/>
                </a:solidFill>
              </a:rPr>
              <a:t>outu</a:t>
            </a:r>
            <a:r>
              <a:rPr lang="cs-CZ" i="1" dirty="0">
                <a:solidFill>
                  <a:schemeClr val="tx1"/>
                </a:solidFill>
              </a:rPr>
              <a:t> u dospívajících gayů.</a:t>
            </a:r>
            <a:r>
              <a:rPr lang="cs-CZ" dirty="0">
                <a:solidFill>
                  <a:schemeClr val="tx1"/>
                </a:solidFill>
              </a:rPr>
              <a:t> Brno: Masarykova univerzita, Filozofická fakulta, Psychologický ústav, 2008. Rigorózní práce. </a:t>
            </a:r>
          </a:p>
          <a:p>
            <a:r>
              <a:rPr lang="cs-CZ" dirty="0">
                <a:solidFill>
                  <a:schemeClr val="tx1"/>
                </a:solidFill>
              </a:rPr>
              <a:t>ZVĚŘINA, J. Antropologie sexuality. In CICHÁ, M. a kol. Integrální antropologie. Praha: Triton, 2014, s. 164 - 171. ISBN 978-80-7387-816-0.</a:t>
            </a:r>
          </a:p>
          <a:p>
            <a:endParaRPr lang="cs-CZ" dirty="0">
              <a:solidFill>
                <a:schemeClr val="tx1"/>
              </a:solidFill>
            </a:endParaRP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543681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73327A-4EC8-49AE-97C4-B70A759636DB}"/>
              </a:ext>
            </a:extLst>
          </p:cNvPr>
          <p:cNvSpPr>
            <a:spLocks noGrp="1"/>
          </p:cNvSpPr>
          <p:nvPr>
            <p:ph type="title"/>
          </p:nvPr>
        </p:nvSpPr>
        <p:spPr/>
        <p:txBody>
          <a:bodyPr/>
          <a:lstStyle/>
          <a:p>
            <a:r>
              <a:rPr lang="cs-CZ" b="1" dirty="0"/>
              <a:t>Doporučená literatura</a:t>
            </a:r>
          </a:p>
        </p:txBody>
      </p:sp>
      <p:sp>
        <p:nvSpPr>
          <p:cNvPr id="3" name="Zástupný symbol pro obsah 2">
            <a:extLst>
              <a:ext uri="{FF2B5EF4-FFF2-40B4-BE49-F238E27FC236}">
                <a16:creationId xmlns:a16="http://schemas.microsoft.com/office/drawing/2014/main" id="{FF2577A1-273C-427C-AF91-D801262F7247}"/>
              </a:ext>
            </a:extLst>
          </p:cNvPr>
          <p:cNvSpPr>
            <a:spLocks noGrp="1"/>
          </p:cNvSpPr>
          <p:nvPr>
            <p:ph idx="1"/>
          </p:nvPr>
        </p:nvSpPr>
        <p:spPr>
          <a:xfrm>
            <a:off x="745724" y="2638044"/>
            <a:ext cx="9215140" cy="4117863"/>
          </a:xfrm>
        </p:spPr>
        <p:txBody>
          <a:bodyPr>
            <a:normAutofit fontScale="62500" lnSpcReduction="20000"/>
          </a:bodyPr>
          <a:lstStyle/>
          <a:p>
            <a:r>
              <a:rPr lang="cs-CZ" sz="2600" b="1" dirty="0"/>
              <a:t>Feministkou snadno a rychle: </a:t>
            </a:r>
            <a:r>
              <a:rPr lang="cs-CZ" sz="2600" b="1" i="1" dirty="0"/>
              <a:t>Příručka argumentů pro debaty s   rodinou a přáteli</a:t>
            </a:r>
          </a:p>
          <a:p>
            <a:r>
              <a:rPr lang="cs-CZ" sz="2600" b="1" dirty="0">
                <a:hlinkClick r:id="rId2"/>
              </a:rPr>
              <a:t>https://www.kosmas.cz/knihy/520498/feministkou-snadno-a-rychle/</a:t>
            </a:r>
            <a:endParaRPr lang="cs-CZ" sz="2600" b="1" dirty="0"/>
          </a:p>
          <a:p>
            <a:endParaRPr lang="cs-CZ" sz="2600" b="1" i="1" dirty="0"/>
          </a:p>
          <a:p>
            <a:r>
              <a:rPr lang="cs-CZ" sz="2600" b="1" dirty="0"/>
              <a:t>Gender před tabulí</a:t>
            </a:r>
          </a:p>
          <a:p>
            <a:r>
              <a:rPr lang="cs-CZ" sz="2600" b="1" dirty="0">
                <a:hlinkClick r:id="rId3"/>
              </a:rPr>
              <a:t>https://www.ikiosek.cz/detail/cncebooks-592480-gender-pred-tabuli</a:t>
            </a:r>
            <a:r>
              <a:rPr lang="cs-CZ" sz="2600" b="1" dirty="0"/>
              <a:t> </a:t>
            </a:r>
          </a:p>
          <a:p>
            <a:endParaRPr lang="cs-CZ" sz="2600" b="1" dirty="0"/>
          </a:p>
          <a:p>
            <a:r>
              <a:rPr lang="pl-PL" sz="2600" b="1" dirty="0"/>
              <a:t>Zaostřeno na ženy a muže – 2022</a:t>
            </a:r>
          </a:p>
          <a:p>
            <a:r>
              <a:rPr lang="cs-CZ" sz="2600" b="1" dirty="0">
                <a:hlinkClick r:id="rId4"/>
              </a:rPr>
              <a:t>https://www.czso.cz/csu/czso/zaostreno-na-zeny-a-muze-2022</a:t>
            </a:r>
            <a:r>
              <a:rPr lang="cs-CZ" sz="2600" b="1" dirty="0"/>
              <a:t>  </a:t>
            </a:r>
          </a:p>
          <a:p>
            <a:endParaRPr lang="cs-CZ" sz="2600" b="1" dirty="0"/>
          </a:p>
          <a:p>
            <a:r>
              <a:rPr lang="cs-CZ" sz="2600" dirty="0"/>
              <a:t>Rada vlády pro rovnost žen a mužů:  </a:t>
            </a:r>
            <a:r>
              <a:rPr lang="cs-CZ" sz="2600" b="1" dirty="0"/>
              <a:t>Výroční zpráva za rok 2022</a:t>
            </a:r>
            <a:r>
              <a:rPr lang="cs-CZ" sz="2600" dirty="0"/>
              <a:t>.  V Praze dne 22. května 2023.</a:t>
            </a:r>
          </a:p>
          <a:p>
            <a:r>
              <a:rPr lang="cs-CZ" sz="2600" dirty="0">
                <a:hlinkClick r:id="rId5"/>
              </a:rPr>
              <a:t>https://www.vlada.cz/assets/ppov/rovne-prilezitosti-zen-a-muzu/dokumenty/Vyrocni-zprava_2024.pdf</a:t>
            </a:r>
            <a:r>
              <a:rPr lang="cs-CZ" sz="2600" dirty="0"/>
              <a:t>  </a:t>
            </a:r>
            <a:endParaRPr lang="cs-CZ" sz="2600" b="1" dirty="0"/>
          </a:p>
          <a:p>
            <a:endParaRPr lang="cs-CZ" dirty="0"/>
          </a:p>
        </p:txBody>
      </p:sp>
    </p:spTree>
    <p:extLst>
      <p:ext uri="{BB962C8B-B14F-4D97-AF65-F5344CB8AC3E}">
        <p14:creationId xmlns:p14="http://schemas.microsoft.com/office/powerpoint/2010/main" val="1894931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CCDEBB-19F0-4B6A-AE14-089649DC9612}"/>
              </a:ext>
            </a:extLst>
          </p:cNvPr>
          <p:cNvSpPr>
            <a:spLocks noGrp="1"/>
          </p:cNvSpPr>
          <p:nvPr>
            <p:ph type="title"/>
          </p:nvPr>
        </p:nvSpPr>
        <p:spPr>
          <a:xfrm>
            <a:off x="1424354" y="964692"/>
            <a:ext cx="9275884" cy="1188720"/>
          </a:xfrm>
        </p:spPr>
        <p:txBody>
          <a:bodyPr/>
          <a:lstStyle/>
          <a:p>
            <a:r>
              <a:rPr lang="cs-CZ" dirty="0"/>
              <a:t>Proměny mužské a ženské role na příkladu otcovství a mateřství</a:t>
            </a:r>
          </a:p>
        </p:txBody>
      </p:sp>
      <p:sp>
        <p:nvSpPr>
          <p:cNvPr id="3" name="Zástupný symbol pro obsah 2">
            <a:extLst>
              <a:ext uri="{FF2B5EF4-FFF2-40B4-BE49-F238E27FC236}">
                <a16:creationId xmlns:a16="http://schemas.microsoft.com/office/drawing/2014/main" id="{13041364-D5CC-4F43-801E-F0ED6E9D789A}"/>
              </a:ext>
            </a:extLst>
          </p:cNvPr>
          <p:cNvSpPr>
            <a:spLocks noGrp="1"/>
          </p:cNvSpPr>
          <p:nvPr>
            <p:ph idx="1"/>
          </p:nvPr>
        </p:nvSpPr>
        <p:spPr>
          <a:xfrm>
            <a:off x="1424353" y="2638044"/>
            <a:ext cx="9275883" cy="3101983"/>
          </a:xfrm>
        </p:spPr>
        <p:txBody>
          <a:bodyPr>
            <a:normAutofit/>
          </a:bodyPr>
          <a:lstStyle/>
          <a:p>
            <a:pPr algn="just"/>
            <a:r>
              <a:rPr lang="cs-CZ" sz="2400" dirty="0"/>
              <a:t>Teprve od roku 2001 (přijetí novely Zákoníku práce) má zaměstnavatel povinnost uvolnit muže na rodičovskou dovolenou.</a:t>
            </a:r>
          </a:p>
          <a:p>
            <a:pPr algn="just"/>
            <a:r>
              <a:rPr lang="cs-CZ" sz="2400" dirty="0"/>
              <a:t>Jedná se o cca 2 % případů.</a:t>
            </a:r>
          </a:p>
          <a:p>
            <a:pPr algn="just"/>
            <a:r>
              <a:rPr lang="cs-CZ" sz="2400" dirty="0"/>
              <a:t>Příručky k péči o dítě otcům ještě v 80. letech doporučovaly, aby se s dětmi nemazlili.</a:t>
            </a:r>
          </a:p>
          <a:p>
            <a:pPr algn="just"/>
            <a:endParaRPr lang="cs-CZ" sz="2400" dirty="0"/>
          </a:p>
        </p:txBody>
      </p:sp>
    </p:spTree>
    <p:extLst>
      <p:ext uri="{BB962C8B-B14F-4D97-AF65-F5344CB8AC3E}">
        <p14:creationId xmlns:p14="http://schemas.microsoft.com/office/powerpoint/2010/main" val="1658911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60BD98-1386-40AD-A2C0-91205743FD12}"/>
              </a:ext>
            </a:extLst>
          </p:cNvPr>
          <p:cNvSpPr>
            <a:spLocks noGrp="1"/>
          </p:cNvSpPr>
          <p:nvPr>
            <p:ph type="title"/>
          </p:nvPr>
        </p:nvSpPr>
        <p:spPr>
          <a:xfrm>
            <a:off x="1529862" y="964692"/>
            <a:ext cx="9214338" cy="1188720"/>
          </a:xfrm>
        </p:spPr>
        <p:txBody>
          <a:bodyPr/>
          <a:lstStyle/>
          <a:p>
            <a:r>
              <a:rPr lang="cs-CZ" dirty="0"/>
              <a:t>Úvod</a:t>
            </a:r>
          </a:p>
        </p:txBody>
      </p:sp>
      <p:sp>
        <p:nvSpPr>
          <p:cNvPr id="3" name="Zástupný symbol pro obsah 2">
            <a:extLst>
              <a:ext uri="{FF2B5EF4-FFF2-40B4-BE49-F238E27FC236}">
                <a16:creationId xmlns:a16="http://schemas.microsoft.com/office/drawing/2014/main" id="{C3B8F361-9882-429D-989E-7F21201C4330}"/>
              </a:ext>
            </a:extLst>
          </p:cNvPr>
          <p:cNvSpPr>
            <a:spLocks noGrp="1"/>
          </p:cNvSpPr>
          <p:nvPr>
            <p:ph idx="1"/>
          </p:nvPr>
        </p:nvSpPr>
        <p:spPr>
          <a:xfrm>
            <a:off x="1529861" y="2638044"/>
            <a:ext cx="9214337" cy="3101983"/>
          </a:xfrm>
        </p:spPr>
        <p:txBody>
          <a:bodyPr>
            <a:normAutofit/>
          </a:bodyPr>
          <a:lstStyle/>
          <a:p>
            <a:pPr algn="just">
              <a:spcBef>
                <a:spcPts val="1800"/>
              </a:spcBef>
            </a:pPr>
            <a:r>
              <a:rPr lang="cs-CZ" sz="2400" dirty="0"/>
              <a:t>Budeme se zabývat proměnami tradičního dělení mužských a ženských rolí v rodině, zejména v péči o děti a ve společnosti, a genderovou diskriminací v pracovním procesu.</a:t>
            </a:r>
          </a:p>
          <a:p>
            <a:pPr algn="just">
              <a:spcBef>
                <a:spcPts val="1800"/>
              </a:spcBef>
            </a:pPr>
            <a:r>
              <a:rPr lang="cs-CZ" sz="2400" dirty="0"/>
              <a:t>Pozornost bude věnována společenským a kulturním překážkám, které zabraňují přerozdělení rolí mezi muži a ženami, jakož i dopadům tradičního modelu rodinných vztahů na (ne)rovnost pracovních příležitostí.</a:t>
            </a:r>
          </a:p>
        </p:txBody>
      </p:sp>
    </p:spTree>
    <p:extLst>
      <p:ext uri="{BB962C8B-B14F-4D97-AF65-F5344CB8AC3E}">
        <p14:creationId xmlns:p14="http://schemas.microsoft.com/office/powerpoint/2010/main" val="3900402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681713-3E82-4F92-AAF6-D6A2E183B5FA}"/>
              </a:ext>
            </a:extLst>
          </p:cNvPr>
          <p:cNvSpPr>
            <a:spLocks noGrp="1"/>
          </p:cNvSpPr>
          <p:nvPr>
            <p:ph type="title"/>
          </p:nvPr>
        </p:nvSpPr>
        <p:spPr>
          <a:xfrm>
            <a:off x="1477108" y="964692"/>
            <a:ext cx="9311054" cy="1188720"/>
          </a:xfrm>
        </p:spPr>
        <p:txBody>
          <a:bodyPr/>
          <a:lstStyle/>
          <a:p>
            <a:r>
              <a:rPr lang="cs-CZ" dirty="0"/>
              <a:t>Bariéry v přerozdělení rolí v rodině:</a:t>
            </a:r>
          </a:p>
        </p:txBody>
      </p:sp>
      <p:sp>
        <p:nvSpPr>
          <p:cNvPr id="3" name="Zástupný symbol pro obsah 2">
            <a:extLst>
              <a:ext uri="{FF2B5EF4-FFF2-40B4-BE49-F238E27FC236}">
                <a16:creationId xmlns:a16="http://schemas.microsoft.com/office/drawing/2014/main" id="{37572F82-073E-4A1D-9485-971B7F35F376}"/>
              </a:ext>
            </a:extLst>
          </p:cNvPr>
          <p:cNvSpPr>
            <a:spLocks noGrp="1"/>
          </p:cNvSpPr>
          <p:nvPr>
            <p:ph idx="1"/>
          </p:nvPr>
        </p:nvSpPr>
        <p:spPr>
          <a:xfrm>
            <a:off x="1477107" y="2638044"/>
            <a:ext cx="9311053" cy="3101983"/>
          </a:xfrm>
        </p:spPr>
        <p:txBody>
          <a:bodyPr>
            <a:normAutofit/>
          </a:bodyPr>
          <a:lstStyle/>
          <a:p>
            <a:pPr algn="just"/>
            <a:r>
              <a:rPr lang="cs-CZ" sz="2400" dirty="0"/>
              <a:t>muž/otec – pečovatelská role otce popírá jeho kulturně konstruovanou  identitu lovce a bojovníka, živitele rodiny; je to dostatečně „chlapské“?</a:t>
            </a:r>
          </a:p>
          <a:p>
            <a:pPr algn="just"/>
            <a:r>
              <a:rPr lang="cs-CZ" sz="2400" dirty="0"/>
              <a:t>žena/matka – odmítá péči o děti přenechat muži, chce si zachovat své dominantní postavení alespoň v této oblasti</a:t>
            </a:r>
          </a:p>
          <a:p>
            <a:pPr algn="just"/>
            <a:r>
              <a:rPr lang="cs-CZ" sz="2400" dirty="0"/>
              <a:t>okolí – otec na rodičovské dovolené narušuje zaběhnuté zvyklosti, nesplňuje společenská očekávání od role muže; matka upřednostňující kariéru před rodinou je považována za „krkavčí matku“. </a:t>
            </a:r>
          </a:p>
          <a:p>
            <a:pPr algn="just"/>
            <a:endParaRPr lang="cs-CZ" sz="2400" dirty="0"/>
          </a:p>
        </p:txBody>
      </p:sp>
    </p:spTree>
    <p:extLst>
      <p:ext uri="{BB962C8B-B14F-4D97-AF65-F5344CB8AC3E}">
        <p14:creationId xmlns:p14="http://schemas.microsoft.com/office/powerpoint/2010/main" val="3524041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3348FE-EDA9-46DF-8FA1-7C3CC233B05F}"/>
              </a:ext>
            </a:extLst>
          </p:cNvPr>
          <p:cNvSpPr>
            <a:spLocks noGrp="1"/>
          </p:cNvSpPr>
          <p:nvPr>
            <p:ph type="title"/>
          </p:nvPr>
        </p:nvSpPr>
        <p:spPr>
          <a:xfrm>
            <a:off x="1336431" y="964692"/>
            <a:ext cx="9548446" cy="1188720"/>
          </a:xfrm>
        </p:spPr>
        <p:txBody>
          <a:bodyPr/>
          <a:lstStyle/>
          <a:p>
            <a:r>
              <a:rPr lang="cs-CZ" dirty="0"/>
              <a:t>Když dva dělají totéž, není to totéž</a:t>
            </a:r>
          </a:p>
        </p:txBody>
      </p:sp>
      <p:sp>
        <p:nvSpPr>
          <p:cNvPr id="3" name="Zástupný symbol pro obsah 2">
            <a:extLst>
              <a:ext uri="{FF2B5EF4-FFF2-40B4-BE49-F238E27FC236}">
                <a16:creationId xmlns:a16="http://schemas.microsoft.com/office/drawing/2014/main" id="{0C3374C9-E8E6-45B3-8E32-AD545B15790E}"/>
              </a:ext>
            </a:extLst>
          </p:cNvPr>
          <p:cNvSpPr>
            <a:spLocks noGrp="1"/>
          </p:cNvSpPr>
          <p:nvPr>
            <p:ph idx="1"/>
          </p:nvPr>
        </p:nvSpPr>
        <p:spPr>
          <a:xfrm>
            <a:off x="1336431" y="2638044"/>
            <a:ext cx="9548446" cy="3101983"/>
          </a:xfrm>
        </p:spPr>
        <p:txBody>
          <a:bodyPr>
            <a:normAutofit/>
          </a:bodyPr>
          <a:lstStyle/>
          <a:p>
            <a:pPr algn="just"/>
            <a:r>
              <a:rPr lang="cs-CZ" sz="2400" dirty="0"/>
              <a:t>Muž má v péči o dítě větší volnost, předpokládá se, že bude dělat chyby – protože je muž, nikoli proto, že je špatný otec.</a:t>
            </a:r>
          </a:p>
          <a:p>
            <a:pPr algn="just"/>
            <a:r>
              <a:rPr lang="cs-CZ" sz="2400" dirty="0"/>
              <a:t>Otcové na rodičovské dovolené bývají obvykle více uznáváni než matky, které zajišťují finanční zabezpečení rodiny a dokonce i více než matky na rodičovské dovolené.</a:t>
            </a:r>
          </a:p>
        </p:txBody>
      </p:sp>
    </p:spTree>
    <p:extLst>
      <p:ext uri="{BB962C8B-B14F-4D97-AF65-F5344CB8AC3E}">
        <p14:creationId xmlns:p14="http://schemas.microsoft.com/office/powerpoint/2010/main" val="979222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95B435-B21A-4AEB-B168-A7178F39DA1A}"/>
              </a:ext>
            </a:extLst>
          </p:cNvPr>
          <p:cNvSpPr>
            <a:spLocks noGrp="1"/>
          </p:cNvSpPr>
          <p:nvPr>
            <p:ph type="title"/>
          </p:nvPr>
        </p:nvSpPr>
        <p:spPr>
          <a:xfrm>
            <a:off x="1257301" y="964692"/>
            <a:ext cx="9583614" cy="1188720"/>
          </a:xfrm>
        </p:spPr>
        <p:txBody>
          <a:bodyPr/>
          <a:lstStyle/>
          <a:p>
            <a:r>
              <a:rPr lang="cs-CZ" dirty="0"/>
              <a:t>Dopady genderových rolí na pracovní trh</a:t>
            </a:r>
          </a:p>
        </p:txBody>
      </p:sp>
      <p:sp>
        <p:nvSpPr>
          <p:cNvPr id="3" name="Zástupný symbol pro obsah 2">
            <a:extLst>
              <a:ext uri="{FF2B5EF4-FFF2-40B4-BE49-F238E27FC236}">
                <a16:creationId xmlns:a16="http://schemas.microsoft.com/office/drawing/2014/main" id="{5E00D130-0C90-4FD1-83FA-EA8C2C1B5B95}"/>
              </a:ext>
            </a:extLst>
          </p:cNvPr>
          <p:cNvSpPr>
            <a:spLocks noGrp="1"/>
          </p:cNvSpPr>
          <p:nvPr>
            <p:ph idx="1"/>
          </p:nvPr>
        </p:nvSpPr>
        <p:spPr>
          <a:xfrm>
            <a:off x="1257301" y="2638044"/>
            <a:ext cx="9583614" cy="3101983"/>
          </a:xfrm>
        </p:spPr>
        <p:txBody>
          <a:bodyPr>
            <a:normAutofit lnSpcReduction="10000"/>
          </a:bodyPr>
          <a:lstStyle/>
          <a:p>
            <a:pPr algn="just"/>
            <a:r>
              <a:rPr lang="cs-CZ" sz="2400" dirty="0"/>
              <a:t>Muži na rozdíl od ženy nehrozí „těhotenství“ a vzhledem k dosavadní praxi ani několikaletý výpadek z práce.</a:t>
            </a:r>
          </a:p>
          <a:p>
            <a:pPr algn="just"/>
            <a:r>
              <a:rPr lang="cs-CZ" sz="2400" dirty="0"/>
              <a:t>Rodičovská dovolená je pro muže důsledek jejich rozhodnutí, spíše než jako nutnost – otec má na rozdíl od matky možnost rozhodnutí, aniž by jej za to společnost odsoudila.</a:t>
            </a:r>
          </a:p>
          <a:p>
            <a:pPr algn="just"/>
            <a:r>
              <a:rPr lang="cs-CZ" sz="2400" dirty="0"/>
              <a:t>Nejde o převrácení rolí, ale o nastolení vyrovnanějších genderových vztahů v péči o děti a celou domácnost, v důsledku čehož by se narovnaly také pracovní podmínky pro ženy a muže.</a:t>
            </a:r>
          </a:p>
        </p:txBody>
      </p:sp>
    </p:spTree>
    <p:extLst>
      <p:ext uri="{BB962C8B-B14F-4D97-AF65-F5344CB8AC3E}">
        <p14:creationId xmlns:p14="http://schemas.microsoft.com/office/powerpoint/2010/main" val="522152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8C34114-02F8-408B-B6B7-EF982DC7B268}"/>
              </a:ext>
            </a:extLst>
          </p:cNvPr>
          <p:cNvSpPr>
            <a:spLocks noGrp="1"/>
          </p:cNvSpPr>
          <p:nvPr>
            <p:ph sz="half" idx="2"/>
          </p:nvPr>
        </p:nvSpPr>
        <p:spPr>
          <a:xfrm>
            <a:off x="1148431" y="3017520"/>
            <a:ext cx="4270248" cy="2596776"/>
          </a:xfrm>
        </p:spPr>
        <p:txBody>
          <a:bodyPr>
            <a:normAutofit lnSpcReduction="10000"/>
          </a:bodyPr>
          <a:lstStyle/>
          <a:p>
            <a:pPr fontAlgn="base"/>
            <a:r>
              <a:rPr lang="cs-CZ" b="1" dirty="0"/>
              <a:t>Počet absolventů všech typů vysokých škol se pohybuje od roku 2010 kolem hodnoty 90 tis. osob. Ze šedesáti procent se jedná o ženy. Podíl absolventů soukromých škol představuje necelých 16 % všech absolventů vysokých škol.</a:t>
            </a:r>
          </a:p>
          <a:p>
            <a:pPr fontAlgn="base"/>
            <a:r>
              <a:rPr lang="cs-CZ" dirty="0">
                <a:hlinkClick r:id="rId2"/>
              </a:rPr>
              <a:t>http://www.statistikaamy.cz/2016/03/absolventi-vysokych-skol-ocima-genderu/</a:t>
            </a:r>
            <a:endParaRPr lang="cs-CZ" dirty="0"/>
          </a:p>
          <a:p>
            <a:pPr fontAlgn="base"/>
            <a:endParaRPr lang="cs-CZ" dirty="0"/>
          </a:p>
          <a:p>
            <a:pPr fontAlgn="base"/>
            <a:endParaRPr lang="cs-CZ" dirty="0"/>
          </a:p>
        </p:txBody>
      </p:sp>
      <p:sp>
        <p:nvSpPr>
          <p:cNvPr id="7" name="Zástupný symbol pro text 6">
            <a:extLst>
              <a:ext uri="{FF2B5EF4-FFF2-40B4-BE49-F238E27FC236}">
                <a16:creationId xmlns:a16="http://schemas.microsoft.com/office/drawing/2014/main" id="{A94DD11C-E923-47E4-ACF3-F98E1BAA4282}"/>
              </a:ext>
            </a:extLst>
          </p:cNvPr>
          <p:cNvSpPr>
            <a:spLocks noGrp="1"/>
          </p:cNvSpPr>
          <p:nvPr>
            <p:ph type="body" sz="quarter" idx="13"/>
          </p:nvPr>
        </p:nvSpPr>
        <p:spPr/>
        <p:txBody>
          <a:bodyPr/>
          <a:lstStyle/>
          <a:p>
            <a:endParaRPr lang="cs-CZ"/>
          </a:p>
        </p:txBody>
      </p:sp>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2231136" y="601099"/>
            <a:ext cx="7729728" cy="1188720"/>
          </a:xfrm>
        </p:spPr>
        <p:txBody>
          <a:bodyPr/>
          <a:lstStyle/>
          <a:p>
            <a:pPr fontAlgn="base"/>
            <a:r>
              <a:rPr lang="cs-CZ" dirty="0"/>
              <a:t>Absolventi vysokých škol očima genderu</a:t>
            </a:r>
          </a:p>
        </p:txBody>
      </p:sp>
      <p:pic>
        <p:nvPicPr>
          <p:cNvPr id="1028" name="Picture 4" descr="Åezanka_graf1.png (800Ã837)">
            <a:extLst>
              <a:ext uri="{FF2B5EF4-FFF2-40B4-BE49-F238E27FC236}">
                <a16:creationId xmlns:a16="http://schemas.microsoft.com/office/drawing/2014/main" id="{E778FF2F-C434-48A0-9EFF-C8489F071ED4}"/>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677672" y="2216421"/>
            <a:ext cx="4930892" cy="464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183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1301262" y="964692"/>
            <a:ext cx="9478107" cy="1188720"/>
          </a:xfrm>
        </p:spPr>
        <p:txBody>
          <a:bodyPr/>
          <a:lstStyle/>
          <a:p>
            <a:r>
              <a:rPr lang="cs-CZ" dirty="0"/>
              <a:t>Absolventi středních, vyšších a vysokých škol podle pohlaví </a:t>
            </a:r>
          </a:p>
        </p:txBody>
      </p:sp>
      <p:sp>
        <p:nvSpPr>
          <p:cNvPr id="3" name="Zástupný symbol pro obsah 2">
            <a:extLst>
              <a:ext uri="{FF2B5EF4-FFF2-40B4-BE49-F238E27FC236}">
                <a16:creationId xmlns:a16="http://schemas.microsoft.com/office/drawing/2014/main" id="{A8C34114-02F8-408B-B6B7-EF982DC7B268}"/>
              </a:ext>
            </a:extLst>
          </p:cNvPr>
          <p:cNvSpPr>
            <a:spLocks noGrp="1"/>
          </p:cNvSpPr>
          <p:nvPr>
            <p:ph idx="1"/>
          </p:nvPr>
        </p:nvSpPr>
        <p:spPr>
          <a:xfrm>
            <a:off x="1301261" y="2638044"/>
            <a:ext cx="9478107" cy="3101983"/>
          </a:xfrm>
        </p:spPr>
        <p:txBody>
          <a:bodyPr>
            <a:normAutofit lnSpcReduction="10000"/>
          </a:bodyPr>
          <a:lstStyle/>
          <a:p>
            <a:pPr algn="just"/>
            <a:r>
              <a:rPr lang="cs-CZ" sz="2400" dirty="0"/>
              <a:t>Údaje jsou za rok 2016. Absolventy středních škol s maturitou, vyšších odborných i vysokých škol jsou častěji ženy. V roce 2016 absolvovalo vysokou školu 77 328 studentů, z toho podíl žen tvořil 59,4 %. Veřejnou vysokou školu potom ve stejném roce absolvovalo 67 363 studentů. Podíl žen zde byl v podstatě stejný jako v případě celkového počtu absolventů všech vysokých škol, 60%. </a:t>
            </a:r>
          </a:p>
          <a:p>
            <a:pPr algn="just"/>
            <a:r>
              <a:rPr lang="cs-CZ" sz="2400" dirty="0"/>
              <a:t>Pouze v případě středních škol bez maturity převládají mezi absolventy muži. </a:t>
            </a:r>
          </a:p>
          <a:p>
            <a:pPr algn="just"/>
            <a:endParaRPr lang="cs-CZ" sz="2400" dirty="0"/>
          </a:p>
        </p:txBody>
      </p:sp>
    </p:spTree>
    <p:extLst>
      <p:ext uri="{BB962C8B-B14F-4D97-AF65-F5344CB8AC3E}">
        <p14:creationId xmlns:p14="http://schemas.microsoft.com/office/powerpoint/2010/main" val="2791716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1301262" y="964692"/>
            <a:ext cx="9478107" cy="1188720"/>
          </a:xfrm>
        </p:spPr>
        <p:txBody>
          <a:bodyPr>
            <a:normAutofit fontScale="90000"/>
          </a:bodyPr>
          <a:lstStyle/>
          <a:p>
            <a:r>
              <a:rPr lang="cs-CZ" dirty="0"/>
              <a:t>Akademičtí pracovníci podle profesního zařazení na veřejných vysokých školách, 2016 </a:t>
            </a:r>
          </a:p>
        </p:txBody>
      </p:sp>
      <p:sp>
        <p:nvSpPr>
          <p:cNvPr id="3" name="Zástupný symbol pro obsah 2">
            <a:extLst>
              <a:ext uri="{FF2B5EF4-FFF2-40B4-BE49-F238E27FC236}">
                <a16:creationId xmlns:a16="http://schemas.microsoft.com/office/drawing/2014/main" id="{A8C34114-02F8-408B-B6B7-EF982DC7B268}"/>
              </a:ext>
            </a:extLst>
          </p:cNvPr>
          <p:cNvSpPr>
            <a:spLocks noGrp="1"/>
          </p:cNvSpPr>
          <p:nvPr>
            <p:ph idx="1"/>
          </p:nvPr>
        </p:nvSpPr>
        <p:spPr>
          <a:xfrm>
            <a:off x="1301261" y="2638044"/>
            <a:ext cx="9478107" cy="3101983"/>
          </a:xfrm>
        </p:spPr>
        <p:txBody>
          <a:bodyPr>
            <a:normAutofit fontScale="70000" lnSpcReduction="20000"/>
          </a:bodyPr>
          <a:lstStyle/>
          <a:p>
            <a:pPr marL="0" indent="0" algn="just">
              <a:buNone/>
            </a:pPr>
            <a:r>
              <a:rPr lang="cs-CZ" sz="2400" dirty="0"/>
              <a:t>Údaje jsou za veřejné vysoké školy. V roce 2016 bylo evidováno na veřejných vysokých školách 22 067 akademických pracovníků, z nichž ženy představovaly 36 %. Nejčastěji se jednalo o odborné asistenty. V případě žen tvořily odborné asistentky 60 % všech akademických pracovnic, což představovalo o 10 procentních bodů více, než činil tento podíl u akademických pracovníků-mužů. Tam se odborní asistenti podíleli na celkovém počtu polovinou. </a:t>
            </a:r>
          </a:p>
          <a:p>
            <a:pPr marL="0" indent="0" algn="just">
              <a:buNone/>
            </a:pPr>
            <a:r>
              <a:rPr lang="cs-CZ" sz="2400" dirty="0"/>
              <a:t>Odbornými asistenty byli opět častěji muži. Podíl žen mezi odbornými asistenty činil necelých 41 %. </a:t>
            </a:r>
          </a:p>
          <a:p>
            <a:pPr marL="0" indent="0" algn="just">
              <a:buNone/>
            </a:pPr>
            <a:r>
              <a:rPr lang="cs-CZ" sz="2400" dirty="0"/>
              <a:t>V pozici docentů působilo k 31. 12. 2016 na veřejných vysokých školách 4 481 osob. Ženy však byly docentkami pouze ve čtvrtině všech případů. </a:t>
            </a:r>
          </a:p>
          <a:p>
            <a:pPr marL="0" indent="0" algn="just">
              <a:buNone/>
            </a:pPr>
            <a:r>
              <a:rPr lang="cs-CZ" sz="2400" dirty="0"/>
              <a:t>Nejnižší podíl žen byl zjištěn u profesorů. Z celkového počtu 2 461 profesorů na veřejných vysokých školách tvořily ženy jenom 15,5 %. Opět se tedy ukazuje, že ženy převažují spíše v nižších pozicích, tady konkrétně mezi asistenty a lektory. Z 1 817 asistentů zaujímaly ženy 52,7% podíl, v případě 957 lektorů dokonce 54,8%. </a:t>
            </a:r>
          </a:p>
          <a:p>
            <a:pPr marL="0" indent="0" algn="just">
              <a:buNone/>
            </a:pPr>
            <a:endParaRPr lang="cs-CZ" sz="2400" dirty="0"/>
          </a:p>
        </p:txBody>
      </p:sp>
    </p:spTree>
    <p:extLst>
      <p:ext uri="{BB962C8B-B14F-4D97-AF65-F5344CB8AC3E}">
        <p14:creationId xmlns:p14="http://schemas.microsoft.com/office/powerpoint/2010/main" val="2928846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1301262" y="964692"/>
            <a:ext cx="9478107" cy="1188720"/>
          </a:xfrm>
        </p:spPr>
        <p:txBody>
          <a:bodyPr/>
          <a:lstStyle/>
          <a:p>
            <a:r>
              <a:rPr lang="cs-CZ" dirty="0"/>
              <a:t>Gender </a:t>
            </a:r>
            <a:r>
              <a:rPr lang="cs-CZ" dirty="0" err="1"/>
              <a:t>Pay</a:t>
            </a:r>
            <a:r>
              <a:rPr lang="cs-CZ" dirty="0"/>
              <a:t> Gap </a:t>
            </a:r>
          </a:p>
        </p:txBody>
      </p:sp>
      <p:sp>
        <p:nvSpPr>
          <p:cNvPr id="3" name="Zástupný symbol pro obsah 2">
            <a:extLst>
              <a:ext uri="{FF2B5EF4-FFF2-40B4-BE49-F238E27FC236}">
                <a16:creationId xmlns:a16="http://schemas.microsoft.com/office/drawing/2014/main" id="{A8C34114-02F8-408B-B6B7-EF982DC7B268}"/>
              </a:ext>
            </a:extLst>
          </p:cNvPr>
          <p:cNvSpPr>
            <a:spLocks noGrp="1"/>
          </p:cNvSpPr>
          <p:nvPr>
            <p:ph idx="1"/>
          </p:nvPr>
        </p:nvSpPr>
        <p:spPr>
          <a:xfrm>
            <a:off x="1301261" y="2638044"/>
            <a:ext cx="9478107" cy="3101983"/>
          </a:xfrm>
        </p:spPr>
        <p:txBody>
          <a:bodyPr>
            <a:normAutofit fontScale="85000" lnSpcReduction="20000"/>
          </a:bodyPr>
          <a:lstStyle/>
          <a:p>
            <a:pPr algn="just"/>
            <a:r>
              <a:rPr lang="cs-CZ" sz="2400" dirty="0"/>
              <a:t>Gender </a:t>
            </a:r>
            <a:r>
              <a:rPr lang="cs-CZ" sz="2400" dirty="0" err="1"/>
              <a:t>Pay</a:t>
            </a:r>
            <a:r>
              <a:rPr lang="cs-CZ" sz="2400" dirty="0"/>
              <a:t> Gap (GPG) v přímém překladu představuje mezeru ve výši platu v závislosti na pohlaví. </a:t>
            </a:r>
          </a:p>
          <a:p>
            <a:pPr algn="just"/>
            <a:r>
              <a:rPr lang="cs-CZ" sz="2400" dirty="0"/>
              <a:t>Gender </a:t>
            </a:r>
            <a:r>
              <a:rPr lang="cs-CZ" sz="2400" dirty="0" err="1"/>
              <a:t>Pay</a:t>
            </a:r>
            <a:r>
              <a:rPr lang="cs-CZ" sz="2400" dirty="0"/>
              <a:t> Gap se podle </a:t>
            </a:r>
            <a:r>
              <a:rPr lang="cs-CZ" sz="2400" dirty="0" err="1"/>
              <a:t>Eurostatu</a:t>
            </a:r>
            <a:r>
              <a:rPr lang="cs-CZ" sz="2400" dirty="0"/>
              <a:t> (2015) ve členských zemích Evropské Unie výrazně liší. V roce 2015 byli hodinové výdělky žen v průměru o 16,3% nižší než hodinové výdělky mužů. V Itálii to bylo o 5,5%, naopak v Estonsku 26.9%. </a:t>
            </a:r>
          </a:p>
          <a:p>
            <a:pPr algn="just"/>
            <a:r>
              <a:rPr lang="cs-CZ" sz="2400" dirty="0"/>
              <a:t>V každé zemi je výskyt GPG a jeho velikost ovlivněna mnoha faktory. Je potřeba zdůraznit, že velký podíl nese vláda a stát a jeho přístup k podpoře sladění rodinného a pracovního života žen. </a:t>
            </a:r>
          </a:p>
          <a:p>
            <a:pPr algn="just"/>
            <a:r>
              <a:rPr lang="cs-CZ" sz="2400" i="1" dirty="0"/>
              <a:t>In. Bc. Lucie Hrubcová: DISKRIMINACE ŽEN NA TRHU PRÁCE V ČESKÉ REPUBLICE V ROCE 2017. Praha VŠE 2018. </a:t>
            </a:r>
          </a:p>
        </p:txBody>
      </p:sp>
    </p:spTree>
    <p:extLst>
      <p:ext uri="{BB962C8B-B14F-4D97-AF65-F5344CB8AC3E}">
        <p14:creationId xmlns:p14="http://schemas.microsoft.com/office/powerpoint/2010/main" val="2657505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39F3B9-7F06-4942-A987-71E13145BBA8}"/>
              </a:ext>
            </a:extLst>
          </p:cNvPr>
          <p:cNvSpPr>
            <a:spLocks noGrp="1"/>
          </p:cNvSpPr>
          <p:nvPr>
            <p:ph type="title"/>
          </p:nvPr>
        </p:nvSpPr>
        <p:spPr/>
        <p:txBody>
          <a:bodyPr/>
          <a:lstStyle/>
          <a:p>
            <a:r>
              <a:rPr lang="cs-CZ" dirty="0"/>
              <a:t>Srovnání mezd žen a mužů v ČR </a:t>
            </a:r>
          </a:p>
        </p:txBody>
      </p:sp>
      <p:sp>
        <p:nvSpPr>
          <p:cNvPr id="3" name="Zástupný symbol pro obsah 2">
            <a:extLst>
              <a:ext uri="{FF2B5EF4-FFF2-40B4-BE49-F238E27FC236}">
                <a16:creationId xmlns:a16="http://schemas.microsoft.com/office/drawing/2014/main" id="{628C7906-2378-46F9-8219-67F1D39938CD}"/>
              </a:ext>
            </a:extLst>
          </p:cNvPr>
          <p:cNvSpPr>
            <a:spLocks noGrp="1"/>
          </p:cNvSpPr>
          <p:nvPr>
            <p:ph idx="1"/>
          </p:nvPr>
        </p:nvSpPr>
        <p:spPr>
          <a:xfrm>
            <a:off x="1840846" y="2337847"/>
            <a:ext cx="8754882" cy="4308050"/>
          </a:xfrm>
        </p:spPr>
        <p:txBody>
          <a:bodyPr>
            <a:normAutofit/>
          </a:bodyPr>
          <a:lstStyle/>
          <a:p>
            <a:r>
              <a:rPr lang="cs-CZ" dirty="0"/>
              <a:t>Tabulka: Průměrné měsíční mzdy v Kč</a:t>
            </a:r>
          </a:p>
          <a:p>
            <a:endParaRPr lang="cs-CZ" dirty="0"/>
          </a:p>
          <a:p>
            <a:endParaRPr lang="cs-CZ" dirty="0"/>
          </a:p>
          <a:p>
            <a:endParaRPr lang="cs-CZ" dirty="0"/>
          </a:p>
          <a:p>
            <a:endParaRPr lang="cs-CZ" dirty="0"/>
          </a:p>
          <a:p>
            <a:endParaRPr lang="cs-CZ" dirty="0"/>
          </a:p>
          <a:p>
            <a:endParaRPr lang="cs-CZ" dirty="0"/>
          </a:p>
          <a:p>
            <a:r>
              <a:rPr lang="cs-CZ" dirty="0"/>
              <a:t>Zdroj: Český statistický úřad </a:t>
            </a:r>
          </a:p>
          <a:p>
            <a:r>
              <a:rPr lang="cs-CZ" dirty="0"/>
              <a:t>Ve všech sledovaných obdobích pozorujeme, že průměrné hrubé měsíční mzdy mužů byly vyšší než průměrné hrubé měsíční výdělky žen.</a:t>
            </a:r>
          </a:p>
        </p:txBody>
      </p:sp>
      <p:graphicFrame>
        <p:nvGraphicFramePr>
          <p:cNvPr id="4" name="Tabulka 3">
            <a:extLst>
              <a:ext uri="{FF2B5EF4-FFF2-40B4-BE49-F238E27FC236}">
                <a16:creationId xmlns:a16="http://schemas.microsoft.com/office/drawing/2014/main" id="{F4D78ED0-7440-400C-B5E4-F724BD171DDA}"/>
              </a:ext>
            </a:extLst>
          </p:cNvPr>
          <p:cNvGraphicFramePr>
            <a:graphicFrameLocks noGrp="1"/>
          </p:cNvGraphicFramePr>
          <p:nvPr>
            <p:extLst>
              <p:ext uri="{D42A27DB-BD31-4B8C-83A1-F6EECF244321}">
                <p14:modId xmlns:p14="http://schemas.microsoft.com/office/powerpoint/2010/main" val="2573290318"/>
              </p:ext>
            </p:extLst>
          </p:nvPr>
        </p:nvGraphicFramePr>
        <p:xfrm>
          <a:off x="1991675" y="2976514"/>
          <a:ext cx="8359479" cy="1920240"/>
        </p:xfrm>
        <a:graphic>
          <a:graphicData uri="http://schemas.openxmlformats.org/drawingml/2006/table">
            <a:tbl>
              <a:tblPr firstRow="1" bandRow="1">
                <a:tableStyleId>{00A15C55-8517-42AA-B614-E9B94910E393}</a:tableStyleId>
              </a:tblPr>
              <a:tblGrid>
                <a:gridCol w="928831">
                  <a:extLst>
                    <a:ext uri="{9D8B030D-6E8A-4147-A177-3AD203B41FA5}">
                      <a16:colId xmlns:a16="http://schemas.microsoft.com/office/drawing/2014/main" val="2563371902"/>
                    </a:ext>
                  </a:extLst>
                </a:gridCol>
                <a:gridCol w="928831">
                  <a:extLst>
                    <a:ext uri="{9D8B030D-6E8A-4147-A177-3AD203B41FA5}">
                      <a16:colId xmlns:a16="http://schemas.microsoft.com/office/drawing/2014/main" val="3877435866"/>
                    </a:ext>
                  </a:extLst>
                </a:gridCol>
                <a:gridCol w="928831">
                  <a:extLst>
                    <a:ext uri="{9D8B030D-6E8A-4147-A177-3AD203B41FA5}">
                      <a16:colId xmlns:a16="http://schemas.microsoft.com/office/drawing/2014/main" val="2908839556"/>
                    </a:ext>
                  </a:extLst>
                </a:gridCol>
                <a:gridCol w="928831">
                  <a:extLst>
                    <a:ext uri="{9D8B030D-6E8A-4147-A177-3AD203B41FA5}">
                      <a16:colId xmlns:a16="http://schemas.microsoft.com/office/drawing/2014/main" val="308152892"/>
                    </a:ext>
                  </a:extLst>
                </a:gridCol>
                <a:gridCol w="928831">
                  <a:extLst>
                    <a:ext uri="{9D8B030D-6E8A-4147-A177-3AD203B41FA5}">
                      <a16:colId xmlns:a16="http://schemas.microsoft.com/office/drawing/2014/main" val="2849440588"/>
                    </a:ext>
                  </a:extLst>
                </a:gridCol>
                <a:gridCol w="928831">
                  <a:extLst>
                    <a:ext uri="{9D8B030D-6E8A-4147-A177-3AD203B41FA5}">
                      <a16:colId xmlns:a16="http://schemas.microsoft.com/office/drawing/2014/main" val="1469107380"/>
                    </a:ext>
                  </a:extLst>
                </a:gridCol>
                <a:gridCol w="928831">
                  <a:extLst>
                    <a:ext uri="{9D8B030D-6E8A-4147-A177-3AD203B41FA5}">
                      <a16:colId xmlns:a16="http://schemas.microsoft.com/office/drawing/2014/main" val="3749885240"/>
                    </a:ext>
                  </a:extLst>
                </a:gridCol>
                <a:gridCol w="928831">
                  <a:extLst>
                    <a:ext uri="{9D8B030D-6E8A-4147-A177-3AD203B41FA5}">
                      <a16:colId xmlns:a16="http://schemas.microsoft.com/office/drawing/2014/main" val="1845556931"/>
                    </a:ext>
                  </a:extLst>
                </a:gridCol>
                <a:gridCol w="928831">
                  <a:extLst>
                    <a:ext uri="{9D8B030D-6E8A-4147-A177-3AD203B41FA5}">
                      <a16:colId xmlns:a16="http://schemas.microsoft.com/office/drawing/2014/main" val="3914345157"/>
                    </a:ext>
                  </a:extLst>
                </a:gridCol>
              </a:tblGrid>
              <a:tr h="599097">
                <a:tc>
                  <a:txBody>
                    <a:bodyPr/>
                    <a:lstStyle/>
                    <a:p>
                      <a:endParaRPr lang="cs-CZ" dirty="0"/>
                    </a:p>
                  </a:txBody>
                  <a:tcPr/>
                </a:tc>
                <a:tc>
                  <a:txBody>
                    <a:bodyPr/>
                    <a:lstStyle/>
                    <a:p>
                      <a:r>
                        <a:rPr lang="cs-CZ" dirty="0"/>
                        <a:t>2005</a:t>
                      </a:r>
                    </a:p>
                  </a:txBody>
                  <a:tcPr/>
                </a:tc>
                <a:tc>
                  <a:txBody>
                    <a:bodyPr/>
                    <a:lstStyle/>
                    <a:p>
                      <a:r>
                        <a:rPr lang="cs-CZ" dirty="0"/>
                        <a:t>2008</a:t>
                      </a:r>
                    </a:p>
                  </a:txBody>
                  <a:tcPr/>
                </a:tc>
                <a:tc>
                  <a:txBody>
                    <a:bodyPr/>
                    <a:lstStyle/>
                    <a:p>
                      <a:r>
                        <a:rPr lang="cs-CZ" dirty="0"/>
                        <a:t>2010</a:t>
                      </a:r>
                    </a:p>
                  </a:txBody>
                  <a:tcPr/>
                </a:tc>
                <a:tc>
                  <a:txBody>
                    <a:bodyPr/>
                    <a:lstStyle/>
                    <a:p>
                      <a:r>
                        <a:rPr lang="cs-CZ" dirty="0"/>
                        <a:t>2012</a:t>
                      </a:r>
                    </a:p>
                  </a:txBody>
                  <a:tcPr/>
                </a:tc>
                <a:tc>
                  <a:txBody>
                    <a:bodyPr/>
                    <a:lstStyle/>
                    <a:p>
                      <a:r>
                        <a:rPr lang="cs-CZ" dirty="0"/>
                        <a:t>2013</a:t>
                      </a:r>
                    </a:p>
                  </a:txBody>
                  <a:tcPr/>
                </a:tc>
                <a:tc>
                  <a:txBody>
                    <a:bodyPr/>
                    <a:lstStyle/>
                    <a:p>
                      <a:r>
                        <a:rPr lang="cs-CZ" dirty="0"/>
                        <a:t>2014 </a:t>
                      </a:r>
                    </a:p>
                  </a:txBody>
                  <a:tcPr/>
                </a:tc>
                <a:tc>
                  <a:txBody>
                    <a:bodyPr/>
                    <a:lstStyle/>
                    <a:p>
                      <a:r>
                        <a:rPr lang="cs-CZ" dirty="0"/>
                        <a:t>2015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2016</a:t>
                      </a:r>
                    </a:p>
                    <a:p>
                      <a:endParaRPr lang="cs-CZ" dirty="0"/>
                    </a:p>
                  </a:txBody>
                  <a:tcPr/>
                </a:tc>
                <a:extLst>
                  <a:ext uri="{0D108BD9-81ED-4DB2-BD59-A6C34878D82A}">
                    <a16:rowId xmlns:a16="http://schemas.microsoft.com/office/drawing/2014/main" val="1277581629"/>
                  </a:ext>
                </a:extLst>
              </a:tr>
              <a:tr h="599097">
                <a:tc>
                  <a:txBody>
                    <a:bodyPr/>
                    <a:lstStyle/>
                    <a:p>
                      <a:r>
                        <a:rPr lang="cs-CZ" dirty="0"/>
                        <a:t>Ženy </a:t>
                      </a:r>
                    </a:p>
                  </a:txBody>
                  <a:tcPr/>
                </a:tc>
                <a:tc>
                  <a:txBody>
                    <a:bodyPr/>
                    <a:lstStyle/>
                    <a:p>
                      <a:r>
                        <a:rPr lang="cs-CZ" dirty="0"/>
                        <a:t>18221</a:t>
                      </a:r>
                    </a:p>
                  </a:txBody>
                  <a:tcPr/>
                </a:tc>
                <a:tc>
                  <a:txBody>
                    <a:bodyPr/>
                    <a:lstStyle/>
                    <a:p>
                      <a:r>
                        <a:rPr lang="cs-CZ" dirty="0"/>
                        <a:t>21798</a:t>
                      </a:r>
                    </a:p>
                  </a:txBody>
                  <a:tcPr/>
                </a:tc>
                <a:tc>
                  <a:txBody>
                    <a:bodyPr/>
                    <a:lstStyle/>
                    <a:p>
                      <a:r>
                        <a:rPr lang="cs-CZ" dirty="0"/>
                        <a:t> 21931 </a:t>
                      </a:r>
                    </a:p>
                  </a:txBody>
                  <a:tcPr/>
                </a:tc>
                <a:tc>
                  <a:txBody>
                    <a:bodyPr/>
                    <a:lstStyle/>
                    <a:p>
                      <a:r>
                        <a:rPr lang="cs-CZ" dirty="0"/>
                        <a:t>22496</a:t>
                      </a:r>
                    </a:p>
                  </a:txBody>
                  <a:tcPr/>
                </a:tc>
                <a:tc>
                  <a:txBody>
                    <a:bodyPr/>
                    <a:lstStyle/>
                    <a:p>
                      <a:r>
                        <a:rPr lang="cs-CZ" dirty="0"/>
                        <a:t>22729</a:t>
                      </a:r>
                    </a:p>
                  </a:txBody>
                  <a:tcPr/>
                </a:tc>
                <a:tc>
                  <a:txBody>
                    <a:bodyPr/>
                    <a:lstStyle/>
                    <a:p>
                      <a:r>
                        <a:rPr lang="cs-CZ" dirty="0"/>
                        <a:t>23203</a:t>
                      </a:r>
                    </a:p>
                  </a:txBody>
                  <a:tcPr/>
                </a:tc>
                <a:tc>
                  <a:txBody>
                    <a:bodyPr/>
                    <a:lstStyle/>
                    <a:p>
                      <a:r>
                        <a:rPr lang="cs-CZ" dirty="0"/>
                        <a:t>24094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25283</a:t>
                      </a:r>
                    </a:p>
                    <a:p>
                      <a:endParaRPr lang="cs-CZ" dirty="0"/>
                    </a:p>
                  </a:txBody>
                  <a:tcPr/>
                </a:tc>
                <a:extLst>
                  <a:ext uri="{0D108BD9-81ED-4DB2-BD59-A6C34878D82A}">
                    <a16:rowId xmlns:a16="http://schemas.microsoft.com/office/drawing/2014/main" val="578100370"/>
                  </a:ext>
                </a:extLst>
              </a:tr>
              <a:tr h="599097">
                <a:tc>
                  <a:txBody>
                    <a:bodyPr/>
                    <a:lstStyle/>
                    <a:p>
                      <a:r>
                        <a:rPr lang="cs-CZ" dirty="0"/>
                        <a:t>Muži </a:t>
                      </a:r>
                    </a:p>
                  </a:txBody>
                  <a:tcPr/>
                </a:tc>
                <a:tc>
                  <a:txBody>
                    <a:bodyPr/>
                    <a:lstStyle/>
                    <a:p>
                      <a:r>
                        <a:rPr lang="cs-CZ" dirty="0"/>
                        <a:t>24271</a:t>
                      </a:r>
                    </a:p>
                  </a:txBody>
                  <a:tcPr/>
                </a:tc>
                <a:tc>
                  <a:txBody>
                    <a:bodyPr/>
                    <a:lstStyle/>
                    <a:p>
                      <a:r>
                        <a:rPr lang="cs-CZ" dirty="0"/>
                        <a:t>29429</a:t>
                      </a:r>
                    </a:p>
                  </a:txBody>
                  <a:tcPr/>
                </a:tc>
                <a:tc>
                  <a:txBody>
                    <a:bodyPr/>
                    <a:lstStyle/>
                    <a:p>
                      <a:r>
                        <a:rPr lang="cs-CZ" dirty="0"/>
                        <a:t>27660 </a:t>
                      </a:r>
                    </a:p>
                  </a:txBody>
                  <a:tcPr/>
                </a:tc>
                <a:tc>
                  <a:txBody>
                    <a:bodyPr/>
                    <a:lstStyle/>
                    <a:p>
                      <a:r>
                        <a:rPr lang="cs-CZ" dirty="0"/>
                        <a:t>28873</a:t>
                      </a:r>
                    </a:p>
                  </a:txBody>
                  <a:tcPr/>
                </a:tc>
                <a:tc>
                  <a:txBody>
                    <a:bodyPr/>
                    <a:lstStyle/>
                    <a:p>
                      <a:r>
                        <a:rPr lang="cs-CZ" dirty="0"/>
                        <a:t>29026</a:t>
                      </a:r>
                    </a:p>
                  </a:txBody>
                  <a:tcPr/>
                </a:tc>
                <a:tc>
                  <a:txBody>
                    <a:bodyPr/>
                    <a:lstStyle/>
                    <a:p>
                      <a:r>
                        <a:rPr lang="cs-CZ" dirty="0"/>
                        <a:t>29721</a:t>
                      </a:r>
                    </a:p>
                  </a:txBody>
                  <a:tcPr/>
                </a:tc>
                <a:tc>
                  <a:txBody>
                    <a:bodyPr/>
                    <a:lstStyle/>
                    <a:p>
                      <a:r>
                        <a:rPr lang="cs-CZ" dirty="0"/>
                        <a:t>30842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32134</a:t>
                      </a:r>
                    </a:p>
                    <a:p>
                      <a:endParaRPr lang="cs-CZ" dirty="0"/>
                    </a:p>
                  </a:txBody>
                  <a:tcPr/>
                </a:tc>
                <a:extLst>
                  <a:ext uri="{0D108BD9-81ED-4DB2-BD59-A6C34878D82A}">
                    <a16:rowId xmlns:a16="http://schemas.microsoft.com/office/drawing/2014/main" val="2283471812"/>
                  </a:ext>
                </a:extLst>
              </a:tr>
            </a:tbl>
          </a:graphicData>
        </a:graphic>
      </p:graphicFrame>
    </p:spTree>
    <p:extLst>
      <p:ext uri="{BB962C8B-B14F-4D97-AF65-F5344CB8AC3E}">
        <p14:creationId xmlns:p14="http://schemas.microsoft.com/office/powerpoint/2010/main" val="3209169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6B9453-083E-419C-8075-EE56C74F19F5}"/>
              </a:ext>
            </a:extLst>
          </p:cNvPr>
          <p:cNvSpPr>
            <a:spLocks noGrp="1"/>
          </p:cNvSpPr>
          <p:nvPr>
            <p:ph type="title"/>
          </p:nvPr>
        </p:nvSpPr>
        <p:spPr>
          <a:xfrm>
            <a:off x="372533" y="266330"/>
            <a:ext cx="10600267" cy="1161417"/>
          </a:xfrm>
        </p:spPr>
        <p:txBody>
          <a:bodyPr>
            <a:normAutofit fontScale="90000"/>
          </a:bodyPr>
          <a:lstStyle/>
          <a:p>
            <a:r>
              <a:rPr lang="cs-CZ" b="1" dirty="0"/>
              <a:t>Aktuální rozdíly v odměňování </a:t>
            </a:r>
            <a:br>
              <a:rPr lang="cs-CZ" b="1" dirty="0"/>
            </a:br>
            <a:r>
              <a:rPr lang="cs-CZ" b="1" dirty="0"/>
              <a:t>Žen a mužů v ČR - </a:t>
            </a:r>
            <a:br>
              <a:rPr lang="cs-CZ" b="1" dirty="0"/>
            </a:br>
            <a:r>
              <a:rPr lang="cs-CZ" b="1" dirty="0"/>
              <a:t>mezinárodní srovnání.</a:t>
            </a:r>
            <a:r>
              <a:rPr lang="cs-CZ" dirty="0"/>
              <a:t> </a:t>
            </a:r>
          </a:p>
        </p:txBody>
      </p:sp>
      <p:sp>
        <p:nvSpPr>
          <p:cNvPr id="3" name="Zástupný symbol pro obsah 2">
            <a:extLst>
              <a:ext uri="{FF2B5EF4-FFF2-40B4-BE49-F238E27FC236}">
                <a16:creationId xmlns:a16="http://schemas.microsoft.com/office/drawing/2014/main" id="{06D19D77-4E27-4A40-B7AC-106A09A64B6A}"/>
              </a:ext>
            </a:extLst>
          </p:cNvPr>
          <p:cNvSpPr>
            <a:spLocks noGrp="1"/>
          </p:cNvSpPr>
          <p:nvPr>
            <p:ph idx="1"/>
          </p:nvPr>
        </p:nvSpPr>
        <p:spPr>
          <a:xfrm>
            <a:off x="224590" y="1684421"/>
            <a:ext cx="11245516" cy="5173579"/>
          </a:xfrm>
        </p:spPr>
        <p:txBody>
          <a:bodyPr>
            <a:normAutofit fontScale="92500" lnSpcReduction="10000"/>
          </a:bodyPr>
          <a:lstStyle/>
          <a:p>
            <a:r>
              <a:rPr lang="cs-CZ" b="1" dirty="0"/>
              <a:t>Rovnost žen a mužů na trhu práce rovné odměňování </a:t>
            </a:r>
          </a:p>
          <a:p>
            <a:r>
              <a:rPr lang="cs-CZ" dirty="0">
                <a:hlinkClick r:id="rId2"/>
              </a:rPr>
              <a:t>https://www.mpsv.cz/rovnost-zen-a-muzu-rovne-odmenovani-a-logib</a:t>
            </a:r>
            <a:endParaRPr lang="cs-CZ" dirty="0"/>
          </a:p>
          <a:p>
            <a:r>
              <a:rPr lang="cs-CZ" dirty="0"/>
              <a:t>Průměrná měsíční mzda žen tvořila v roce 2018 78 % průměrné měsíční mzdy mužů. Ženy jsou odměňovány průměrně měsíčně o 22 % méně než muži. </a:t>
            </a:r>
          </a:p>
          <a:p>
            <a:r>
              <a:rPr lang="cs-CZ" dirty="0"/>
              <a:t>Rozdíl mezi průměrným platem ženy a průměrným platem muže činí 7 500 Kč měsíčně</a:t>
            </a:r>
            <a:r>
              <a:rPr lang="cs-CZ" b="1" dirty="0"/>
              <a:t>. Z důvodu těchto nerovností pak rodiny přicházejí v průměru o 90 000 Kč ročně. Nověji pak dle dat z roku 2020 cca o 80 000 Kč ročně. </a:t>
            </a:r>
            <a:r>
              <a:rPr lang="cs-CZ" dirty="0"/>
              <a:t>Rozdíl ve výdělku dopadá i na životní úroveň celých rodin. Nerovné odměňování se promítá i do rozdílné kvality života seniorek. </a:t>
            </a:r>
            <a:r>
              <a:rPr lang="cs-CZ" b="1" dirty="0"/>
              <a:t>Rozdíl ve výši důchodů činí dlouhodobě 17 % v neprospěch žen.</a:t>
            </a:r>
          </a:p>
          <a:p>
            <a:r>
              <a:rPr lang="cs-CZ" dirty="0"/>
              <a:t>Česká republika se ve srovnání s dalšími zeměmi EU pohybuje na +/- třetím nejhorším místě, Za Českou republikou se nachází (k roku 2019) už jen Německo, Rakousko a nejhůře je na tom Estonsko s 21,7 %. Nejlépe si vede Lucembursko, které má GPG pouhých 1,3 %. Celkově si ale lze všimnout zlepšení, že index v průběhu 4 let klesal, a to nejen v ČR, ale i ve většině ostatních zemích.</a:t>
            </a:r>
          </a:p>
          <a:p>
            <a:r>
              <a:rPr lang="cs-CZ" b="1" dirty="0"/>
              <a:t>Průměrný rozdíl v odměňování žen a mužů v České republice činil v roce 2018 20,1 %. </a:t>
            </a:r>
            <a:r>
              <a:rPr lang="cs-CZ" dirty="0"/>
              <a:t>Průměrně měsíčně o 6 748 Kč méně než muži .</a:t>
            </a:r>
          </a:p>
          <a:p>
            <a:r>
              <a:rPr lang="cs-CZ" dirty="0"/>
              <a:t>Rozdíl v odměňování mezi ženami a muži se v České republice dlouhodobě pohybuje kolem 20 %.  </a:t>
            </a:r>
            <a:r>
              <a:rPr lang="cs-CZ" b="1" dirty="0"/>
              <a:t>V roce 2020 činil dle statistik </a:t>
            </a:r>
            <a:r>
              <a:rPr lang="cs-CZ" b="1" dirty="0" err="1"/>
              <a:t>Eurostatu</a:t>
            </a:r>
            <a:r>
              <a:rPr lang="cs-CZ" b="1" dirty="0"/>
              <a:t> rozdíl mezi průměrným výdělkem ženy a muže 16,4 %,</a:t>
            </a:r>
            <a:r>
              <a:rPr lang="cs-CZ" dirty="0"/>
              <a:t> což představuje zhruba 6 800 Kč měsíčně.</a:t>
            </a:r>
          </a:p>
        </p:txBody>
      </p:sp>
    </p:spTree>
    <p:extLst>
      <p:ext uri="{BB962C8B-B14F-4D97-AF65-F5344CB8AC3E}">
        <p14:creationId xmlns:p14="http://schemas.microsoft.com/office/powerpoint/2010/main" val="3765244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905AD-A17D-4C4F-994C-76A6C5D028FA}"/>
              </a:ext>
            </a:extLst>
          </p:cNvPr>
          <p:cNvSpPr>
            <a:spLocks noGrp="1"/>
          </p:cNvSpPr>
          <p:nvPr>
            <p:ph type="title"/>
          </p:nvPr>
        </p:nvSpPr>
        <p:spPr/>
        <p:txBody>
          <a:bodyPr>
            <a:normAutofit/>
          </a:bodyPr>
          <a:lstStyle/>
          <a:p>
            <a:r>
              <a:rPr lang="cs-CZ" b="1" dirty="0"/>
              <a:t>Rovnost žen a mužů na trhu práce a rovné odměňování</a:t>
            </a:r>
            <a:endParaRPr lang="cs-CZ" dirty="0"/>
          </a:p>
        </p:txBody>
      </p:sp>
      <p:sp>
        <p:nvSpPr>
          <p:cNvPr id="3" name="Zástupný symbol pro obsah 2">
            <a:extLst>
              <a:ext uri="{FF2B5EF4-FFF2-40B4-BE49-F238E27FC236}">
                <a16:creationId xmlns:a16="http://schemas.microsoft.com/office/drawing/2014/main" id="{E9B4B77E-74C5-407D-BF4F-9C48EC0B59FA}"/>
              </a:ext>
            </a:extLst>
          </p:cNvPr>
          <p:cNvSpPr>
            <a:spLocks noGrp="1"/>
          </p:cNvSpPr>
          <p:nvPr>
            <p:ph idx="1"/>
          </p:nvPr>
        </p:nvSpPr>
        <p:spPr>
          <a:xfrm>
            <a:off x="770021" y="2534654"/>
            <a:ext cx="11004884" cy="4035480"/>
          </a:xfrm>
        </p:spPr>
        <p:txBody>
          <a:bodyPr>
            <a:normAutofit/>
          </a:bodyPr>
          <a:lstStyle/>
          <a:p>
            <a:r>
              <a:rPr lang="cs-CZ" dirty="0">
                <a:hlinkClick r:id="rId2"/>
              </a:rPr>
              <a:t>https://rovnaodmena.cz/o-projektu/</a:t>
            </a:r>
            <a:r>
              <a:rPr lang="cs-CZ" dirty="0"/>
              <a:t> </a:t>
            </a:r>
          </a:p>
          <a:p>
            <a:r>
              <a:rPr lang="cs-CZ" dirty="0"/>
              <a:t> </a:t>
            </a:r>
          </a:p>
          <a:p>
            <a:r>
              <a:rPr lang="cs-CZ" b="1" dirty="0"/>
              <a:t>Ženy v Česku vydělávají výrazně méně než muži. Jejich průměrný hodinový výdělek je o 20,1 % nižší.</a:t>
            </a:r>
            <a:r>
              <a:rPr lang="cs-CZ" dirty="0"/>
              <a:t> Česko je tak v EU zemí se třetím nejvyšším rozdílem. Vyplývá to ze statistik, které u příležitosti Mezinárodního dne žen zveřejnil Evropský parlament. Studie ukázala, že v Česku se dá tzv. výdělková propast vysvětlit jen z necelé pětiny rozdílnou zaměstnaností, odpracovanou dobou a dalšími faktory. </a:t>
            </a:r>
            <a:r>
              <a:rPr lang="cs-CZ" b="1" dirty="0"/>
              <a:t>Čtyři pětiny představuje nevysvětlitelný rozdíl</a:t>
            </a:r>
            <a:r>
              <a:rPr lang="cs-CZ" dirty="0"/>
              <a:t> (</a:t>
            </a:r>
            <a:r>
              <a:rPr lang="cs-CZ" u="sng" dirty="0">
                <a:hlinkClick r:id="rId3"/>
              </a:rPr>
              <a:t>https://www.irozhlas.cz/ekonomika/prijem-muzi-zeny-eu-studie-cesko-eurostat-vydelkova-propast-evropska-unie_2003081729_jgr</a:t>
            </a:r>
            <a:r>
              <a:rPr lang="cs-CZ" dirty="0"/>
              <a:t>, cit. 30.11.2021).</a:t>
            </a:r>
          </a:p>
          <a:p>
            <a:endParaRPr lang="cs-CZ" dirty="0"/>
          </a:p>
          <a:p>
            <a:r>
              <a:rPr lang="cs-CZ" dirty="0">
                <a:hlinkClick r:id="rId4"/>
              </a:rPr>
              <a:t>https://www.rovnaodmena.cz/www/img/uploads/faktaoganderpaygap.pdf</a:t>
            </a:r>
            <a:r>
              <a:rPr lang="cs-CZ" dirty="0"/>
              <a:t> </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097903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D28784-B383-4532-AEF5-A86B2015C0CA}"/>
              </a:ext>
            </a:extLst>
          </p:cNvPr>
          <p:cNvSpPr>
            <a:spLocks noGrp="1"/>
          </p:cNvSpPr>
          <p:nvPr>
            <p:ph type="title"/>
          </p:nvPr>
        </p:nvSpPr>
        <p:spPr/>
        <p:txBody>
          <a:bodyPr/>
          <a:lstStyle/>
          <a:p>
            <a:r>
              <a:rPr lang="cs-CZ" dirty="0"/>
              <a:t>Ukončení předmětu</a:t>
            </a:r>
          </a:p>
        </p:txBody>
      </p:sp>
      <p:sp>
        <p:nvSpPr>
          <p:cNvPr id="5" name="Rectangle 3">
            <a:extLst>
              <a:ext uri="{FF2B5EF4-FFF2-40B4-BE49-F238E27FC236}">
                <a16:creationId xmlns:a16="http://schemas.microsoft.com/office/drawing/2014/main" id="{9A96B556-F577-487A-BE21-361B769E4B73}"/>
              </a:ext>
            </a:extLst>
          </p:cNvPr>
          <p:cNvSpPr>
            <a:spLocks noGrp="1" noChangeArrowheads="1"/>
          </p:cNvSpPr>
          <p:nvPr>
            <p:ph idx="1"/>
          </p:nvPr>
        </p:nvSpPr>
        <p:spPr bwMode="auto">
          <a:xfrm>
            <a:off x="2231137" y="2393709"/>
            <a:ext cx="7729728" cy="2695590"/>
          </a:xfrm>
          <a:prstGeom prst="rect">
            <a:avLst/>
          </a:prstGeom>
          <a:solidFill>
            <a:srgbClr val="F7F8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63480" numCol="1" anchor="ctr" anchorCtr="0" compatLnSpc="1">
            <a:prstTxWarp prst="textNoShape">
              <a:avLst/>
            </a:prstTxWarp>
            <a:spAutoFit/>
          </a:bodyPr>
          <a:lstStyle/>
          <a:p>
            <a:pPr marL="0" marR="0" lvl="0" indent="0" fontAlgn="base">
              <a:spcBef>
                <a:spcPts val="1800"/>
              </a:spcBef>
              <a:spcAft>
                <a:spcPct val="0"/>
              </a:spcAft>
              <a:buSzTx/>
              <a:buNone/>
              <a:tabLst/>
            </a:pPr>
            <a:r>
              <a:rPr lang="cs-CZ" altLang="cs-CZ" sz="2400" dirty="0"/>
              <a:t>	Metody hodnocení: zápočet</a:t>
            </a:r>
          </a:p>
          <a:p>
            <a:pPr marL="0" marR="0" lvl="0" indent="0" fontAlgn="base">
              <a:spcBef>
                <a:spcPts val="1800"/>
              </a:spcBef>
              <a:spcAft>
                <a:spcPct val="0"/>
              </a:spcAft>
              <a:buSzTx/>
              <a:buNone/>
              <a:tabLst/>
            </a:pPr>
            <a:r>
              <a:rPr lang="cs-CZ" altLang="cs-CZ" sz="2400" dirty="0"/>
              <a:t/>
            </a:r>
            <a:br>
              <a:rPr lang="cs-CZ" altLang="cs-CZ" sz="2400" dirty="0"/>
            </a:br>
            <a:r>
              <a:rPr lang="cs-CZ" altLang="cs-CZ" sz="2400" dirty="0"/>
              <a:t>Předpoklady: Aktivní účast na semináři. Písemný zápočtový test vychází z odpřednášených témat a základní literatury.</a:t>
            </a:r>
          </a:p>
          <a:p>
            <a:pPr marL="0" marR="0" lvl="0" indent="0" fontAlgn="base">
              <a:spcBef>
                <a:spcPts val="1800"/>
              </a:spcBef>
              <a:spcAft>
                <a:spcPct val="0"/>
              </a:spcAft>
              <a:buSzTx/>
              <a:buNone/>
              <a:tabLst/>
            </a:pPr>
            <a:endParaRPr lang="cs-CZ" altLang="cs-CZ" sz="2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97733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55CA73-5898-47C8-8192-6A12A6B9CE5E}"/>
              </a:ext>
            </a:extLst>
          </p:cNvPr>
          <p:cNvSpPr>
            <a:spLocks noGrp="1"/>
          </p:cNvSpPr>
          <p:nvPr>
            <p:ph type="title"/>
          </p:nvPr>
        </p:nvSpPr>
        <p:spPr>
          <a:xfrm>
            <a:off x="2231136" y="964692"/>
            <a:ext cx="7729728" cy="647292"/>
          </a:xfrm>
        </p:spPr>
        <p:txBody>
          <a:bodyPr>
            <a:normAutofit fontScale="90000"/>
          </a:bodyPr>
          <a:lstStyle/>
          <a:p>
            <a:r>
              <a:rPr lang="cs-CZ" dirty="0"/>
              <a:t>Diskriminace? </a:t>
            </a:r>
          </a:p>
        </p:txBody>
      </p:sp>
      <p:sp>
        <p:nvSpPr>
          <p:cNvPr id="3" name="Zástupný symbol pro obsah 2">
            <a:extLst>
              <a:ext uri="{FF2B5EF4-FFF2-40B4-BE49-F238E27FC236}">
                <a16:creationId xmlns:a16="http://schemas.microsoft.com/office/drawing/2014/main" id="{30D42AD9-6F23-4ECA-8BD8-4BC8934FE430}"/>
              </a:ext>
            </a:extLst>
          </p:cNvPr>
          <p:cNvSpPr>
            <a:spLocks noGrp="1"/>
          </p:cNvSpPr>
          <p:nvPr>
            <p:ph idx="1"/>
          </p:nvPr>
        </p:nvSpPr>
        <p:spPr>
          <a:xfrm>
            <a:off x="2121031" y="1611984"/>
            <a:ext cx="7839833" cy="4704588"/>
          </a:xfrm>
        </p:spPr>
        <p:txBody>
          <a:bodyPr>
            <a:normAutofit fontScale="92500" lnSpcReduction="10000"/>
          </a:bodyPr>
          <a:lstStyle/>
          <a:p>
            <a:r>
              <a:rPr lang="cs-CZ" dirty="0"/>
              <a:t>Mzdy žen a mužů se nejvíce liší ve třídě zákonodárců a řídících pracovníků. Mzda žen v této třídě činí 49248 Kč a mzda mužů 67888 Kč, tedy rozdíl činí 18640 Kč. </a:t>
            </a:r>
          </a:p>
          <a:p>
            <a:r>
              <a:rPr lang="cs-CZ" i="1" dirty="0"/>
              <a:t>Nejnižší mzdu získávají pomocní a nekvalifikovaní pracovníci a naopak nejvyššího výdělku dosahují zákonodárci, vedoucí a řídící pracovníci. Rozdíl mezi výdělky mužů a žen je u všech tříd ve prospěch mužů, kromě příslušníků armády, kde mají ženy mzdy nepatrně vyšší než muži. Nejpatrnější mzdový rozdíl se objevuje u řemeslníků a vedoucích, řídících pracovníků, kde GPG přesahuje 30%. (Lucia Szabová: 2010: 86.) Pracovní posty v top managementu kladou ve výkonu zaměstnání na manažery časové a psychické nároky, které jsou jen těžko slučitelné s péčí o děti, o ostatní osoby v rodině a s vedením domácnosti. (91.) </a:t>
            </a:r>
          </a:p>
          <a:p>
            <a:r>
              <a:rPr lang="cs-CZ" dirty="0"/>
              <a:t>Z dostupných dat za 1. čtvrtletí roku 2008 vyplynulo, že poměr žen a mužů v managementu v ČR v podnikatelském sektoru je 27:73. V současnosti se ČR nikterak nevymyká průměru EU-27 (28:72). </a:t>
            </a:r>
            <a:endParaRPr lang="cs-CZ" i="1" dirty="0"/>
          </a:p>
          <a:p>
            <a:r>
              <a:rPr lang="cs-CZ" i="1" dirty="0"/>
              <a:t>Téma diskriminace na trhu práce je navzdory dynamicky se měnící ekonomice stále přetrvávajícím problémem všech vyspělých ekonomik světa. Ženy v České republice se potýkají s diskriminaci již při přijímacích pohovorech, jsou diskriminované jak platově, tak kvůli svému věku. Ženy nedosahují na vedoucí a manažerské pozice ve stejné míře jako je tomu u mužů. Komplikované postavení žen na trhu práce přetrvává do dnešního dne a řešení tohoto komplexního jevu je velmi obtížné. (Lucie Hrubcová: 72.)</a:t>
            </a:r>
          </a:p>
          <a:p>
            <a:endParaRPr lang="cs-CZ" i="1" dirty="0"/>
          </a:p>
        </p:txBody>
      </p:sp>
    </p:spTree>
    <p:extLst>
      <p:ext uri="{BB962C8B-B14F-4D97-AF65-F5344CB8AC3E}">
        <p14:creationId xmlns:p14="http://schemas.microsoft.com/office/powerpoint/2010/main" val="925665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7B24EF-9BB5-4E4F-8C77-AE9ABF3835B6}"/>
              </a:ext>
            </a:extLst>
          </p:cNvPr>
          <p:cNvSpPr>
            <a:spLocks noGrp="1"/>
          </p:cNvSpPr>
          <p:nvPr>
            <p:ph type="title"/>
          </p:nvPr>
        </p:nvSpPr>
        <p:spPr/>
        <p:txBody>
          <a:bodyPr/>
          <a:lstStyle/>
          <a:p>
            <a:r>
              <a:rPr lang="cs-CZ" dirty="0"/>
              <a:t>Faktory </a:t>
            </a:r>
            <a:r>
              <a:rPr lang="cs-CZ" dirty="0" err="1"/>
              <a:t>ovlivŇující</a:t>
            </a:r>
            <a:r>
              <a:rPr lang="cs-CZ" dirty="0"/>
              <a:t> zaměstnanost žen</a:t>
            </a:r>
          </a:p>
        </p:txBody>
      </p:sp>
      <p:sp>
        <p:nvSpPr>
          <p:cNvPr id="3" name="Zástupný symbol pro obsah 2">
            <a:extLst>
              <a:ext uri="{FF2B5EF4-FFF2-40B4-BE49-F238E27FC236}">
                <a16:creationId xmlns:a16="http://schemas.microsoft.com/office/drawing/2014/main" id="{6BCA8386-ADD2-4C32-B67B-C6BB808E556E}"/>
              </a:ext>
            </a:extLst>
          </p:cNvPr>
          <p:cNvSpPr>
            <a:spLocks noGrp="1"/>
          </p:cNvSpPr>
          <p:nvPr>
            <p:ph idx="1"/>
          </p:nvPr>
        </p:nvSpPr>
        <p:spPr/>
        <p:txBody>
          <a:bodyPr>
            <a:normAutofit fontScale="92500" lnSpcReduction="20000"/>
          </a:bodyPr>
          <a:lstStyle/>
          <a:p>
            <a:pPr marL="0" indent="0">
              <a:buNone/>
            </a:pPr>
            <a:r>
              <a:rPr lang="cs-CZ" b="1" dirty="0"/>
              <a:t>Částečné úvazky </a:t>
            </a:r>
            <a:r>
              <a:rPr lang="cs-CZ" dirty="0"/>
              <a:t>– tyto umožňují ženám harmonizovat svůj pracovní a rodinný život. </a:t>
            </a:r>
          </a:p>
          <a:p>
            <a:pPr marL="0" indent="0">
              <a:buNone/>
            </a:pPr>
            <a:r>
              <a:rPr lang="cs-CZ" b="1" dirty="0"/>
              <a:t>Vzdělání, věk a počet dětí </a:t>
            </a:r>
            <a:r>
              <a:rPr lang="cs-CZ" dirty="0"/>
              <a:t>- věkové kategorie žen se liší dle zaměstnanosti v závislosti na zakládání rodiny a mateřství, ženy také déle studují a dříve odchází do důchodu. </a:t>
            </a:r>
          </a:p>
          <a:p>
            <a:pPr marL="0" indent="0">
              <a:buNone/>
            </a:pPr>
            <a:r>
              <a:rPr lang="cs-CZ" b="1" dirty="0"/>
              <a:t>Péče o závislé osoby </a:t>
            </a:r>
            <a:r>
              <a:rPr lang="cs-CZ" dirty="0"/>
              <a:t>– jasná nerovnováha, ženy se na péči o druhé podílí daleko více než muži, plyne to z genderových stereotypů a tradičního rozdělení mužských a ženských rolí, ale také z výše příjmu, o nějž by rodina přišla, kdyby byl pečujícím muž. </a:t>
            </a:r>
            <a:endParaRPr lang="cs-CZ" dirty="0" smtClean="0"/>
          </a:p>
          <a:p>
            <a:pPr marL="0" indent="0">
              <a:buNone/>
            </a:pPr>
            <a:endParaRPr lang="cs-CZ" dirty="0">
              <a:solidFill>
                <a:srgbClr val="FF0000"/>
              </a:solidFill>
            </a:endParaRPr>
          </a:p>
          <a:p>
            <a:pPr marL="0" indent="0">
              <a:buNone/>
            </a:pPr>
            <a:r>
              <a:rPr lang="cs-CZ" dirty="0" smtClean="0">
                <a:solidFill>
                  <a:srgbClr val="FF0000"/>
                </a:solidFill>
              </a:rPr>
              <a:t>Doučeno po sem, 25.10.2023 ; Výše jsme prošli odkazy. </a:t>
            </a:r>
          </a:p>
          <a:p>
            <a:pPr marL="0" indent="0">
              <a:buNone/>
            </a:pPr>
            <a:r>
              <a:rPr lang="cs-CZ" dirty="0" smtClean="0">
                <a:solidFill>
                  <a:srgbClr val="FF0000"/>
                </a:solidFill>
              </a:rPr>
              <a:t>Zadán úkol: Co by vás zajímalo? Čím byste výuku obohatili? </a:t>
            </a:r>
          </a:p>
          <a:p>
            <a:pPr marL="0" indent="0">
              <a:buNone/>
            </a:pPr>
            <a:endParaRPr lang="cs-CZ" dirty="0"/>
          </a:p>
        </p:txBody>
      </p:sp>
    </p:spTree>
    <p:extLst>
      <p:ext uri="{BB962C8B-B14F-4D97-AF65-F5344CB8AC3E}">
        <p14:creationId xmlns:p14="http://schemas.microsoft.com/office/powerpoint/2010/main" val="971772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E0E909-A686-4A91-9862-137CEE1FD89B}"/>
              </a:ext>
            </a:extLst>
          </p:cNvPr>
          <p:cNvSpPr>
            <a:spLocks noGrp="1"/>
          </p:cNvSpPr>
          <p:nvPr>
            <p:ph type="title"/>
          </p:nvPr>
        </p:nvSpPr>
        <p:spPr/>
        <p:txBody>
          <a:bodyPr/>
          <a:lstStyle/>
          <a:p>
            <a:r>
              <a:rPr lang="cs-CZ" dirty="0"/>
              <a:t>Role partnera v životě profesně úspěšné ženy</a:t>
            </a:r>
          </a:p>
        </p:txBody>
      </p:sp>
      <p:sp>
        <p:nvSpPr>
          <p:cNvPr id="3" name="Zástupný symbol pro obsah 2">
            <a:extLst>
              <a:ext uri="{FF2B5EF4-FFF2-40B4-BE49-F238E27FC236}">
                <a16:creationId xmlns:a16="http://schemas.microsoft.com/office/drawing/2014/main" id="{9734381A-BFA7-44CF-9C9E-3CFBD7CC7E70}"/>
              </a:ext>
            </a:extLst>
          </p:cNvPr>
          <p:cNvSpPr>
            <a:spLocks noGrp="1"/>
          </p:cNvSpPr>
          <p:nvPr>
            <p:ph idx="1"/>
          </p:nvPr>
        </p:nvSpPr>
        <p:spPr/>
        <p:txBody>
          <a:bodyPr>
            <a:normAutofit/>
          </a:bodyPr>
          <a:lstStyle/>
          <a:p>
            <a:r>
              <a:rPr lang="cs-CZ" i="1" dirty="0"/>
              <a:t>Ukázalo se, že funkční partnerský vztah usnadňuje ženám nejen slaďování profesního, rodinného a osobního života, ale i samotné zvládnutí požadavků profese, a to v mnoha aspektech. Kromě nejčastěji diskutované instrumentální pomoci v domácnosti, s podílem na výchově a péči o děti a finančním zajištění, byly jako subjektivně důležité zmiňovány především psychologické a podpůrné role partnera. Naše závěry naznačují, že pokud chce být žena úspěšná v profesní oblasti i jako matka a partnerka, je pro ni fungující partnerský vztah doslova alfou a omegou.  </a:t>
            </a:r>
            <a:r>
              <a:rPr lang="cs-CZ" dirty="0"/>
              <a:t>(Veronika Očenášková, Irena Sobotková, </a:t>
            </a:r>
            <a:r>
              <a:rPr lang="pl-PL" dirty="0"/>
              <a:t>Psychologie a její kontexty 5 (1), 2014, 39-61</a:t>
            </a:r>
            <a:r>
              <a:rPr lang="cs-CZ" dirty="0"/>
              <a:t>.)</a:t>
            </a:r>
          </a:p>
        </p:txBody>
      </p:sp>
    </p:spTree>
    <p:extLst>
      <p:ext uri="{BB962C8B-B14F-4D97-AF65-F5344CB8AC3E}">
        <p14:creationId xmlns:p14="http://schemas.microsoft.com/office/powerpoint/2010/main" val="2196445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A10D12-1CEC-4C77-91A4-3188F6B0B487}"/>
              </a:ext>
            </a:extLst>
          </p:cNvPr>
          <p:cNvSpPr>
            <a:spLocks noGrp="1"/>
          </p:cNvSpPr>
          <p:nvPr>
            <p:ph type="title"/>
          </p:nvPr>
        </p:nvSpPr>
        <p:spPr/>
        <p:txBody>
          <a:bodyPr/>
          <a:lstStyle/>
          <a:p>
            <a:r>
              <a:rPr lang="cs-CZ" dirty="0"/>
              <a:t>Databáze kvalifikačních prací vše</a:t>
            </a:r>
          </a:p>
        </p:txBody>
      </p:sp>
      <p:sp>
        <p:nvSpPr>
          <p:cNvPr id="3" name="Zástupný symbol pro obsah 2">
            <a:extLst>
              <a:ext uri="{FF2B5EF4-FFF2-40B4-BE49-F238E27FC236}">
                <a16:creationId xmlns:a16="http://schemas.microsoft.com/office/drawing/2014/main" id="{7AF7B1EE-2060-42F4-B27E-DB52B372C682}"/>
              </a:ext>
            </a:extLst>
          </p:cNvPr>
          <p:cNvSpPr>
            <a:spLocks noGrp="1"/>
          </p:cNvSpPr>
          <p:nvPr>
            <p:ph idx="1"/>
          </p:nvPr>
        </p:nvSpPr>
        <p:spPr>
          <a:xfrm>
            <a:off x="2231136" y="2638044"/>
            <a:ext cx="7729728" cy="3505304"/>
          </a:xfrm>
        </p:spPr>
        <p:txBody>
          <a:bodyPr>
            <a:normAutofit/>
          </a:bodyPr>
          <a:lstStyle/>
          <a:p>
            <a:r>
              <a:rPr lang="cs-CZ" dirty="0">
                <a:hlinkClick r:id="rId2"/>
              </a:rPr>
              <a:t>https://vskp.vse.cz/?co_hledat=Diskriminace+%C5%BEen&amp;kde_hledat%5B%5D=nazev&amp;kde_hledat%5B%5D=autor&amp;kde_hledat%5B%5D=abstrakt&amp;katedra=&amp;typ=&amp;rok</a:t>
            </a:r>
            <a:r>
              <a:rPr lang="cs-CZ" dirty="0"/>
              <a:t>=</a:t>
            </a:r>
          </a:p>
          <a:p>
            <a:endParaRPr lang="cs-CZ" dirty="0"/>
          </a:p>
          <a:p>
            <a:r>
              <a:rPr lang="cs-CZ" dirty="0"/>
              <a:t>V posledním desetiletí je téma diskriminace žen v ekonomické sféře sledováno až saturováno a výzkumy na sebe volně navazují.  </a:t>
            </a:r>
          </a:p>
          <a:p>
            <a:r>
              <a:rPr lang="cs-CZ" dirty="0">
                <a:hlinkClick r:id="rId3"/>
              </a:rPr>
              <a:t>Diskriminace na trhu práce a genderové mzdové rozdíly v České republice - Vysokoškolské kvalifikační práce - Vysoká škola ekonomická v Praze (vse.cz)</a:t>
            </a:r>
            <a:endParaRPr lang="cs-CZ" dirty="0"/>
          </a:p>
          <a:p>
            <a:r>
              <a:rPr lang="cs-CZ" dirty="0">
                <a:hlinkClick r:id="rId4"/>
              </a:rPr>
              <a:t>Genderové nerovnosti na trhu práce se zaměřením na odměňování - Vysokoškolské kvalifikační práce - Vysoká škola ekonomická v Praze (vse.cz)</a:t>
            </a: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2813577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AE13659-AE43-49D8-A147-FAF4D3763347}"/>
              </a:ext>
            </a:extLst>
          </p:cNvPr>
          <p:cNvSpPr>
            <a:spLocks noGrp="1"/>
          </p:cNvSpPr>
          <p:nvPr>
            <p:ph type="title"/>
          </p:nvPr>
        </p:nvSpPr>
        <p:spPr/>
        <p:txBody>
          <a:bodyPr/>
          <a:lstStyle/>
          <a:p>
            <a:r>
              <a:rPr lang="cs-CZ" dirty="0"/>
              <a:t>Druhá část</a:t>
            </a:r>
          </a:p>
        </p:txBody>
      </p:sp>
    </p:spTree>
    <p:extLst>
      <p:ext uri="{BB962C8B-B14F-4D97-AF65-F5344CB8AC3E}">
        <p14:creationId xmlns:p14="http://schemas.microsoft.com/office/powerpoint/2010/main" val="3380761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77DD5C-5CA4-4770-9C74-911B0DED5834}"/>
              </a:ext>
            </a:extLst>
          </p:cNvPr>
          <p:cNvSpPr>
            <a:spLocks noGrp="1"/>
          </p:cNvSpPr>
          <p:nvPr>
            <p:ph type="title"/>
          </p:nvPr>
        </p:nvSpPr>
        <p:spPr/>
        <p:txBody>
          <a:bodyPr/>
          <a:lstStyle/>
          <a:p>
            <a:r>
              <a:rPr lang="cs-CZ" dirty="0"/>
              <a:t>Gender ve vědě</a:t>
            </a:r>
          </a:p>
        </p:txBody>
      </p:sp>
      <p:sp>
        <p:nvSpPr>
          <p:cNvPr id="3" name="Zástupný symbol pro obsah 2">
            <a:extLst>
              <a:ext uri="{FF2B5EF4-FFF2-40B4-BE49-F238E27FC236}">
                <a16:creationId xmlns:a16="http://schemas.microsoft.com/office/drawing/2014/main" id="{D4D97034-3BB1-4FDE-A42B-89A63B4A33D6}"/>
              </a:ext>
            </a:extLst>
          </p:cNvPr>
          <p:cNvSpPr>
            <a:spLocks noGrp="1"/>
          </p:cNvSpPr>
          <p:nvPr>
            <p:ph idx="1"/>
          </p:nvPr>
        </p:nvSpPr>
        <p:spPr>
          <a:xfrm>
            <a:off x="1264920" y="2638044"/>
            <a:ext cx="9159240" cy="4052316"/>
          </a:xfrm>
        </p:spPr>
        <p:txBody>
          <a:bodyPr>
            <a:normAutofit/>
          </a:bodyPr>
          <a:lstStyle/>
          <a:p>
            <a:r>
              <a:rPr lang="cs-CZ" dirty="0">
                <a:hlinkClick r:id="rId3"/>
              </a:rPr>
              <a:t>Česká věda má problém! – </a:t>
            </a:r>
            <a:r>
              <a:rPr lang="cs-CZ" dirty="0" err="1">
                <a:hlinkClick r:id="rId3"/>
              </a:rPr>
              <a:t>YouTube</a:t>
            </a:r>
            <a:r>
              <a:rPr lang="cs-CZ" dirty="0"/>
              <a:t> </a:t>
            </a:r>
          </a:p>
          <a:p>
            <a:endParaRPr lang="cs-CZ" dirty="0">
              <a:hlinkClick r:id="rId4"/>
            </a:endParaRPr>
          </a:p>
          <a:p>
            <a:r>
              <a:rPr lang="cs-CZ" dirty="0">
                <a:hlinkClick r:id="rId4"/>
              </a:rPr>
              <a:t>Ženy ve vědě: data | NKC - gender a věda (genderaveda.cz)</a:t>
            </a:r>
            <a:r>
              <a:rPr lang="cs-CZ" dirty="0"/>
              <a:t> </a:t>
            </a:r>
          </a:p>
          <a:p>
            <a:endParaRPr lang="cs-CZ" dirty="0">
              <a:hlinkClick r:id="rId5"/>
            </a:endParaRPr>
          </a:p>
          <a:p>
            <a:r>
              <a:rPr lang="cs-CZ" dirty="0">
                <a:hlinkClick r:id="rId5"/>
              </a:rPr>
              <a:t>Jak funguje gender a genderové stereotypy – </a:t>
            </a:r>
            <a:r>
              <a:rPr lang="cs-CZ" dirty="0" err="1">
                <a:hlinkClick r:id="rId5"/>
              </a:rPr>
              <a:t>YouTube</a:t>
            </a:r>
            <a:r>
              <a:rPr lang="cs-CZ" dirty="0"/>
              <a:t> </a:t>
            </a:r>
          </a:p>
          <a:p>
            <a:endParaRPr lang="cs-CZ" dirty="0"/>
          </a:p>
          <a:p>
            <a:r>
              <a:rPr lang="cs-CZ" dirty="0">
                <a:hlinkClick r:id="rId6"/>
              </a:rPr>
              <a:t>Genderové předsudky – </a:t>
            </a:r>
            <a:r>
              <a:rPr lang="cs-CZ" dirty="0" err="1">
                <a:hlinkClick r:id="rId6"/>
              </a:rPr>
              <a:t>YouTube</a:t>
            </a:r>
            <a:r>
              <a:rPr lang="cs-CZ" dirty="0"/>
              <a:t>  min. 25 až 32:30 </a:t>
            </a:r>
          </a:p>
          <a:p>
            <a:pPr marL="0" indent="0">
              <a:buNone/>
            </a:pPr>
            <a:endParaRPr lang="cs-CZ" dirty="0"/>
          </a:p>
          <a:p>
            <a:r>
              <a:rPr lang="cs-CZ" dirty="0">
                <a:hlinkClick r:id="rId7"/>
              </a:rPr>
              <a:t>Noc vědců a vědkyň 2021 - Čas životního běhu mužů a žen v zrcadle stárnutí – </a:t>
            </a:r>
            <a:r>
              <a:rPr lang="cs-CZ" dirty="0" err="1">
                <a:hlinkClick r:id="rId7"/>
              </a:rPr>
              <a:t>YouTube</a:t>
            </a:r>
            <a:endParaRPr lang="cs-CZ" dirty="0"/>
          </a:p>
          <a:p>
            <a:endParaRPr lang="cs-CZ" dirty="0"/>
          </a:p>
          <a:p>
            <a:endParaRPr lang="cs-CZ" dirty="0"/>
          </a:p>
          <a:p>
            <a:endParaRPr lang="cs-CZ" dirty="0"/>
          </a:p>
        </p:txBody>
      </p:sp>
    </p:spTree>
    <p:extLst>
      <p:ext uri="{BB962C8B-B14F-4D97-AF65-F5344CB8AC3E}">
        <p14:creationId xmlns:p14="http://schemas.microsoft.com/office/powerpoint/2010/main" val="4279190275"/>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B8B449-2A00-493B-84AE-BD75AE6105CF}"/>
              </a:ext>
            </a:extLst>
          </p:cNvPr>
          <p:cNvSpPr>
            <a:spLocks noGrp="1"/>
          </p:cNvSpPr>
          <p:nvPr>
            <p:ph type="title"/>
          </p:nvPr>
        </p:nvSpPr>
        <p:spPr>
          <a:xfrm>
            <a:off x="2231136" y="272234"/>
            <a:ext cx="7729728" cy="1188720"/>
          </a:xfrm>
        </p:spPr>
        <p:txBody>
          <a:bodyPr/>
          <a:lstStyle/>
          <a:p>
            <a:r>
              <a:rPr lang="cs-CZ" dirty="0"/>
              <a:t>Média a gender</a:t>
            </a:r>
          </a:p>
        </p:txBody>
      </p:sp>
      <p:sp>
        <p:nvSpPr>
          <p:cNvPr id="3" name="Zástupný symbol pro obsah 2">
            <a:extLst>
              <a:ext uri="{FF2B5EF4-FFF2-40B4-BE49-F238E27FC236}">
                <a16:creationId xmlns:a16="http://schemas.microsoft.com/office/drawing/2014/main" id="{686CA2FF-2079-4998-A856-A3E840708584}"/>
              </a:ext>
            </a:extLst>
          </p:cNvPr>
          <p:cNvSpPr>
            <a:spLocks noGrp="1"/>
          </p:cNvSpPr>
          <p:nvPr>
            <p:ph idx="1"/>
          </p:nvPr>
        </p:nvSpPr>
        <p:spPr>
          <a:xfrm>
            <a:off x="2231136" y="1821299"/>
            <a:ext cx="7729728" cy="4219956"/>
          </a:xfrm>
        </p:spPr>
        <p:txBody>
          <a:bodyPr>
            <a:normAutofit fontScale="85000" lnSpcReduction="20000"/>
          </a:bodyPr>
          <a:lstStyle/>
          <a:p>
            <a:r>
              <a:rPr lang="cs-CZ" dirty="0">
                <a:hlinkClick r:id="rId2"/>
              </a:rPr>
              <a:t>Stereotypy, které se projevují v </a:t>
            </a:r>
            <a:r>
              <a:rPr lang="cs-CZ" dirty="0" err="1">
                <a:hlinkClick r:id="rId2"/>
              </a:rPr>
              <a:t>mediovaných</a:t>
            </a:r>
            <a:r>
              <a:rPr lang="cs-CZ" dirty="0">
                <a:hlinkClick r:id="rId2"/>
              </a:rPr>
              <a:t> reprezentacích - MediaGram.cz</a:t>
            </a:r>
            <a:endParaRPr lang="cs-CZ" dirty="0"/>
          </a:p>
          <a:p>
            <a:endParaRPr lang="cs-CZ" dirty="0"/>
          </a:p>
          <a:p>
            <a:r>
              <a:rPr lang="cs-CZ" dirty="0"/>
              <a:t>Mediální stereotypy se vyskytují  ve zpravodajství, v publicistice, ale nejčastěji se s nimi setkáme v reklamách. Důkazem výskytu stereotypů v reklamě mohou být např. reklamy zobrazující ženy při domácích pracích, nákupech, starání se o děti, nebo v reklamách na kosmetiku a oděvy. Objevují se nejčastěji jako pasivní objekty, zatímco muži jsou aktivní (sportují, baví se s kamarády, vysvětlují něco ostatním, jsou ve vedoucích funkcích, rozhodují, organizují apod.).</a:t>
            </a:r>
          </a:p>
          <a:p>
            <a:r>
              <a:rPr lang="cs-CZ" dirty="0"/>
              <a:t>Nejčastějším mediálním stereotypem je právě tzv. </a:t>
            </a:r>
            <a:r>
              <a:rPr lang="cs-CZ" i="1" dirty="0"/>
              <a:t>genderový stereotyp</a:t>
            </a:r>
            <a:r>
              <a:rPr lang="cs-CZ" dirty="0"/>
              <a:t>. Genderové  (rodové) stereotypy vznikají důsledkem rozdílného hodnocení mužů a žen. Podávají zjednodušující obraz o mužích či ženách. Naše společnost je spíše maskulinní, proto se vyskytují genderové stereotypy týkající se žen častěji než ty mužské. V tomto stereotypu je muži přisuzováno právo vystupovat veřejně, reprezentovat rodinu, zatímco ženě přísluší vytvářet muži zázemí. Média tento stereotyp reprodukují jednak přímo např. tím, že více vyhledávají muže ve veřejných funkcích a umožňují jim přístup do médií) a jednak nepřímo např. tak, že na porušení tohoto stereotypu upozorňují jako na raritu (kladou ženám v podnikání či politice otázku, jestli jejich úspěch nevadí manželovi apod.).</a:t>
            </a:r>
          </a:p>
          <a:p>
            <a:endParaRPr lang="cs-CZ" dirty="0"/>
          </a:p>
          <a:p>
            <a:r>
              <a:rPr lang="cs-CZ" dirty="0">
                <a:hlinkClick r:id="rId3"/>
              </a:rPr>
              <a:t>Noc vědců 2021 / Fakulta veřejných politik v Opavě (slu.cz)</a:t>
            </a:r>
            <a:r>
              <a:rPr lang="cs-CZ" dirty="0"/>
              <a:t> </a:t>
            </a:r>
          </a:p>
          <a:p>
            <a:endParaRPr lang="cs-CZ" dirty="0"/>
          </a:p>
        </p:txBody>
      </p:sp>
    </p:spTree>
    <p:extLst>
      <p:ext uri="{BB962C8B-B14F-4D97-AF65-F5344CB8AC3E}">
        <p14:creationId xmlns:p14="http://schemas.microsoft.com/office/powerpoint/2010/main" val="2808568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0DA836-9EDF-4C02-B1C8-FE8E4ECACDF9}"/>
              </a:ext>
            </a:extLst>
          </p:cNvPr>
          <p:cNvSpPr>
            <a:spLocks noGrp="1"/>
          </p:cNvSpPr>
          <p:nvPr>
            <p:ph type="title"/>
          </p:nvPr>
        </p:nvSpPr>
        <p:spPr>
          <a:xfrm>
            <a:off x="2231136" y="523240"/>
            <a:ext cx="7729728" cy="1188720"/>
          </a:xfrm>
        </p:spPr>
        <p:txBody>
          <a:bodyPr/>
          <a:lstStyle/>
          <a:p>
            <a:r>
              <a:rPr lang="cs-CZ" dirty="0"/>
              <a:t>Jde to i jinak… </a:t>
            </a:r>
          </a:p>
        </p:txBody>
      </p:sp>
      <p:pic>
        <p:nvPicPr>
          <p:cNvPr id="4" name="Zástupný symbol pro obsah 3">
            <a:extLst>
              <a:ext uri="{FF2B5EF4-FFF2-40B4-BE49-F238E27FC236}">
                <a16:creationId xmlns:a16="http://schemas.microsoft.com/office/drawing/2014/main" id="{28DAF19E-AA44-43B9-B2BD-35C7D1A72194}"/>
              </a:ext>
            </a:extLst>
          </p:cNvPr>
          <p:cNvPicPr>
            <a:picLocks noGrp="1" noChangeAspect="1"/>
          </p:cNvPicPr>
          <p:nvPr>
            <p:ph idx="1"/>
          </p:nvPr>
        </p:nvPicPr>
        <p:blipFill>
          <a:blip r:embed="rId2"/>
          <a:stretch>
            <a:fillRect/>
          </a:stretch>
        </p:blipFill>
        <p:spPr>
          <a:xfrm>
            <a:off x="2563510" y="1887005"/>
            <a:ext cx="7064980" cy="3954501"/>
          </a:xfrm>
          <a:prstGeom prst="rect">
            <a:avLst/>
          </a:prstGeom>
        </p:spPr>
      </p:pic>
    </p:spTree>
    <p:extLst>
      <p:ext uri="{BB962C8B-B14F-4D97-AF65-F5344CB8AC3E}">
        <p14:creationId xmlns:p14="http://schemas.microsoft.com/office/powerpoint/2010/main" val="410051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A8C527-E70B-4189-88B1-CE0AD4FCA073}"/>
              </a:ext>
            </a:extLst>
          </p:cNvPr>
          <p:cNvSpPr>
            <a:spLocks noGrp="1"/>
          </p:cNvSpPr>
          <p:nvPr>
            <p:ph type="title"/>
          </p:nvPr>
        </p:nvSpPr>
        <p:spPr/>
        <p:txBody>
          <a:bodyPr/>
          <a:lstStyle/>
          <a:p>
            <a:r>
              <a:rPr lang="cs-CZ" dirty="0"/>
              <a:t>Úkol</a:t>
            </a:r>
          </a:p>
        </p:txBody>
      </p:sp>
      <p:sp>
        <p:nvSpPr>
          <p:cNvPr id="3" name="Zástupný symbol pro obsah 2">
            <a:extLst>
              <a:ext uri="{FF2B5EF4-FFF2-40B4-BE49-F238E27FC236}">
                <a16:creationId xmlns:a16="http://schemas.microsoft.com/office/drawing/2014/main" id="{4A8620AB-970D-487D-B0FE-40A62F34DE7B}"/>
              </a:ext>
            </a:extLst>
          </p:cNvPr>
          <p:cNvSpPr>
            <a:spLocks noGrp="1"/>
          </p:cNvSpPr>
          <p:nvPr>
            <p:ph idx="1"/>
          </p:nvPr>
        </p:nvSpPr>
        <p:spPr/>
        <p:txBody>
          <a:bodyPr>
            <a:normAutofit fontScale="92500" lnSpcReduction="20000"/>
          </a:bodyPr>
          <a:lstStyle/>
          <a:p>
            <a:r>
              <a:rPr lang="cs-CZ" dirty="0"/>
              <a:t>Stereotypy v médiích.</a:t>
            </a:r>
          </a:p>
          <a:p>
            <a:r>
              <a:rPr lang="cs-CZ" b="1" dirty="0"/>
              <a:t>Časová</a:t>
            </a:r>
            <a:r>
              <a:rPr lang="cs-CZ" dirty="0"/>
              <a:t> </a:t>
            </a:r>
            <a:r>
              <a:rPr lang="cs-CZ" b="1" dirty="0"/>
              <a:t>dotace</a:t>
            </a:r>
            <a:r>
              <a:rPr lang="cs-CZ" dirty="0"/>
              <a:t>: 10 minut</a:t>
            </a:r>
          </a:p>
          <a:p>
            <a:r>
              <a:rPr lang="cs-CZ" b="1" dirty="0"/>
              <a:t>Pomůcky</a:t>
            </a:r>
            <a:r>
              <a:rPr lang="cs-CZ" dirty="0"/>
              <a:t>: –</a:t>
            </a:r>
          </a:p>
          <a:p>
            <a:r>
              <a:rPr lang="cs-CZ" b="1" dirty="0"/>
              <a:t>Cíle</a:t>
            </a:r>
            <a:r>
              <a:rPr lang="cs-CZ" dirty="0"/>
              <a:t>:</a:t>
            </a:r>
          </a:p>
          <a:p>
            <a:r>
              <a:rPr lang="cs-CZ" dirty="0"/>
              <a:t>Uvědomění si stereotypů v médiu, se kterým se denně setkáváme.</a:t>
            </a:r>
          </a:p>
          <a:p>
            <a:r>
              <a:rPr lang="cs-CZ" dirty="0"/>
              <a:t>Pokuste se v denním zpravodajství najít znaky a projevy stereotypů. Popište jejich význam pro jednotlivá média, význam pro společnost, případně důvody a příčiny jejich výskytu. Stanovte, kde jsou stereotypy nejvíc viditelné a která média jich nejvíc využívají.</a:t>
            </a:r>
          </a:p>
          <a:p>
            <a:r>
              <a:rPr lang="cs-CZ" dirty="0"/>
              <a:t> </a:t>
            </a:r>
          </a:p>
        </p:txBody>
      </p:sp>
    </p:spTree>
    <p:extLst>
      <p:ext uri="{BB962C8B-B14F-4D97-AF65-F5344CB8AC3E}">
        <p14:creationId xmlns:p14="http://schemas.microsoft.com/office/powerpoint/2010/main" val="306269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DEF2DD-FB0A-48BA-B0A3-47AB51D03A73}"/>
              </a:ext>
            </a:extLst>
          </p:cNvPr>
          <p:cNvSpPr>
            <a:spLocks noGrp="1"/>
          </p:cNvSpPr>
          <p:nvPr>
            <p:ph type="title"/>
          </p:nvPr>
        </p:nvSpPr>
        <p:spPr/>
        <p:txBody>
          <a:bodyPr/>
          <a:lstStyle/>
          <a:p>
            <a:r>
              <a:rPr lang="cs-CZ" dirty="0"/>
              <a:t>Gender </a:t>
            </a:r>
            <a:r>
              <a:rPr lang="cs-CZ" dirty="0" err="1"/>
              <a:t>pay</a:t>
            </a:r>
            <a:r>
              <a:rPr lang="cs-CZ" dirty="0"/>
              <a:t> gap </a:t>
            </a:r>
          </a:p>
        </p:txBody>
      </p:sp>
      <p:sp>
        <p:nvSpPr>
          <p:cNvPr id="3" name="Zástupný symbol pro obsah 2">
            <a:extLst>
              <a:ext uri="{FF2B5EF4-FFF2-40B4-BE49-F238E27FC236}">
                <a16:creationId xmlns:a16="http://schemas.microsoft.com/office/drawing/2014/main" id="{1E1215DC-8B96-4054-BA10-27ED14F71618}"/>
              </a:ext>
            </a:extLst>
          </p:cNvPr>
          <p:cNvSpPr>
            <a:spLocks noGrp="1"/>
          </p:cNvSpPr>
          <p:nvPr>
            <p:ph idx="1"/>
          </p:nvPr>
        </p:nvSpPr>
        <p:spPr/>
        <p:txBody>
          <a:bodyPr/>
          <a:lstStyle/>
          <a:p>
            <a:r>
              <a:rPr lang="cs-CZ" dirty="0"/>
              <a:t>Gender </a:t>
            </a:r>
            <a:r>
              <a:rPr lang="cs-CZ" dirty="0" err="1"/>
              <a:t>pay</a:t>
            </a:r>
            <a:r>
              <a:rPr lang="cs-CZ" dirty="0"/>
              <a:t> gap je relativní rozdíl průměru či mediánu mzdy mužů a žen (vztažený k mediánu či průměru mzdy mužů). Vyjadřuje se v procentech. Vyšší hodnota tohoto indexu nemusí nutně znamenat existenci diskriminace na trhu práce. </a:t>
            </a:r>
          </a:p>
          <a:p>
            <a:endParaRPr lang="cs-CZ" dirty="0"/>
          </a:p>
          <a:p>
            <a:r>
              <a:rPr lang="cs-CZ" dirty="0"/>
              <a:t>Ženy v České republice berou v průměru o cca 20 % méně platu než muži. Za Českou republikou se nachází (k roku 2019) už jen Německo, Rakousko a nejhůře je na tom Estonsko s 21,7 %. Nejlépe si vede Lucembursko, které má GPG pouhých 1,3 %. Celkově si ale lze všimnout zlepšení, že index v průběhu 4 let klesal, a to nejen v ČR, ale i ve většině ostatních zemích.</a:t>
            </a:r>
          </a:p>
        </p:txBody>
      </p:sp>
    </p:spTree>
    <p:extLst>
      <p:ext uri="{BB962C8B-B14F-4D97-AF65-F5344CB8AC3E}">
        <p14:creationId xmlns:p14="http://schemas.microsoft.com/office/powerpoint/2010/main" val="253176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AC9B13-7B99-4F9F-9F09-FC34A5FE575E}"/>
              </a:ext>
            </a:extLst>
          </p:cNvPr>
          <p:cNvSpPr>
            <a:spLocks noGrp="1"/>
          </p:cNvSpPr>
          <p:nvPr>
            <p:ph type="title"/>
          </p:nvPr>
        </p:nvSpPr>
        <p:spPr/>
        <p:txBody>
          <a:bodyPr/>
          <a:lstStyle/>
          <a:p>
            <a:r>
              <a:rPr lang="cs-CZ" dirty="0"/>
              <a:t>Gender a pohlaví </a:t>
            </a:r>
          </a:p>
        </p:txBody>
      </p:sp>
      <p:sp>
        <p:nvSpPr>
          <p:cNvPr id="3" name="Zástupný symbol pro obsah 2">
            <a:extLst>
              <a:ext uri="{FF2B5EF4-FFF2-40B4-BE49-F238E27FC236}">
                <a16:creationId xmlns:a16="http://schemas.microsoft.com/office/drawing/2014/main" id="{ECFD90B2-E106-4F06-8EC8-F7D962486047}"/>
              </a:ext>
            </a:extLst>
          </p:cNvPr>
          <p:cNvSpPr>
            <a:spLocks noGrp="1"/>
          </p:cNvSpPr>
          <p:nvPr>
            <p:ph idx="1"/>
          </p:nvPr>
        </p:nvSpPr>
        <p:spPr>
          <a:xfrm>
            <a:off x="673767" y="2310063"/>
            <a:ext cx="11036969" cy="4547937"/>
          </a:xfrm>
        </p:spPr>
        <p:txBody>
          <a:bodyPr>
            <a:normAutofit lnSpcReduction="10000"/>
          </a:bodyPr>
          <a:lstStyle/>
          <a:p>
            <a:r>
              <a:rPr lang="cs-CZ" sz="2400" dirty="0"/>
              <a:t>Hned na začátku je důležité definovat dva důležité pojmy – pohlaví a gender. Tyto pojmy bývají často mezi sebou zaměňovány, proto je důležité vymezit mezi nimi rozdíly. Pohlaví je chápáno jako rozdíl mezi mužem a ženou zejména v biologickém a genetickém smyslu. Vyjadřuje fyziologické rozdíly jako například postava, mateřství, pohlavní hormony, fyzická zdatnost atd. (</a:t>
            </a:r>
            <a:r>
              <a:rPr lang="cs-CZ" sz="2400" dirty="0" err="1"/>
              <a:t>Koldinská</a:t>
            </a:r>
            <a:r>
              <a:rPr lang="cs-CZ" sz="2400" dirty="0"/>
              <a:t>, 2010). </a:t>
            </a:r>
          </a:p>
          <a:p>
            <a:r>
              <a:rPr lang="cs-CZ" sz="2400" dirty="0"/>
              <a:t>Genderové rozdíly (gender), jsou chápány jako rozdíly sociologické, které se tvoří až v průběhu samotného formování člověka v průběhu života. Jsou to sociální rozdíly, které vznikají na základě vývoje muže a ženy v daném prostředí. Mohou být ovlivněny okolním prostředím, kulturou země, daným (historickým) obdobím.</a:t>
            </a:r>
          </a:p>
          <a:p>
            <a:endParaRPr lang="cs-CZ" sz="2400" dirty="0"/>
          </a:p>
          <a:p>
            <a:r>
              <a:rPr lang="cs-CZ" sz="2400" dirty="0">
                <a:hlinkClick r:id="rId2"/>
              </a:rPr>
              <a:t>https://www.youtube.com/watch?v=BzWSUhked1E</a:t>
            </a:r>
            <a:endParaRPr lang="cs-CZ" sz="2400" dirty="0"/>
          </a:p>
          <a:p>
            <a:r>
              <a:rPr lang="cs-CZ" dirty="0"/>
              <a:t> </a:t>
            </a:r>
          </a:p>
        </p:txBody>
      </p:sp>
    </p:spTree>
    <p:extLst>
      <p:ext uri="{BB962C8B-B14F-4D97-AF65-F5344CB8AC3E}">
        <p14:creationId xmlns:p14="http://schemas.microsoft.com/office/powerpoint/2010/main" val="445972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FF8F36-730F-43C3-A0D5-64E79660B797}"/>
              </a:ext>
            </a:extLst>
          </p:cNvPr>
          <p:cNvSpPr>
            <a:spLocks noGrp="1"/>
          </p:cNvSpPr>
          <p:nvPr>
            <p:ph type="title"/>
          </p:nvPr>
        </p:nvSpPr>
        <p:spPr/>
        <p:txBody>
          <a:bodyPr/>
          <a:lstStyle/>
          <a:p>
            <a:r>
              <a:rPr lang="cs-CZ" dirty="0"/>
              <a:t>Nerovné odměňování…</a:t>
            </a:r>
          </a:p>
        </p:txBody>
      </p:sp>
      <p:sp>
        <p:nvSpPr>
          <p:cNvPr id="3" name="Zástupný symbol pro obsah 2">
            <a:extLst>
              <a:ext uri="{FF2B5EF4-FFF2-40B4-BE49-F238E27FC236}">
                <a16:creationId xmlns:a16="http://schemas.microsoft.com/office/drawing/2014/main" id="{A6084D33-C52E-40D0-9E2B-73D93DF40591}"/>
              </a:ext>
            </a:extLst>
          </p:cNvPr>
          <p:cNvSpPr>
            <a:spLocks noGrp="1"/>
          </p:cNvSpPr>
          <p:nvPr>
            <p:ph idx="1"/>
          </p:nvPr>
        </p:nvSpPr>
        <p:spPr/>
        <p:txBody>
          <a:bodyPr/>
          <a:lstStyle/>
          <a:p>
            <a:r>
              <a:rPr lang="cs-CZ" dirty="0"/>
              <a:t>Nerovné odměňování způsobuje vyšší míru ohrožení žen chudobou a sociálním vyloučením, nižší důchody a má za důsledek posílení asymetrických rolí muže a ženy ve společnosti. (NORA, 2016) Kromě toho však důsledky neovlivňují pouze ženy samotné, ale i životní úroveň jejich domácností, tedy i životní úroveň všech jejich členů, včetně dětí. (Křížková, 2017)</a:t>
            </a:r>
          </a:p>
          <a:p>
            <a:endParaRPr lang="cs-CZ" dirty="0"/>
          </a:p>
          <a:p>
            <a:r>
              <a:rPr lang="cs-CZ" dirty="0">
                <a:hlinkClick r:id="rId2"/>
              </a:rPr>
              <a:t>Rozdíl ve mzdách mezi českými muži a ženami je 22 procent, v Evropě třetí nejvyšší | </a:t>
            </a:r>
            <a:r>
              <a:rPr lang="cs-CZ" dirty="0" err="1">
                <a:hlinkClick r:id="rId2"/>
              </a:rPr>
              <a:t>iROZHLAS</a:t>
            </a:r>
            <a:r>
              <a:rPr lang="cs-CZ" dirty="0">
                <a:hlinkClick r:id="rId2"/>
              </a:rPr>
              <a:t> - spolehlivé zprávy</a:t>
            </a:r>
            <a:r>
              <a:rPr lang="cs-CZ" dirty="0"/>
              <a:t> </a:t>
            </a:r>
          </a:p>
        </p:txBody>
      </p:sp>
    </p:spTree>
    <p:extLst>
      <p:ext uri="{BB962C8B-B14F-4D97-AF65-F5344CB8AC3E}">
        <p14:creationId xmlns:p14="http://schemas.microsoft.com/office/powerpoint/2010/main" val="492327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5200BC-5E35-4936-A85D-434551CE6775}"/>
              </a:ext>
            </a:extLst>
          </p:cNvPr>
          <p:cNvSpPr>
            <a:spLocks noGrp="1"/>
          </p:cNvSpPr>
          <p:nvPr>
            <p:ph type="title"/>
          </p:nvPr>
        </p:nvSpPr>
        <p:spPr/>
        <p:txBody>
          <a:bodyPr/>
          <a:lstStyle/>
          <a:p>
            <a:r>
              <a:rPr lang="cs-CZ" dirty="0"/>
              <a:t>Historie genderu</a:t>
            </a:r>
          </a:p>
        </p:txBody>
      </p:sp>
      <p:sp>
        <p:nvSpPr>
          <p:cNvPr id="3" name="Zástupný symbol pro obsah 2">
            <a:extLst>
              <a:ext uri="{FF2B5EF4-FFF2-40B4-BE49-F238E27FC236}">
                <a16:creationId xmlns:a16="http://schemas.microsoft.com/office/drawing/2014/main" id="{6C65FB91-9B9D-4711-ADEF-5A75B9BB7745}"/>
              </a:ext>
            </a:extLst>
          </p:cNvPr>
          <p:cNvSpPr>
            <a:spLocks noGrp="1"/>
          </p:cNvSpPr>
          <p:nvPr>
            <p:ph idx="1"/>
          </p:nvPr>
        </p:nvSpPr>
        <p:spPr>
          <a:xfrm>
            <a:off x="2231136" y="2638044"/>
            <a:ext cx="7729728" cy="4064597"/>
          </a:xfrm>
        </p:spPr>
        <p:txBody>
          <a:bodyPr>
            <a:normAutofit fontScale="85000" lnSpcReduction="10000"/>
          </a:bodyPr>
          <a:lstStyle/>
          <a:p>
            <a:r>
              <a:rPr lang="cs-CZ" dirty="0"/>
              <a:t>Vytváření koncepce gender </a:t>
            </a:r>
            <a:r>
              <a:rPr lang="cs-CZ" dirty="0" err="1"/>
              <a:t>mainstreamingu</a:t>
            </a:r>
            <a:r>
              <a:rPr lang="cs-CZ" dirty="0"/>
              <a:t> se ojediněle vyskytovala už v 60. letech v souvislosti s oblastí rozvoje (Lind, </a:t>
            </a:r>
            <a:r>
              <a:rPr lang="cs-CZ" dirty="0" err="1"/>
              <a:t>Loether</a:t>
            </a:r>
            <a:r>
              <a:rPr lang="cs-CZ" dirty="0"/>
              <a:t>). Na mezinárodní úrovni se poprvé objevila na 3. Světové konferenci o ženách v Nairobi pořádané OSN v roce 1985, právě v souvislosti s oblastí rozvoje a jako prostředek integrace ženských hodnot do rozvojové činnosti (závěrečná zpráva o činnosti Skupiny specialistů Rady Evropy pro </a:t>
            </a:r>
            <a:r>
              <a:rPr lang="cs-CZ" dirty="0" err="1"/>
              <a:t>mainstreaming</a:t>
            </a:r>
            <a:r>
              <a:rPr lang="cs-CZ" dirty="0"/>
              <a:t>). Na 4. světové konferenci o ženách v Pekingu byl koncept doplněn o požadavek analyzovat před každým rozhodnutím dopad na ženy a muže, šlo o uplatnění tzv. gender </a:t>
            </a:r>
            <a:r>
              <a:rPr lang="cs-CZ" dirty="0" err="1"/>
              <a:t>impact</a:t>
            </a:r>
            <a:r>
              <a:rPr lang="cs-CZ" dirty="0"/>
              <a:t> </a:t>
            </a:r>
            <a:r>
              <a:rPr lang="cs-CZ" dirty="0" err="1"/>
              <a:t>assesment</a:t>
            </a:r>
            <a:r>
              <a:rPr lang="cs-CZ" dirty="0"/>
              <a:t>. Na této konferenci byl tento koncept zakotven do schválené Akční platformy a vytvořil tak startovní práh pro současná pojetí a strategie gender </a:t>
            </a:r>
            <a:r>
              <a:rPr lang="cs-CZ" dirty="0" err="1"/>
              <a:t>mainstreamingu</a:t>
            </a:r>
            <a:r>
              <a:rPr lang="cs-CZ" dirty="0"/>
              <a:t>. </a:t>
            </a:r>
          </a:p>
          <a:p>
            <a:r>
              <a:rPr lang="cs-CZ" dirty="0"/>
              <a:t>Zvláštní zasedání Valného shromáždění OSN v New Yorku v červnu 2000 vydalo doporučení Zpráva ad hoc pracovního výboru 23. zvláštního zasedání Valného shromáždění OSN (tzv. Peking+5). </a:t>
            </a:r>
          </a:p>
          <a:p>
            <a:r>
              <a:rPr lang="cs-CZ" dirty="0"/>
              <a:t>Česká společnost se pod tlakem přijatých mezinárodních závazků i poslaneckých iniciativ, věnuje na vládní úrovni otázkám rovných příležitostí a rovnoprávného postavení obou pohlaví s větší pozorností než dříve, což se projevilo především přijetím vládního programu „Priority a postupy vlády při prosazování rovnosti mužů a žen“.</a:t>
            </a:r>
          </a:p>
        </p:txBody>
      </p:sp>
    </p:spTree>
    <p:extLst>
      <p:ext uri="{BB962C8B-B14F-4D97-AF65-F5344CB8AC3E}">
        <p14:creationId xmlns:p14="http://schemas.microsoft.com/office/powerpoint/2010/main" val="818043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382ED7-B145-4F57-9F3D-D1EEA41F9948}"/>
              </a:ext>
            </a:extLst>
          </p:cNvPr>
          <p:cNvSpPr>
            <a:spLocks noGrp="1"/>
          </p:cNvSpPr>
          <p:nvPr>
            <p:ph type="title"/>
          </p:nvPr>
        </p:nvSpPr>
        <p:spPr/>
        <p:txBody>
          <a:bodyPr/>
          <a:lstStyle/>
          <a:p>
            <a:r>
              <a:rPr lang="cs-CZ" dirty="0"/>
              <a:t>Prosazování rovnosti sleduje OSN ve 12 kritických oblastech: </a:t>
            </a:r>
          </a:p>
        </p:txBody>
      </p:sp>
      <p:sp>
        <p:nvSpPr>
          <p:cNvPr id="3" name="Zástupný symbol pro obsah 2">
            <a:extLst>
              <a:ext uri="{FF2B5EF4-FFF2-40B4-BE49-F238E27FC236}">
                <a16:creationId xmlns:a16="http://schemas.microsoft.com/office/drawing/2014/main" id="{F2598DAF-2884-4A6E-B640-4F083BFCB8A4}"/>
              </a:ext>
            </a:extLst>
          </p:cNvPr>
          <p:cNvSpPr>
            <a:spLocks noGrp="1"/>
          </p:cNvSpPr>
          <p:nvPr>
            <p:ph idx="1"/>
          </p:nvPr>
        </p:nvSpPr>
        <p:spPr/>
        <p:txBody>
          <a:bodyPr/>
          <a:lstStyle/>
          <a:p>
            <a:r>
              <a:rPr lang="cs-CZ" dirty="0"/>
              <a:t>Chudoba žen. Nerovný přístup ke vzdělání. Ekonomická nerovnost. </a:t>
            </a:r>
          </a:p>
          <a:p>
            <a:r>
              <a:rPr lang="cs-CZ" dirty="0"/>
              <a:t>Násilí na ženách. Důsledky válek a konfliktů na ženy. Nerovný přístup ke zdravotní péči a službám. </a:t>
            </a:r>
          </a:p>
          <a:p>
            <a:r>
              <a:rPr lang="cs-CZ" dirty="0"/>
              <a:t>Nerovné zastoupení žen v mocenských a rozhodovacích orgánech. Nedostatečné mechanismy na podporu </a:t>
            </a:r>
            <a:r>
              <a:rPr lang="cs-CZ" dirty="0" err="1"/>
              <a:t>seberozvoje</a:t>
            </a:r>
            <a:r>
              <a:rPr lang="cs-CZ" dirty="0"/>
              <a:t> žen. Diskriminace a násilí na dívkách.</a:t>
            </a:r>
          </a:p>
          <a:p>
            <a:r>
              <a:rPr lang="cs-CZ" dirty="0"/>
              <a:t>Stereotypní prezentace žen v médiích a nerovný přístup k nim. </a:t>
            </a:r>
            <a:r>
              <a:rPr lang="cs-CZ" dirty="0" err="1"/>
              <a:t>Genderově</a:t>
            </a:r>
            <a:r>
              <a:rPr lang="cs-CZ" dirty="0"/>
              <a:t> nerovný vliv na rozdělování přírodních zdrojů a vliv na ochranu životního prostředí. </a:t>
            </a:r>
            <a:r>
              <a:rPr lang="cs-CZ" dirty="0" err="1"/>
              <a:t>Genderově</a:t>
            </a:r>
            <a:r>
              <a:rPr lang="cs-CZ" dirty="0"/>
              <a:t> nerovné prosazování a dodržování lidských práv. </a:t>
            </a:r>
          </a:p>
          <a:p>
            <a:endParaRPr lang="cs-CZ" dirty="0"/>
          </a:p>
        </p:txBody>
      </p:sp>
    </p:spTree>
    <p:extLst>
      <p:ext uri="{BB962C8B-B14F-4D97-AF65-F5344CB8AC3E}">
        <p14:creationId xmlns:p14="http://schemas.microsoft.com/office/powerpoint/2010/main" val="2737841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E82F3F-D4E2-4C60-9E62-372BADF097C5}"/>
              </a:ext>
            </a:extLst>
          </p:cNvPr>
          <p:cNvSpPr>
            <a:spLocks noGrp="1"/>
          </p:cNvSpPr>
          <p:nvPr>
            <p:ph type="title"/>
          </p:nvPr>
        </p:nvSpPr>
        <p:spPr/>
        <p:txBody>
          <a:bodyPr/>
          <a:lstStyle/>
          <a:p>
            <a:r>
              <a:rPr lang="cs-CZ" dirty="0"/>
              <a:t>GENDER JAKO PROBLÉM</a:t>
            </a:r>
          </a:p>
        </p:txBody>
      </p:sp>
      <p:sp>
        <p:nvSpPr>
          <p:cNvPr id="3" name="Zástupný symbol pro obsah 2">
            <a:extLst>
              <a:ext uri="{FF2B5EF4-FFF2-40B4-BE49-F238E27FC236}">
                <a16:creationId xmlns:a16="http://schemas.microsoft.com/office/drawing/2014/main" id="{4A9DA4CF-DB5E-4DC4-9D69-591730C8F211}"/>
              </a:ext>
            </a:extLst>
          </p:cNvPr>
          <p:cNvSpPr>
            <a:spLocks noGrp="1"/>
          </p:cNvSpPr>
          <p:nvPr>
            <p:ph idx="1"/>
          </p:nvPr>
        </p:nvSpPr>
        <p:spPr/>
        <p:txBody>
          <a:bodyPr/>
          <a:lstStyle/>
          <a:p>
            <a:r>
              <a:rPr lang="cs-CZ" dirty="0"/>
              <a:t>Od roku 1998 se zabývala problematikou rovnosti mužů a žen Rada vlády pro lidská práva, konkrétně její Výbor pro odstranění všech forem diskriminace žen, jakožto poradní orgán vlády. Ve stejném roce vzniklo na Ministerstvu práce a sociálních věcí oddělení pro rovnost mužů a žen, které má v oblasti politiky genderu koncepční a koordinační roli.</a:t>
            </a:r>
          </a:p>
          <a:p>
            <a:r>
              <a:rPr lang="cs-CZ" dirty="0"/>
              <a:t>Koncept genderu vyvolává protichůdné postoje a emoce ve společnosti. U některých jedinců genderové téma budí dojem spásného řešení problémů budoucnosti, neboť se zdá být cestou zvýšení užitku a zisku jak ženám, tak mužům, jednotlivcům i celé společnosti. Oponenti tohoto názoru však gender považují za další fintu klasického feminismu. </a:t>
            </a:r>
          </a:p>
        </p:txBody>
      </p:sp>
    </p:spTree>
    <p:extLst>
      <p:ext uri="{BB962C8B-B14F-4D97-AF65-F5344CB8AC3E}">
        <p14:creationId xmlns:p14="http://schemas.microsoft.com/office/powerpoint/2010/main" val="3505601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4C9481-DBA4-41D8-A545-D61DF48BD599}"/>
              </a:ext>
            </a:extLst>
          </p:cNvPr>
          <p:cNvSpPr>
            <a:spLocks noGrp="1"/>
          </p:cNvSpPr>
          <p:nvPr>
            <p:ph type="title"/>
          </p:nvPr>
        </p:nvSpPr>
        <p:spPr/>
        <p:txBody>
          <a:bodyPr>
            <a:normAutofit fontScale="90000"/>
          </a:bodyPr>
          <a:lstStyle/>
          <a:p>
            <a:r>
              <a:rPr lang="cs-CZ" dirty="0"/>
              <a:t>klasická klišé genderových stereotypů o typických charakteristikách žen a mužů: </a:t>
            </a:r>
          </a:p>
        </p:txBody>
      </p:sp>
      <p:sp>
        <p:nvSpPr>
          <p:cNvPr id="3" name="Zástupný symbol pro obsah 2">
            <a:extLst>
              <a:ext uri="{FF2B5EF4-FFF2-40B4-BE49-F238E27FC236}">
                <a16:creationId xmlns:a16="http://schemas.microsoft.com/office/drawing/2014/main" id="{81D24EBB-B37A-476D-9DEF-308361EFCB9B}"/>
              </a:ext>
            </a:extLst>
          </p:cNvPr>
          <p:cNvSpPr>
            <a:spLocks noGrp="1"/>
          </p:cNvSpPr>
          <p:nvPr>
            <p:ph idx="1"/>
          </p:nvPr>
        </p:nvSpPr>
        <p:spPr/>
        <p:txBody>
          <a:bodyPr/>
          <a:lstStyle/>
          <a:p>
            <a:pPr marL="0" indent="0">
              <a:buNone/>
            </a:pPr>
            <a:r>
              <a:rPr lang="cs-CZ" dirty="0"/>
              <a:t>● Schopnosti a vlastnosti – ženy jsou emotivnější než muži a nejsou schopny pragmatického jednání, správný vedoucí je muž. </a:t>
            </a:r>
          </a:p>
          <a:p>
            <a:pPr marL="0" indent="0">
              <a:buNone/>
            </a:pPr>
            <a:r>
              <a:rPr lang="cs-CZ" dirty="0"/>
              <a:t>● Přání, cíle, aspirace – většina žen opravdu touží po domově a dětech. </a:t>
            </a:r>
          </a:p>
          <a:p>
            <a:pPr marL="0" indent="0">
              <a:buNone/>
            </a:pPr>
            <a:r>
              <a:rPr lang="cs-CZ" dirty="0"/>
              <a:t>● Vnímání zodpovědnosti a povinnosti – do společné domácnosti muž přispívá penězi a ženy péčí, proto muž musí být lépe odměňován. </a:t>
            </a:r>
          </a:p>
          <a:p>
            <a:pPr marL="0" indent="0">
              <a:buNone/>
            </a:pPr>
            <a:r>
              <a:rPr lang="cs-CZ" dirty="0"/>
              <a:t>● Možnosti – ženy se mají uplatňovat v pečujících a pomáhajících profesích.</a:t>
            </a:r>
          </a:p>
          <a:p>
            <a:pPr marL="0" indent="0">
              <a:buNone/>
            </a:pPr>
            <a:endParaRPr lang="cs-CZ" dirty="0"/>
          </a:p>
          <a:p>
            <a:pPr marL="0" indent="0">
              <a:buNone/>
            </a:pPr>
            <a:r>
              <a:rPr lang="cs-CZ" dirty="0">
                <a:highlight>
                  <a:srgbClr val="FFFF00"/>
                </a:highlight>
              </a:rPr>
              <a:t>Přidáte další? ? ? </a:t>
            </a:r>
          </a:p>
          <a:p>
            <a:pPr marL="0" indent="0">
              <a:buNone/>
            </a:pPr>
            <a:endParaRPr lang="cs-CZ" dirty="0"/>
          </a:p>
        </p:txBody>
      </p:sp>
    </p:spTree>
    <p:extLst>
      <p:ext uri="{BB962C8B-B14F-4D97-AF65-F5344CB8AC3E}">
        <p14:creationId xmlns:p14="http://schemas.microsoft.com/office/powerpoint/2010/main" val="3611028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D10194-83CA-441A-967C-5ABE24DD4F5B}"/>
              </a:ext>
            </a:extLst>
          </p:cNvPr>
          <p:cNvSpPr>
            <a:spLocks noGrp="1"/>
          </p:cNvSpPr>
          <p:nvPr>
            <p:ph type="title"/>
          </p:nvPr>
        </p:nvSpPr>
        <p:spPr/>
        <p:txBody>
          <a:bodyPr/>
          <a:lstStyle/>
          <a:p>
            <a:r>
              <a:rPr lang="cs-CZ" dirty="0"/>
              <a:t>FEMINISMUS</a:t>
            </a:r>
          </a:p>
        </p:txBody>
      </p:sp>
      <p:sp>
        <p:nvSpPr>
          <p:cNvPr id="3" name="Zástupný symbol pro obsah 2">
            <a:extLst>
              <a:ext uri="{FF2B5EF4-FFF2-40B4-BE49-F238E27FC236}">
                <a16:creationId xmlns:a16="http://schemas.microsoft.com/office/drawing/2014/main" id="{5A6C3731-FF72-4A7F-A4CE-AD929D954BD8}"/>
              </a:ext>
            </a:extLst>
          </p:cNvPr>
          <p:cNvSpPr>
            <a:spLocks noGrp="1"/>
          </p:cNvSpPr>
          <p:nvPr>
            <p:ph idx="1"/>
          </p:nvPr>
        </p:nvSpPr>
        <p:spPr>
          <a:xfrm>
            <a:off x="2024109" y="2638044"/>
            <a:ext cx="7936755" cy="4219956"/>
          </a:xfrm>
        </p:spPr>
        <p:txBody>
          <a:bodyPr>
            <a:normAutofit fontScale="92500" lnSpcReduction="10000"/>
          </a:bodyPr>
          <a:lstStyle/>
          <a:p>
            <a:pPr marL="0" indent="0">
              <a:buNone/>
            </a:pPr>
            <a:r>
              <a:rPr lang="cs-CZ" dirty="0"/>
              <a:t>je hnutí s počátky na přelomu 18/19.st. Vycházelo z přesvědčení o nerovném postavení žen ve společnosti. Feministky tzv. první vlny usilovaly především o dosažení základních občanských práv (volební právo, právo na vzdělání a na majetek). V tzv. druhé vlně se feminismus rozvíjel v šedesátých letech dvacátého století v USA, kdy byl úzce spojen zejména s bojem za lidská práva pro všechny (odstranění nerovného postavení rasových a etnických skupin, žen atd.). V třetí vlně feminismu byly názorové proudy rozmanité, jejich cílem bylo rozvíjet dosažená ženská práva. Feministky třetí vlny nevidí v mužích nepřátele, usilují o společný dialog. Feministky se zabývají širokou škálou oblastí a vycházejí z různých teorií. Některé požadavky jsou však společné: </a:t>
            </a:r>
            <a:r>
              <a:rPr lang="cs-CZ" b="1" dirty="0"/>
              <a:t>stejné mzdy žen a mužů za stejnou práci, stejné příležitosti a stejný přístup ke vzdělání mužů a žen, možnost antikoncepce a interrupce, společné formy péče o děti, právní a finanční nezávislost všech žen, ukončení diskriminace homosexuálně orientovaných žen, ochrana všech žen bez ohledu na jejich status před jakýmikoliv formami násilí, přeformulování všech zákonů, přestrukturování institucí, které zvýrazňují mužskou dominanci a přímo či nepřímo umožňují jakoukoli agresi mužů vůči ženám </a:t>
            </a:r>
          </a:p>
        </p:txBody>
      </p:sp>
    </p:spTree>
    <p:extLst>
      <p:ext uri="{BB962C8B-B14F-4D97-AF65-F5344CB8AC3E}">
        <p14:creationId xmlns:p14="http://schemas.microsoft.com/office/powerpoint/2010/main" val="4157228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214D0B-473B-4B2A-870E-8C0022987850}"/>
              </a:ext>
            </a:extLst>
          </p:cNvPr>
          <p:cNvSpPr>
            <a:spLocks noGrp="1"/>
          </p:cNvSpPr>
          <p:nvPr>
            <p:ph type="title"/>
          </p:nvPr>
        </p:nvSpPr>
        <p:spPr/>
        <p:txBody>
          <a:bodyPr/>
          <a:lstStyle/>
          <a:p>
            <a:r>
              <a:rPr lang="cs-CZ" dirty="0"/>
              <a:t>DISKRIMINACE NA ZÁKLADĚ POHLAVÍ</a:t>
            </a:r>
          </a:p>
        </p:txBody>
      </p:sp>
      <p:sp>
        <p:nvSpPr>
          <p:cNvPr id="3" name="Zástupný symbol pro obsah 2">
            <a:extLst>
              <a:ext uri="{FF2B5EF4-FFF2-40B4-BE49-F238E27FC236}">
                <a16:creationId xmlns:a16="http://schemas.microsoft.com/office/drawing/2014/main" id="{F5DBE2B7-07D5-4466-8235-156A85797106}"/>
              </a:ext>
            </a:extLst>
          </p:cNvPr>
          <p:cNvSpPr>
            <a:spLocks noGrp="1"/>
          </p:cNvSpPr>
          <p:nvPr>
            <p:ph idx="1"/>
          </p:nvPr>
        </p:nvSpPr>
        <p:spPr/>
        <p:txBody>
          <a:bodyPr/>
          <a:lstStyle/>
          <a:p>
            <a:r>
              <a:rPr lang="cs-CZ" dirty="0"/>
              <a:t>PŘÍMÁ představuje situace, kdy je s osobou zacházeno hůře kvůli jejímu nebo jeho pohlaví (např. v inzerátech typu "přijmeme muže na místo ředitele"). </a:t>
            </a:r>
          </a:p>
          <a:p>
            <a:r>
              <a:rPr lang="cs-CZ" dirty="0"/>
              <a:t>NEPŘÍMÁ vysvětluje situace, kdy zákon, politika nebo praxe, které se jeví na první pohled jako neutrální, mají neadekvátně negativní vliv na příslušníky jednoho pohlaví. Zaměstnavatel rozhodne, že zaměstnanci na částečný úvazek nemají nárok na penzijní připojištění, které hradí zaměstnancům na plný úvazek. Protože na částečný úvazek pracují téměř výhradně ženy, toto opatření působí diskriminačně proti nim. </a:t>
            </a:r>
          </a:p>
          <a:p>
            <a:endParaRPr lang="cs-CZ" dirty="0"/>
          </a:p>
        </p:txBody>
      </p:sp>
    </p:spTree>
    <p:extLst>
      <p:ext uri="{BB962C8B-B14F-4D97-AF65-F5344CB8AC3E}">
        <p14:creationId xmlns:p14="http://schemas.microsoft.com/office/powerpoint/2010/main" val="14865965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9E21293-D7A0-4A0F-829A-BEBF2D5FB9BD}"/>
              </a:ext>
            </a:extLst>
          </p:cNvPr>
          <p:cNvSpPr>
            <a:spLocks noGrp="1"/>
          </p:cNvSpPr>
          <p:nvPr>
            <p:ph sz="half" idx="2"/>
          </p:nvPr>
        </p:nvSpPr>
        <p:spPr>
          <a:xfrm>
            <a:off x="2231136" y="2405849"/>
            <a:ext cx="3622548" cy="4048217"/>
          </a:xfrm>
        </p:spPr>
        <p:txBody>
          <a:bodyPr>
            <a:normAutofit lnSpcReduction="10000"/>
          </a:bodyPr>
          <a:lstStyle/>
          <a:p>
            <a:r>
              <a:rPr lang="cs-CZ" dirty="0"/>
              <a:t>pohlaví,  </a:t>
            </a:r>
          </a:p>
          <a:p>
            <a:r>
              <a:rPr lang="cs-CZ" dirty="0"/>
              <a:t>sexuální orientace,  </a:t>
            </a:r>
          </a:p>
          <a:p>
            <a:r>
              <a:rPr lang="cs-CZ" dirty="0"/>
              <a:t>rasy nebo etnického původu,  </a:t>
            </a:r>
          </a:p>
          <a:p>
            <a:r>
              <a:rPr lang="cs-CZ" dirty="0"/>
              <a:t>národnosti nebo státního občanství,  </a:t>
            </a:r>
          </a:p>
          <a:p>
            <a:r>
              <a:rPr lang="cs-CZ" dirty="0"/>
              <a:t>věku,  </a:t>
            </a:r>
          </a:p>
          <a:p>
            <a:r>
              <a:rPr lang="cs-CZ" dirty="0"/>
              <a:t>zdravotního postižení,  </a:t>
            </a:r>
          </a:p>
          <a:p>
            <a:r>
              <a:rPr lang="cs-CZ" dirty="0"/>
              <a:t>náboženského vyznání či víry,  </a:t>
            </a:r>
          </a:p>
          <a:p>
            <a:r>
              <a:rPr lang="cs-CZ" dirty="0"/>
              <a:t>světového názoru,  </a:t>
            </a:r>
          </a:p>
          <a:p>
            <a:r>
              <a:rPr lang="cs-CZ" dirty="0"/>
              <a:t>majetku,  </a:t>
            </a:r>
          </a:p>
          <a:p>
            <a:r>
              <a:rPr lang="cs-CZ" dirty="0"/>
              <a:t>rodinnému stavu</a:t>
            </a:r>
          </a:p>
        </p:txBody>
      </p:sp>
      <p:sp>
        <p:nvSpPr>
          <p:cNvPr id="4" name="Zástupný symbol pro obsah 3">
            <a:extLst>
              <a:ext uri="{FF2B5EF4-FFF2-40B4-BE49-F238E27FC236}">
                <a16:creationId xmlns:a16="http://schemas.microsoft.com/office/drawing/2014/main" id="{089B4C5B-669E-45EF-ACE1-AC0BDCEB0226}"/>
              </a:ext>
            </a:extLst>
          </p:cNvPr>
          <p:cNvSpPr>
            <a:spLocks noGrp="1"/>
          </p:cNvSpPr>
          <p:nvPr>
            <p:ph sz="quarter" idx="4"/>
          </p:nvPr>
        </p:nvSpPr>
        <p:spPr>
          <a:xfrm>
            <a:off x="6338315" y="2539015"/>
            <a:ext cx="5735315" cy="4318986"/>
          </a:xfrm>
        </p:spPr>
        <p:txBody>
          <a:bodyPr>
            <a:normAutofit lnSpcReduction="10000"/>
          </a:bodyPr>
          <a:lstStyle/>
          <a:p>
            <a:r>
              <a:rPr lang="cs-CZ" dirty="0"/>
              <a:t>a) zaměstnání, přístupu k zaměstnání a povolání, včetně příležitosti dosáhnout funkčního nebo jiného postupu v zaměstnání, b) přístupu k podnikání a jiné samostatné výdělečné činnosti, c) pracovních služebních poměrů a jiné závislé činnosti, d) odměňování, e) odbornému vzdělávání, poradenství a rekvalifikaci, f) členství a činnosti v odborových organizacích, radách zaměstnanců nebo organizacích zaměstnavatelů, včetně výhod, které tyto organizace svým členům poskytují, g) členství a činnosti v profesních komorách, včetně výhod, které tyto veřejnoprávní korporace svým členům poskytují, h) sociálního zabezpečení a zdravotní péče, i) přiznání a poskytování sociálních výhod, j) přístupu ke vzdělání a jeho poskytování, k) přístupu ke zboží a službám, včetně bydlení, pokud jsou nabízeny veřejnosti nebo při jejich nabízení, l) nabývání a nakládání s majetkem, m) manželství, rodiny nebo povinností k rodině. </a:t>
            </a:r>
          </a:p>
        </p:txBody>
      </p:sp>
      <p:sp>
        <p:nvSpPr>
          <p:cNvPr id="5" name="Zástupný symbol pro text 4">
            <a:extLst>
              <a:ext uri="{FF2B5EF4-FFF2-40B4-BE49-F238E27FC236}">
                <a16:creationId xmlns:a16="http://schemas.microsoft.com/office/drawing/2014/main" id="{5826B28A-6267-4669-9C1E-B9A7F61F4BDD}"/>
              </a:ext>
            </a:extLst>
          </p:cNvPr>
          <p:cNvSpPr>
            <a:spLocks noGrp="1"/>
          </p:cNvSpPr>
          <p:nvPr>
            <p:ph type="body" sz="quarter" idx="13"/>
          </p:nvPr>
        </p:nvSpPr>
        <p:spPr>
          <a:xfrm>
            <a:off x="6338316" y="1784412"/>
            <a:ext cx="4270248" cy="470516"/>
          </a:xfrm>
        </p:spPr>
        <p:txBody>
          <a:bodyPr>
            <a:normAutofit/>
          </a:bodyPr>
          <a:lstStyle/>
          <a:p>
            <a:r>
              <a:rPr lang="cs-CZ" dirty="0"/>
              <a:t>zejména ve věcech</a:t>
            </a:r>
          </a:p>
        </p:txBody>
      </p:sp>
      <p:sp>
        <p:nvSpPr>
          <p:cNvPr id="6" name="Nadpis 5">
            <a:extLst>
              <a:ext uri="{FF2B5EF4-FFF2-40B4-BE49-F238E27FC236}">
                <a16:creationId xmlns:a16="http://schemas.microsoft.com/office/drawing/2014/main" id="{736BC085-CA3C-499B-A331-14A90098CC99}"/>
              </a:ext>
            </a:extLst>
          </p:cNvPr>
          <p:cNvSpPr>
            <a:spLocks noGrp="1"/>
          </p:cNvSpPr>
          <p:nvPr>
            <p:ph type="title"/>
          </p:nvPr>
        </p:nvSpPr>
        <p:spPr>
          <a:xfrm>
            <a:off x="2231136" y="97654"/>
            <a:ext cx="7729728" cy="1535837"/>
          </a:xfrm>
        </p:spPr>
        <p:txBody>
          <a:bodyPr>
            <a:normAutofit/>
          </a:bodyPr>
          <a:lstStyle/>
          <a:p>
            <a:r>
              <a:rPr lang="cs-CZ" dirty="0"/>
              <a:t>Právo nebýt diskriminován se týká řady aspektů. Jde o požadavek nediskriminace z důvodu </a:t>
            </a:r>
          </a:p>
        </p:txBody>
      </p:sp>
    </p:spTree>
    <p:extLst>
      <p:ext uri="{BB962C8B-B14F-4D97-AF65-F5344CB8AC3E}">
        <p14:creationId xmlns:p14="http://schemas.microsoft.com/office/powerpoint/2010/main" val="37765703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BDF5C2-51EE-40D4-B73A-5E8938C57E93}"/>
              </a:ext>
            </a:extLst>
          </p:cNvPr>
          <p:cNvSpPr>
            <a:spLocks noGrp="1"/>
          </p:cNvSpPr>
          <p:nvPr>
            <p:ph type="title"/>
          </p:nvPr>
        </p:nvSpPr>
        <p:spPr/>
        <p:txBody>
          <a:bodyPr/>
          <a:lstStyle/>
          <a:p>
            <a:r>
              <a:rPr lang="cs-CZ" dirty="0"/>
              <a:t>Přímá diskriminace</a:t>
            </a:r>
          </a:p>
        </p:txBody>
      </p:sp>
      <p:sp>
        <p:nvSpPr>
          <p:cNvPr id="3" name="Zástupný symbol pro obsah 2">
            <a:extLst>
              <a:ext uri="{FF2B5EF4-FFF2-40B4-BE49-F238E27FC236}">
                <a16:creationId xmlns:a16="http://schemas.microsoft.com/office/drawing/2014/main" id="{58B25C1E-1B2B-42AD-8233-00AB239B3C35}"/>
              </a:ext>
            </a:extLst>
          </p:cNvPr>
          <p:cNvSpPr>
            <a:spLocks noGrp="1"/>
          </p:cNvSpPr>
          <p:nvPr>
            <p:ph idx="1"/>
          </p:nvPr>
        </p:nvSpPr>
        <p:spPr/>
        <p:txBody>
          <a:bodyPr/>
          <a:lstStyle/>
          <a:p>
            <a:r>
              <a:rPr lang="cs-CZ" dirty="0"/>
              <a:t>představuje jednání, včetně opomenutí, kdy se s jednou osobou zachází méně příznivě , než se zachází nebo zacházelo nebo by se zacházelo s jinou osobou ve srovnatelné situaci, a to z diskriminačních důvodů (důvody viz. výše). Za diskriminaci z důvodu pohlaví se považuje i diskriminace z důvodu těhotenství nebo mateřství a z důvodu pohlavní identifikace (transsexuální osoby). </a:t>
            </a:r>
          </a:p>
        </p:txBody>
      </p:sp>
    </p:spTree>
    <p:extLst>
      <p:ext uri="{BB962C8B-B14F-4D97-AF65-F5344CB8AC3E}">
        <p14:creationId xmlns:p14="http://schemas.microsoft.com/office/powerpoint/2010/main" val="4228272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14D229-B345-42BE-B4CE-2E848F41206C}"/>
              </a:ext>
            </a:extLst>
          </p:cNvPr>
          <p:cNvSpPr>
            <a:spLocks noGrp="1"/>
          </p:cNvSpPr>
          <p:nvPr>
            <p:ph type="title"/>
          </p:nvPr>
        </p:nvSpPr>
        <p:spPr/>
        <p:txBody>
          <a:bodyPr/>
          <a:lstStyle/>
          <a:p>
            <a:r>
              <a:rPr lang="cs-CZ" dirty="0"/>
              <a:t>Nepřímá diskriminace</a:t>
            </a:r>
          </a:p>
        </p:txBody>
      </p:sp>
      <p:sp>
        <p:nvSpPr>
          <p:cNvPr id="3" name="Zástupný symbol pro obsah 2">
            <a:extLst>
              <a:ext uri="{FF2B5EF4-FFF2-40B4-BE49-F238E27FC236}">
                <a16:creationId xmlns:a16="http://schemas.microsoft.com/office/drawing/2014/main" id="{7D4E4A23-8F3D-4705-8AC3-C1B340061470}"/>
              </a:ext>
            </a:extLst>
          </p:cNvPr>
          <p:cNvSpPr>
            <a:spLocks noGrp="1"/>
          </p:cNvSpPr>
          <p:nvPr>
            <p:ph idx="1"/>
          </p:nvPr>
        </p:nvSpPr>
        <p:spPr/>
        <p:txBody>
          <a:bodyPr/>
          <a:lstStyle/>
          <a:p>
            <a:r>
              <a:rPr lang="cs-CZ" dirty="0"/>
              <a:t>představuje jednání nebo opomenutí, kdy na základě zdánlivě neutrálního ustanovení, kritéria nebo praxe je některého z důvodů diskriminace osoba znevýhodněna proti ostatním. </a:t>
            </a:r>
          </a:p>
        </p:txBody>
      </p:sp>
    </p:spTree>
    <p:extLst>
      <p:ext uri="{BB962C8B-B14F-4D97-AF65-F5344CB8AC3E}">
        <p14:creationId xmlns:p14="http://schemas.microsoft.com/office/powerpoint/2010/main" val="853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lstStyle/>
          <a:p>
            <a:pPr algn="ctr"/>
            <a:r>
              <a:rPr lang="cs-CZ" b="1" dirty="0"/>
              <a:t>Gender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62075"/>
            <a:ext cx="6656916" cy="4679287"/>
          </a:xfrm>
        </p:spPr>
        <p:txBody>
          <a:bodyPr/>
          <a:lstStyle/>
          <a:p>
            <a:r>
              <a:rPr lang="cs-CZ" b="1" dirty="0"/>
              <a:t>Gender</a:t>
            </a:r>
            <a:r>
              <a:rPr lang="cs-CZ" dirty="0"/>
              <a:t> coby „sociálně utvářený soubor vlastností, chování, zájmů, vzhledu atd., který je v určité společnosti spojován s obrazem ženy nebo muže. Konkrétní náplň tohoto souboru ženských a mužských charakteristik je kulturně a historicky proměnlivá. V různých historických obdobích a v různých kulturách se očekávání vůči ženám a mužům liší“ (Smetáčková, Vlková, 2005, s. 10);</a:t>
            </a:r>
          </a:p>
          <a:p>
            <a:endParaRPr lang="cs-CZ" dirty="0"/>
          </a:p>
          <a:p>
            <a:r>
              <a:rPr lang="cs-CZ" b="1" dirty="0"/>
              <a:t>Specifické vzorce chování, které každá společnost považuje za typicky mužské nebo ženské;</a:t>
            </a:r>
          </a:p>
          <a:p>
            <a:endParaRPr lang="cs-CZ" b="1" dirty="0"/>
          </a:p>
          <a:p>
            <a:r>
              <a:rPr lang="cs-CZ" b="1" dirty="0"/>
              <a:t>„Genderové proměny“.  </a:t>
            </a:r>
          </a:p>
          <a:p>
            <a:pPr marL="0" indent="0">
              <a:buNone/>
            </a:pPr>
            <a:endParaRPr lang="cs-CZ" dirty="0"/>
          </a:p>
          <a:p>
            <a:endParaRPr lang="cs-CZ" dirty="0"/>
          </a:p>
        </p:txBody>
      </p:sp>
      <p:pic>
        <p:nvPicPr>
          <p:cNvPr id="1026" name="Picture 2" descr="VÃ½sledek obrÃ¡zku pro gender">
            <a:extLst>
              <a:ext uri="{FF2B5EF4-FFF2-40B4-BE49-F238E27FC236}">
                <a16:creationId xmlns:a16="http://schemas.microsoft.com/office/drawing/2014/main" id="{03B862BF-C0F6-43FE-BD66-F07E7C223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053" y="3163555"/>
            <a:ext cx="4720285" cy="340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88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45436-E39D-46D9-B64A-989BA474824F}"/>
              </a:ext>
            </a:extLst>
          </p:cNvPr>
          <p:cNvSpPr>
            <a:spLocks noGrp="1"/>
          </p:cNvSpPr>
          <p:nvPr>
            <p:ph type="title"/>
          </p:nvPr>
        </p:nvSpPr>
        <p:spPr/>
        <p:txBody>
          <a:bodyPr/>
          <a:lstStyle/>
          <a:p>
            <a:r>
              <a:rPr lang="cs-CZ" dirty="0"/>
              <a:t>Formy diskriminace</a:t>
            </a:r>
          </a:p>
        </p:txBody>
      </p:sp>
      <p:sp>
        <p:nvSpPr>
          <p:cNvPr id="3" name="Zástupný symbol pro obsah 2">
            <a:extLst>
              <a:ext uri="{FF2B5EF4-FFF2-40B4-BE49-F238E27FC236}">
                <a16:creationId xmlns:a16="http://schemas.microsoft.com/office/drawing/2014/main" id="{514A7B66-B373-4C79-9EFF-7E9FF6C4733D}"/>
              </a:ext>
            </a:extLst>
          </p:cNvPr>
          <p:cNvSpPr>
            <a:spLocks noGrp="1"/>
          </p:cNvSpPr>
          <p:nvPr>
            <p:ph idx="1"/>
          </p:nvPr>
        </p:nvSpPr>
        <p:spPr>
          <a:xfrm>
            <a:off x="2231136" y="2638044"/>
            <a:ext cx="7729728" cy="4219956"/>
          </a:xfrm>
        </p:spPr>
        <p:txBody>
          <a:bodyPr/>
          <a:lstStyle/>
          <a:p>
            <a:r>
              <a:rPr lang="cs-CZ" dirty="0"/>
              <a:t>Další obtěžování – jde o nežádoucí chování související s diskriminačními důvody, jehož záměrem nebo důsledkem je snížení důstojnosti osoby a vytvoření zastrašujícího, nepřátelského, ponižujícího, pokořujícího nebo urážlivého prostředí nebo které může být oprávněně vnímáno jako podmínka pro rozhodnutí ovlivňující výkon práv a povinností vyplývajících ¨z právních vztahů. </a:t>
            </a:r>
          </a:p>
          <a:p>
            <a:r>
              <a:rPr lang="cs-CZ" dirty="0"/>
              <a:t>Sexuální obtěžování – jde o nežádoucí chování související s diskriminačními důvody, které má sexuální povahu. </a:t>
            </a:r>
          </a:p>
          <a:p>
            <a:r>
              <a:rPr lang="cs-CZ" dirty="0"/>
              <a:t>Pronásledování - jde o nepříznivé zacházení, postih nebo znevýhodnění, k němuž došlo v důsledku uplatnění práv podle zákona.</a:t>
            </a:r>
          </a:p>
        </p:txBody>
      </p:sp>
    </p:spTree>
    <p:extLst>
      <p:ext uri="{BB962C8B-B14F-4D97-AF65-F5344CB8AC3E}">
        <p14:creationId xmlns:p14="http://schemas.microsoft.com/office/powerpoint/2010/main" val="2618207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E4A73E-13D1-4423-92A0-B65A18CF091D}"/>
              </a:ext>
            </a:extLst>
          </p:cNvPr>
          <p:cNvSpPr>
            <a:spLocks noGrp="1"/>
          </p:cNvSpPr>
          <p:nvPr>
            <p:ph type="title"/>
          </p:nvPr>
        </p:nvSpPr>
        <p:spPr/>
        <p:txBody>
          <a:bodyPr/>
          <a:lstStyle/>
          <a:p>
            <a:r>
              <a:rPr lang="cs-CZ" dirty="0"/>
              <a:t>GENDER MAINSTREAMING </a:t>
            </a:r>
          </a:p>
        </p:txBody>
      </p:sp>
      <p:sp>
        <p:nvSpPr>
          <p:cNvPr id="3" name="Zástupný symbol pro obsah 2">
            <a:extLst>
              <a:ext uri="{FF2B5EF4-FFF2-40B4-BE49-F238E27FC236}">
                <a16:creationId xmlns:a16="http://schemas.microsoft.com/office/drawing/2014/main" id="{0934721B-7DBD-4EA0-9639-42E1704A35E7}"/>
              </a:ext>
            </a:extLst>
          </p:cNvPr>
          <p:cNvSpPr>
            <a:spLocks noGrp="1"/>
          </p:cNvSpPr>
          <p:nvPr>
            <p:ph idx="1"/>
          </p:nvPr>
        </p:nvSpPr>
        <p:spPr/>
        <p:txBody>
          <a:bodyPr>
            <a:normAutofit lnSpcReduction="10000"/>
          </a:bodyPr>
          <a:lstStyle/>
          <a:p>
            <a:pPr marL="0" indent="0">
              <a:buNone/>
            </a:pPr>
            <a:r>
              <a:rPr lang="cs-CZ" dirty="0"/>
              <a:t>je nástroj k odstraňování nerovnosti mezi pohlavími. Postup, ve kterém jsou všechny koncepční, rozhodovací a vyhodnocovací procesy ve všech fázích jejich přípravy a provádění podřízeny hledisku rovnosti příležitostí mužů a žen. Tzn. že před přijetím jakéhokoli rozhodnutí je nutné vyhodnotit dopad tohoto rozhodnutí na muže a na ženy (tzv. genderová analýza). Zjistí-li se, že jedno z pohlaví bude negativně ovlivněno, musí ten, kdo rozhodnutí přijímá, podniknout kroky k tomu, aby škodlivé účinky příslušného rozhodnutí odstranil nebo alespoň minimalizoval Např. při plánování spojů hromadné dopravy by se mělo posoudit, jakým způsobem ji využívají muži a jakým ženy. Tento způsob bývá velmi rozdílný. Teprve po takovém posouzení lze rozhodnout tak, že není poškozeno ani jedno pohlaví.</a:t>
            </a:r>
          </a:p>
        </p:txBody>
      </p:sp>
    </p:spTree>
    <p:extLst>
      <p:ext uri="{BB962C8B-B14F-4D97-AF65-F5344CB8AC3E}">
        <p14:creationId xmlns:p14="http://schemas.microsoft.com/office/powerpoint/2010/main" val="21775726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0239E2-DD80-4A89-8BFC-C443BA73CDB1}"/>
              </a:ext>
            </a:extLst>
          </p:cNvPr>
          <p:cNvSpPr>
            <a:spLocks noGrp="1"/>
          </p:cNvSpPr>
          <p:nvPr>
            <p:ph type="title"/>
          </p:nvPr>
        </p:nvSpPr>
        <p:spPr/>
        <p:txBody>
          <a:bodyPr/>
          <a:lstStyle/>
          <a:p>
            <a:r>
              <a:rPr lang="cs-CZ" dirty="0"/>
              <a:t>Počátky feminismu v českých zemích</a:t>
            </a:r>
          </a:p>
        </p:txBody>
      </p:sp>
      <p:sp>
        <p:nvSpPr>
          <p:cNvPr id="3" name="Zástupný symbol pro obsah 2">
            <a:extLst>
              <a:ext uri="{FF2B5EF4-FFF2-40B4-BE49-F238E27FC236}">
                <a16:creationId xmlns:a16="http://schemas.microsoft.com/office/drawing/2014/main" id="{C5F48823-624C-4C93-8FBE-26560F30CD6A}"/>
              </a:ext>
            </a:extLst>
          </p:cNvPr>
          <p:cNvSpPr>
            <a:spLocks noGrp="1"/>
          </p:cNvSpPr>
          <p:nvPr>
            <p:ph idx="1"/>
          </p:nvPr>
        </p:nvSpPr>
        <p:spPr/>
        <p:txBody>
          <a:bodyPr/>
          <a:lstStyle/>
          <a:p>
            <a:r>
              <a:rPr lang="cs-CZ" dirty="0"/>
              <a:t>První představitelky feminismu v českých zemích chápaly své úsilí jako nedílnou součást národního obrození s jeho požadavky kulturního povznesení české společnosti samozřejmě včetně žen. Jako nejvíce diskriminační byly považovány oblasti vzdělávání a každodenní praxe trhu práce. Proto se realizované aktivity soustřeďovaly se na oblast přístupu žen ke vzdělávání a rozšiřování profesního uplatňování žen, protože v této formě byla hledána reálná možnost začlenění žen do společnosti a příležitost k jejich uplatnění.</a:t>
            </a:r>
          </a:p>
        </p:txBody>
      </p:sp>
    </p:spTree>
    <p:extLst>
      <p:ext uri="{BB962C8B-B14F-4D97-AF65-F5344CB8AC3E}">
        <p14:creationId xmlns:p14="http://schemas.microsoft.com/office/powerpoint/2010/main" val="12733176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08BD49-15AA-4C54-A0E1-A210912052BD}"/>
              </a:ext>
            </a:extLst>
          </p:cNvPr>
          <p:cNvSpPr>
            <a:spLocks noGrp="1"/>
          </p:cNvSpPr>
          <p:nvPr>
            <p:ph type="title"/>
          </p:nvPr>
        </p:nvSpPr>
        <p:spPr/>
        <p:txBody>
          <a:bodyPr/>
          <a:lstStyle/>
          <a:p>
            <a:r>
              <a:rPr lang="cs-CZ" dirty="0"/>
              <a:t>Vzdělání a uplatnění</a:t>
            </a:r>
          </a:p>
        </p:txBody>
      </p:sp>
      <p:sp>
        <p:nvSpPr>
          <p:cNvPr id="3" name="Zástupný symbol pro obsah 2">
            <a:extLst>
              <a:ext uri="{FF2B5EF4-FFF2-40B4-BE49-F238E27FC236}">
                <a16:creationId xmlns:a16="http://schemas.microsoft.com/office/drawing/2014/main" id="{A2FC84BD-BC96-4D1A-B5BB-E7F876B82C0E}"/>
              </a:ext>
            </a:extLst>
          </p:cNvPr>
          <p:cNvSpPr>
            <a:spLocks noGrp="1"/>
          </p:cNvSpPr>
          <p:nvPr>
            <p:ph idx="1"/>
          </p:nvPr>
        </p:nvSpPr>
        <p:spPr>
          <a:xfrm>
            <a:off x="2231136" y="2638044"/>
            <a:ext cx="7729728" cy="4219956"/>
          </a:xfrm>
        </p:spPr>
        <p:txBody>
          <a:bodyPr>
            <a:normAutofit lnSpcReduction="10000"/>
          </a:bodyPr>
          <a:lstStyle/>
          <a:p>
            <a:r>
              <a:rPr lang="cs-CZ" dirty="0"/>
              <a:t>1895 Nový univerzitní zákon umožňuje ženám studovat na filozofických fakultách. </a:t>
            </a:r>
          </a:p>
          <a:p>
            <a:r>
              <a:rPr lang="cs-CZ" dirty="0"/>
              <a:t>1895 Filozof. fakulta české univerzity přijímá 6 absolventek Minervy jako hospitantky. 1</a:t>
            </a:r>
          </a:p>
          <a:p>
            <a:r>
              <a:rPr lang="cs-CZ" dirty="0"/>
              <a:t>1895 Lékařská fakulta německé univerzity povoluje 3 minervistkám navštěvovat přednášky, zatímco česká LF se brání vstupu žen. </a:t>
            </a:r>
          </a:p>
          <a:p>
            <a:r>
              <a:rPr lang="cs-CZ" dirty="0"/>
              <a:t>1896 Lékařská fakulta české univerzity umožňuje přijímat hospitantky.</a:t>
            </a:r>
          </a:p>
          <a:p>
            <a:r>
              <a:rPr lang="cs-CZ" dirty="0"/>
              <a:t>1896 Rakousko uznává zahraniční diplomy žen, musí však být nostrifikovány rakouskými univerzitami. </a:t>
            </a:r>
          </a:p>
          <a:p>
            <a:r>
              <a:rPr lang="cs-CZ" dirty="0"/>
              <a:t>1897 Ženám je povoleno nastoupit jako mimořádným studentkám na lékařské fakulty. </a:t>
            </a:r>
          </a:p>
          <a:p>
            <a:r>
              <a:rPr lang="cs-CZ" dirty="0"/>
              <a:t>1897 Filozofické fakulty rakouských univerzit přijímají ženy. </a:t>
            </a:r>
          </a:p>
          <a:p>
            <a:r>
              <a:rPr lang="cs-CZ" dirty="0"/>
              <a:t>1900 Ženy mohly studovat medicínu a farmacii jako řádné studentky. </a:t>
            </a:r>
          </a:p>
        </p:txBody>
      </p:sp>
    </p:spTree>
    <p:extLst>
      <p:ext uri="{BB962C8B-B14F-4D97-AF65-F5344CB8AC3E}">
        <p14:creationId xmlns:p14="http://schemas.microsoft.com/office/powerpoint/2010/main" val="3015273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34024B-2F47-4E9F-979E-969FA38E8173}"/>
              </a:ext>
            </a:extLst>
          </p:cNvPr>
          <p:cNvSpPr>
            <a:spLocks noGrp="1"/>
          </p:cNvSpPr>
          <p:nvPr>
            <p:ph type="title"/>
          </p:nvPr>
        </p:nvSpPr>
        <p:spPr/>
        <p:txBody>
          <a:bodyPr/>
          <a:lstStyle/>
          <a:p>
            <a:r>
              <a:rPr lang="cs-CZ" dirty="0"/>
              <a:t>První absolventky univerzity</a:t>
            </a:r>
          </a:p>
        </p:txBody>
      </p:sp>
      <p:sp>
        <p:nvSpPr>
          <p:cNvPr id="3" name="Zástupný symbol pro obsah 2">
            <a:extLst>
              <a:ext uri="{FF2B5EF4-FFF2-40B4-BE49-F238E27FC236}">
                <a16:creationId xmlns:a16="http://schemas.microsoft.com/office/drawing/2014/main" id="{BA9B17B8-8FDB-408C-9EA9-86304338127C}"/>
              </a:ext>
            </a:extLst>
          </p:cNvPr>
          <p:cNvSpPr>
            <a:spLocks noGrp="1"/>
          </p:cNvSpPr>
          <p:nvPr>
            <p:ph idx="1"/>
          </p:nvPr>
        </p:nvSpPr>
        <p:spPr>
          <a:xfrm>
            <a:off x="2231136" y="2638044"/>
            <a:ext cx="7729728" cy="4082352"/>
          </a:xfrm>
        </p:spPr>
        <p:txBody>
          <a:bodyPr>
            <a:normAutofit fontScale="92500" lnSpcReduction="20000"/>
          </a:bodyPr>
          <a:lstStyle/>
          <a:p>
            <a:r>
              <a:rPr lang="cs-CZ" dirty="0"/>
              <a:t>1900 Osm žen absolvovalo filozofickou fakultu s učitelskou aprobací pro různé obory přírodních věd. Za profesorky je přijímají dívčí gymnázia – pražská Minerva a brněnská Vesna. </a:t>
            </a:r>
          </a:p>
          <a:p>
            <a:r>
              <a:rPr lang="cs-CZ" dirty="0"/>
              <a:t>1901 První doktorské promoce žen na filozofické fakultě: Marie Z. Baborová – biologie, Marie Fabiánová – matematika. </a:t>
            </a:r>
          </a:p>
          <a:p>
            <a:r>
              <a:rPr lang="cs-CZ" dirty="0"/>
              <a:t>1902 Anna Honzáková promuje na lékařské fakultě, Alice G. Masaryková promuje na FF. z anglické literatury. </a:t>
            </a:r>
          </a:p>
          <a:p>
            <a:r>
              <a:rPr lang="cs-CZ" dirty="0"/>
              <a:t>1908 na farmaceutické fakultě promuje 8 žen. 1908 Sdružení akademicky vzdělaných žen. </a:t>
            </a:r>
          </a:p>
          <a:p>
            <a:r>
              <a:rPr lang="cs-CZ" dirty="0"/>
              <a:t>1909 MUDr. B. </a:t>
            </a:r>
            <a:r>
              <a:rPr lang="cs-CZ" dirty="0" err="1"/>
              <a:t>Nevšímalová</a:t>
            </a:r>
            <a:r>
              <a:rPr lang="cs-CZ" dirty="0"/>
              <a:t> jmenována asistentkou na klinice pro nemoci novorozenců. </a:t>
            </a:r>
          </a:p>
          <a:p>
            <a:r>
              <a:rPr lang="cs-CZ" dirty="0"/>
              <a:t>1912 zvolena první žena poslankyní do Sněmu království českého – spisovatelka </a:t>
            </a:r>
            <a:r>
              <a:rPr lang="cs-CZ" dirty="0" err="1"/>
              <a:t>B.VikováKunětická</a:t>
            </a:r>
            <a:r>
              <a:rPr lang="cs-CZ" dirty="0"/>
              <a:t>. </a:t>
            </a:r>
          </a:p>
          <a:p>
            <a:r>
              <a:rPr lang="cs-CZ" dirty="0"/>
              <a:t>1914 MUDr. Eliška </a:t>
            </a:r>
            <a:r>
              <a:rPr lang="cs-CZ" dirty="0" err="1"/>
              <a:t>Vozábová</a:t>
            </a:r>
            <a:r>
              <a:rPr lang="cs-CZ" dirty="0"/>
              <a:t> – jmenována asistentkou na kožní klinice. </a:t>
            </a:r>
          </a:p>
        </p:txBody>
      </p:sp>
    </p:spTree>
    <p:extLst>
      <p:ext uri="{BB962C8B-B14F-4D97-AF65-F5344CB8AC3E}">
        <p14:creationId xmlns:p14="http://schemas.microsoft.com/office/powerpoint/2010/main" val="1778974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165C94-3B07-4247-8462-FF71510E1CEE}"/>
              </a:ext>
            </a:extLst>
          </p:cNvPr>
          <p:cNvSpPr>
            <a:spLocks noGrp="1"/>
          </p:cNvSpPr>
          <p:nvPr>
            <p:ph type="title"/>
          </p:nvPr>
        </p:nvSpPr>
        <p:spPr/>
        <p:txBody>
          <a:bodyPr/>
          <a:lstStyle/>
          <a:p>
            <a:r>
              <a:rPr lang="cs-CZ" dirty="0"/>
              <a:t>První republika</a:t>
            </a:r>
          </a:p>
        </p:txBody>
      </p:sp>
      <p:sp>
        <p:nvSpPr>
          <p:cNvPr id="3" name="Zástupný symbol pro obsah 2">
            <a:extLst>
              <a:ext uri="{FF2B5EF4-FFF2-40B4-BE49-F238E27FC236}">
                <a16:creationId xmlns:a16="http://schemas.microsoft.com/office/drawing/2014/main" id="{2D527503-6F79-45DA-98B1-3FB25148412B}"/>
              </a:ext>
            </a:extLst>
          </p:cNvPr>
          <p:cNvSpPr>
            <a:spLocks noGrp="1"/>
          </p:cNvSpPr>
          <p:nvPr>
            <p:ph idx="1"/>
          </p:nvPr>
        </p:nvSpPr>
        <p:spPr>
          <a:xfrm>
            <a:off x="2231136" y="2638044"/>
            <a:ext cx="7729728" cy="4219956"/>
          </a:xfrm>
        </p:spPr>
        <p:txBody>
          <a:bodyPr>
            <a:normAutofit lnSpcReduction="10000"/>
          </a:bodyPr>
          <a:lstStyle/>
          <a:p>
            <a:r>
              <a:rPr lang="cs-CZ" dirty="0"/>
              <a:t>1918 ve Washingtonské deklaraci se objevuje zásada, že ženy budou v ČSR postaveny politicky, sociálně a kulturně naroveň mužům. </a:t>
            </a:r>
          </a:p>
          <a:p>
            <a:r>
              <a:rPr lang="cs-CZ" dirty="0"/>
              <a:t>1918 Ženy získávají volební právo. </a:t>
            </a:r>
          </a:p>
          <a:p>
            <a:r>
              <a:rPr lang="cs-CZ" dirty="0"/>
              <a:t>1918 Právnické fakulty přijímají první ženy. </a:t>
            </a:r>
          </a:p>
          <a:p>
            <a:r>
              <a:rPr lang="cs-CZ" dirty="0"/>
              <a:t>1920 § 106 Ústavy Československé republiky stanovuje, že výsady pohlaví se neuznávají. </a:t>
            </a:r>
          </a:p>
          <a:p>
            <a:r>
              <a:rPr lang="cs-CZ" dirty="0"/>
              <a:t>1920 ČVUT přijímá první řádné studentky. </a:t>
            </a:r>
          </a:p>
          <a:p>
            <a:r>
              <a:rPr lang="cs-CZ" dirty="0"/>
              <a:t>1921 Na ČVUT promuje první česká chemička H. Fischerová a architektka </a:t>
            </a:r>
            <a:r>
              <a:rPr lang="cs-CZ" dirty="0" err="1"/>
              <a:t>PetříkováPavlíková</a:t>
            </a:r>
            <a:r>
              <a:rPr lang="cs-CZ" dirty="0"/>
              <a:t>. </a:t>
            </a:r>
          </a:p>
          <a:p>
            <a:r>
              <a:rPr lang="cs-CZ" dirty="0"/>
              <a:t>1921 Sdružení vysokoškolsky vzdělaných žen (Milada Horáková, A. Honzáková, A. Masaryková). </a:t>
            </a:r>
          </a:p>
          <a:p>
            <a:r>
              <a:rPr lang="cs-CZ" dirty="0"/>
              <a:t>1922 První ženě – E. Krásnohorské - je udělen čestný doktorát Univerzity Karlovy.</a:t>
            </a:r>
          </a:p>
        </p:txBody>
      </p:sp>
    </p:spTree>
    <p:extLst>
      <p:ext uri="{BB962C8B-B14F-4D97-AF65-F5344CB8AC3E}">
        <p14:creationId xmlns:p14="http://schemas.microsoft.com/office/powerpoint/2010/main" val="1643918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1717EF-6B79-4154-823E-4F2CE04E3075}"/>
              </a:ext>
            </a:extLst>
          </p:cNvPr>
          <p:cNvSpPr>
            <a:spLocks noGrp="1"/>
          </p:cNvSpPr>
          <p:nvPr>
            <p:ph type="title"/>
          </p:nvPr>
        </p:nvSpPr>
        <p:spPr/>
        <p:txBody>
          <a:bodyPr/>
          <a:lstStyle/>
          <a:p>
            <a:r>
              <a:rPr lang="cs-CZ" dirty="0"/>
              <a:t>Volební právo a české ženy:</a:t>
            </a:r>
          </a:p>
        </p:txBody>
      </p:sp>
      <p:sp>
        <p:nvSpPr>
          <p:cNvPr id="3" name="Zástupný symbol pro obsah 2">
            <a:extLst>
              <a:ext uri="{FF2B5EF4-FFF2-40B4-BE49-F238E27FC236}">
                <a16:creationId xmlns:a16="http://schemas.microsoft.com/office/drawing/2014/main" id="{33583737-2C19-4B62-A5BA-763D462E4FCC}"/>
              </a:ext>
            </a:extLst>
          </p:cNvPr>
          <p:cNvSpPr>
            <a:spLocks noGrp="1"/>
          </p:cNvSpPr>
          <p:nvPr>
            <p:ph idx="1"/>
          </p:nvPr>
        </p:nvSpPr>
        <p:spPr>
          <a:xfrm>
            <a:off x="2231136" y="2638044"/>
            <a:ext cx="7729728" cy="3993575"/>
          </a:xfrm>
        </p:spPr>
        <p:txBody>
          <a:bodyPr>
            <a:normAutofit lnSpcReduction="10000"/>
          </a:bodyPr>
          <a:lstStyle/>
          <a:p>
            <a:r>
              <a:rPr lang="cs-CZ" dirty="0"/>
              <a:t>1887 první veřejně přednesený návrh volebního práva pro ženy. </a:t>
            </a:r>
          </a:p>
          <a:p>
            <a:pPr marL="0" indent="0">
              <a:buNone/>
            </a:pPr>
            <a:r>
              <a:rPr lang="cs-CZ" dirty="0"/>
              <a:t>● 1905 založení nejaktivnější ženské organizace Výboru pro volební právo žen v čele s Marií Tůmovou a Fr. Plamínkovou. </a:t>
            </a:r>
          </a:p>
          <a:p>
            <a:pPr marL="0" indent="0">
              <a:buNone/>
            </a:pPr>
            <a:r>
              <a:rPr lang="cs-CZ" dirty="0"/>
              <a:t>● 1912 zvolení </a:t>
            </a:r>
            <a:r>
              <a:rPr lang="cs-CZ" dirty="0" err="1"/>
              <a:t>B.Vikové</a:t>
            </a:r>
            <a:r>
              <a:rPr lang="cs-CZ" dirty="0"/>
              <a:t> – Kunětické do českého zemského sněmu, což bylo první zvolení ženy do zastupitelského orgánu ve str. Evropě. </a:t>
            </a:r>
          </a:p>
          <a:p>
            <a:pPr marL="0" indent="0">
              <a:buNone/>
            </a:pPr>
            <a:r>
              <a:rPr lang="cs-CZ" dirty="0"/>
              <a:t>● 1918 přiznání volebního právo ženám v Československu. </a:t>
            </a:r>
          </a:p>
          <a:p>
            <a:pPr marL="0" indent="0">
              <a:buNone/>
            </a:pPr>
            <a:r>
              <a:rPr lang="cs-CZ" dirty="0"/>
              <a:t>V ostatních zemích bylo volební právo ženám uzákoněno: 1776 - New Jersey - ovšem za 30 let zrušeno, 1893 - Nový Zéland, 1902 – Austrálie, 1906 – Finsko, 1913 – Norsko, 1915 - Dánsko, Island, 1917 - SSSR, Nizozemí, 1918 - Rakousko, Československo, Polsko, Kanada, Švédsko, 1919 - Německo, Lucembursko, 1920 – USA, 1923 – Turecko, 1928 - Velká Británie, 1929 – Ekvádor, 1931 – Španělsko, 1932 – Brazílie, 1935 – Indie, 1946 - Belgie, Francie, Rumunsko, Jugoslávie, Japonsko, 1947 – Čína, 1971 – Švýcarsko, 1980 – Irák, 2005 – Kuvajt.</a:t>
            </a:r>
          </a:p>
        </p:txBody>
      </p:sp>
    </p:spTree>
    <p:extLst>
      <p:ext uri="{BB962C8B-B14F-4D97-AF65-F5344CB8AC3E}">
        <p14:creationId xmlns:p14="http://schemas.microsoft.com/office/powerpoint/2010/main" val="3871275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8A6051C3-B70F-42F9-A223-8053BE87BEC6}"/>
              </a:ext>
            </a:extLst>
          </p:cNvPr>
          <p:cNvSpPr>
            <a:spLocks noGrp="1"/>
          </p:cNvSpPr>
          <p:nvPr>
            <p:ph sz="half" idx="2"/>
          </p:nvPr>
        </p:nvSpPr>
        <p:spPr>
          <a:xfrm>
            <a:off x="1512414" y="2313433"/>
            <a:ext cx="4826242" cy="4256042"/>
          </a:xfrm>
        </p:spPr>
        <p:txBody>
          <a:bodyPr>
            <a:normAutofit fontScale="92500" lnSpcReduction="20000"/>
          </a:bodyPr>
          <a:lstStyle/>
          <a:p>
            <a:r>
              <a:rPr lang="cs-CZ" b="1" dirty="0"/>
              <a:t>Proč jsem </a:t>
            </a:r>
            <a:r>
              <a:rPr lang="cs-CZ" b="1" dirty="0" err="1"/>
              <a:t>feminist</a:t>
            </a:r>
            <a:r>
              <a:rPr lang="cs-CZ" b="1" dirty="0"/>
              <a:t>(k)ou: </a:t>
            </a:r>
            <a:r>
              <a:rPr lang="fr-FR" dirty="0"/>
              <a:t>Francouzský institut: </a:t>
            </a:r>
            <a:r>
              <a:rPr lang="fr-FR" u="sng" dirty="0">
                <a:hlinkClick r:id="rId2" tooltip="https://www.youtube.com/watch?v=xFphbYKZctM"/>
              </a:rPr>
              <a:t>https://www.youtube.com/…ctM</a:t>
            </a:r>
            <a:r>
              <a:rPr lang="cs-CZ" u="sng" dirty="0"/>
              <a:t> </a:t>
            </a:r>
            <a:r>
              <a:rPr lang="cs-CZ" b="1" dirty="0"/>
              <a:t> </a:t>
            </a:r>
          </a:p>
          <a:p>
            <a:pPr fontAlgn="base"/>
            <a:r>
              <a:rPr lang="cs-CZ" b="1" dirty="0"/>
              <a:t>Ženy nechtějí do politiky? Nevěřte povídačkám, volit chodí poctivěji než muži, říká </a:t>
            </a:r>
            <a:r>
              <a:rPr lang="cs-CZ" b="1" dirty="0" err="1"/>
              <a:t>Smiggels</a:t>
            </a:r>
            <a:r>
              <a:rPr lang="cs-CZ" b="1" dirty="0"/>
              <a:t> Kavková</a:t>
            </a:r>
          </a:p>
          <a:p>
            <a:pPr fontAlgn="base"/>
            <a:r>
              <a:rPr lang="cs-CZ" b="1" u="sng" dirty="0">
                <a:hlinkClick r:id="rId3" tooltip="https://video.aktualne.cz/dvtv/zeny-nechteji-do-politiky-neverte-povidackam-volit-chodi-poc/r~d5b81e7c979711e7a0c50025900fea04/?redirected=1505291868"/>
              </a:rPr>
              <a:t>https://video.aktualne.cz/…868</a:t>
            </a:r>
            <a:endParaRPr lang="cs-CZ" b="1" dirty="0"/>
          </a:p>
          <a:p>
            <a:r>
              <a:rPr lang="cs-CZ" dirty="0"/>
              <a:t>Ženy a muži mají odlišné životní zkušenosti a často i odlišné politické priority. V české politice, která je pořád ještě pánským klubem, životní zkušenosti žen chybí, říká Jana </a:t>
            </a:r>
            <a:r>
              <a:rPr lang="cs-CZ" dirty="0" err="1"/>
              <a:t>Smiggels</a:t>
            </a:r>
            <a:r>
              <a:rPr lang="cs-CZ" dirty="0"/>
              <a:t> Kavková, ředitelka Fórum 50 % a předsedkyně České ženské lobby. Více v dalším díle DVTV Apel. </a:t>
            </a:r>
          </a:p>
          <a:p>
            <a:r>
              <a:rPr lang="cs-CZ" dirty="0"/>
              <a:t>Film: </a:t>
            </a:r>
            <a:r>
              <a:rPr lang="cs-CZ" u="sng" dirty="0">
                <a:hlinkClick r:id="rId4" tooltip="https://www.csfd.cz/film/367116-sufrazetka/prehled/"/>
              </a:rPr>
              <a:t>https://www.csfd.cz/…</a:t>
            </a:r>
            <a:r>
              <a:rPr lang="cs-CZ" u="sng" dirty="0" err="1">
                <a:hlinkClick r:id="rId4" tooltip="https://www.csfd.cz/film/367116-sufrazetka/prehled/"/>
              </a:rPr>
              <a:t>ed</a:t>
            </a:r>
            <a:r>
              <a:rPr lang="cs-CZ" u="sng" dirty="0">
                <a:hlinkClick r:id="rId4" tooltip="https://www.csfd.cz/film/367116-sufrazetka/prehled/"/>
              </a:rPr>
              <a:t>/</a:t>
            </a:r>
            <a:r>
              <a:rPr lang="cs-CZ" dirty="0"/>
              <a:t>  </a:t>
            </a:r>
          </a:p>
          <a:p>
            <a:pPr marL="0" lvl="0" indent="0" eaLnBrk="0" fontAlgn="base" hangingPunct="0">
              <a:spcBef>
                <a:spcPct val="0"/>
              </a:spcBef>
              <a:spcAft>
                <a:spcPct val="0"/>
              </a:spcAft>
              <a:buClrTx/>
              <a:buNone/>
            </a:pPr>
            <a:endParaRPr lang="cs-CZ" altLang="cs-CZ" b="1" dirty="0">
              <a:solidFill>
                <a:schemeClr val="tx1"/>
              </a:solidFill>
              <a:latin typeface="Open Sans"/>
            </a:endParaRPr>
          </a:p>
          <a:p>
            <a:pPr marL="0" lvl="0" indent="0" eaLnBrk="0" fontAlgn="base" hangingPunct="0">
              <a:spcBef>
                <a:spcPct val="0"/>
              </a:spcBef>
              <a:spcAft>
                <a:spcPct val="0"/>
              </a:spcAft>
              <a:buClrTx/>
              <a:buNone/>
            </a:pPr>
            <a:r>
              <a:rPr lang="cs-CZ" altLang="cs-CZ" b="1" dirty="0">
                <a:solidFill>
                  <a:schemeClr val="tx1"/>
                </a:solidFill>
                <a:latin typeface="Open Sans"/>
              </a:rPr>
              <a:t>Sufražetka</a:t>
            </a:r>
            <a:r>
              <a:rPr lang="cs-CZ" altLang="cs-CZ" dirty="0">
                <a:solidFill>
                  <a:schemeClr val="tx1"/>
                </a:solidFill>
                <a:latin typeface="Open Sans"/>
              </a:rPr>
              <a:t>, d</a:t>
            </a:r>
            <a:r>
              <a:rPr lang="cs-CZ" altLang="cs-CZ" dirty="0">
                <a:solidFill>
                  <a:srgbClr val="000000"/>
                </a:solidFill>
                <a:latin typeface="-apple-system"/>
              </a:rPr>
              <a:t>rama, Velká Británie, 2015, 106 min</a:t>
            </a:r>
          </a:p>
          <a:p>
            <a:r>
              <a:rPr lang="cs-CZ" altLang="cs-CZ" b="1" dirty="0">
                <a:solidFill>
                  <a:schemeClr val="tx1"/>
                </a:solidFill>
                <a:latin typeface="Open Sans"/>
              </a:rPr>
              <a:t> </a:t>
            </a:r>
          </a:p>
          <a:p>
            <a:endParaRPr lang="cs-CZ" dirty="0"/>
          </a:p>
        </p:txBody>
      </p:sp>
      <p:pic>
        <p:nvPicPr>
          <p:cNvPr id="8" name="Zástupný symbol pro obsah 7">
            <a:extLst>
              <a:ext uri="{FF2B5EF4-FFF2-40B4-BE49-F238E27FC236}">
                <a16:creationId xmlns:a16="http://schemas.microsoft.com/office/drawing/2014/main" id="{D977EF4D-1778-46E0-90B7-0D3BC8A9C2E4}"/>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531296" y="3143250"/>
            <a:ext cx="3868095" cy="2597150"/>
          </a:xfrm>
        </p:spPr>
      </p:pic>
      <p:sp>
        <p:nvSpPr>
          <p:cNvPr id="6" name="Zástupný symbol pro text 5">
            <a:extLst>
              <a:ext uri="{FF2B5EF4-FFF2-40B4-BE49-F238E27FC236}">
                <a16:creationId xmlns:a16="http://schemas.microsoft.com/office/drawing/2014/main" id="{545BF89A-FDE2-4079-9579-FDD86D52E373}"/>
              </a:ext>
            </a:extLst>
          </p:cNvPr>
          <p:cNvSpPr>
            <a:spLocks noGrp="1"/>
          </p:cNvSpPr>
          <p:nvPr>
            <p:ph type="body" sz="quarter" idx="13"/>
          </p:nvPr>
        </p:nvSpPr>
        <p:spPr/>
        <p:txBody>
          <a:bodyPr/>
          <a:lstStyle/>
          <a:p>
            <a:r>
              <a:rPr lang="cs-CZ" dirty="0"/>
              <a:t>Jana </a:t>
            </a:r>
            <a:r>
              <a:rPr lang="cs-CZ" dirty="0" err="1"/>
              <a:t>Smiggels</a:t>
            </a:r>
            <a:r>
              <a:rPr lang="cs-CZ" dirty="0"/>
              <a:t> Kavková</a:t>
            </a:r>
          </a:p>
        </p:txBody>
      </p:sp>
      <p:sp>
        <p:nvSpPr>
          <p:cNvPr id="2" name="Nadpis 1">
            <a:extLst>
              <a:ext uri="{FF2B5EF4-FFF2-40B4-BE49-F238E27FC236}">
                <a16:creationId xmlns:a16="http://schemas.microsoft.com/office/drawing/2014/main" id="{76359AC0-38B8-43BC-BF97-C1C3FA4786E7}"/>
              </a:ext>
            </a:extLst>
          </p:cNvPr>
          <p:cNvSpPr>
            <a:spLocks noGrp="1"/>
          </p:cNvSpPr>
          <p:nvPr>
            <p:ph type="title"/>
          </p:nvPr>
        </p:nvSpPr>
        <p:spPr/>
        <p:txBody>
          <a:bodyPr/>
          <a:lstStyle/>
          <a:p>
            <a:r>
              <a:rPr lang="cs-CZ" dirty="0"/>
              <a:t>Dnešní podoba ženského hnutí</a:t>
            </a:r>
          </a:p>
        </p:txBody>
      </p:sp>
      <p:sp>
        <p:nvSpPr>
          <p:cNvPr id="7" name="AutoShape 2" descr="Velká Británie">
            <a:extLst>
              <a:ext uri="{FF2B5EF4-FFF2-40B4-BE49-F238E27FC236}">
                <a16:creationId xmlns:a16="http://schemas.microsoft.com/office/drawing/2014/main" id="{A6C8801D-A356-41E1-B69F-A324A1BC5DE1}"/>
              </a:ext>
            </a:extLst>
          </p:cNvPr>
          <p:cNvSpPr>
            <a:spLocks noChangeAspect="1" noChangeArrowheads="1"/>
          </p:cNvSpPr>
          <p:nvPr/>
        </p:nvSpPr>
        <p:spPr bwMode="auto">
          <a:xfrm>
            <a:off x="-7522" y="-23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2" name="Picture 4" descr="všechny plakáty">
            <a:hlinkClick r:id="rId6" tooltip="všechny plakáty"/>
            <a:extLst>
              <a:ext uri="{FF2B5EF4-FFF2-40B4-BE49-F238E27FC236}">
                <a16:creationId xmlns:a16="http://schemas.microsoft.com/office/drawing/2014/main" id="{A5D7755D-7A81-4E3F-9E9F-92B413EAB7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664" y="181736"/>
            <a:ext cx="1333500"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6238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31B86EC2-41C8-4ADC-A88A-0A2D6A452D9B}"/>
              </a:ext>
            </a:extLst>
          </p:cNvPr>
          <p:cNvSpPr>
            <a:spLocks noGrp="1"/>
          </p:cNvSpPr>
          <p:nvPr>
            <p:ph type="title"/>
          </p:nvPr>
        </p:nvSpPr>
        <p:spPr/>
        <p:txBody>
          <a:bodyPr/>
          <a:lstStyle/>
          <a:p>
            <a:r>
              <a:rPr lang="cs-CZ" dirty="0"/>
              <a:t>Právo a genderová identita</a:t>
            </a:r>
          </a:p>
        </p:txBody>
      </p:sp>
    </p:spTree>
    <p:extLst>
      <p:ext uri="{BB962C8B-B14F-4D97-AF65-F5344CB8AC3E}">
        <p14:creationId xmlns:p14="http://schemas.microsoft.com/office/powerpoint/2010/main" val="3913826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BA6928-23B1-445B-A684-AC02E492819D}"/>
              </a:ext>
            </a:extLst>
          </p:cNvPr>
          <p:cNvSpPr>
            <a:spLocks noGrp="1"/>
          </p:cNvSpPr>
          <p:nvPr>
            <p:ph type="title"/>
          </p:nvPr>
        </p:nvSpPr>
        <p:spPr/>
        <p:txBody>
          <a:bodyPr/>
          <a:lstStyle/>
          <a:p>
            <a:r>
              <a:rPr lang="cs-CZ" dirty="0"/>
              <a:t>LEGISLATIVNÍ PODPORA ROVNOSTI ŽEN A MUŽŮ</a:t>
            </a:r>
          </a:p>
        </p:txBody>
      </p:sp>
      <p:sp>
        <p:nvSpPr>
          <p:cNvPr id="3" name="Zástupný symbol pro obsah 2">
            <a:extLst>
              <a:ext uri="{FF2B5EF4-FFF2-40B4-BE49-F238E27FC236}">
                <a16:creationId xmlns:a16="http://schemas.microsoft.com/office/drawing/2014/main" id="{635E9FEB-68E0-4831-98D1-649ECB238804}"/>
              </a:ext>
            </a:extLst>
          </p:cNvPr>
          <p:cNvSpPr>
            <a:spLocks noGrp="1"/>
          </p:cNvSpPr>
          <p:nvPr>
            <p:ph idx="1"/>
          </p:nvPr>
        </p:nvSpPr>
        <p:spPr/>
        <p:txBody>
          <a:bodyPr/>
          <a:lstStyle/>
          <a:p>
            <a:r>
              <a:rPr lang="cs-CZ" dirty="0"/>
              <a:t>Genderová rovnost tj. rovnost mezi muži a ženami je založena na tezi, že všichni mají svobodu rozvíjet svoje osobní schopnosti a činit tak bez omezení, která určují genderové role. Rozdílné chování, aspirace a potřeby žen a mužů musí být považovány za rovné a měly by být stejně hodnoceny a podporovány.</a:t>
            </a:r>
          </a:p>
          <a:p>
            <a:r>
              <a:rPr lang="cs-CZ" dirty="0"/>
              <a:t>Vnímání principu rovnosti bývá spojováno s jinými hodnotami či lidskými právy, nejčastěji ve vazbě na vzdělání, zdravotní péči, politickou participaci, sociální pomoc a péči apod. Požadavek rovnosti a jeho šíře je jednak funkčním požadavkem (kdo je komu roven?) a současně i politickým požadavkem.</a:t>
            </a:r>
          </a:p>
          <a:p>
            <a:endParaRPr lang="cs-CZ" dirty="0"/>
          </a:p>
        </p:txBody>
      </p:sp>
    </p:spTree>
    <p:extLst>
      <p:ext uri="{BB962C8B-B14F-4D97-AF65-F5344CB8AC3E}">
        <p14:creationId xmlns:p14="http://schemas.microsoft.com/office/powerpoint/2010/main" val="3540763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lstStyle/>
          <a:p>
            <a:pPr algn="ctr"/>
            <a:r>
              <a:rPr lang="cs-CZ" b="1" dirty="0"/>
              <a:t>Lidská sexualita</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62075"/>
            <a:ext cx="5418666" cy="5269543"/>
          </a:xfrm>
        </p:spPr>
        <p:txBody>
          <a:bodyPr>
            <a:normAutofit lnSpcReduction="10000"/>
          </a:bodyPr>
          <a:lstStyle/>
          <a:p>
            <a:endParaRPr lang="cs-CZ" dirty="0"/>
          </a:p>
          <a:p>
            <a:pPr>
              <a:lnSpc>
                <a:spcPct val="110000"/>
              </a:lnSpc>
            </a:pPr>
            <a:r>
              <a:rPr lang="cs-CZ" b="1" dirty="0"/>
              <a:t>Lidská sexualita </a:t>
            </a:r>
            <a:r>
              <a:rPr lang="cs-CZ" dirty="0"/>
              <a:t>– provází ji různé, někdy i protichůdné pohledy, ale… </a:t>
            </a:r>
          </a:p>
          <a:p>
            <a:pPr>
              <a:lnSpc>
                <a:spcPct val="110000"/>
              </a:lnSpc>
            </a:pPr>
            <a:r>
              <a:rPr lang="cs-CZ" dirty="0"/>
              <a:t>Lidská sexualita je </a:t>
            </a:r>
            <a:r>
              <a:rPr lang="cs-CZ" b="1" dirty="0"/>
              <a:t>nedílnou součástí našeho života </a:t>
            </a:r>
            <a:r>
              <a:rPr lang="cs-CZ" dirty="0"/>
              <a:t>– sexualita je součástí naší identity</a:t>
            </a:r>
          </a:p>
          <a:p>
            <a:pPr>
              <a:lnSpc>
                <a:spcPct val="110000"/>
              </a:lnSpc>
            </a:pPr>
            <a:r>
              <a:rPr lang="cs-CZ" dirty="0"/>
              <a:t>Pochopení vlastní sexuality je součástí naší ontogeneze</a:t>
            </a:r>
          </a:p>
          <a:p>
            <a:endParaRPr lang="cs-CZ" dirty="0"/>
          </a:p>
          <a:p>
            <a:r>
              <a:rPr lang="cs-CZ" dirty="0"/>
              <a:t>Pojem „alternativní sexualita“ je velmi široký - zastřešuje všechny možné přístupy k sexualitě, které nejsou příznačné pro většinu sexuálně aktivní populace - vymykají se tzv. </a:t>
            </a:r>
            <a:r>
              <a:rPr lang="cs-CZ" b="1" i="1" dirty="0"/>
              <a:t>konvenční sexualitě;</a:t>
            </a:r>
          </a:p>
          <a:p>
            <a:pPr marL="0" indent="0">
              <a:buNone/>
            </a:pPr>
            <a:endParaRPr lang="cs-CZ" dirty="0"/>
          </a:p>
          <a:p>
            <a:r>
              <a:rPr lang="cs-CZ" dirty="0"/>
              <a:t>Z hlediska sexuální orientace lze za alternativní považovat i </a:t>
            </a:r>
            <a:r>
              <a:rPr lang="cs-CZ" b="1" dirty="0"/>
              <a:t>odlišnou sexuální orientaci </a:t>
            </a:r>
            <a:r>
              <a:rPr lang="cs-CZ" dirty="0"/>
              <a:t>– ve vztahu k majoritní sexuální orientaci;</a:t>
            </a:r>
          </a:p>
          <a:p>
            <a:endParaRPr lang="cs-CZ" dirty="0"/>
          </a:p>
          <a:p>
            <a:endParaRPr lang="cs-CZ" dirty="0"/>
          </a:p>
        </p:txBody>
      </p:sp>
      <p:pic>
        <p:nvPicPr>
          <p:cNvPr id="7" name="Picture 2" descr="C:\Users\Cicha_2\Desktop\Antropologie sexuality\coppia-giovane-sul-letto-gi.jpg">
            <a:extLst>
              <a:ext uri="{FF2B5EF4-FFF2-40B4-BE49-F238E27FC236}">
                <a16:creationId xmlns:a16="http://schemas.microsoft.com/office/drawing/2014/main" id="{6657C479-ECBC-4376-A4EA-AD83E87AC43F}"/>
              </a:ext>
            </a:extLst>
          </p:cNvPr>
          <p:cNvPicPr>
            <a:picLocks noChangeAspect="1" noChangeArrowheads="1"/>
          </p:cNvPicPr>
          <p:nvPr/>
        </p:nvPicPr>
        <p:blipFill>
          <a:blip r:embed="rId2" cstate="print"/>
          <a:srcRect/>
          <a:stretch>
            <a:fillRect/>
          </a:stretch>
        </p:blipFill>
        <p:spPr bwMode="auto">
          <a:xfrm>
            <a:off x="6169840" y="1294503"/>
            <a:ext cx="2761096" cy="1844412"/>
          </a:xfrm>
          <a:prstGeom prst="rect">
            <a:avLst/>
          </a:prstGeom>
          <a:noFill/>
        </p:spPr>
      </p:pic>
      <p:pic>
        <p:nvPicPr>
          <p:cNvPr id="8" name="Picture 12" descr="http://i.huffpost.com/gen/1659899/thumbs/o-MATURE-COUPLE-IN-BED-facebook.jpg">
            <a:extLst>
              <a:ext uri="{FF2B5EF4-FFF2-40B4-BE49-F238E27FC236}">
                <a16:creationId xmlns:a16="http://schemas.microsoft.com/office/drawing/2014/main" id="{0AD524EA-B8F6-4811-8364-8CC2B51663AC}"/>
              </a:ext>
            </a:extLst>
          </p:cNvPr>
          <p:cNvPicPr>
            <a:picLocks noChangeAspect="1" noChangeArrowheads="1"/>
          </p:cNvPicPr>
          <p:nvPr/>
        </p:nvPicPr>
        <p:blipFill>
          <a:blip r:embed="rId3" cstate="print"/>
          <a:srcRect/>
          <a:stretch>
            <a:fillRect/>
          </a:stretch>
        </p:blipFill>
        <p:spPr bwMode="auto">
          <a:xfrm>
            <a:off x="6169840" y="5416361"/>
            <a:ext cx="2883277" cy="1441639"/>
          </a:xfrm>
          <a:prstGeom prst="rect">
            <a:avLst/>
          </a:prstGeom>
          <a:noFill/>
        </p:spPr>
      </p:pic>
      <p:pic>
        <p:nvPicPr>
          <p:cNvPr id="4" name="Obrázek 3">
            <a:extLst>
              <a:ext uri="{FF2B5EF4-FFF2-40B4-BE49-F238E27FC236}">
                <a16:creationId xmlns:a16="http://schemas.microsoft.com/office/drawing/2014/main" id="{F4B2F800-ABA5-4114-BEF2-7F9A63129FEB}"/>
              </a:ext>
            </a:extLst>
          </p:cNvPr>
          <p:cNvPicPr>
            <a:picLocks noChangeAspect="1"/>
          </p:cNvPicPr>
          <p:nvPr/>
        </p:nvPicPr>
        <p:blipFill>
          <a:blip r:embed="rId4"/>
          <a:stretch>
            <a:fillRect/>
          </a:stretch>
        </p:blipFill>
        <p:spPr>
          <a:xfrm>
            <a:off x="8583433" y="3429000"/>
            <a:ext cx="3295217" cy="1860203"/>
          </a:xfrm>
          <a:prstGeom prst="rect">
            <a:avLst/>
          </a:prstGeom>
        </p:spPr>
      </p:pic>
    </p:spTree>
    <p:extLst>
      <p:ext uri="{BB962C8B-B14F-4D97-AF65-F5344CB8AC3E}">
        <p14:creationId xmlns:p14="http://schemas.microsoft.com/office/powerpoint/2010/main" val="15634994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D4178D-0EEA-47D8-BC3D-906FF252AFC3}"/>
              </a:ext>
            </a:extLst>
          </p:cNvPr>
          <p:cNvSpPr>
            <a:spLocks noGrp="1"/>
          </p:cNvSpPr>
          <p:nvPr>
            <p:ph type="title"/>
          </p:nvPr>
        </p:nvSpPr>
        <p:spPr/>
        <p:txBody>
          <a:bodyPr/>
          <a:lstStyle/>
          <a:p>
            <a:r>
              <a:rPr lang="cs-CZ" dirty="0"/>
              <a:t>Základní koncepce rovnosti: </a:t>
            </a:r>
          </a:p>
        </p:txBody>
      </p:sp>
      <p:sp>
        <p:nvSpPr>
          <p:cNvPr id="3" name="Zástupný symbol pro obsah 2">
            <a:extLst>
              <a:ext uri="{FF2B5EF4-FFF2-40B4-BE49-F238E27FC236}">
                <a16:creationId xmlns:a16="http://schemas.microsoft.com/office/drawing/2014/main" id="{006327B0-9E73-4F50-A653-CC02CE73BECB}"/>
              </a:ext>
            </a:extLst>
          </p:cNvPr>
          <p:cNvSpPr>
            <a:spLocks noGrp="1"/>
          </p:cNvSpPr>
          <p:nvPr>
            <p:ph idx="1"/>
          </p:nvPr>
        </p:nvSpPr>
        <p:spPr>
          <a:xfrm>
            <a:off x="2231136" y="2638044"/>
            <a:ext cx="7729728" cy="3995512"/>
          </a:xfrm>
        </p:spPr>
        <p:txBody>
          <a:bodyPr>
            <a:normAutofit fontScale="85000" lnSpcReduction="10000"/>
          </a:bodyPr>
          <a:lstStyle/>
          <a:p>
            <a:r>
              <a:rPr lang="cs-CZ" dirty="0"/>
              <a:t>rovnost ve formálním smyslu, znamená všem stejně. Jde o abstraktní a individualistickou kategorii, která nebere v potaz zázemí, pozadí individuí, jejich sociální původ a dynamiku vývoje. Formální rovnost se pojí s rovností de iure, zatímco rovnost de facto jako srovnatelný dopad na situaci jednotlivců, je mimo její rozlišovací schopnost.</a:t>
            </a:r>
          </a:p>
          <a:p>
            <a:r>
              <a:rPr lang="cs-CZ" dirty="0"/>
              <a:t>rovnost v materiálním smyslu, jejím cílem je rovnost reálná nikoli jen rovnost zákonná. Bere v potaz skutečnou situaci člověka, jeho zázemí, vzdělání, schopnosti, možnosti apod. </a:t>
            </a:r>
          </a:p>
          <a:p>
            <a:r>
              <a:rPr lang="cs-CZ" dirty="0"/>
              <a:t>rovnost příležitostí, vychází z poznání, že skutečné rovnosti nemůže být nikdy dosaženo, pokud mají jedinci různé výchozí pozice. Cílem rovnosti příležitostí je dát, na základě analýzy situace, všem šanci stát na stejné startovní čáře. Proto se tento typ neomezuje jen na konstatování možnosti, ale aktivně vyhledává podporu, jak odlišnost odstranit a dát všem stejné startovní šance. V praktické rovině rovnost příležitostí vyžaduje zvláštní programy a cílenou pomoc společnosti. </a:t>
            </a:r>
          </a:p>
          <a:p>
            <a:r>
              <a:rPr lang="cs-CZ" dirty="0"/>
              <a:t>rovnost výsledků, jejím cílem je dosáhnout rovnosti všech neboli všem stejně v cíli. Rovnost výsledků programově bere v potaz konkrétní zázemí a možnosti jednotlivce, jeho příslušnost k určité skupině a vyžaduje programově stejné zastoupení znevýhodněné skupiny ve společnosti. Cílem je rovnoměrnější rozdělení statků ve společnosti bez ohledu na konkrétní případ. </a:t>
            </a:r>
          </a:p>
          <a:p>
            <a:endParaRPr lang="cs-CZ" dirty="0"/>
          </a:p>
        </p:txBody>
      </p:sp>
    </p:spTree>
    <p:extLst>
      <p:ext uri="{BB962C8B-B14F-4D97-AF65-F5344CB8AC3E}">
        <p14:creationId xmlns:p14="http://schemas.microsoft.com/office/powerpoint/2010/main" val="4963015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D3CAD7-AF71-4811-8E99-EA72EBAB0C9F}"/>
              </a:ext>
            </a:extLst>
          </p:cNvPr>
          <p:cNvSpPr>
            <a:spLocks noGrp="1"/>
          </p:cNvSpPr>
          <p:nvPr>
            <p:ph type="title"/>
          </p:nvPr>
        </p:nvSpPr>
        <p:spPr/>
        <p:txBody>
          <a:bodyPr/>
          <a:lstStyle/>
          <a:p>
            <a:r>
              <a:rPr lang="cs-CZ" dirty="0"/>
              <a:t>Rovnost žen a mužů v EU, kvóty jako alternativa</a:t>
            </a:r>
          </a:p>
        </p:txBody>
      </p:sp>
      <p:sp>
        <p:nvSpPr>
          <p:cNvPr id="3" name="Zástupný symbol pro obsah 2">
            <a:extLst>
              <a:ext uri="{FF2B5EF4-FFF2-40B4-BE49-F238E27FC236}">
                <a16:creationId xmlns:a16="http://schemas.microsoft.com/office/drawing/2014/main" id="{CF78CB5C-0428-4B7E-87EF-C645F7BD7BF6}"/>
              </a:ext>
            </a:extLst>
          </p:cNvPr>
          <p:cNvSpPr>
            <a:spLocks noGrp="1"/>
          </p:cNvSpPr>
          <p:nvPr>
            <p:ph idx="1"/>
          </p:nvPr>
        </p:nvSpPr>
        <p:spPr/>
        <p:txBody>
          <a:bodyPr>
            <a:normAutofit fontScale="92500" lnSpcReduction="20000"/>
          </a:bodyPr>
          <a:lstStyle/>
          <a:p>
            <a:r>
              <a:rPr lang="cs-CZ" dirty="0"/>
              <a:t>Smlouva o založení Evropského hospodářského společenství z roku 1957 obsahuje v čl. 119 zásadu stejné odměny za stejnou práci. Začlenění této zásady mělo zpočátku především za cíl vypořádat se s ekonomickou konkurencí, jejíž výhoda se opírala o rozdíl ve mzdách vyplácených ženám a mužům. Z původně ekonomicky motivovaných závazků se otázka rovných příležitostí a rovného zacházení stala postupně sociální záležitostí a otázkou respektování jednoho ze základních lidských práv - zákazu diskriminace.</a:t>
            </a:r>
          </a:p>
          <a:p>
            <a:r>
              <a:rPr lang="cs-CZ" dirty="0"/>
              <a:t>Amsterodamská smlouva z r. 1997, zařadila rovnost mužů a žen mezi základní principy Společenství a začlenila tento aspekt do koncipování všech oblastí komunitárních politik (tzv. gender </a:t>
            </a:r>
            <a:r>
              <a:rPr lang="cs-CZ" dirty="0" err="1"/>
              <a:t>mainstreaming</a:t>
            </a:r>
            <a:r>
              <a:rPr lang="cs-CZ" dirty="0"/>
              <a:t>).</a:t>
            </a:r>
          </a:p>
          <a:p>
            <a:r>
              <a:rPr lang="cs-CZ" dirty="0"/>
              <a:t>Česká republika jako člen EU musí tyto principy ve svém právním řádu důsledně uplatňovat.</a:t>
            </a:r>
          </a:p>
          <a:p>
            <a:endParaRPr lang="cs-CZ" dirty="0"/>
          </a:p>
        </p:txBody>
      </p:sp>
    </p:spTree>
    <p:extLst>
      <p:ext uri="{BB962C8B-B14F-4D97-AF65-F5344CB8AC3E}">
        <p14:creationId xmlns:p14="http://schemas.microsoft.com/office/powerpoint/2010/main" val="38097843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A67324-F648-4EF0-B667-D31EE5296807}"/>
              </a:ext>
            </a:extLst>
          </p:cNvPr>
          <p:cNvSpPr>
            <a:spLocks noGrp="1"/>
          </p:cNvSpPr>
          <p:nvPr>
            <p:ph type="title"/>
          </p:nvPr>
        </p:nvSpPr>
        <p:spPr/>
        <p:txBody>
          <a:bodyPr/>
          <a:lstStyle/>
          <a:p>
            <a:r>
              <a:rPr lang="cs-CZ" dirty="0"/>
              <a:t>Rámcová strategie Společenství pro rovnost žen a mužů (2001-2005)</a:t>
            </a:r>
          </a:p>
        </p:txBody>
      </p:sp>
      <p:sp>
        <p:nvSpPr>
          <p:cNvPr id="3" name="Zástupný symbol pro obsah 2">
            <a:extLst>
              <a:ext uri="{FF2B5EF4-FFF2-40B4-BE49-F238E27FC236}">
                <a16:creationId xmlns:a16="http://schemas.microsoft.com/office/drawing/2014/main" id="{E42E608C-61BB-45B5-BF0D-35FB147C8550}"/>
              </a:ext>
            </a:extLst>
          </p:cNvPr>
          <p:cNvSpPr>
            <a:spLocks noGrp="1"/>
          </p:cNvSpPr>
          <p:nvPr>
            <p:ph idx="1"/>
          </p:nvPr>
        </p:nvSpPr>
        <p:spPr/>
        <p:txBody>
          <a:bodyPr/>
          <a:lstStyle/>
          <a:p>
            <a:r>
              <a:rPr lang="cs-CZ" dirty="0"/>
              <a:t>a) podpora rovnosti žen a mužů v hospodářském životě, </a:t>
            </a:r>
          </a:p>
          <a:p>
            <a:r>
              <a:rPr lang="cs-CZ" dirty="0"/>
              <a:t>b) podpora rovné účasti a zastoupení, </a:t>
            </a:r>
          </a:p>
          <a:p>
            <a:r>
              <a:rPr lang="cs-CZ" dirty="0"/>
              <a:t>c) podpora rovného přístupu a plného využívání sociálních práv pro ženy a muže, </a:t>
            </a:r>
          </a:p>
          <a:p>
            <a:r>
              <a:rPr lang="cs-CZ" dirty="0"/>
              <a:t>d) podpora rovnosti pohlaví v občanském životě, </a:t>
            </a:r>
          </a:p>
          <a:p>
            <a:r>
              <a:rPr lang="cs-CZ" dirty="0"/>
              <a:t>e) podpora změn genderových rolí a stereotypů. </a:t>
            </a:r>
          </a:p>
        </p:txBody>
      </p:sp>
    </p:spTree>
    <p:extLst>
      <p:ext uri="{BB962C8B-B14F-4D97-AF65-F5344CB8AC3E}">
        <p14:creationId xmlns:p14="http://schemas.microsoft.com/office/powerpoint/2010/main" val="45552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20D8F4-88A4-40C0-8BBE-1C5F4C2F5FDB}"/>
              </a:ext>
            </a:extLst>
          </p:cNvPr>
          <p:cNvSpPr>
            <a:spLocks noGrp="1"/>
          </p:cNvSpPr>
          <p:nvPr>
            <p:ph type="title"/>
          </p:nvPr>
        </p:nvSpPr>
        <p:spPr/>
        <p:txBody>
          <a:bodyPr>
            <a:normAutofit fontScale="90000"/>
          </a:bodyPr>
          <a:lstStyle/>
          <a:p>
            <a:r>
              <a:rPr lang="cs-CZ" dirty="0"/>
              <a:t>šest prioritních oblastí činnosti EU v oblasti rovného postavení žen a mužů na období let 2006 - 2010</a:t>
            </a:r>
          </a:p>
        </p:txBody>
      </p:sp>
      <p:sp>
        <p:nvSpPr>
          <p:cNvPr id="3" name="Zástupný symbol pro obsah 2">
            <a:extLst>
              <a:ext uri="{FF2B5EF4-FFF2-40B4-BE49-F238E27FC236}">
                <a16:creationId xmlns:a16="http://schemas.microsoft.com/office/drawing/2014/main" id="{1CA7EF4A-61C3-46E5-A63F-D57EDE2ACAEA}"/>
              </a:ext>
            </a:extLst>
          </p:cNvPr>
          <p:cNvSpPr>
            <a:spLocks noGrp="1"/>
          </p:cNvSpPr>
          <p:nvPr>
            <p:ph idx="1"/>
          </p:nvPr>
        </p:nvSpPr>
        <p:spPr>
          <a:xfrm>
            <a:off x="2231135" y="2638044"/>
            <a:ext cx="9489809" cy="4219956"/>
          </a:xfrm>
        </p:spPr>
        <p:txBody>
          <a:bodyPr/>
          <a:lstStyle/>
          <a:p>
            <a:r>
              <a:rPr lang="cs-CZ" dirty="0"/>
              <a:t>stejná ekonomická nezávislost pro ženy a muže; </a:t>
            </a:r>
          </a:p>
          <a:p>
            <a:r>
              <a:rPr lang="cs-CZ" dirty="0"/>
              <a:t>sladění soukromého a profesního života; </a:t>
            </a:r>
          </a:p>
          <a:p>
            <a:r>
              <a:rPr lang="cs-CZ" dirty="0"/>
              <a:t>stejné zastoupení v rozhodovacích procesech; </a:t>
            </a:r>
          </a:p>
          <a:p>
            <a:r>
              <a:rPr lang="cs-CZ" dirty="0"/>
              <a:t>odstraňování všech forem násilí založeného na pohlaví; </a:t>
            </a:r>
          </a:p>
          <a:p>
            <a:r>
              <a:rPr lang="cs-CZ" dirty="0"/>
              <a:t>odstraňování stereotypů v oblasti pohlaví; </a:t>
            </a:r>
          </a:p>
          <a:p>
            <a:r>
              <a:rPr lang="cs-CZ" dirty="0"/>
              <a:t>podpora rovného postavení žen a mužů v zahraniční a rozvojové politice.</a:t>
            </a:r>
          </a:p>
        </p:txBody>
      </p:sp>
    </p:spTree>
    <p:extLst>
      <p:ext uri="{BB962C8B-B14F-4D97-AF65-F5344CB8AC3E}">
        <p14:creationId xmlns:p14="http://schemas.microsoft.com/office/powerpoint/2010/main" val="3772555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F060F-738F-4FCC-A649-6CF97D85D023}"/>
              </a:ext>
            </a:extLst>
          </p:cNvPr>
          <p:cNvSpPr>
            <a:spLocks noGrp="1"/>
          </p:cNvSpPr>
          <p:nvPr>
            <p:ph type="title"/>
          </p:nvPr>
        </p:nvSpPr>
        <p:spPr/>
        <p:txBody>
          <a:bodyPr>
            <a:normAutofit fontScale="90000"/>
          </a:bodyPr>
          <a:lstStyle/>
          <a:p>
            <a:r>
              <a:rPr lang="cs-CZ" dirty="0"/>
              <a:t>Harmonizace českého práva v oblasti diskriminace a rovného odměňování</a:t>
            </a:r>
          </a:p>
        </p:txBody>
      </p:sp>
      <p:sp>
        <p:nvSpPr>
          <p:cNvPr id="3" name="Zástupný symbol pro obsah 2">
            <a:extLst>
              <a:ext uri="{FF2B5EF4-FFF2-40B4-BE49-F238E27FC236}">
                <a16:creationId xmlns:a16="http://schemas.microsoft.com/office/drawing/2014/main" id="{110D5A6A-8B71-4964-8BD7-C5FA1193ED96}"/>
              </a:ext>
            </a:extLst>
          </p:cNvPr>
          <p:cNvSpPr>
            <a:spLocks noGrp="1"/>
          </p:cNvSpPr>
          <p:nvPr>
            <p:ph idx="1"/>
          </p:nvPr>
        </p:nvSpPr>
        <p:spPr>
          <a:xfrm>
            <a:off x="2231136" y="2638044"/>
            <a:ext cx="7729728" cy="4095265"/>
          </a:xfrm>
        </p:spPr>
        <p:txBody>
          <a:bodyPr>
            <a:normAutofit fontScale="85000" lnSpcReduction="10000"/>
          </a:bodyPr>
          <a:lstStyle/>
          <a:p>
            <a:r>
              <a:rPr lang="cs-CZ" dirty="0"/>
              <a:t>Základní strategie českého práva je zakotvena v Listině základních práv a svobod (LZPS) (Usnesení ČNR č. 2/1993 Sb., o vyhlášení LZPS jako součásti ústavního pořádku ČR) Čl. 3 Obsahuje obecný zákaz diskriminace v ČR, který zaručuje „ základní práva a svobody všem bez rozdílu pohlaví, rasy, barvy pleti, jazyka, víry a náboženství, politického a jiného </a:t>
            </a:r>
            <a:r>
              <a:rPr lang="cs-CZ" dirty="0" err="1"/>
              <a:t>smyšlení,národního</a:t>
            </a:r>
            <a:r>
              <a:rPr lang="cs-CZ" dirty="0"/>
              <a:t> a sociálního původu, příslušnosti k národnostní nebo etnické menšině, majetku, rodu nebo jiného postavení“. </a:t>
            </a:r>
          </a:p>
          <a:p>
            <a:r>
              <a:rPr lang="cs-CZ" dirty="0"/>
              <a:t>V rámci harmonizace českého práva s právem Evropských společenství (ES) byla v oblasti rovného zacházení s muži a ženami v zaměstnání a konkrétně v oblasti odměňování do českého právního řádu promítnuta směrnice Rady č. 76/207/EEC o zavedení zásady rovného zacházení pro muže a ženy, pokud jde o přístup k zaměstnání, odbornému vzdělávání a postupu v zaměstnání a o pracovní podmínky, směrnice Rady č. 75/117/EEC o sladění zákonů členských států týkajících se uplatnění zásady stejné odměny pro muže a ženy a směrnice Evropského parlamentu a Rady 2002/73/EC, kterou se mění směrnice Rady 76/207/EEC. Implementací výše uvedených směrnic do českých pracovněprávních předpisů se realizoval požadavek práva ES, jehož konečným cílem je vytvoření podmínek pro rovnoprávný přístup zaměstnanců obou pohlaví k přípravě a výkonu povolání. Konkrétní právní úpravou se vytvářejí příznivější podmínky pro právní základ uplatňování rovného zacházení v praxi.</a:t>
            </a:r>
          </a:p>
        </p:txBody>
      </p:sp>
    </p:spTree>
    <p:extLst>
      <p:ext uri="{BB962C8B-B14F-4D97-AF65-F5344CB8AC3E}">
        <p14:creationId xmlns:p14="http://schemas.microsoft.com/office/powerpoint/2010/main" val="36488647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2F4C978-F85C-4D96-BA32-953F059D4F8D}"/>
              </a:ext>
            </a:extLst>
          </p:cNvPr>
          <p:cNvSpPr>
            <a:spLocks noGrp="1"/>
          </p:cNvSpPr>
          <p:nvPr>
            <p:ph type="title"/>
          </p:nvPr>
        </p:nvSpPr>
        <p:spPr>
          <a:xfrm>
            <a:off x="2231136" y="3736173"/>
            <a:ext cx="7729728" cy="1188720"/>
          </a:xfrm>
        </p:spPr>
        <p:txBody>
          <a:bodyPr/>
          <a:lstStyle/>
          <a:p>
            <a:r>
              <a:rPr lang="cs-CZ" dirty="0"/>
              <a:t>Děkuji za pozornost.</a:t>
            </a:r>
          </a:p>
        </p:txBody>
      </p:sp>
    </p:spTree>
    <p:extLst>
      <p:ext uri="{BB962C8B-B14F-4D97-AF65-F5344CB8AC3E}">
        <p14:creationId xmlns:p14="http://schemas.microsoft.com/office/powerpoint/2010/main" val="3255648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lstStyle/>
          <a:p>
            <a:pPr algn="ctr"/>
            <a:r>
              <a:rPr lang="cs-CZ" b="1" dirty="0"/>
              <a:t>Jedinci a komunity „LGBT“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62075"/>
            <a:ext cx="7114116" cy="5311441"/>
          </a:xfrm>
        </p:spPr>
        <p:txBody>
          <a:bodyPr>
            <a:normAutofit/>
          </a:bodyPr>
          <a:lstStyle/>
          <a:p>
            <a:r>
              <a:rPr lang="cs-CZ" b="1" dirty="0"/>
              <a:t>Příslušníci</a:t>
            </a:r>
            <a:r>
              <a:rPr lang="cs-CZ" dirty="0"/>
              <a:t> </a:t>
            </a:r>
            <a:r>
              <a:rPr lang="cs-CZ" b="1" i="1" dirty="0"/>
              <a:t>sexuálních minorit</a:t>
            </a:r>
            <a:r>
              <a:rPr lang="cs-CZ" b="1" dirty="0"/>
              <a:t>, tj. lesby (L), gayové (G), bisexuálové (B) a transgender (T) osoby;</a:t>
            </a:r>
          </a:p>
          <a:p>
            <a:endParaRPr lang="cs-CZ" dirty="0"/>
          </a:p>
          <a:p>
            <a:r>
              <a:rPr lang="cs-CZ" dirty="0"/>
              <a:t>Někteří ke zkratce „LGBT“ přidávají ještě </a:t>
            </a:r>
            <a:r>
              <a:rPr lang="cs-CZ" b="1" dirty="0" err="1"/>
              <a:t>intersexuály</a:t>
            </a:r>
            <a:r>
              <a:rPr lang="cs-CZ" b="1" dirty="0"/>
              <a:t> (I)</a:t>
            </a:r>
            <a:r>
              <a:rPr lang="cs-CZ" dirty="0"/>
              <a:t> - „LGBTI“ osoby;</a:t>
            </a:r>
          </a:p>
          <a:p>
            <a:endParaRPr lang="cs-CZ" dirty="0"/>
          </a:p>
          <a:p>
            <a:r>
              <a:rPr lang="cs-CZ" dirty="0">
                <a:hlinkClick r:id="rId2"/>
              </a:rPr>
              <a:t>https://upstream.upol.cz/youtube-post/a15-intersexualita-martin-fafejta/</a:t>
            </a:r>
            <a:r>
              <a:rPr lang="cs-CZ" dirty="0"/>
              <a:t> </a:t>
            </a:r>
          </a:p>
          <a:p>
            <a:r>
              <a:rPr lang="cs-CZ" dirty="0"/>
              <a:t>FAFEJTA, Martin. </a:t>
            </a:r>
            <a:r>
              <a:rPr lang="cs-CZ" i="1" dirty="0"/>
              <a:t>Úvod do sociologie pohlaví a sexuality</a:t>
            </a:r>
            <a:r>
              <a:rPr lang="cs-CZ" dirty="0"/>
              <a:t>. Ve Věrovanech: Jan </a:t>
            </a:r>
            <a:r>
              <a:rPr lang="cs-CZ" dirty="0" err="1"/>
              <a:t>Piszkiewicz</a:t>
            </a:r>
            <a:r>
              <a:rPr lang="cs-CZ" dirty="0"/>
              <a:t>, 2004. ISBN 80-86768-06-6. </a:t>
            </a:r>
          </a:p>
          <a:p>
            <a:r>
              <a:rPr lang="cs-CZ" dirty="0"/>
              <a:t>FAFEJTA, Martin. </a:t>
            </a:r>
            <a:r>
              <a:rPr lang="cs-CZ" i="1" dirty="0"/>
              <a:t> Sexualita a sexuální identita – Sociální povaha přirozenosti</a:t>
            </a:r>
            <a:r>
              <a:rPr lang="cs-CZ" dirty="0"/>
              <a:t>,  2016.  Portál.  ISBN10 8026210301. </a:t>
            </a:r>
          </a:p>
          <a:p>
            <a:r>
              <a:rPr lang="cs-CZ" dirty="0"/>
              <a:t>Jedinec rozpoznává a přijímá svoji odlišnou, např. homosexuální orientaci (</a:t>
            </a:r>
            <a:r>
              <a:rPr lang="cs-CZ" b="1" dirty="0"/>
              <a:t>vnitřní </a:t>
            </a:r>
            <a:r>
              <a:rPr lang="cs-CZ" b="1" i="1" dirty="0" err="1"/>
              <a:t>coming-out</a:t>
            </a:r>
            <a:r>
              <a:rPr lang="cs-CZ" dirty="0"/>
              <a:t>) a tuto skutečnost sděluje ostatním osobám, které na ni nějak reagují (</a:t>
            </a:r>
            <a:r>
              <a:rPr lang="cs-CZ" b="1" dirty="0"/>
              <a:t>vnější </a:t>
            </a:r>
            <a:r>
              <a:rPr lang="cs-CZ" b="1" i="1" dirty="0" err="1"/>
              <a:t>coming-out</a:t>
            </a:r>
            <a:r>
              <a:rPr lang="cs-CZ" dirty="0"/>
              <a:t>); </a:t>
            </a:r>
          </a:p>
          <a:p>
            <a:endParaRPr lang="cs-CZ" dirty="0"/>
          </a:p>
          <a:p>
            <a:endParaRPr lang="cs-CZ" dirty="0"/>
          </a:p>
          <a:p>
            <a:endParaRPr lang="cs-CZ" dirty="0"/>
          </a:p>
          <a:p>
            <a:endParaRPr lang="cs-CZ" dirty="0"/>
          </a:p>
        </p:txBody>
      </p:sp>
      <p:pic>
        <p:nvPicPr>
          <p:cNvPr id="7" name="Obrázek 6">
            <a:extLst>
              <a:ext uri="{FF2B5EF4-FFF2-40B4-BE49-F238E27FC236}">
                <a16:creationId xmlns:a16="http://schemas.microsoft.com/office/drawing/2014/main" id="{EA48C96F-E9F2-4EA1-9752-59C0D0371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8882" y="840643"/>
            <a:ext cx="3790765" cy="6025620"/>
          </a:xfrm>
          <a:prstGeom prst="rect">
            <a:avLst/>
          </a:prstGeom>
        </p:spPr>
      </p:pic>
    </p:spTree>
    <p:extLst>
      <p:ext uri="{BB962C8B-B14F-4D97-AF65-F5344CB8AC3E}">
        <p14:creationId xmlns:p14="http://schemas.microsoft.com/office/powerpoint/2010/main" val="2500459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fontScale="90000"/>
          </a:bodyPr>
          <a:lstStyle/>
          <a:p>
            <a:pPr algn="ctr"/>
            <a:r>
              <a:rPr lang="cs-CZ" b="1" dirty="0"/>
              <a:t>Homofobie, stereotypy, předsudky a diskriminace homosexuálů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5" y="1647825"/>
            <a:ext cx="4970990" cy="5042461"/>
          </a:xfrm>
        </p:spPr>
        <p:txBody>
          <a:bodyPr>
            <a:normAutofit lnSpcReduction="10000"/>
          </a:bodyPr>
          <a:lstStyle/>
          <a:p>
            <a:r>
              <a:rPr lang="cs-CZ" b="1" dirty="0"/>
              <a:t>Strach z homofobie a případné diskriminace - sexuálně orientované stereotypy a předsudky</a:t>
            </a:r>
            <a:r>
              <a:rPr lang="cs-CZ" dirty="0"/>
              <a:t>, které z homofobie pramení, jsou totiž, bohužel, všudypřítomnou součástí života homosexuálů; </a:t>
            </a:r>
          </a:p>
          <a:p>
            <a:r>
              <a:rPr lang="cs-CZ" b="1" dirty="0"/>
              <a:t>A to od dětství… </a:t>
            </a:r>
          </a:p>
          <a:p>
            <a:r>
              <a:rPr lang="cs-CZ" b="1" dirty="0"/>
              <a:t>Homofobie ve školním prostředí, vedoucí někdy až k homofobní šikaně coby </a:t>
            </a:r>
            <a:r>
              <a:rPr lang="cs-CZ" dirty="0"/>
              <a:t>„dlouhodobé a opakované verbální či fyzické ubližování člověku z důvodu, že není heterosexuální, nebo z důvodu, že se chová či vypadá odlišně, a je proto za gaye či lesbu označován“. </a:t>
            </a:r>
            <a:r>
              <a:rPr lang="cs-CZ" b="1" dirty="0"/>
              <a:t>Homofobní obtěžování </a:t>
            </a:r>
            <a:r>
              <a:rPr lang="cs-CZ" dirty="0"/>
              <a:t>vychází z „heteronormativně postaveného genderového řádu, který staví sexuální menšiny do opozita k heterosexuálním jedincům“. (Smetáčková, Braun, 2009, s. 17); </a:t>
            </a:r>
          </a:p>
          <a:p>
            <a:r>
              <a:rPr lang="cs-CZ" dirty="0"/>
              <a:t> </a:t>
            </a:r>
          </a:p>
          <a:p>
            <a:endParaRPr lang="cs-CZ" dirty="0"/>
          </a:p>
          <a:p>
            <a:endParaRPr lang="cs-CZ" dirty="0"/>
          </a:p>
          <a:p>
            <a:endParaRPr lang="cs-CZ" dirty="0"/>
          </a:p>
        </p:txBody>
      </p:sp>
      <p:pic>
        <p:nvPicPr>
          <p:cNvPr id="2050" name="Picture 2" descr="VÃ½sledek obrÃ¡zku pro homofobie">
            <a:extLst>
              <a:ext uri="{FF2B5EF4-FFF2-40B4-BE49-F238E27FC236}">
                <a16:creationId xmlns:a16="http://schemas.microsoft.com/office/drawing/2014/main" id="{8D0DF3A5-F099-44FE-B70E-9FC0CC2C8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9925" y="946205"/>
            <a:ext cx="3885368" cy="28654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Ã½sledek obrÃ¡zku pro homofobie v Å¾Ã¡kovskÃ½ch kolektivech">
            <a:extLst>
              <a:ext uri="{FF2B5EF4-FFF2-40B4-BE49-F238E27FC236}">
                <a16:creationId xmlns:a16="http://schemas.microsoft.com/office/drawing/2014/main" id="{E4F1AD5E-25DA-4C0E-A16D-AF319CF2D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3098860"/>
            <a:ext cx="2527300" cy="3591426"/>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D02665ED-18B5-4B89-9F89-9535D4AA9AFB}"/>
              </a:ext>
            </a:extLst>
          </p:cNvPr>
          <p:cNvPicPr>
            <a:picLocks noChangeAspect="1"/>
          </p:cNvPicPr>
          <p:nvPr/>
        </p:nvPicPr>
        <p:blipFill>
          <a:blip r:embed="rId4"/>
          <a:stretch>
            <a:fillRect/>
          </a:stretch>
        </p:blipFill>
        <p:spPr>
          <a:xfrm>
            <a:off x="8810009" y="4598793"/>
            <a:ext cx="3365284" cy="1761897"/>
          </a:xfrm>
          <a:prstGeom prst="rect">
            <a:avLst/>
          </a:prstGeom>
        </p:spPr>
      </p:pic>
    </p:spTree>
    <p:extLst>
      <p:ext uri="{BB962C8B-B14F-4D97-AF65-F5344CB8AC3E}">
        <p14:creationId xmlns:p14="http://schemas.microsoft.com/office/powerpoint/2010/main" val="1156422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a:bodyPr>
          <a:lstStyle/>
          <a:p>
            <a:pPr algn="ctr"/>
            <a:r>
              <a:rPr lang="cs-CZ" b="1" dirty="0"/>
              <a:t>Inkluze v prevenci homofobie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529604" y="1556085"/>
            <a:ext cx="6224122" cy="5301916"/>
          </a:xfrm>
        </p:spPr>
        <p:txBody>
          <a:bodyPr>
            <a:normAutofit/>
          </a:bodyPr>
          <a:lstStyle/>
          <a:p>
            <a:r>
              <a:rPr lang="cs-CZ" sz="2000" b="1" dirty="0">
                <a:solidFill>
                  <a:schemeClr val="tx1"/>
                </a:solidFill>
              </a:rPr>
              <a:t>Tematice sexuálních menšin </a:t>
            </a:r>
            <a:r>
              <a:rPr lang="cs-CZ" sz="2000" dirty="0">
                <a:solidFill>
                  <a:schemeClr val="tx1"/>
                </a:solidFill>
              </a:rPr>
              <a:t>je v pedagogické praxi základních škol věnováno minimum pozornosti;</a:t>
            </a:r>
          </a:p>
          <a:p>
            <a:endParaRPr lang="cs-CZ" sz="2000" b="1" dirty="0"/>
          </a:p>
          <a:p>
            <a:r>
              <a:rPr lang="cs-CZ" sz="2000" dirty="0"/>
              <a:t>Terénní zkušenosti ukazují, že vyučující se tomuto - pro ně nepříjemnému - tématu vyhýbají a o existenci homosexuality, jako jedné z variant vývoje lidské sexuality, se nezmiňují;</a:t>
            </a:r>
          </a:p>
          <a:p>
            <a:endParaRPr lang="cs-CZ" sz="2000" dirty="0"/>
          </a:p>
          <a:p>
            <a:r>
              <a:rPr lang="cs-CZ" sz="2000" dirty="0"/>
              <a:t>Hovoříme-li o diskriminaci jako širším sociálním jevu, pak je </a:t>
            </a:r>
            <a:r>
              <a:rPr lang="cs-CZ" sz="2000" b="1" dirty="0"/>
              <a:t>mlčení o LGBT problematice na školách </a:t>
            </a:r>
            <a:r>
              <a:rPr lang="cs-CZ" sz="2000" dirty="0"/>
              <a:t>jednoznačně </a:t>
            </a:r>
            <a:r>
              <a:rPr lang="cs-CZ" sz="2000" b="1" dirty="0"/>
              <a:t>diskriminační</a:t>
            </a:r>
            <a:r>
              <a:rPr lang="cs-CZ" sz="2000" dirty="0"/>
              <a:t>. Tyto informace přitom mohou být klíčové pro dopívající gaye a lesby a mohou jim pomoci zvládnout sociální obtíže“, s nimiž se v životě běžně setkávají. </a:t>
            </a:r>
          </a:p>
          <a:p>
            <a:endParaRPr lang="cs-CZ" dirty="0"/>
          </a:p>
          <a:p>
            <a:endParaRPr lang="cs-CZ" dirty="0"/>
          </a:p>
          <a:p>
            <a:endParaRPr lang="cs-CZ" dirty="0"/>
          </a:p>
          <a:p>
            <a:endParaRPr lang="cs-CZ" dirty="0"/>
          </a:p>
        </p:txBody>
      </p:sp>
      <p:pic>
        <p:nvPicPr>
          <p:cNvPr id="3074" name="Picture 2" descr="VÃ½sledek obrÃ¡zku pro sexuÃ¡lnÃ­ minority">
            <a:extLst>
              <a:ext uri="{FF2B5EF4-FFF2-40B4-BE49-F238E27FC236}">
                <a16:creationId xmlns:a16="http://schemas.microsoft.com/office/drawing/2014/main" id="{644E0151-40DD-4A61-80AF-3E1E2FE98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609" y="1915604"/>
            <a:ext cx="4776788" cy="348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432721"/>
      </p:ext>
    </p:extLst>
  </p:cSld>
  <p:clrMapOvr>
    <a:masterClrMapping/>
  </p:clrMapOvr>
</p:sld>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Override1.xml><?xml version="1.0" encoding="utf-8"?>
<a:themeOverride xmlns:a="http://schemas.openxmlformats.org/drawingml/2006/main">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docProps/app.xml><?xml version="1.0" encoding="utf-8"?>
<Properties xmlns="http://schemas.openxmlformats.org/officeDocument/2006/extended-properties" xmlns:vt="http://schemas.openxmlformats.org/officeDocument/2006/docPropsVTypes">
  <Template/>
  <TotalTime>1961</TotalTime>
  <Words>5838</Words>
  <Application>Microsoft Office PowerPoint</Application>
  <PresentationFormat>Širokoúhlá obrazovka</PresentationFormat>
  <Paragraphs>395</Paragraphs>
  <Slides>65</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65</vt:i4>
      </vt:variant>
    </vt:vector>
  </HeadingPairs>
  <TitlesOfParts>
    <vt:vector size="71" baseType="lpstr">
      <vt:lpstr>-apple-system</vt:lpstr>
      <vt:lpstr>Arial</vt:lpstr>
      <vt:lpstr>Gill Sans MT</vt:lpstr>
      <vt:lpstr>Open Sans</vt:lpstr>
      <vt:lpstr>Wingdings</vt:lpstr>
      <vt:lpstr>Balík</vt:lpstr>
      <vt:lpstr>Otázky rodové identity – genderová studia</vt:lpstr>
      <vt:lpstr>Úvod</vt:lpstr>
      <vt:lpstr>Ukončení předmětu</vt:lpstr>
      <vt:lpstr>Gender a pohlaví </vt:lpstr>
      <vt:lpstr>Gender </vt:lpstr>
      <vt:lpstr>Lidská sexualita</vt:lpstr>
      <vt:lpstr>Jedinci a komunity „LGBT“ </vt:lpstr>
      <vt:lpstr>Homofobie, stereotypy, předsudky a diskriminace homosexuálů </vt:lpstr>
      <vt:lpstr>Inkluze v prevenci homofobie </vt:lpstr>
      <vt:lpstr>Inkluze v prevenci homofobie </vt:lpstr>
      <vt:lpstr>Heterosexuální dotazník</vt:lpstr>
      <vt:lpstr>Tvorba vlastního dotazníku</vt:lpstr>
      <vt:lpstr>Inkluze v prevenci homofobie </vt:lpstr>
      <vt:lpstr>Efektivita inkluze a antidiskriminačních opatření na půdě školy</vt:lpstr>
      <vt:lpstr>Prevence genderové stereotypizace</vt:lpstr>
      <vt:lpstr>Genderové role</vt:lpstr>
      <vt:lpstr>Základní literatura k tématu</vt:lpstr>
      <vt:lpstr>Doporučená literatura</vt:lpstr>
      <vt:lpstr>Proměny mužské a ženské role na příkladu otcovství a mateřství</vt:lpstr>
      <vt:lpstr>Bariéry v přerozdělení rolí v rodině:</vt:lpstr>
      <vt:lpstr>Když dva dělají totéž, není to totéž</vt:lpstr>
      <vt:lpstr>Dopady genderových rolí na pracovní trh</vt:lpstr>
      <vt:lpstr>Absolventi vysokých škol očima genderu</vt:lpstr>
      <vt:lpstr>Absolventi středních, vyšších a vysokých škol podle pohlaví </vt:lpstr>
      <vt:lpstr>Akademičtí pracovníci podle profesního zařazení na veřejných vysokých školách, 2016 </vt:lpstr>
      <vt:lpstr>Gender Pay Gap </vt:lpstr>
      <vt:lpstr>Srovnání mezd žen a mužů v ČR </vt:lpstr>
      <vt:lpstr>Aktuální rozdíly v odměňování  Žen a mužů v ČR -  mezinárodní srovnání. </vt:lpstr>
      <vt:lpstr>Rovnost žen a mužů na trhu práce a rovné odměňování</vt:lpstr>
      <vt:lpstr>Diskriminace? </vt:lpstr>
      <vt:lpstr>Faktory ovlivŇující zaměstnanost žen</vt:lpstr>
      <vt:lpstr>Role partnera v životě profesně úspěšné ženy</vt:lpstr>
      <vt:lpstr>Databáze kvalifikačních prací vše</vt:lpstr>
      <vt:lpstr>Druhá část</vt:lpstr>
      <vt:lpstr>Gender ve vědě</vt:lpstr>
      <vt:lpstr>Média a gender</vt:lpstr>
      <vt:lpstr>Jde to i jinak… </vt:lpstr>
      <vt:lpstr>Úkol</vt:lpstr>
      <vt:lpstr>Gender pay gap </vt:lpstr>
      <vt:lpstr>Nerovné odměňování…</vt:lpstr>
      <vt:lpstr>Historie genderu</vt:lpstr>
      <vt:lpstr>Prosazování rovnosti sleduje OSN ve 12 kritických oblastech: </vt:lpstr>
      <vt:lpstr>GENDER JAKO PROBLÉM</vt:lpstr>
      <vt:lpstr>klasická klišé genderových stereotypů o typických charakteristikách žen a mužů: </vt:lpstr>
      <vt:lpstr>FEMINISMUS</vt:lpstr>
      <vt:lpstr>DISKRIMINACE NA ZÁKLADĚ POHLAVÍ</vt:lpstr>
      <vt:lpstr>Právo nebýt diskriminován se týká řady aspektů. Jde o požadavek nediskriminace z důvodu </vt:lpstr>
      <vt:lpstr>Přímá diskriminace</vt:lpstr>
      <vt:lpstr>Nepřímá diskriminace</vt:lpstr>
      <vt:lpstr>Formy diskriminace</vt:lpstr>
      <vt:lpstr>GENDER MAINSTREAMING </vt:lpstr>
      <vt:lpstr>Počátky feminismu v českých zemích</vt:lpstr>
      <vt:lpstr>Vzdělání a uplatnění</vt:lpstr>
      <vt:lpstr>První absolventky univerzity</vt:lpstr>
      <vt:lpstr>První republika</vt:lpstr>
      <vt:lpstr>Volební právo a české ženy:</vt:lpstr>
      <vt:lpstr>Dnešní podoba ženského hnutí</vt:lpstr>
      <vt:lpstr>Právo a genderová identita</vt:lpstr>
      <vt:lpstr>LEGISLATIVNÍ PODPORA ROVNOSTI ŽEN A MUŽŮ</vt:lpstr>
      <vt:lpstr>Základní koncepce rovnosti: </vt:lpstr>
      <vt:lpstr>Rovnost žen a mužů v EU, kvóty jako alternativa</vt:lpstr>
      <vt:lpstr>Rámcová strategie Společenství pro rovnost žen a mužů (2001-2005)</vt:lpstr>
      <vt:lpstr>šest prioritních oblastí činnosti EU v oblasti rovného postavení žen a mužů na období let 2006 - 2010</vt:lpstr>
      <vt:lpstr>Harmonizace českého práva v oblasti diskriminace a rovného odměňování</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Proměny mužské a ženské role na příkladu otcovství a mateřství</dc:title>
  <dc:creator>Koci Jana</dc:creator>
  <cp:lastModifiedBy>Administrator</cp:lastModifiedBy>
  <cp:revision>70</cp:revision>
  <dcterms:created xsi:type="dcterms:W3CDTF">2018-10-29T21:03:13Z</dcterms:created>
  <dcterms:modified xsi:type="dcterms:W3CDTF">2023-10-25T14:48:50Z</dcterms:modified>
</cp:coreProperties>
</file>