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3" r:id="rId1"/>
  </p:sldMasterIdLst>
  <p:sldIdLst>
    <p:sldId id="256" r:id="rId2"/>
    <p:sldId id="257" r:id="rId3"/>
    <p:sldId id="259" r:id="rId4"/>
    <p:sldId id="262" r:id="rId5"/>
    <p:sldId id="264" r:id="rId6"/>
    <p:sldId id="265" r:id="rId7"/>
    <p:sldId id="266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BEAF7C-D2BA-4A3A-9A69-BE2E60F8C6D6}" type="datetimeFigureOut">
              <a:rPr lang="cs-CZ" smtClean="0"/>
              <a:t>20.11.20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A31782D-D275-4F8B-A87E-906C091B3B1A}" type="slidenum">
              <a:rPr lang="cs-CZ" smtClean="0"/>
              <a:t>‹#›</a:t>
            </a:fld>
            <a:endParaRPr lang="cs-CZ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73731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EAF7C-D2BA-4A3A-9A69-BE2E60F8C6D6}" type="datetimeFigureOut">
              <a:rPr lang="cs-CZ" smtClean="0"/>
              <a:t>20.11.20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782D-D275-4F8B-A87E-906C091B3B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404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EAF7C-D2BA-4A3A-9A69-BE2E60F8C6D6}" type="datetimeFigureOut">
              <a:rPr lang="cs-CZ" smtClean="0"/>
              <a:t>20.11.20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782D-D275-4F8B-A87E-906C091B3B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2875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EAF7C-D2BA-4A3A-9A69-BE2E60F8C6D6}" type="datetimeFigureOut">
              <a:rPr lang="cs-CZ" smtClean="0"/>
              <a:t>20.11.20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782D-D275-4F8B-A87E-906C091B3B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4449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3BEAF7C-D2BA-4A3A-9A69-BE2E60F8C6D6}" type="datetimeFigureOut">
              <a:rPr lang="cs-CZ" smtClean="0"/>
              <a:t>20.11.20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A31782D-D275-4F8B-A87E-906C091B3B1A}" type="slidenum">
              <a:rPr lang="cs-CZ" smtClean="0"/>
              <a:t>‹#›</a:t>
            </a:fld>
            <a:endParaRPr lang="cs-CZ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33792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EAF7C-D2BA-4A3A-9A69-BE2E60F8C6D6}" type="datetimeFigureOut">
              <a:rPr lang="cs-CZ" smtClean="0"/>
              <a:t>20.11.20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782D-D275-4F8B-A87E-906C091B3B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402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EAF7C-D2BA-4A3A-9A69-BE2E60F8C6D6}" type="datetimeFigureOut">
              <a:rPr lang="cs-CZ" smtClean="0"/>
              <a:t>20.11.20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782D-D275-4F8B-A87E-906C091B3B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9897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EAF7C-D2BA-4A3A-9A69-BE2E60F8C6D6}" type="datetimeFigureOut">
              <a:rPr lang="cs-CZ" smtClean="0"/>
              <a:t>20.11.20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782D-D275-4F8B-A87E-906C091B3B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2682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EAF7C-D2BA-4A3A-9A69-BE2E60F8C6D6}" type="datetimeFigureOut">
              <a:rPr lang="cs-CZ" smtClean="0"/>
              <a:t>20.11.20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782D-D275-4F8B-A87E-906C091B3B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6683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3BEAF7C-D2BA-4A3A-9A69-BE2E60F8C6D6}" type="datetimeFigureOut">
              <a:rPr lang="cs-CZ" smtClean="0"/>
              <a:t>20.11.20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A31782D-D275-4F8B-A87E-906C091B3B1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87992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3BEAF7C-D2BA-4A3A-9A69-BE2E60F8C6D6}" type="datetimeFigureOut">
              <a:rPr lang="cs-CZ" smtClean="0"/>
              <a:t>20.11.20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A31782D-D275-4F8B-A87E-906C091B3B1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6452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93BEAF7C-D2BA-4A3A-9A69-BE2E60F8C6D6}" type="datetimeFigureOut">
              <a:rPr lang="cs-CZ" smtClean="0"/>
              <a:t>20.11.20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DA31782D-D275-4F8B-A87E-906C091B3B1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91418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B00646-A501-40D7-91C4-A5DBFEBA96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představivost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BBABC31-D114-4D69-9AAF-F2DCDF11F3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7159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91F42F-FD7B-4700-AB71-F128F5214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DEFINICE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DDBE1B8-FCAC-48C2-A04F-7E3F52E04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PŘEDSTAVIVOST</a:t>
            </a:r>
          </a:p>
          <a:p>
            <a:r>
              <a:rPr lang="cs-CZ" dirty="0"/>
              <a:t>psychický proces, který vede ke vzniku představ, které jsou mentálními reprezentacemi dřívějších senzoricko-vjemových, případně citových zážitků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PŘEDSTAVA</a:t>
            </a:r>
          </a:p>
          <a:p>
            <a:r>
              <a:rPr lang="cs-CZ" dirty="0"/>
              <a:t>názorný obraz předmětu nebo děje, který se objevuje ve vědomí, přestože je v daném okamžiku nevnímáme nebo které jsme v této podobě ani nevnímali</a:t>
            </a:r>
          </a:p>
          <a:p>
            <a:r>
              <a:rPr lang="cs-CZ" dirty="0"/>
              <a:t>reprezentace dřívějších senzoricko-vjemových, případně citových zážitků </a:t>
            </a:r>
          </a:p>
        </p:txBody>
      </p:sp>
      <p:pic>
        <p:nvPicPr>
          <p:cNvPr id="1026" name="Picture 2" descr="Svět bez hranic - Máte bohatou fantazii? - Psychologie pro každého">
            <a:extLst>
              <a:ext uri="{FF2B5EF4-FFF2-40B4-BE49-F238E27FC236}">
                <a16:creationId xmlns:a16="http://schemas.microsoft.com/office/drawing/2014/main" id="{52377298-AB74-4DE7-A755-46E9F50FE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664" y="500987"/>
            <a:ext cx="315277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732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560990-9FA4-40A2-AF15-9E9367E09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945E6BC-F0D3-4B8E-849A-AF11A97A6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62" y="578644"/>
            <a:ext cx="4443984" cy="823912"/>
          </a:xfrm>
        </p:spPr>
        <p:txBody>
          <a:bodyPr/>
          <a:lstStyle/>
          <a:p>
            <a:r>
              <a:rPr lang="cs-CZ" b="1" dirty="0"/>
              <a:t>TYP PŘEDSTAVIVOSTI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E43EE0E-08B5-4C35-AC93-5122BE6B8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44054" y="1592413"/>
            <a:ext cx="4443984" cy="2562193"/>
          </a:xfrm>
        </p:spPr>
        <p:txBody>
          <a:bodyPr/>
          <a:lstStyle/>
          <a:p>
            <a:r>
              <a:rPr lang="cs-CZ" dirty="0"/>
              <a:t>zrakový</a:t>
            </a:r>
          </a:p>
          <a:p>
            <a:r>
              <a:rPr lang="cs-CZ" dirty="0"/>
              <a:t>sluchový</a:t>
            </a:r>
          </a:p>
          <a:p>
            <a:r>
              <a:rPr lang="cs-CZ" dirty="0"/>
              <a:t>pohybový</a:t>
            </a:r>
          </a:p>
          <a:p>
            <a:r>
              <a:rPr lang="cs-CZ" dirty="0"/>
              <a:t>smíšený 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8F0FA526-E85F-4CE8-93D4-0E76D375B0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79605" y="2605088"/>
            <a:ext cx="4443984" cy="823912"/>
          </a:xfrm>
        </p:spPr>
        <p:txBody>
          <a:bodyPr/>
          <a:lstStyle/>
          <a:p>
            <a:r>
              <a:rPr lang="cs-CZ" b="1" dirty="0"/>
              <a:t>TYPY PŘEDSTAV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48E5D5D-E76C-43F9-9A83-BD9BA629C1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111867" y="3933004"/>
            <a:ext cx="4443984" cy="2562193"/>
          </a:xfrm>
        </p:spPr>
        <p:txBody>
          <a:bodyPr/>
          <a:lstStyle/>
          <a:p>
            <a:r>
              <a:rPr lang="cs-CZ" dirty="0"/>
              <a:t>paměťové</a:t>
            </a:r>
          </a:p>
          <a:p>
            <a:r>
              <a:rPr lang="cs-CZ" dirty="0"/>
              <a:t>anticipační</a:t>
            </a:r>
          </a:p>
          <a:p>
            <a:r>
              <a:rPr lang="cs-CZ" dirty="0"/>
              <a:t>fantazijní</a:t>
            </a:r>
          </a:p>
        </p:txBody>
      </p:sp>
      <p:pic>
        <p:nvPicPr>
          <p:cNvPr id="7" name="Picture 2" descr="Download HD 19 Thinking Picture Library Download Black And White - Kid Day  Dreaming Transparent PNG Image - NicePNG.com">
            <a:extLst>
              <a:ext uri="{FF2B5EF4-FFF2-40B4-BE49-F238E27FC236}">
                <a16:creationId xmlns:a16="http://schemas.microsoft.com/office/drawing/2014/main" id="{8A961155-E7FA-48D4-B57F-3A7B37199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692" y="3812205"/>
            <a:ext cx="3119224" cy="230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39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37DEED-FFFA-49BB-935D-9DD535AD4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PAMĚŤOVÉ PŘEDSTAVY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5E79312-4EAC-4918-A73F-072C47EF40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4997" y="2060810"/>
            <a:ext cx="5079242" cy="49268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b="1" dirty="0"/>
              <a:t>PRIMÁRNÍ ASOCIAČNÍ ZÁKONY</a:t>
            </a:r>
          </a:p>
          <a:p>
            <a:r>
              <a:rPr lang="cs-CZ" dirty="0"/>
              <a:t>ZÁKON DOTYKU V PROSTORU</a:t>
            </a:r>
          </a:p>
          <a:p>
            <a:r>
              <a:rPr lang="cs-CZ" dirty="0"/>
              <a:t>ZÁKON DOTYKU V ČASE </a:t>
            </a:r>
          </a:p>
          <a:p>
            <a:r>
              <a:rPr lang="cs-CZ" dirty="0"/>
              <a:t>ZÁKON PODOBNOSTI </a:t>
            </a:r>
          </a:p>
          <a:p>
            <a:r>
              <a:rPr lang="cs-CZ" dirty="0"/>
              <a:t>ZÁKON KONTRASTU </a:t>
            </a:r>
          </a:p>
          <a:p>
            <a:r>
              <a:rPr lang="cs-CZ" dirty="0"/>
              <a:t>ZÁKON KAUZALITY </a:t>
            </a:r>
          </a:p>
          <a:p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2380382-191E-465F-9B14-2B78F42407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0841" y="2088105"/>
            <a:ext cx="5484126" cy="35814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b="1" dirty="0"/>
              <a:t>SEKUNDÁRNÍ ASOCIAČNÍ ZÁKONY </a:t>
            </a:r>
          </a:p>
          <a:p>
            <a:r>
              <a:rPr lang="cs-CZ" dirty="0"/>
              <a:t>ZÁKON NOVOSTI </a:t>
            </a:r>
          </a:p>
          <a:p>
            <a:r>
              <a:rPr lang="cs-CZ" dirty="0"/>
              <a:t>ZÁKON ČASTOSTI </a:t>
            </a:r>
          </a:p>
          <a:p>
            <a:r>
              <a:rPr lang="cs-CZ" dirty="0"/>
              <a:t>ZÁKON ŽIVOSTI </a:t>
            </a:r>
          </a:p>
          <a:p>
            <a:endParaRPr lang="cs-CZ" dirty="0"/>
          </a:p>
        </p:txBody>
      </p:sp>
      <p:pic>
        <p:nvPicPr>
          <p:cNvPr id="3078" name="Picture 6" descr="Šikovný, domeček z karet. (with, sedění, text, fantazírovat, čas, bubbles),  deska, děvče.">
            <a:extLst>
              <a:ext uri="{FF2B5EF4-FFF2-40B4-BE49-F238E27FC236}">
                <a16:creationId xmlns:a16="http://schemas.microsoft.com/office/drawing/2014/main" id="{C2D6EE13-37D0-4F22-87B2-C51995B04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89" y="4343259"/>
            <a:ext cx="2156189" cy="230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053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3881B9-2CB7-4571-87FF-3792F20F0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FANTAZIJNÍ PŘEDSTAVY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8763FAD-F273-48B5-90B3-96FF5611B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FANTAZIE</a:t>
            </a:r>
          </a:p>
          <a:p>
            <a:r>
              <a:rPr lang="cs-CZ" dirty="0"/>
              <a:t>proces, jehož výsledkem jsou představy, které nejsou pouhou reprodukcí dříve vnímaného nebo prožívaného, ale je v nich něco pozměněného nebo nového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FANTAZIJNÍ PŘEDSTAVA</a:t>
            </a:r>
          </a:p>
          <a:p>
            <a:r>
              <a:rPr lang="cs-CZ" dirty="0"/>
              <a:t>názorný obraz předmětů a jevů, které v daném okamžiku nevnímáme a které jsme ani nikdy nevnímali</a:t>
            </a:r>
          </a:p>
          <a:p>
            <a:r>
              <a:rPr lang="cs-CZ" dirty="0"/>
              <a:t>Podstatou fantazie není reprodukce původních zážitků, počitků nebo vjemů, ale tvorba nových, názorných obrazů.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Picture 4" descr="Dreaming Daydream Stock Illustrations, Cliparts And Royalty Free Dreaming  Daydream Vectors">
            <a:extLst>
              <a:ext uri="{FF2B5EF4-FFF2-40B4-BE49-F238E27FC236}">
                <a16:creationId xmlns:a16="http://schemas.microsoft.com/office/drawing/2014/main" id="{0BF9E1D2-DB0C-47C0-A859-31FE36208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209" y="161925"/>
            <a:ext cx="215265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078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3AC5A9-63FB-4204-A887-0036A4CEA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TVORBA FANTAZIJNÍCH PŘEDSTAV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EA0792B-D5ED-41B0-8BF5-BAF6A220D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AGLUTINACE</a:t>
            </a:r>
          </a:p>
          <a:p>
            <a:r>
              <a:rPr lang="cs-CZ" dirty="0"/>
              <a:t>HYPERBOLIZACE </a:t>
            </a:r>
          </a:p>
          <a:p>
            <a:r>
              <a:rPr lang="cs-CZ" dirty="0"/>
              <a:t>STYLIZACE </a:t>
            </a:r>
          </a:p>
          <a:p>
            <a:r>
              <a:rPr lang="cs-CZ" dirty="0"/>
              <a:t>TYPIZACE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146" name="Picture 2" descr="Sněhurka a zvířátka 02">
            <a:extLst>
              <a:ext uri="{FF2B5EF4-FFF2-40B4-BE49-F238E27FC236}">
                <a16:creationId xmlns:a16="http://schemas.microsoft.com/office/drawing/2014/main" id="{43100842-338D-401A-9EBD-6AD68658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523" y="1219984"/>
            <a:ext cx="2055685" cy="230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ilujeme české pohádky - Mrazík a chaloupka na kuřích nožkách | Facebook">
            <a:extLst>
              <a:ext uri="{FF2B5EF4-FFF2-40B4-BE49-F238E27FC236}">
                <a16:creationId xmlns:a16="http://schemas.microsoft.com/office/drawing/2014/main" id="{22D58DD5-20A3-49E2-94A1-28CD7B37C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516" y="1446629"/>
            <a:ext cx="1822092" cy="136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aň, nikoli Masaryk!">
            <a:extLst>
              <a:ext uri="{FF2B5EF4-FFF2-40B4-BE49-F238E27FC236}">
                <a16:creationId xmlns:a16="http://schemas.microsoft.com/office/drawing/2014/main" id="{9A160C9E-DD7E-4AD2-B7D8-FBF8C66CD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73" y="4103996"/>
            <a:ext cx="3082523" cy="188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Stažení Lakomec Kniha Zdarma - Molière | Online match, Ebooks library,  Books to read">
            <a:extLst>
              <a:ext uri="{FF2B5EF4-FFF2-40B4-BE49-F238E27FC236}">
                <a16:creationId xmlns:a16="http://schemas.microsoft.com/office/drawing/2014/main" id="{5FE70F01-B6F8-4E22-9101-E642998D8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639" y="2811439"/>
            <a:ext cx="20193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Ornament kytka - Levné Samolepky">
            <a:extLst>
              <a:ext uri="{FF2B5EF4-FFF2-40B4-BE49-F238E27FC236}">
                <a16:creationId xmlns:a16="http://schemas.microsoft.com/office/drawing/2014/main" id="{B12152CB-08C3-42F7-9191-0C4E36EE5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415" y="3036627"/>
            <a:ext cx="2605585" cy="260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902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0E6E93-A626-4530-BAAC-6787C3D5B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DRUHY FANTAZIJNÍCH PŘEDSTAV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07BB9F0-D4E5-42A9-AC5F-6B69D0DC6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REPRODUKUJÍCÍ FANTAZIE</a:t>
            </a:r>
          </a:p>
          <a:p>
            <a:r>
              <a:rPr lang="cs-CZ" dirty="0"/>
              <a:t>PRODUKUJÍCÍ (KONSTRUUJÍCÍ), TVOŘIVÁ FANTAZIE</a:t>
            </a:r>
          </a:p>
          <a:p>
            <a:r>
              <a:rPr lang="cs-CZ" dirty="0"/>
              <a:t>DENNÍ (BDĚLÉ) SNĚNÍ</a:t>
            </a:r>
          </a:p>
          <a:p>
            <a:r>
              <a:rPr lang="cs-CZ" dirty="0"/>
              <a:t>SPÁNKOVÉ SNY</a:t>
            </a:r>
          </a:p>
          <a:p>
            <a:r>
              <a:rPr lang="cs-CZ" dirty="0"/>
              <a:t>HALUCINACE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1782D30-DAFE-F84C-BE01-222DC3D80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169" y="1428750"/>
            <a:ext cx="3656051" cy="205522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EB18BCA-1966-E14B-8E76-91EE824A0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086" y="3251574"/>
            <a:ext cx="1779337" cy="233172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C9A1E01-7B9A-754C-810D-DD5643418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2569" y="4745830"/>
            <a:ext cx="2073050" cy="109002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0C3AF61-484F-7540-B533-2101322F27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2238" y="4417434"/>
            <a:ext cx="3068955" cy="204597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0BA17BC-96E5-8047-B1F0-CAA68A3915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1686" y="5091944"/>
            <a:ext cx="2190803" cy="177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49916"/>
      </p:ext>
    </p:extLst>
  </p:cSld>
  <p:clrMapOvr>
    <a:masterClrMapping/>
  </p:clrMapOvr>
</p:sld>
</file>

<file path=ppt/theme/theme1.xml><?xml version="1.0" encoding="utf-8"?>
<a:theme xmlns:a="http://schemas.openxmlformats.org/drawingml/2006/main" name="Oříznutí">
  <a:themeElements>
    <a:clrScheme name="Oříznutí">
      <a:dk1>
        <a:sysClr val="windowText" lastClr="000000"/>
      </a:dk1>
      <a:lt1>
        <a:sysClr val="window" lastClr="FFFFFF"/>
      </a:lt1>
      <a:dk2>
        <a:srgbClr val="4A2318"/>
      </a:dk2>
      <a:lt2>
        <a:srgbClr val="EDECEB"/>
      </a:lt2>
      <a:accent1>
        <a:srgbClr val="F3C82E"/>
      </a:accent1>
      <a:accent2>
        <a:srgbClr val="A26176"/>
      </a:accent2>
      <a:accent3>
        <a:srgbClr val="74A94E"/>
      </a:accent3>
      <a:accent4>
        <a:srgbClr val="188E8D"/>
      </a:accent4>
      <a:accent5>
        <a:srgbClr val="EE913A"/>
      </a:accent5>
      <a:accent6>
        <a:srgbClr val="DF5D4A"/>
      </a:accent6>
      <a:hlink>
        <a:srgbClr val="188E8D"/>
      </a:hlink>
      <a:folHlink>
        <a:srgbClr val="A26176"/>
      </a:folHlink>
    </a:clrScheme>
    <a:fontScheme name="Oříznutí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říznutí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D7AA1D6E-F3E9-4763-A3BC-84DF2E02F6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TM10001105[[fn=Oříznutí]]</Template>
  <TotalTime>67</TotalTime>
  <Words>186</Words>
  <Application>Microsoft Macintosh PowerPoint</Application>
  <PresentationFormat>Širokoúhlá obrazovka</PresentationFormat>
  <Paragraphs>47</Paragraphs>
  <Slides>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9" baseType="lpstr">
      <vt:lpstr>Franklin Gothic Book</vt:lpstr>
      <vt:lpstr>Oříznutí</vt:lpstr>
      <vt:lpstr>představivost</vt:lpstr>
      <vt:lpstr>DEFINICE</vt:lpstr>
      <vt:lpstr>Prezentace aplikace PowerPoint</vt:lpstr>
      <vt:lpstr>PAMĚŤOVÉ PŘEDSTAVY</vt:lpstr>
      <vt:lpstr>FANTAZIJNÍ PŘEDSTAVY</vt:lpstr>
      <vt:lpstr>TVORBA FANTAZIJNÍCH PŘEDSTAV</vt:lpstr>
      <vt:lpstr>DRUHY FANTAZIJNÍCH PŘEDSTAV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Marta Kolaříková</dc:creator>
  <cp:lastModifiedBy>Microsoft Office User</cp:lastModifiedBy>
  <cp:revision>14</cp:revision>
  <dcterms:created xsi:type="dcterms:W3CDTF">2020-10-27T18:24:58Z</dcterms:created>
  <dcterms:modified xsi:type="dcterms:W3CDTF">2020-11-20T11:31:39Z</dcterms:modified>
</cp:coreProperties>
</file>