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9" r:id="rId3"/>
    <p:sldId id="291" r:id="rId4"/>
    <p:sldId id="310" r:id="rId5"/>
    <p:sldId id="311" r:id="rId6"/>
    <p:sldId id="312" r:id="rId7"/>
    <p:sldId id="313" r:id="rId8"/>
    <p:sldId id="320" r:id="rId9"/>
    <p:sldId id="321" r:id="rId10"/>
    <p:sldId id="322" r:id="rId11"/>
    <p:sldId id="319" r:id="rId12"/>
    <p:sldId id="301" r:id="rId13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548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61"/>
    <p:restoredTop sz="94787"/>
  </p:normalViewPr>
  <p:slideViewPr>
    <p:cSldViewPr>
      <p:cViewPr varScale="1">
        <p:scale>
          <a:sx n="74" d="100"/>
          <a:sy n="74" d="100"/>
        </p:scale>
        <p:origin x="184" y="15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16.10.2022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6744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46439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44434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43226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15978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31944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98172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9263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56376" y="226939"/>
            <a:ext cx="956040" cy="745711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 baseline="0">
                <a:solidFill>
                  <a:srgbClr val="655481"/>
                </a:solidFill>
              </a:defRPr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65548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65548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65548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8264" y="555526"/>
            <a:ext cx="1699500" cy="1325609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rtl="0" fontAlgn="ctr">
              <a:spcBef>
                <a:spcPts val="0"/>
              </a:spcBef>
              <a:spcAft>
                <a:spcPts val="0"/>
              </a:spcAft>
            </a:pPr>
            <a:r>
              <a:rPr lang="sk-SK" sz="1800" b="1" i="0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Súčasné teórie verejnej správy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PhDr. Matúš VYROSTKO, PhD.</a:t>
            </a:r>
          </a:p>
          <a:p>
            <a:pPr marL="0" indent="0" algn="r">
              <a:buNone/>
            </a:pPr>
            <a:r>
              <a:rPr lang="cs-CZ" sz="1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prednáška</a:t>
            </a:r>
            <a:endParaRPr lang="cs-CZ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b="1" dirty="0" err="1">
                <a:effectLst/>
                <a:latin typeface="Calibri" panose="020F0502020204030204" pitchFamily="34" charset="0"/>
              </a:rPr>
              <a:t>Teoria</a:t>
            </a:r>
            <a:r>
              <a:rPr lang="sk-SK" sz="1800" b="1" dirty="0">
                <a:effectLst/>
                <a:latin typeface="Calibri" panose="020F0502020204030204" pitchFamily="34" charset="0"/>
              </a:rPr>
              <a:t> rozhodovania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sk-SK" sz="1800" b="1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>
                <a:effectLst/>
                <a:latin typeface="Calibri" panose="020F0502020204030204" pitchFamily="34" charset="0"/>
              </a:rPr>
              <a:t>VS je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sustava</a:t>
            </a:r>
            <a:r>
              <a:rPr lang="sk-SK" sz="1800" dirty="0">
                <a:effectLst/>
                <a:latin typeface="Calibri" panose="020F0502020204030204" pitchFamily="34" charset="0"/>
              </a:rPr>
              <a:t> rozhodovania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rozhodovacich</a:t>
            </a:r>
            <a:r>
              <a:rPr lang="sk-SK" sz="1800" dirty="0">
                <a:effectLst/>
                <a:latin typeface="Calibri" panose="020F0502020204030204" pitchFamily="34" charset="0"/>
              </a:rPr>
              <a:t> procesov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rozhodnutia vo VS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su</a:t>
            </a:r>
            <a:r>
              <a:rPr lang="sk-SK" sz="1800" dirty="0">
                <a:effectLst/>
                <a:latin typeface="Calibri" panose="020F0502020204030204" pitchFamily="34" charset="0"/>
              </a:rPr>
              <a:t> kolektivizovane rozhodnutia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"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nemaju</a:t>
            </a:r>
            <a:r>
              <a:rPr lang="sk-SK" sz="1800" dirty="0">
                <a:effectLst/>
                <a:latin typeface="Calibri" panose="020F0502020204030204" pitchFamily="34" charset="0"/>
              </a:rPr>
              <a:t> tu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co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robit</a:t>
            </a:r>
            <a:r>
              <a:rPr lang="sk-SK" sz="1800" dirty="0">
                <a:effectLst/>
                <a:latin typeface="Calibri" panose="020F0502020204030204" pitchFamily="34" charset="0"/>
              </a:rPr>
              <a:t>"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individualne</a:t>
            </a:r>
            <a:r>
              <a:rPr lang="sk-SK" sz="1800" dirty="0">
                <a:effectLst/>
                <a:latin typeface="Calibri" panose="020F0502020204030204" pitchFamily="34" charset="0"/>
              </a:rPr>
              <a:t>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politicke</a:t>
            </a:r>
            <a:r>
              <a:rPr lang="sk-SK" sz="1800" dirty="0">
                <a:effectLst/>
                <a:latin typeface="Calibri" panose="020F0502020204030204" pitchFamily="34" charset="0"/>
              </a:rPr>
              <a:t>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stranicke</a:t>
            </a:r>
            <a:r>
              <a:rPr lang="sk-SK" sz="1800" dirty="0">
                <a:effectLst/>
                <a:latin typeface="Calibri" panose="020F0502020204030204" pitchFamily="34" charset="0"/>
              </a:rPr>
              <a:t> rozhodnutia (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mozu</a:t>
            </a:r>
            <a:r>
              <a:rPr lang="sk-SK" sz="1800" dirty="0">
                <a:effectLst/>
                <a:latin typeface="Calibri" panose="020F0502020204030204" pitchFamily="34" charset="0"/>
              </a:rPr>
              <a:t> byt len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sucastou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kolektivizovanych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rozhodnti</a:t>
            </a:r>
            <a:r>
              <a:rPr lang="sk-SK" sz="1800" dirty="0">
                <a:effectLst/>
                <a:latin typeface="Calibri" panose="020F0502020204030204" pitchFamily="34" charset="0"/>
              </a:rPr>
              <a:t>)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Kolektivizovane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suverenne</a:t>
            </a:r>
            <a:r>
              <a:rPr lang="sk-SK" sz="1800" dirty="0">
                <a:effectLst/>
                <a:latin typeface="Calibri" panose="020F0502020204030204" pitchFamily="34" charset="0"/>
              </a:rPr>
              <a:t>, bez uniku (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maju</a:t>
            </a:r>
            <a:r>
              <a:rPr lang="sk-SK" sz="1800" dirty="0">
                <a:effectLst/>
                <a:latin typeface="Calibri" panose="020F0502020204030204" pitchFamily="34" charset="0"/>
              </a:rPr>
              <a:t> dopad na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kazdeho</a:t>
            </a:r>
            <a:r>
              <a:rPr lang="sk-SK" sz="1800" dirty="0">
                <a:effectLst/>
                <a:latin typeface="Calibri" panose="020F0502020204030204" pitchFamily="34" charset="0"/>
              </a:rPr>
              <a:t>) 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sankcionovatelne</a:t>
            </a:r>
            <a:r>
              <a:rPr lang="sk-SK" sz="1800" dirty="0">
                <a:effectLst/>
                <a:latin typeface="Calibri" panose="020F0502020204030204" pitchFamily="34" charset="0"/>
              </a:rPr>
              <a:t> (sankcia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nemusi</a:t>
            </a:r>
            <a:r>
              <a:rPr lang="sk-SK" sz="1800" dirty="0">
                <a:effectLst/>
                <a:latin typeface="Calibri" panose="020F0502020204030204" pitchFamily="34" charset="0"/>
              </a:rPr>
              <a:t> byt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pravna</a:t>
            </a:r>
            <a:r>
              <a:rPr lang="sk-SK" sz="1800" dirty="0">
                <a:effectLst/>
                <a:latin typeface="Calibri" panose="020F0502020204030204" pitchFamily="34" charset="0"/>
              </a:rPr>
              <a:t> ani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ekonomicka</a:t>
            </a:r>
            <a:r>
              <a:rPr lang="sk-SK" sz="1800" dirty="0">
                <a:effectLst/>
                <a:latin typeface="Calibri" panose="020F0502020204030204" pitchFamily="34" charset="0"/>
              </a:rPr>
              <a:t>, ale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su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sancionovatelne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tym</a:t>
            </a:r>
            <a:r>
              <a:rPr lang="sk-SK" sz="1800" dirty="0">
                <a:effectLst/>
                <a:latin typeface="Calibri" panose="020F0502020204030204" pitchFamily="34" charset="0"/>
              </a:rPr>
              <a:t>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ze</a:t>
            </a:r>
            <a:r>
              <a:rPr lang="sk-SK" sz="1800" dirty="0">
                <a:effectLst/>
                <a:latin typeface="Calibri" panose="020F0502020204030204" pitchFamily="34" charset="0"/>
              </a:rPr>
              <a:t> ich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obcania</a:t>
            </a:r>
            <a:r>
              <a:rPr lang="sk-SK" sz="1800" dirty="0">
                <a:effectLst/>
                <a:latin typeface="Calibri" panose="020F0502020204030204" pitchFamily="34" charset="0"/>
              </a:rPr>
              <a:t> odmietnu 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budu</a:t>
            </a:r>
            <a:r>
              <a:rPr lang="sk-SK" sz="1800" dirty="0">
                <a:effectLst/>
                <a:latin typeface="Calibri" panose="020F0502020204030204" pitchFamily="34" charset="0"/>
              </a:rPr>
              <a:t> ich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dalej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odmietat</a:t>
            </a:r>
            <a:r>
              <a:rPr lang="sk-SK" sz="1800" dirty="0">
                <a:effectLst/>
                <a:latin typeface="Calibri" panose="020F0502020204030204" pitchFamily="34" charset="0"/>
              </a:rPr>
              <a:t>)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suvisi</a:t>
            </a:r>
            <a:r>
              <a:rPr lang="sk-SK" sz="1800" dirty="0">
                <a:effectLst/>
                <a:latin typeface="Calibri" panose="020F0502020204030204" pitchFamily="34" charset="0"/>
              </a:rPr>
              <a:t> s legitimitou VS,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ktora</a:t>
            </a:r>
            <a:r>
              <a:rPr lang="sk-SK" sz="1800" dirty="0">
                <a:effectLst/>
                <a:latin typeface="Calibri" panose="020F0502020204030204" pitchFamily="34" charset="0"/>
              </a:rPr>
              <a:t> sa potom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zacne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>
                <a:effectLst/>
                <a:latin typeface="Calibri" panose="020F0502020204030204" pitchFamily="34" charset="0"/>
              </a:rPr>
              <a:t>zmensovat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b="1" dirty="0" err="1">
                <a:effectLst/>
                <a:latin typeface="Calibri" panose="020F0502020204030204" pitchFamily="34" charset="0"/>
              </a:rPr>
              <a:t>Univerzalne</a:t>
            </a:r>
            <a:r>
              <a:rPr lang="sk-SK" sz="1800" b="1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b="1" dirty="0" err="1">
                <a:effectLst/>
                <a:latin typeface="Calibri" panose="020F0502020204030204" pitchFamily="34" charset="0"/>
              </a:rPr>
              <a:t>teorie</a:t>
            </a:r>
            <a:r>
              <a:rPr lang="sk-SK" sz="1800" b="1" dirty="0">
                <a:effectLst/>
                <a:latin typeface="Calibri" panose="020F0502020204030204" pitchFamily="34" charset="0"/>
              </a:rPr>
              <a:t> verejnej </a:t>
            </a:r>
            <a:r>
              <a:rPr lang="sk-SK" sz="1800" b="1" dirty="0" err="1">
                <a:effectLst/>
                <a:latin typeface="Calibri" panose="020F0502020204030204" pitchFamily="34" charset="0"/>
              </a:rPr>
              <a:t>spravy</a:t>
            </a:r>
            <a:endParaRPr lang="sk-SK" sz="18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37115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8660516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373" y="399939"/>
            <a:ext cx="956040" cy="688628"/>
          </a:xfrm>
          <a:prstGeom prst="rect">
            <a:avLst/>
          </a:prstGeom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1363942" y="1923678"/>
            <a:ext cx="6416116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Ďakujem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pozornosť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649556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8660516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373" y="399939"/>
            <a:ext cx="956040" cy="688628"/>
          </a:xfrm>
          <a:prstGeom prst="rect">
            <a:avLst/>
          </a:prstGeom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1363942" y="1923678"/>
            <a:ext cx="6416116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PhDr. Matúš </a:t>
            </a:r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Vyrostko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PhD. </a:t>
            </a:r>
          </a:p>
          <a:p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matus.vyrostko@fvp.slu.cz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453511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8660516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373" y="399939"/>
            <a:ext cx="956040" cy="688628"/>
          </a:xfrm>
          <a:prstGeom prst="rect">
            <a:avLst/>
          </a:prstGeom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1363942" y="1923678"/>
            <a:ext cx="6416116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sk-SK" sz="1800" b="1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- skupina </a:t>
            </a:r>
            <a:r>
              <a:rPr lang="sk-SK" sz="180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manazerskych</a:t>
            </a:r>
            <a:r>
              <a:rPr lang="sk-SK" sz="1800" b="1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sk-SK" sz="180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teorii</a:t>
            </a:r>
            <a:r>
              <a:rPr lang="sk-SK" sz="1800" b="1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 (v knihe Daniel </a:t>
            </a:r>
            <a:r>
              <a:rPr lang="sk-SK" sz="180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Klimovský</a:t>
            </a:r>
            <a:r>
              <a:rPr lang="sk-SK" sz="1800" b="1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)</a:t>
            </a:r>
            <a:endParaRPr lang="sk-SK" sz="1800" dirty="0"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b="1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 - skupina </a:t>
            </a:r>
            <a:r>
              <a:rPr lang="sk-SK" sz="180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univerzalnych</a:t>
            </a:r>
            <a:r>
              <a:rPr lang="sk-SK" sz="1800" b="1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sk-SK" sz="180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teorii</a:t>
            </a:r>
            <a:r>
              <a:rPr lang="sk-SK" sz="1800" b="1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 </a:t>
            </a:r>
            <a:endParaRPr lang="sk-SK" sz="1800" dirty="0"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Teoria</a:t>
            </a:r>
            <a:r>
              <a:rPr lang="sk-SK" sz="1800" b="1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 verejnej </a:t>
            </a:r>
            <a:r>
              <a:rPr lang="sk-SK" sz="180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volby</a:t>
            </a:r>
            <a:r>
              <a:rPr lang="sk-SK" sz="1800" b="1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, </a:t>
            </a:r>
            <a:r>
              <a:rPr lang="sk-SK" sz="180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teoria</a:t>
            </a:r>
            <a:r>
              <a:rPr lang="sk-SK" sz="1800" b="1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sk-SK" sz="180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Taylorizmu</a:t>
            </a:r>
            <a:r>
              <a:rPr lang="sk-SK" sz="1800" b="1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, </a:t>
            </a:r>
            <a:r>
              <a:rPr lang="sk-SK" sz="180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teoria</a:t>
            </a:r>
            <a:r>
              <a:rPr lang="sk-SK" sz="1800" b="1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 new </a:t>
            </a:r>
            <a:r>
              <a:rPr lang="sk-SK" sz="180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public</a:t>
            </a:r>
            <a:r>
              <a:rPr lang="sk-SK" sz="1800" b="1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 managementu</a:t>
            </a:r>
            <a:endParaRPr lang="sk-SK" sz="1800" dirty="0"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572944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prapôvod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v politologii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dobre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fungovanie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VS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dôlezite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to, aku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podobu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zastupitelska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demokracia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ale to, co je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dôlezite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je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nevsimat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vonkajsiu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stranku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VS, ale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vnutornu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stranku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- 3 kroky,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ktorym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VS mala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venovat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pozornost: 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1.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Vytvorenie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konkurencneho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prostredia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VS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-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napr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medzi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samospravami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medzi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instituciami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sprave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prinutit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byrokracia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administrativnospravny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aparat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zaklade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konkurencie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sama vypadla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b="1" dirty="0" err="1">
                <a:effectLst/>
                <a:latin typeface="Calibri" panose="020F0502020204030204" pitchFamily="34" charset="0"/>
              </a:rPr>
              <a:t>Teoria</a:t>
            </a:r>
            <a:r>
              <a:rPr lang="sk-SK" sz="1800" b="1" dirty="0">
                <a:effectLst/>
                <a:latin typeface="Calibri" panose="020F0502020204030204" pitchFamily="34" charset="0"/>
              </a:rPr>
              <a:t> verejnej </a:t>
            </a:r>
            <a:r>
              <a:rPr lang="sk-SK" sz="1800" b="1" dirty="0" err="1">
                <a:effectLst/>
                <a:latin typeface="Calibri" panose="020F0502020204030204" pitchFamily="34" charset="0"/>
              </a:rPr>
              <a:t>volby</a:t>
            </a:r>
            <a:endParaRPr lang="sk-SK" sz="18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318064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rtl="0" fontAlgn="ctr">
              <a:spcBef>
                <a:spcPts val="0"/>
              </a:spcBef>
              <a:spcAft>
                <a:spcPts val="0"/>
              </a:spcAft>
              <a:buNone/>
            </a:pPr>
            <a:r>
              <a:rPr lang="sk-SK" sz="1800" b="0" i="0" dirty="0">
                <a:effectLst/>
                <a:latin typeface="Calibri" panose="020F0502020204030204" pitchFamily="34" charset="0"/>
              </a:rPr>
              <a:t>2.Zamedzit </a:t>
            </a:r>
            <a:r>
              <a:rPr lang="sk-SK" sz="1800" b="0" i="0" dirty="0" err="1">
                <a:effectLst/>
                <a:latin typeface="Calibri" panose="020F0502020204030204" pitchFamily="34" charset="0"/>
              </a:rPr>
              <a:t>fragmentacii</a:t>
            </a:r>
            <a:r>
              <a:rPr lang="sk-SK" sz="1800" b="0" i="0" dirty="0">
                <a:effectLst/>
                <a:latin typeface="Calibri" panose="020F0502020204030204" pitchFamily="34" charset="0"/>
              </a:rPr>
              <a:t> vo VS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clenske</a:t>
            </a:r>
            <a:r>
              <a:rPr lang="sk-SK" sz="1800" dirty="0">
                <a:effectLst/>
                <a:latin typeface="Calibri" panose="020F0502020204030204" pitchFamily="34" charset="0"/>
              </a:rPr>
              <a:t> krajiny po vstupe do EU nanovo zavadzali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je potrebne vytvorenie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väcsich</a:t>
            </a:r>
            <a:r>
              <a:rPr lang="sk-SK" sz="1800" dirty="0">
                <a:effectLst/>
                <a:latin typeface="Calibri" panose="020F0502020204030204" pitchFamily="34" charset="0"/>
              </a:rPr>
              <a:t> celkov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napr. reforma ESO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vytvaranie</a:t>
            </a:r>
            <a:r>
              <a:rPr lang="sk-SK" sz="1800" dirty="0">
                <a:effectLst/>
                <a:latin typeface="Calibri" panose="020F0502020204030204" pitchFamily="34" charset="0"/>
              </a:rPr>
              <a:t> 79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klienstkych</a:t>
            </a:r>
            <a:r>
              <a:rPr lang="sk-SK" sz="1800" dirty="0">
                <a:effectLst/>
                <a:latin typeface="Calibri" panose="020F0502020204030204" pitchFamily="34" charset="0"/>
              </a:rPr>
              <a:t> centier</a:t>
            </a:r>
          </a:p>
          <a:p>
            <a:pPr marL="0" indent="0" rtl="0" fontAlgn="ctr">
              <a:spcBef>
                <a:spcPts val="0"/>
              </a:spcBef>
              <a:spcAft>
                <a:spcPts val="0"/>
              </a:spcAft>
              <a:buNone/>
            </a:pPr>
            <a:r>
              <a:rPr lang="sk-SK" sz="1800" b="0" i="0" dirty="0">
                <a:effectLst/>
                <a:latin typeface="Calibri" panose="020F0502020204030204" pitchFamily="34" charset="0"/>
              </a:rPr>
              <a:t>3. </a:t>
            </a:r>
            <a:r>
              <a:rPr lang="sk-SK" sz="1800" b="0" i="0" dirty="0" err="1">
                <a:effectLst/>
                <a:latin typeface="Calibri" panose="020F0502020204030204" pitchFamily="34" charset="0"/>
              </a:rPr>
              <a:t>Umoznovanie</a:t>
            </a:r>
            <a:r>
              <a:rPr lang="sk-SK" sz="1800" b="0" i="0" dirty="0">
                <a:effectLst/>
                <a:latin typeface="Calibri" panose="020F0502020204030204" pitchFamily="34" charset="0"/>
              </a:rPr>
              <a:t> viacej </a:t>
            </a:r>
            <a:r>
              <a:rPr lang="sk-SK" sz="1800" b="0" i="0" dirty="0" err="1">
                <a:effectLst/>
                <a:latin typeface="Calibri" panose="020F0502020204030204" pitchFamily="34" charset="0"/>
              </a:rPr>
              <a:t>informacii</a:t>
            </a:r>
            <a:endParaRPr lang="sk-SK" sz="1800" b="0" i="0" dirty="0">
              <a:effectLst/>
              <a:latin typeface="Calibri" panose="020F0502020204030204" pitchFamily="34" charset="0"/>
            </a:endParaRP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zlepsenie</a:t>
            </a:r>
            <a:r>
              <a:rPr lang="sk-SK" sz="1800" dirty="0">
                <a:effectLst/>
                <a:latin typeface="Calibri" panose="020F0502020204030204" pitchFamily="34" charset="0"/>
              </a:rPr>
              <a:t> informovaností vo VS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vychadza</a:t>
            </a:r>
            <a:r>
              <a:rPr lang="sk-SK" sz="1800" dirty="0">
                <a:effectLst/>
                <a:latin typeface="Calibri" panose="020F0502020204030204" pitchFamily="34" charset="0"/>
              </a:rPr>
              <a:t> z toho,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ze</a:t>
            </a:r>
            <a:r>
              <a:rPr lang="sk-SK" sz="1800" dirty="0">
                <a:effectLst/>
                <a:latin typeface="Calibri" panose="020F0502020204030204" pitchFamily="34" charset="0"/>
              </a:rPr>
              <a:t> VS sa odcudzila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obcanovi</a:t>
            </a:r>
            <a:endParaRPr lang="sk-SK" sz="18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539516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Autori napr.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Flyn</a:t>
            </a:r>
            <a:r>
              <a:rPr lang="sk-SK" sz="1800" dirty="0">
                <a:effectLst/>
                <a:latin typeface="Calibri" panose="020F0502020204030204" pitchFamily="34" charset="0"/>
              </a:rPr>
              <a:t>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Politt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zakladatelom</a:t>
            </a:r>
            <a:r>
              <a:rPr lang="sk-SK" sz="1800" dirty="0">
                <a:effectLst/>
                <a:latin typeface="Calibri" panose="020F0502020204030204" pitchFamily="34" charset="0"/>
              </a:rPr>
              <a:t> je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taylorizmus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je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spojena</a:t>
            </a:r>
            <a:r>
              <a:rPr lang="sk-SK" sz="1800" dirty="0">
                <a:effectLst/>
                <a:latin typeface="Calibri" panose="020F0502020204030204" pitchFamily="34" charset="0"/>
              </a:rPr>
              <a:t> so vznikom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klasickeho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kapitalistickeho</a:t>
            </a:r>
            <a:r>
              <a:rPr lang="sk-SK" sz="1800" dirty="0">
                <a:effectLst/>
                <a:latin typeface="Calibri" panose="020F0502020204030204" pitchFamily="34" charset="0"/>
              </a:rPr>
              <a:t> spôsobu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rozmyslania</a:t>
            </a:r>
            <a:r>
              <a:rPr lang="sk-SK" sz="1800" dirty="0">
                <a:effectLst/>
                <a:latin typeface="Calibri" panose="020F0502020204030204" pitchFamily="34" charset="0"/>
              </a:rPr>
              <a:t> a produkcie,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spojena</a:t>
            </a:r>
            <a:r>
              <a:rPr lang="sk-SK" sz="1800" dirty="0">
                <a:effectLst/>
                <a:latin typeface="Calibri" panose="020F0502020204030204" pitchFamily="34" charset="0"/>
              </a:rPr>
              <a:t> s priemyselnou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revoluciou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Neotaylorizmus</a:t>
            </a:r>
            <a:r>
              <a:rPr lang="sk-SK" sz="1800" dirty="0">
                <a:effectLst/>
                <a:latin typeface="Calibri" panose="020F0502020204030204" pitchFamily="34" charset="0"/>
              </a:rPr>
              <a:t> je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pokracovanie</a:t>
            </a:r>
            <a:r>
              <a:rPr lang="sk-SK" sz="1800" dirty="0">
                <a:effectLst/>
                <a:latin typeface="Calibri" panose="020F0502020204030204" pitchFamily="34" charset="0"/>
              </a:rPr>
              <a:t> tejto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teorie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vyssia</a:t>
            </a:r>
            <a:r>
              <a:rPr lang="sk-SK" sz="1800" dirty="0">
                <a:effectLst/>
                <a:latin typeface="Calibri" panose="020F0502020204030204" pitchFamily="34" charset="0"/>
              </a:rPr>
              <a:t> produktivita prace,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zvysovanie</a:t>
            </a:r>
            <a:r>
              <a:rPr lang="sk-SK" sz="1800" dirty="0">
                <a:effectLst/>
                <a:latin typeface="Calibri" panose="020F0502020204030204" pitchFamily="34" charset="0"/>
              </a:rPr>
              <a:t> zisku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atd</a:t>
            </a:r>
            <a:r>
              <a:rPr lang="sk-SK" sz="1800" dirty="0">
                <a:effectLst/>
                <a:latin typeface="Calibri" panose="020F0502020204030204" pitchFamily="34" charset="0"/>
              </a:rPr>
              <a:t>.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vsima</a:t>
            </a:r>
            <a:r>
              <a:rPr lang="sk-SK" sz="1800" dirty="0">
                <a:effectLst/>
                <a:latin typeface="Calibri" panose="020F0502020204030204" pitchFamily="34" charset="0"/>
              </a:rPr>
              <a:t> si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vnutornu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organizacnu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strukturu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sustreduje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pozornost</a:t>
            </a:r>
            <a:r>
              <a:rPr lang="sk-SK" sz="1800" dirty="0">
                <a:effectLst/>
                <a:latin typeface="Calibri" panose="020F0502020204030204" pitchFamily="34" charset="0"/>
              </a:rPr>
              <a:t> na tvorbu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rozhodnuti</a:t>
            </a:r>
            <a:r>
              <a:rPr lang="sk-SK" sz="1800" dirty="0">
                <a:effectLst/>
                <a:latin typeface="Calibri" panose="020F0502020204030204" pitchFamily="34" charset="0"/>
              </a:rPr>
              <a:t>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realizaciu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rozhodnuti</a:t>
            </a:r>
            <a:r>
              <a:rPr lang="sk-SK" sz="1800" dirty="0">
                <a:effectLst/>
                <a:latin typeface="Calibri" panose="020F0502020204030204" pitchFamily="34" charset="0"/>
              </a:rPr>
              <a:t>, na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problemy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ludskeho</a:t>
            </a:r>
            <a:r>
              <a:rPr lang="sk-SK" sz="1800" dirty="0">
                <a:effectLst/>
                <a:latin typeface="Calibri" panose="020F0502020204030204" pitchFamily="34" charset="0"/>
              </a:rPr>
              <a:t> faktora vo VS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hovori</a:t>
            </a:r>
            <a:r>
              <a:rPr lang="sk-SK" sz="1800" dirty="0">
                <a:effectLst/>
                <a:latin typeface="Calibri" panose="020F0502020204030204" pitchFamily="34" charset="0"/>
              </a:rPr>
              <a:t> o tom,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ze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manazeri</a:t>
            </a:r>
            <a:r>
              <a:rPr lang="sk-SK" sz="1800" dirty="0">
                <a:effectLst/>
                <a:latin typeface="Calibri" panose="020F0502020204030204" pitchFamily="34" charset="0"/>
              </a:rPr>
              <a:t> a pracovnici vo VS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prejavuju</a:t>
            </a:r>
            <a:r>
              <a:rPr lang="sk-SK" sz="1800" dirty="0">
                <a:effectLst/>
                <a:latin typeface="Calibri" panose="020F0502020204030204" pitchFamily="34" charset="0"/>
              </a:rPr>
              <a:t> tendencie k poklesu osobnej zodpovednosti za svoj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vykon</a:t>
            </a:r>
            <a:r>
              <a:rPr lang="sk-SK" sz="1800" dirty="0">
                <a:effectLst/>
                <a:latin typeface="Calibri" panose="020F0502020204030204" pitchFamily="34" charset="0"/>
              </a:rPr>
              <a:t>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zodpovednost</a:t>
            </a:r>
            <a:r>
              <a:rPr lang="sk-SK" sz="1800" dirty="0">
                <a:effectLst/>
                <a:latin typeface="Calibri" panose="020F0502020204030204" pitchFamily="34" charset="0"/>
              </a:rPr>
              <a:t> plnenia svojich funkcii 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uloh</a:t>
            </a:r>
            <a:endParaRPr lang="sk-SK" sz="18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b="1" dirty="0" err="1">
                <a:effectLst/>
                <a:latin typeface="Calibri" panose="020F0502020204030204" pitchFamily="34" charset="0"/>
              </a:rPr>
              <a:t>Teoria</a:t>
            </a:r>
            <a:r>
              <a:rPr lang="sk-SK" sz="1800" b="1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b="1" dirty="0" err="1">
                <a:effectLst/>
                <a:latin typeface="Calibri" panose="020F0502020204030204" pitchFamily="34" charset="0"/>
              </a:rPr>
              <a:t>Neo</a:t>
            </a:r>
            <a:r>
              <a:rPr lang="sk-SK" sz="1800" b="1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b="1" dirty="0" err="1">
                <a:effectLst/>
                <a:latin typeface="Calibri" panose="020F0502020204030204" pitchFamily="34" charset="0"/>
              </a:rPr>
              <a:t>Taylorimu</a:t>
            </a:r>
            <a:endParaRPr lang="sk-SK" sz="18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267370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pracovnici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pracuju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rutinnym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zabehnutym</a:t>
            </a:r>
            <a:r>
              <a:rPr lang="sk-SK" sz="1800" dirty="0">
                <a:effectLst/>
                <a:latin typeface="Calibri" panose="020F0502020204030204" pitchFamily="34" charset="0"/>
              </a:rPr>
              <a:t> spôsobom, zavedenia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novych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metod</a:t>
            </a:r>
            <a:r>
              <a:rPr lang="sk-SK" sz="1800" dirty="0">
                <a:effectLst/>
                <a:latin typeface="Calibri" panose="020F0502020204030204" pitchFamily="34" charset="0"/>
              </a:rPr>
              <a:t> riadenia a rozhodovania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neprejavuju</a:t>
            </a:r>
            <a:r>
              <a:rPr lang="sk-SK" sz="1800" dirty="0">
                <a:effectLst/>
                <a:latin typeface="Calibri" panose="020F0502020204030204" pitchFamily="34" charset="0"/>
              </a:rPr>
              <a:t> ochotu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riskovat</a:t>
            </a:r>
            <a:r>
              <a:rPr lang="sk-SK" sz="1800" dirty="0">
                <a:effectLst/>
                <a:latin typeface="Calibri" panose="020F0502020204030204" pitchFamily="34" charset="0"/>
              </a:rPr>
              <a:t>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inovovat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podla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teorie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neotaylotizmu</a:t>
            </a:r>
            <a:r>
              <a:rPr lang="sk-SK" sz="1800" dirty="0">
                <a:effectLst/>
                <a:latin typeface="Calibri" panose="020F0502020204030204" pitchFamily="34" charset="0"/>
              </a:rPr>
              <a:t> je toto potrebne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riesit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odmena za ochotu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riskovat</a:t>
            </a:r>
            <a:r>
              <a:rPr lang="sk-SK" sz="1800" dirty="0">
                <a:effectLst/>
                <a:latin typeface="Calibri" panose="020F0502020204030204" pitchFamily="34" charset="0"/>
              </a:rPr>
              <a:t> 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podavat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lepsie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vykony</a:t>
            </a:r>
            <a:r>
              <a:rPr lang="sk-SK" sz="1800" dirty="0">
                <a:effectLst/>
                <a:latin typeface="Calibri" panose="020F0502020204030204" pitchFamily="34" charset="0"/>
              </a:rPr>
              <a:t> 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niest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individualnu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zodpovednost</a:t>
            </a:r>
            <a:r>
              <a:rPr lang="sk-SK" sz="1800" dirty="0">
                <a:effectLst/>
                <a:latin typeface="Calibri" panose="020F0502020204030204" pitchFamily="34" charset="0"/>
              </a:rPr>
              <a:t> by sa mala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premietnut</a:t>
            </a:r>
            <a:r>
              <a:rPr lang="sk-SK" sz="1800" dirty="0">
                <a:effectLst/>
                <a:latin typeface="Calibri" panose="020F0502020204030204" pitchFamily="34" charset="0"/>
              </a:rPr>
              <a:t> aj do ohodnotenia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pohybliva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zlozka</a:t>
            </a:r>
            <a:r>
              <a:rPr lang="sk-SK" sz="1800" dirty="0">
                <a:effectLst/>
                <a:latin typeface="Calibri" panose="020F0502020204030204" pitchFamily="34" charset="0"/>
              </a:rPr>
              <a:t> mzdy by mala byt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väcsia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zakladna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zlozka</a:t>
            </a:r>
            <a:r>
              <a:rPr lang="sk-SK" sz="1800" dirty="0">
                <a:effectLst/>
                <a:latin typeface="Calibri" panose="020F0502020204030204" pitchFamily="34" charset="0"/>
              </a:rPr>
              <a:t> by mala byt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nizsia</a:t>
            </a:r>
            <a:endParaRPr lang="sk-SK" sz="18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994548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zakladom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teorie</a:t>
            </a:r>
            <a:r>
              <a:rPr lang="sk-SK" sz="1800" dirty="0">
                <a:effectLst/>
                <a:latin typeface="Calibri" panose="020F0502020204030204" pitchFamily="34" charset="0"/>
              </a:rPr>
              <a:t> je 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pre TNPM je typicky presun od politiky k riadeniu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presun od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systemu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spravy</a:t>
            </a:r>
            <a:r>
              <a:rPr lang="sk-SK" sz="1800" dirty="0">
                <a:effectLst/>
                <a:latin typeface="Calibri" panose="020F0502020204030204" pitchFamily="34" charset="0"/>
              </a:rPr>
              <a:t> v tvare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pyramidy</a:t>
            </a:r>
            <a:r>
              <a:rPr lang="sk-SK" sz="1800" dirty="0">
                <a:effectLst/>
                <a:latin typeface="Calibri" panose="020F0502020204030204" pitchFamily="34" charset="0"/>
              </a:rPr>
              <a:t> k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systemu</a:t>
            </a:r>
            <a:r>
              <a:rPr lang="sk-SK" sz="1800" dirty="0">
                <a:effectLst/>
                <a:latin typeface="Calibri" panose="020F0502020204030204" pitchFamily="34" charset="0"/>
              </a:rPr>
              <a:t> v tvare zhlukov, ale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vzdy</a:t>
            </a:r>
            <a:r>
              <a:rPr lang="sk-SK" sz="1800" dirty="0">
                <a:effectLst/>
                <a:latin typeface="Calibri" panose="020F0502020204030204" pitchFamily="34" charset="0"/>
              </a:rPr>
              <a:t> je tu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nejake</a:t>
            </a:r>
            <a:r>
              <a:rPr lang="sk-SK" sz="1800" dirty="0">
                <a:effectLst/>
                <a:latin typeface="Calibri" panose="020F0502020204030204" pitchFamily="34" charset="0"/>
              </a:rPr>
              <a:t> centrum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presun od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planovania</a:t>
            </a:r>
            <a:r>
              <a:rPr lang="sk-SK" sz="1800" dirty="0">
                <a:effectLst/>
                <a:latin typeface="Calibri" panose="020F0502020204030204" pitchFamily="34" charset="0"/>
              </a:rPr>
              <a:t>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hierarchickeho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vykonu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rozhodnuti</a:t>
            </a:r>
            <a:r>
              <a:rPr lang="sk-SK" sz="1800" dirty="0">
                <a:effectLst/>
                <a:latin typeface="Calibri" panose="020F0502020204030204" pitchFamily="34" charset="0"/>
              </a:rPr>
              <a:t> k prispôsobovaniu a poskytovaniu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operativnych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sluzieb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presun od procesne (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proceduralne</a:t>
            </a:r>
            <a:r>
              <a:rPr lang="sk-SK" sz="1800" dirty="0">
                <a:effectLst/>
                <a:latin typeface="Calibri" panose="020F0502020204030204" pitchFamily="34" charset="0"/>
              </a:rPr>
              <a:t>) orientovanej verejnej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spravy</a:t>
            </a:r>
            <a:r>
              <a:rPr lang="sk-SK" sz="1800" dirty="0">
                <a:effectLst/>
                <a:latin typeface="Calibri" panose="020F0502020204030204" pitchFamily="34" charset="0"/>
              </a:rPr>
              <a:t> na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vysledok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nemusi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nas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zaujimat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aka</a:t>
            </a:r>
            <a:r>
              <a:rPr lang="sk-SK" sz="1800" dirty="0">
                <a:effectLst/>
                <a:latin typeface="Calibri" panose="020F0502020204030204" pitchFamily="34" charset="0"/>
              </a:rPr>
              <a:t> bola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procedura</a:t>
            </a:r>
            <a:r>
              <a:rPr lang="sk-SK" sz="1800" dirty="0">
                <a:effectLst/>
                <a:latin typeface="Calibri" panose="020F0502020204030204" pitchFamily="34" charset="0"/>
              </a:rPr>
              <a:t> poskytovania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slizieb</a:t>
            </a:r>
            <a:r>
              <a:rPr lang="sk-SK" sz="1800" dirty="0">
                <a:effectLst/>
                <a:latin typeface="Calibri" panose="020F0502020204030204" pitchFamily="34" charset="0"/>
              </a:rPr>
              <a:t>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zalezi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nam</a:t>
            </a:r>
            <a:r>
              <a:rPr lang="sk-SK" sz="1800" dirty="0">
                <a:effectLst/>
                <a:latin typeface="Calibri" panose="020F0502020204030204" pitchFamily="34" charset="0"/>
              </a:rPr>
              <a:t> na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vysledku</a:t>
            </a:r>
            <a:r>
              <a:rPr lang="sk-SK" sz="1800" dirty="0">
                <a:effectLst/>
                <a:latin typeface="Calibri" panose="020F0502020204030204" pitchFamily="34" charset="0"/>
              </a:rPr>
              <a:t> a spokojnosti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obcanov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setrenie</a:t>
            </a:r>
            <a:r>
              <a:rPr lang="sk-SK" sz="1800" dirty="0">
                <a:effectLst/>
                <a:latin typeface="Calibri" panose="020F0502020204030204" pitchFamily="34" charset="0"/>
              </a:rPr>
              <a:t>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znizovanie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vydavkov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presun od vlastnenia k riadeniu vo VS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nepriame priznanie tvorcov 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zastancov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teorie</a:t>
            </a:r>
            <a:r>
              <a:rPr lang="sk-SK" sz="1800" dirty="0">
                <a:effectLst/>
                <a:latin typeface="Calibri" panose="020F0502020204030204" pitchFamily="34" charset="0"/>
              </a:rPr>
              <a:t>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ze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preco</a:t>
            </a:r>
            <a:r>
              <a:rPr lang="sk-SK" sz="1800" dirty="0">
                <a:effectLst/>
                <a:latin typeface="Calibri" panose="020F0502020204030204" pitchFamily="34" charset="0"/>
              </a:rPr>
              <a:t> by mala byt VS verejnou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najviac prvkov tejto reformy sa implementovalo vo VB 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Irsku</a:t>
            </a:r>
            <a:endParaRPr lang="sk-SK" sz="18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b="1" dirty="0" err="1">
                <a:effectLst/>
                <a:latin typeface="Calibri" panose="020F0502020204030204" pitchFamily="34" charset="0"/>
              </a:rPr>
              <a:t>Teoria</a:t>
            </a:r>
            <a:r>
              <a:rPr lang="sk-SK" sz="1800" b="1" dirty="0">
                <a:effectLst/>
                <a:latin typeface="Calibri" panose="020F0502020204030204" pitchFamily="34" charset="0"/>
              </a:rPr>
              <a:t> New </a:t>
            </a:r>
            <a:r>
              <a:rPr lang="sk-SK" sz="1800" b="1" dirty="0" err="1">
                <a:effectLst/>
                <a:latin typeface="Calibri" panose="020F0502020204030204" pitchFamily="34" charset="0"/>
              </a:rPr>
              <a:t>Public</a:t>
            </a:r>
            <a:r>
              <a:rPr lang="sk-SK" sz="1800" b="1" dirty="0">
                <a:effectLst/>
                <a:latin typeface="Calibri" panose="020F0502020204030204" pitchFamily="34" charset="0"/>
              </a:rPr>
              <a:t> Management</a:t>
            </a:r>
            <a:endParaRPr lang="sk-SK" sz="18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133486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b="1" dirty="0" err="1">
                <a:effectLst/>
                <a:latin typeface="Calibri" panose="020F0502020204030204" pitchFamily="34" charset="0"/>
              </a:rPr>
              <a:t>Teoria</a:t>
            </a:r>
            <a:r>
              <a:rPr lang="sk-SK" sz="1800" b="1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b="1" dirty="0" err="1">
                <a:effectLst/>
                <a:latin typeface="Calibri" panose="020F0502020204030204" pitchFamily="34" charset="0"/>
              </a:rPr>
              <a:t>decentralizacie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sk-SK" sz="1800" b="1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>
                <a:effectLst/>
                <a:latin typeface="Calibri" panose="020F0502020204030204" pitchFamily="34" charset="0"/>
              </a:rPr>
              <a:t>v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sirokom</a:t>
            </a:r>
            <a:r>
              <a:rPr lang="sk-SK" sz="1800" dirty="0">
                <a:effectLst/>
                <a:latin typeface="Calibri" panose="020F0502020204030204" pitchFamily="34" charset="0"/>
              </a:rPr>
              <a:t> 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uzsom</a:t>
            </a:r>
            <a:r>
              <a:rPr lang="sk-SK" sz="1800" dirty="0">
                <a:effectLst/>
                <a:latin typeface="Calibri" panose="020F0502020204030204" pitchFamily="34" charset="0"/>
              </a:rPr>
              <a:t> slova zmysle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v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sirokom</a:t>
            </a:r>
            <a:r>
              <a:rPr lang="sk-SK" sz="1800" dirty="0">
                <a:effectLst/>
                <a:latin typeface="Calibri" panose="020F0502020204030204" pitchFamily="34" charset="0"/>
              </a:rPr>
              <a:t> - pod vplyvom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teorie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decentralizacie</a:t>
            </a:r>
            <a:r>
              <a:rPr lang="sk-SK" sz="1800" dirty="0">
                <a:effectLst/>
                <a:latin typeface="Calibri" panose="020F0502020204030204" pitchFamily="34" charset="0"/>
              </a:rPr>
              <a:t> je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ponimane</a:t>
            </a:r>
            <a:r>
              <a:rPr lang="sk-SK" sz="1800" dirty="0">
                <a:effectLst/>
                <a:latin typeface="Calibri" panose="020F0502020204030204" pitchFamily="34" charset="0"/>
              </a:rPr>
              <a:t>, spojene s predstavou zmeny prestavby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spolocnosti</a:t>
            </a:r>
            <a:r>
              <a:rPr lang="sk-SK" sz="1800" dirty="0">
                <a:effectLst/>
                <a:latin typeface="Calibri" panose="020F0502020204030204" pitchFamily="34" charset="0"/>
              </a:rPr>
              <a:t> ako celku (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implementaciou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teorie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decentralizacie</a:t>
            </a:r>
            <a:r>
              <a:rPr lang="sk-SK" sz="1800" dirty="0">
                <a:effectLst/>
                <a:latin typeface="Calibri" panose="020F0502020204030204" pitchFamily="34" charset="0"/>
              </a:rPr>
              <a:t> VS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ssa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meni</a:t>
            </a:r>
            <a:r>
              <a:rPr lang="sk-SK" sz="1800" dirty="0">
                <a:effectLst/>
                <a:latin typeface="Calibri" panose="020F0502020204030204" pitchFamily="34" charset="0"/>
              </a:rPr>
              <a:t> politicky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system</a:t>
            </a:r>
            <a:r>
              <a:rPr lang="sk-SK" sz="1800" dirty="0">
                <a:effectLst/>
                <a:latin typeface="Calibri" panose="020F0502020204030204" pitchFamily="34" charset="0"/>
              </a:rPr>
              <a:t>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ustavny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system</a:t>
            </a:r>
            <a:r>
              <a:rPr lang="sk-SK" sz="1800" dirty="0">
                <a:effectLst/>
                <a:latin typeface="Calibri" panose="020F0502020204030204" pitchFamily="34" charset="0"/>
              </a:rPr>
              <a:t>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formuju</a:t>
            </a:r>
            <a:r>
              <a:rPr lang="sk-SK" sz="1800" dirty="0">
                <a:effectLst/>
                <a:latin typeface="Calibri" panose="020F0502020204030204" pitchFamily="34" charset="0"/>
              </a:rPr>
              <a:t> sa nove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spolocenske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vztahy</a:t>
            </a:r>
            <a:r>
              <a:rPr lang="sk-SK" sz="1800" dirty="0">
                <a:effectLst/>
                <a:latin typeface="Calibri" panose="020F0502020204030204" pitchFamily="34" charset="0"/>
              </a:rPr>
              <a:t> ..),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zmeni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spolocnost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napriec</a:t>
            </a:r>
            <a:r>
              <a:rPr lang="sk-SK" sz="1800" dirty="0">
                <a:effectLst/>
                <a:latin typeface="Calibri" panose="020F0502020204030204" pitchFamily="34" charset="0"/>
              </a:rPr>
              <a:t>, komplet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uzke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ponimanie</a:t>
            </a:r>
            <a:r>
              <a:rPr lang="sk-SK" sz="1800" dirty="0">
                <a:effectLst/>
                <a:latin typeface="Calibri" panose="020F0502020204030204" pitchFamily="34" charset="0"/>
              </a:rPr>
              <a:t> - mame namysli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tranformaciu</a:t>
            </a:r>
            <a:r>
              <a:rPr lang="sk-SK" sz="1800" dirty="0">
                <a:effectLst/>
                <a:latin typeface="Calibri" panose="020F0502020204030204" pitchFamily="34" charset="0"/>
              </a:rPr>
              <a:t>, nove riadenie, prenos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pravomoci</a:t>
            </a:r>
            <a:r>
              <a:rPr lang="sk-SK" sz="1800" dirty="0">
                <a:effectLst/>
                <a:latin typeface="Calibri" panose="020F0502020204030204" pitchFamily="34" charset="0"/>
              </a:rPr>
              <a:t> a kompetencii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b="1" dirty="0" err="1">
                <a:effectLst/>
                <a:latin typeface="Calibri" panose="020F0502020204030204" pitchFamily="34" charset="0"/>
              </a:rPr>
              <a:t>Univerzalne</a:t>
            </a:r>
            <a:r>
              <a:rPr lang="sk-SK" sz="1800" b="1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b="1" dirty="0" err="1">
                <a:effectLst/>
                <a:latin typeface="Calibri" panose="020F0502020204030204" pitchFamily="34" charset="0"/>
              </a:rPr>
              <a:t>teorie</a:t>
            </a:r>
            <a:r>
              <a:rPr lang="sk-SK" sz="1800" b="1" dirty="0">
                <a:effectLst/>
                <a:latin typeface="Calibri" panose="020F0502020204030204" pitchFamily="34" charset="0"/>
              </a:rPr>
              <a:t> verejnej </a:t>
            </a:r>
            <a:r>
              <a:rPr lang="sk-SK" sz="1800" b="1" dirty="0" err="1">
                <a:effectLst/>
                <a:latin typeface="Calibri" panose="020F0502020204030204" pitchFamily="34" charset="0"/>
              </a:rPr>
              <a:t>spravy</a:t>
            </a:r>
            <a:endParaRPr lang="sk-SK" sz="18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241387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b="1" dirty="0" err="1">
                <a:effectLst/>
                <a:latin typeface="Calibri" panose="020F0502020204030204" pitchFamily="34" charset="0"/>
              </a:rPr>
              <a:t>Teoria</a:t>
            </a:r>
            <a:r>
              <a:rPr lang="sk-SK" sz="1800" b="1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b="1" dirty="0" err="1">
                <a:effectLst/>
                <a:latin typeface="Calibri" panose="020F0502020204030204" pitchFamily="34" charset="0"/>
              </a:rPr>
              <a:t>samospravy</a:t>
            </a:r>
            <a:r>
              <a:rPr lang="sk-SK" sz="1800" b="1" dirty="0">
                <a:effectLst/>
                <a:latin typeface="Calibri" panose="020F0502020204030204" pitchFamily="34" charset="0"/>
              </a:rPr>
              <a:t> 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sk-SK" sz="1800" b="1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b="1" dirty="0" err="1">
                <a:effectLst/>
                <a:latin typeface="Calibri" panose="020F0502020204030204" pitchFamily="34" charset="0"/>
              </a:rPr>
              <a:t>uzko</a:t>
            </a:r>
            <a:r>
              <a:rPr lang="sk-SK" sz="1800" b="1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b="1" dirty="0" err="1">
                <a:effectLst/>
                <a:latin typeface="Calibri" panose="020F0502020204030204" pitchFamily="34" charset="0"/>
              </a:rPr>
              <a:t>suvisi</a:t>
            </a:r>
            <a:r>
              <a:rPr lang="sk-SK" sz="1800" b="1" dirty="0">
                <a:effectLst/>
                <a:latin typeface="Calibri" panose="020F0502020204030204" pitchFamily="34" charset="0"/>
              </a:rPr>
              <a:t> s </a:t>
            </a:r>
            <a:r>
              <a:rPr lang="sk-SK" sz="1800" b="1" dirty="0" err="1">
                <a:effectLst/>
                <a:latin typeface="Calibri" panose="020F0502020204030204" pitchFamily="34" charset="0"/>
              </a:rPr>
              <a:t>teoriou</a:t>
            </a:r>
            <a:r>
              <a:rPr lang="sk-SK" sz="1800" b="1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b="1" dirty="0" err="1">
                <a:effectLst/>
                <a:latin typeface="Calibri" panose="020F0502020204030204" pitchFamily="34" charset="0"/>
              </a:rPr>
              <a:t>decentralizacie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sk-SK" sz="1800" b="1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>
                <a:effectLst/>
                <a:latin typeface="Calibri" panose="020F0502020204030204" pitchFamily="34" charset="0"/>
              </a:rPr>
              <a:t>automaticky sa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realizuju</a:t>
            </a:r>
            <a:r>
              <a:rPr lang="sk-SK" sz="1800" dirty="0">
                <a:effectLst/>
                <a:latin typeface="Calibri" panose="020F0502020204030204" pitchFamily="34" charset="0"/>
              </a:rPr>
              <a:t> aj prvky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teorie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samospravy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teoria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samospravy</a:t>
            </a:r>
            <a:r>
              <a:rPr lang="sk-SK" sz="1800" dirty="0">
                <a:effectLst/>
                <a:latin typeface="Calibri" panose="020F0502020204030204" pitchFamily="34" charset="0"/>
              </a:rPr>
              <a:t> sa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neda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implementovat</a:t>
            </a:r>
            <a:r>
              <a:rPr lang="sk-SK" sz="1800" dirty="0">
                <a:effectLst/>
                <a:latin typeface="Calibri" panose="020F0502020204030204" pitchFamily="34" charset="0"/>
              </a:rPr>
              <a:t> bez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teorie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decentralizacie</a:t>
            </a:r>
            <a:r>
              <a:rPr lang="sk-SK" sz="1800" dirty="0">
                <a:effectLst/>
                <a:latin typeface="Calibri" panose="020F0502020204030204" pitchFamily="34" charset="0"/>
              </a:rPr>
              <a:t>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su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uzko</a:t>
            </a:r>
            <a:r>
              <a:rPr lang="sk-SK" sz="1800" dirty="0">
                <a:effectLst/>
                <a:latin typeface="Calibri" panose="020F0502020204030204" pitchFamily="34" charset="0"/>
              </a:rPr>
              <a:t> prepojene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b="1" dirty="0" err="1">
                <a:effectLst/>
                <a:latin typeface="Calibri" panose="020F0502020204030204" pitchFamily="34" charset="0"/>
              </a:rPr>
              <a:t>Univerzalne</a:t>
            </a:r>
            <a:r>
              <a:rPr lang="sk-SK" sz="1800" b="1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b="1" dirty="0" err="1">
                <a:effectLst/>
                <a:latin typeface="Calibri" panose="020F0502020204030204" pitchFamily="34" charset="0"/>
              </a:rPr>
              <a:t>teorie</a:t>
            </a:r>
            <a:r>
              <a:rPr lang="sk-SK" sz="1800" b="1" dirty="0">
                <a:effectLst/>
                <a:latin typeface="Calibri" panose="020F0502020204030204" pitchFamily="34" charset="0"/>
              </a:rPr>
              <a:t> verejnej </a:t>
            </a:r>
            <a:r>
              <a:rPr lang="sk-SK" sz="1800" b="1" dirty="0" err="1">
                <a:effectLst/>
                <a:latin typeface="Calibri" panose="020F0502020204030204" pitchFamily="34" charset="0"/>
              </a:rPr>
              <a:t>spravy</a:t>
            </a:r>
            <a:endParaRPr lang="sk-SK" sz="18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923386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SLU">
  <a:themeElements>
    <a:clrScheme name="FVP">
      <a:dk1>
        <a:srgbClr val="65548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2569</TotalTime>
  <Words>767</Words>
  <Application>Microsoft Macintosh PowerPoint</Application>
  <PresentationFormat>On-screen Show (16:9)</PresentationFormat>
  <Paragraphs>91</Paragraphs>
  <Slides>12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Enriqueta</vt:lpstr>
      <vt:lpstr>Times New Roman</vt:lpstr>
      <vt:lpstr>SLU</vt:lpstr>
      <vt:lpstr>Súčasné teórie verejnej správy</vt:lpstr>
      <vt:lpstr>PowerPoint Presentation</vt:lpstr>
      <vt:lpstr>Teoria verejnej volby</vt:lpstr>
      <vt:lpstr>PowerPoint Presentation</vt:lpstr>
      <vt:lpstr>Teoria Neo Taylorimu</vt:lpstr>
      <vt:lpstr>PowerPoint Presentation</vt:lpstr>
      <vt:lpstr>Teoria New Public Management</vt:lpstr>
      <vt:lpstr>Univerzalne teorie verejnej spravy</vt:lpstr>
      <vt:lpstr>Univerzalne teorie verejnej spravy</vt:lpstr>
      <vt:lpstr>Univerzalne teorie verejnej spravy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Matúš Vyrostko</cp:lastModifiedBy>
  <cp:revision>60</cp:revision>
  <dcterms:created xsi:type="dcterms:W3CDTF">2016-07-06T15:42:34Z</dcterms:created>
  <dcterms:modified xsi:type="dcterms:W3CDTF">2022-10-16T10:37:43Z</dcterms:modified>
</cp:coreProperties>
</file>