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91" r:id="rId3"/>
    <p:sldId id="320" r:id="rId4"/>
    <p:sldId id="321" r:id="rId5"/>
    <p:sldId id="322" r:id="rId6"/>
    <p:sldId id="323" r:id="rId7"/>
    <p:sldId id="324" r:id="rId8"/>
    <p:sldId id="325" r:id="rId9"/>
    <p:sldId id="333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19" r:id="rId18"/>
    <p:sldId id="301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61"/>
    <p:restoredTop sz="94787"/>
  </p:normalViewPr>
  <p:slideViewPr>
    <p:cSldViewPr>
      <p:cViewPr varScale="1">
        <p:scale>
          <a:sx n="74" d="100"/>
          <a:sy n="74" d="100"/>
        </p:scale>
        <p:origin x="184" y="15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744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7468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921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0932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9740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3706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443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001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512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067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684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631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106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2427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7996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rtl="0" fontAlgn="ctr">
              <a:spcBef>
                <a:spcPts val="0"/>
              </a:spcBef>
              <a:spcAft>
                <a:spcPts val="0"/>
              </a:spcAft>
            </a:pPr>
            <a:r>
              <a:rPr lang="sk-SK" sz="1800" b="1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Formy a metódy činnosti verejnej správy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VYROSTKO, PhD.</a:t>
            </a:r>
          </a:p>
          <a:p>
            <a:pPr marL="0" indent="0" algn="r">
              <a:buNone/>
            </a:pPr>
            <a:r>
              <a:rPr lang="cs-CZ" sz="1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sucastou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presvedcovania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aj donucovania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manipulacia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manipulacia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ma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velmi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vela</a:t>
            </a:r>
            <a:r>
              <a:rPr lang="sk-SK" sz="1800" dirty="0">
                <a:effectLst/>
                <a:latin typeface="Calibri" panose="020F0502020204030204" pitchFamily="34" charset="0"/>
              </a:rPr>
              <a:t> podôb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vo VS sa pod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manipulaciou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chape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spristupnenie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pravdivych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informacii</a:t>
            </a:r>
            <a:r>
              <a:rPr lang="sk-SK" sz="1800" dirty="0">
                <a:effectLst/>
                <a:latin typeface="Calibri" panose="020F0502020204030204" pitchFamily="34" charset="0"/>
              </a:rPr>
              <a:t>, ale nie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uplnych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poskytovanie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nepravidvych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informacii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poskytnutie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informacii</a:t>
            </a:r>
            <a:r>
              <a:rPr lang="sk-SK" sz="1800" dirty="0">
                <a:effectLst/>
                <a:latin typeface="Calibri" panose="020F0502020204030204" pitchFamily="34" charset="0"/>
              </a:rPr>
              <a:t> bez udania zdroja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zabranenie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tomu, kto tie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informacie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ma, aby ich verejnosti alebo VS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spristupnil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vsetky</a:t>
            </a:r>
            <a:r>
              <a:rPr lang="sk-SK" sz="1800" dirty="0">
                <a:effectLst/>
                <a:latin typeface="Calibri" panose="020F0502020204030204" pitchFamily="34" charset="0"/>
              </a:rPr>
              <a:t> tieto 4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pripady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manupulaciou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hranica medzi pravdivou a nepravdivou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informaciou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velmi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tenka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velmi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pohybliva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manipulacia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vsade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pritomna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12318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Konkretne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metody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cinnosti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VS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administrativno</a:t>
            </a: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spolocensko</a:t>
            </a: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organizatorske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ekonomicke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manazerske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 err="1">
                <a:effectLst/>
                <a:latin typeface="Calibri" panose="020F0502020204030204" pitchFamily="34" charset="0"/>
              </a:rPr>
              <a:t>Administrativno</a:t>
            </a: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musia mat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musia byt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sulade</a:t>
            </a:r>
            <a:r>
              <a:rPr lang="sk-SK" sz="1800" dirty="0">
                <a:effectLst/>
                <a:latin typeface="Calibri" panose="020F0502020204030204" pitchFamily="34" charset="0"/>
              </a:rPr>
              <a:t> so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zakonom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zaväzne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ich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vecny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obsah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mozno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vynucovat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 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97058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 err="1">
                <a:effectLst/>
                <a:latin typeface="Calibri" panose="020F0502020204030204" pitchFamily="34" charset="0"/>
              </a:rPr>
              <a:t>Spolocensko</a:t>
            </a: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organizatorske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od AS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odlisuju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tym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charakter mocensky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môzu</a:t>
            </a:r>
            <a:r>
              <a:rPr lang="sk-SK" sz="1800" dirty="0">
                <a:effectLst/>
                <a:latin typeface="Calibri" panose="020F0502020204030204" pitchFamily="34" charset="0"/>
              </a:rPr>
              <a:t> mat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tiez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väcsina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z nich nie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vynutitelna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stimulacne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moralny</a:t>
            </a:r>
            <a:r>
              <a:rPr lang="sk-SK" sz="1800" dirty="0">
                <a:effectLst/>
                <a:latin typeface="Calibri" panose="020F0502020204030204" pitchFamily="34" charset="0"/>
              </a:rPr>
              <a:t>, eticky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zaklad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apeluju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nieco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podporuju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nejake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cinnosti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aktivity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viazani</a:t>
            </a:r>
            <a:r>
              <a:rPr lang="sk-SK" sz="1800" dirty="0">
                <a:effectLst/>
                <a:latin typeface="Calibri" panose="020F0502020204030204" pitchFamily="34" charset="0"/>
              </a:rPr>
              <a:t>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neformalne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aktivity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305155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 err="1">
                <a:effectLst/>
                <a:latin typeface="Calibri" panose="020F0502020204030204" pitchFamily="34" charset="0"/>
              </a:rPr>
              <a:t>Ekonomicke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spôsoby pri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vyuzivani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nastrojov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financnych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prostriedkov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mozno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riesit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ulohy</a:t>
            </a:r>
            <a:r>
              <a:rPr lang="sk-SK" sz="1800" dirty="0">
                <a:effectLst/>
                <a:latin typeface="Calibri" panose="020F0502020204030204" pitchFamily="34" charset="0"/>
              </a:rPr>
              <a:t> vo VS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vyuzivaju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najmä pri ekonomickej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regulacii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ulohou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ekonomickych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</a:t>
            </a:r>
            <a:r>
              <a:rPr lang="sk-SK" sz="1800" dirty="0">
                <a:effectLst/>
                <a:latin typeface="Calibri" panose="020F0502020204030204" pitchFamily="34" charset="0"/>
              </a:rPr>
              <a:t> vo VS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zosuladzovat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zjednocovat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ekonomicke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zaujmy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zavadzat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nove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mtody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vyhodnocovat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vykony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jednotlivcov,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organizacii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porovnavat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vykonnost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odhalovat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silne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slabe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stranky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odhalovat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rezervy vo VS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sledovat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ako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vyuzivaju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zdroje vo VS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aby boli uspokojene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zaujmy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potreby jednotlivcov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skupin</a:t>
            </a:r>
            <a:r>
              <a:rPr lang="sk-SK" sz="1800" dirty="0">
                <a:effectLst/>
                <a:latin typeface="Calibri" panose="020F0502020204030204" pitchFamily="34" charset="0"/>
              </a:rPr>
              <a:t> vo VS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818451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 err="1">
                <a:effectLst/>
                <a:latin typeface="Calibri" panose="020F0502020204030204" pitchFamily="34" charset="0"/>
              </a:rPr>
              <a:t>Manazerske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umoznia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vykonavat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pracu</a:t>
            </a:r>
            <a:r>
              <a:rPr lang="sk-SK" sz="1800" dirty="0">
                <a:effectLst/>
                <a:latin typeface="Calibri" panose="020F0502020204030204" pitchFamily="34" charset="0"/>
              </a:rPr>
              <a:t> v oblasti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manazovania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najracionalnejsim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najefektivnejsim</a:t>
            </a:r>
            <a:r>
              <a:rPr lang="sk-SK" sz="1800" dirty="0">
                <a:effectLst/>
                <a:latin typeface="Calibri" panose="020F0502020204030204" pitchFamily="34" charset="0"/>
              </a:rPr>
              <a:t> spôsobom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riadiaci pracovnici vo VS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nepouzivaju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len za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zefektivnenie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riadenia, ale aj ako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spätna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väzba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manazeri</a:t>
            </a:r>
            <a:r>
              <a:rPr lang="sk-SK" sz="1800" dirty="0">
                <a:effectLst/>
                <a:latin typeface="Calibri" panose="020F0502020204030204" pitchFamily="34" charset="0"/>
              </a:rPr>
              <a:t> by mali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ocakavat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aj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spätnu</a:t>
            </a:r>
            <a:r>
              <a:rPr lang="sk-SK" sz="1800" dirty="0">
                <a:effectLst/>
                <a:latin typeface="Calibri" panose="020F0502020204030204" pitchFamily="34" charset="0"/>
              </a:rPr>
              <a:t> väzbu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marketingove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metody</a:t>
            </a:r>
            <a:r>
              <a:rPr lang="sk-SK" sz="1800" dirty="0">
                <a:effectLst/>
                <a:latin typeface="Calibri" panose="020F0502020204030204" pitchFamily="34" charset="0"/>
              </a:rPr>
              <a:t>, rozhovory, prieskum verejnej mienky,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specificke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aplikacne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metody</a:t>
            </a:r>
            <a:r>
              <a:rPr lang="sk-SK" sz="1800" dirty="0">
                <a:effectLst/>
                <a:latin typeface="Calibri" panose="020F0502020204030204" pitchFamily="34" charset="0"/>
              </a:rPr>
              <a:t> .. 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vyuzivanie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IT,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analyza</a:t>
            </a:r>
            <a:r>
              <a:rPr lang="sk-SK" sz="1800" dirty="0">
                <a:effectLst/>
                <a:latin typeface="Calibri" panose="020F0502020204030204" pitchFamily="34" charset="0"/>
              </a:rPr>
              <a:t> dokumentov z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odborneho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hladiska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komparativna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metoda</a:t>
            </a:r>
            <a:r>
              <a:rPr lang="sk-SK" sz="1800" dirty="0">
                <a:effectLst/>
                <a:latin typeface="Calibri" panose="020F0502020204030204" pitchFamily="34" charset="0"/>
              </a:rPr>
              <a:t> ..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088379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Špecificke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metody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môzu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pouzivat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na jednom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useku</a:t>
            </a:r>
            <a:r>
              <a:rPr lang="sk-SK" sz="1800" dirty="0">
                <a:effectLst/>
                <a:latin typeface="Calibri" panose="020F0502020204030204" pitchFamily="34" charset="0"/>
              </a:rPr>
              <a:t> VS alebo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specifickych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situaciach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vznikaju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vo VS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osobitnych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rezimov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stav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nudze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mimoriadneho obmedzenia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uzemia</a:t>
            </a:r>
            <a:r>
              <a:rPr lang="sk-SK" sz="1800" dirty="0">
                <a:effectLst/>
                <a:latin typeface="Calibri" panose="020F0502020204030204" pitchFamily="34" charset="0"/>
              </a:rPr>
              <a:t>, ochrana cudzincov, ochrana pamiatok, ochrana pred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sirenim</a:t>
            </a:r>
            <a:r>
              <a:rPr lang="sk-SK" sz="1800" dirty="0">
                <a:effectLst/>
                <a:latin typeface="Calibri" panose="020F0502020204030204" pitchFamily="34" charset="0"/>
              </a:rPr>
              <a:t> chorôb,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pandemie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atd</a:t>
            </a:r>
            <a:r>
              <a:rPr lang="sk-SK" sz="1800" dirty="0">
                <a:effectLst/>
                <a:latin typeface="Calibri" panose="020F0502020204030204" pitchFamily="34" charset="0"/>
              </a:rPr>
              <a:t>. 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vedia o nich tie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institucie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vo VS,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ich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kompetenciach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napr.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krizove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staby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zriaduju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13401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specificke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jedinecne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konkretnych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usekoch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VS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zeleznicna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policia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dopravna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policia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poziarna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ochrana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atd</a:t>
            </a:r>
            <a:r>
              <a:rPr lang="sk-SK" sz="1800" dirty="0">
                <a:effectLst/>
                <a:latin typeface="Calibri" panose="020F0502020204030204" pitchFamily="34" charset="0"/>
              </a:rPr>
              <a:t>. 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pracovnici musia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ovladat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nie len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metody</a:t>
            </a:r>
            <a:r>
              <a:rPr lang="sk-SK" sz="1800" dirty="0">
                <a:effectLst/>
                <a:latin typeface="Calibri" panose="020F0502020204030204" pitchFamily="34" charset="0"/>
              </a:rPr>
              <a:t> ale aj metodologicky postup ..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361272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49556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5351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>
                <a:effectLst/>
                <a:latin typeface="Calibri" panose="020F0502020204030204" pitchFamily="34" charset="0"/>
              </a:rPr>
              <a:t>Formy a metódy činnosti VS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vysvetluju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najmä z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pohladu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spravneho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prava</a:t>
            </a:r>
            <a:r>
              <a:rPr lang="sk-SK" sz="1800" dirty="0">
                <a:effectLst/>
                <a:latin typeface="Calibri" panose="020F0502020204030204" pitchFamily="34" charset="0"/>
              </a:rPr>
              <a:t>, no je potrebne na nich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nazriet</a:t>
            </a:r>
            <a:r>
              <a:rPr lang="sk-SK" sz="1800" dirty="0">
                <a:effectLst/>
                <a:latin typeface="Calibri" panose="020F0502020204030204" pitchFamily="34" charset="0"/>
              </a:rPr>
              <a:t> z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pohladu</a:t>
            </a:r>
            <a:r>
              <a:rPr lang="sk-SK" sz="1800" dirty="0">
                <a:effectLst/>
                <a:latin typeface="Calibri" panose="020F0502020204030204" pitchFamily="34" charset="0"/>
              </a:rPr>
              <a:t> TVS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Forma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cinnosti</a:t>
            </a:r>
            <a:r>
              <a:rPr lang="sk-SK" sz="1800" dirty="0">
                <a:effectLst/>
                <a:latin typeface="Calibri" panose="020F0502020204030204" pitchFamily="34" charset="0"/>
              </a:rPr>
              <a:t> VS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je prejavom podstaty a obsahu javov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determinovane funkciami,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cielmi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ulohami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VS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vo VS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prejavuju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v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konkretnych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verejnopravnych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ukonoch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cinnostiach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delia sa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/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nespravne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/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nepravotvorne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medzi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/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pravotvorne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formy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cinnosti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vo VS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zaraduju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akty,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dohody,</a:t>
            </a:r>
            <a:r>
              <a:rPr lang="sk-SK" sz="1800" i="1" dirty="0">
                <a:effectLst/>
                <a:latin typeface="Calibri" panose="020F0502020204030204" pitchFamily="34" charset="0"/>
              </a:rPr>
              <a:t> (</a:t>
            </a:r>
            <a:r>
              <a:rPr lang="sk-SK" sz="1800" i="1" dirty="0" err="1">
                <a:effectLst/>
                <a:latin typeface="Calibri" panose="020F0502020204030204" pitchFamily="34" charset="0"/>
              </a:rPr>
              <a:t>vonkajsie</a:t>
            </a:r>
            <a:r>
              <a:rPr lang="sk-SK" sz="1800" i="1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i="1" dirty="0" err="1">
                <a:effectLst/>
                <a:latin typeface="Calibri" panose="020F0502020204030204" pitchFamily="34" charset="0"/>
              </a:rPr>
              <a:t>vnutorne</a:t>
            </a:r>
            <a:r>
              <a:rPr lang="sk-SK" sz="1800" i="1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i="1" dirty="0" err="1">
                <a:effectLst/>
                <a:latin typeface="Calibri" panose="020F0502020204030204" pitchFamily="34" charset="0"/>
              </a:rPr>
              <a:t>individualne</a:t>
            </a:r>
            <a:r>
              <a:rPr lang="sk-SK" sz="1800" i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i="1" dirty="0" err="1">
                <a:effectLst/>
                <a:latin typeface="Calibri" panose="020F0502020204030204" pitchFamily="34" charset="0"/>
              </a:rPr>
              <a:t>atd</a:t>
            </a:r>
            <a:r>
              <a:rPr lang="sk-SK" sz="1800" i="1" dirty="0">
                <a:effectLst/>
                <a:latin typeface="Calibri" panose="020F0502020204030204" pitchFamily="34" charset="0"/>
              </a:rPr>
              <a:t>., </a:t>
            </a:r>
            <a:r>
              <a:rPr lang="sk-SK" sz="1800" i="1" dirty="0" err="1">
                <a:effectLst/>
                <a:latin typeface="Calibri" panose="020F0502020204030204" pitchFamily="34" charset="0"/>
              </a:rPr>
              <a:t>co</a:t>
            </a:r>
            <a:r>
              <a:rPr lang="sk-SK" sz="1800" i="1" dirty="0">
                <a:effectLst/>
                <a:latin typeface="Calibri" panose="020F0502020204030204" pitchFamily="34" charset="0"/>
              </a:rPr>
              <a:t> je to </a:t>
            </a:r>
            <a:r>
              <a:rPr lang="sk-SK" sz="1800" i="1" dirty="0" err="1">
                <a:effectLst/>
                <a:latin typeface="Calibri" panose="020F0502020204030204" pitchFamily="34" charset="0"/>
              </a:rPr>
              <a:t>spravny</a:t>
            </a:r>
            <a:r>
              <a:rPr lang="sk-SK" sz="1800" i="1" dirty="0">
                <a:effectLst/>
                <a:latin typeface="Calibri" panose="020F0502020204030204" pitchFamily="34" charset="0"/>
              </a:rPr>
              <a:t> akt, </a:t>
            </a:r>
            <a:r>
              <a:rPr lang="sk-SK" sz="1800" i="1" dirty="0" err="1">
                <a:effectLst/>
                <a:latin typeface="Calibri" panose="020F0502020204030204" pitchFamily="34" charset="0"/>
              </a:rPr>
              <a:t>ake</a:t>
            </a:r>
            <a:r>
              <a:rPr lang="sk-SK" sz="1800" i="1" dirty="0">
                <a:effectLst/>
                <a:latin typeface="Calibri" panose="020F0502020204030204" pitchFamily="34" charset="0"/>
              </a:rPr>
              <a:t> typy, </a:t>
            </a:r>
            <a:r>
              <a:rPr lang="sk-SK" sz="1800" i="1" dirty="0" err="1">
                <a:effectLst/>
                <a:latin typeface="Calibri" panose="020F0502020204030204" pitchFamily="34" charset="0"/>
              </a:rPr>
              <a:t>co</a:t>
            </a:r>
            <a:r>
              <a:rPr lang="sk-SK" sz="1800" i="1" dirty="0">
                <a:effectLst/>
                <a:latin typeface="Calibri" panose="020F0502020204030204" pitchFamily="34" charset="0"/>
              </a:rPr>
              <a:t> je </a:t>
            </a:r>
            <a:r>
              <a:rPr lang="sk-SK" sz="1800" i="1" dirty="0" err="1">
                <a:effectLst/>
                <a:latin typeface="Calibri" panose="020F0502020204030204" pitchFamily="34" charset="0"/>
              </a:rPr>
              <a:t>spavna</a:t>
            </a:r>
            <a:r>
              <a:rPr lang="sk-SK" sz="1800" i="1" dirty="0">
                <a:effectLst/>
                <a:latin typeface="Calibri" panose="020F0502020204030204" pitchFamily="34" charset="0"/>
              </a:rPr>
              <a:t> dohoda, </a:t>
            </a:r>
            <a:r>
              <a:rPr lang="sk-SK" sz="1800" i="1" dirty="0" err="1">
                <a:effectLst/>
                <a:latin typeface="Calibri" panose="020F0502020204030204" pitchFamily="34" charset="0"/>
              </a:rPr>
              <a:t>ake</a:t>
            </a:r>
            <a:r>
              <a:rPr lang="sk-SK" sz="1800" i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i="1" dirty="0" err="1">
                <a:effectLst/>
                <a:latin typeface="Calibri" panose="020F0502020204030204" pitchFamily="34" charset="0"/>
              </a:rPr>
              <a:t>vznikaju</a:t>
            </a:r>
            <a:r>
              <a:rPr lang="sk-SK" sz="1800" i="1" dirty="0">
                <a:effectLst/>
                <a:latin typeface="Calibri" panose="020F0502020204030204" pitchFamily="34" charset="0"/>
              </a:rPr>
              <a:t>)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1806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formy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nepravotvorne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nespravne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deklaratornu</a:t>
            </a:r>
            <a:r>
              <a:rPr lang="sk-SK" sz="1800" dirty="0">
                <a:effectLst/>
                <a:latin typeface="Calibri" panose="020F0502020204030204" pitchFamily="34" charset="0"/>
              </a:rPr>
              <a:t> povahu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ide 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take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formy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cinnosti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vseobecne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neukladaju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povinnost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ucastnikom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podriadit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nejakemu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spravnemu</a:t>
            </a:r>
            <a:r>
              <a:rPr lang="sk-SK" sz="1800" dirty="0">
                <a:effectLst/>
                <a:latin typeface="Calibri" panose="020F0502020204030204" pitchFamily="34" charset="0"/>
              </a:rPr>
              <a:t> organu, ide 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druh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cinnosti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- 3 formy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cinnosti</a:t>
            </a:r>
            <a:r>
              <a:rPr lang="sk-SK" sz="1800" dirty="0">
                <a:effectLst/>
                <a:latin typeface="Calibri" panose="020F0502020204030204" pitchFamily="34" charset="0"/>
              </a:rPr>
              <a:t>: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72157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2870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>
                <a:effectLst/>
                <a:latin typeface="Calibri" panose="020F0502020204030204" pitchFamily="34" charset="0"/>
              </a:rPr>
              <a:t> - Posudky a vyjadrenia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spravnych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organov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13716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posudky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vydavaju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invidivualne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poziadanie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organizacii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vyjadruju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stanovisko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nejakeho</a:t>
            </a:r>
            <a:r>
              <a:rPr lang="sk-SK" sz="1800" dirty="0">
                <a:effectLst/>
                <a:latin typeface="Calibri" panose="020F0502020204030204" pitchFamily="34" charset="0"/>
              </a:rPr>
              <a:t> organu,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institucie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k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jednotlivym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otazkam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13716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take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suvisia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verejnymi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zaujmami</a:t>
            </a:r>
            <a:r>
              <a:rPr lang="sk-SK" sz="1800" dirty="0">
                <a:effectLst/>
                <a:latin typeface="Calibri" panose="020F0502020204030204" pitchFamily="34" charset="0"/>
              </a:rPr>
              <a:t>, je potrebne ich k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niecomu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prilozit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preukazat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podporit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nejake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rozhodnutie,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odmietnut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nejake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stanovisko, rozhodnutie</a:t>
            </a:r>
          </a:p>
          <a:p>
            <a:pPr marL="13716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vznikaju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za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specifickych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podmienok,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specifickym</a:t>
            </a:r>
            <a:r>
              <a:rPr lang="sk-SK" sz="1800" dirty="0">
                <a:effectLst/>
                <a:latin typeface="Calibri" panose="020F0502020204030204" pitchFamily="34" charset="0"/>
              </a:rPr>
              <a:t> spôsobom</a:t>
            </a:r>
          </a:p>
          <a:p>
            <a:pPr marL="13716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môzu</a:t>
            </a:r>
            <a:r>
              <a:rPr lang="sk-SK" sz="1800" dirty="0">
                <a:effectLst/>
                <a:latin typeface="Calibri" panose="020F0502020204030204" pitchFamily="34" charset="0"/>
              </a:rPr>
              <a:t> mat vplyv na rozhodnutie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subjektov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22584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287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-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spolocensko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organizatorske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formy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cinnosti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13716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pomahaju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subjektom verejnej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zabezpecit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plnit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niktore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svoje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ulohy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nemusia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suvisiet</a:t>
            </a:r>
            <a:r>
              <a:rPr lang="sk-SK" sz="1800" dirty="0">
                <a:effectLst/>
                <a:latin typeface="Calibri" panose="020F0502020204030204" pitchFamily="34" charset="0"/>
              </a:rPr>
              <a:t> bezprostredne so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spravovanim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13716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môzu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prijimat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rôzne opatrenia</a:t>
            </a:r>
          </a:p>
          <a:p>
            <a:pPr marL="13716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prednasky</a:t>
            </a:r>
            <a:r>
              <a:rPr lang="sk-SK" sz="1800" dirty="0">
                <a:effectLst/>
                <a:latin typeface="Calibri" panose="020F0502020204030204" pitchFamily="34" charset="0"/>
              </a:rPr>
              <a:t>, skolenia</a:t>
            </a:r>
          </a:p>
          <a:p>
            <a:pPr marL="13716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spada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sem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informovanost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13716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komunikacia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obcanmi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13716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podujatia, konferencie, stretnutia</a:t>
            </a:r>
          </a:p>
          <a:p>
            <a:pPr marL="13716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z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hladiska</a:t>
            </a:r>
            <a:r>
              <a:rPr lang="sk-SK" sz="1800" dirty="0">
                <a:effectLst/>
                <a:latin typeface="Calibri" panose="020F0502020204030204" pitchFamily="34" charset="0"/>
              </a:rPr>
              <a:t> ich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realizacie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cielov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velmi</a:t>
            </a:r>
            <a:r>
              <a:rPr lang="sk-SK" sz="1800" dirty="0">
                <a:effectLst/>
                <a:latin typeface="Calibri" panose="020F0502020204030204" pitchFamily="34" charset="0"/>
              </a:rPr>
              <a:t> potrebne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ziaduce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13716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napr. aj organizovanie volieb,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volebnych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kampani,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volebnych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stretnuti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96947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10287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-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materialno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technicke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formy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cinnosti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13716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napr. evidencia,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registracna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dokumentacna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</a:p>
          <a:p>
            <a:pPr marL="13716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materialno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technicke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zabezpecenie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 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42225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>
                <a:effectLst/>
                <a:latin typeface="Calibri" panose="020F0502020204030204" pitchFamily="34" charset="0"/>
              </a:rPr>
              <a:t>Metódy činnosti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metody</a:t>
            </a:r>
            <a:r>
              <a:rPr lang="sk-SK" sz="1800" dirty="0">
                <a:effectLst/>
                <a:latin typeface="Calibri" panose="020F0502020204030204" pitchFamily="34" charset="0"/>
              </a:rPr>
              <a:t> VS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predstavuju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sustavu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spôsobob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postupov,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orientovane na dosiahnutie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cielov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uloh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vykonavani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cinnosti</a:t>
            </a:r>
            <a:r>
              <a:rPr lang="sk-SK" sz="1800" dirty="0">
                <a:effectLst/>
                <a:latin typeface="Calibri" panose="020F0502020204030204" pitchFamily="34" charset="0"/>
              </a:rPr>
              <a:t> vo verejnom zaujme, ale aj na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realizaciu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implemetaciu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zakonov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vseobecne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zaväznych</a:t>
            </a:r>
            <a:r>
              <a:rPr lang="sk-SK" sz="1800" dirty="0">
                <a:effectLst/>
                <a:latin typeface="Calibri" panose="020F0502020204030204" pitchFamily="34" charset="0"/>
              </a:rPr>
              <a:t> predpisov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vyuzivanie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potom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uzko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zavisi</a:t>
            </a:r>
            <a:r>
              <a:rPr lang="sk-SK" sz="1800" dirty="0">
                <a:effectLst/>
                <a:latin typeface="Calibri" panose="020F0502020204030204" pitchFamily="34" charset="0"/>
              </a:rPr>
              <a:t> medzi funkciami,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cielmi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ulohami</a:t>
            </a:r>
            <a:r>
              <a:rPr lang="sk-SK" sz="1800" dirty="0">
                <a:effectLst/>
                <a:latin typeface="Calibri" panose="020F0502020204030204" pitchFamily="34" charset="0"/>
              </a:rPr>
              <a:t>, formami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cinnosti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3 skupiny: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vseobecne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konkretne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metody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specificke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metody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cinnosti</a:t>
            </a: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63809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k-SK" sz="1800" b="1" dirty="0" err="1">
                <a:effectLst/>
                <a:latin typeface="Calibri" panose="020F0502020204030204" pitchFamily="34" charset="0"/>
              </a:rPr>
              <a:t>Vseobecne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metody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b="1" dirty="0" err="1">
                <a:effectLst/>
                <a:latin typeface="Calibri" panose="020F0502020204030204" pitchFamily="34" charset="0"/>
              </a:rPr>
              <a:t>cinnosti</a:t>
            </a:r>
            <a:r>
              <a:rPr lang="sk-SK" sz="1800" b="1" dirty="0">
                <a:effectLst/>
                <a:latin typeface="Calibri" panose="020F0502020204030204" pitchFamily="34" charset="0"/>
              </a:rPr>
              <a:t> VS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presvedcovania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metoda</a:t>
            </a:r>
            <a:r>
              <a:rPr lang="sk-SK" sz="1800" dirty="0">
                <a:effectLst/>
                <a:latin typeface="Calibri" panose="020F0502020204030204" pitchFamily="34" charset="0"/>
              </a:rPr>
              <a:t> donucovania</a:t>
            </a: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Metoda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presvedcovania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absentuje hrozba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donutenia</a:t>
            </a:r>
            <a:endParaRPr lang="sk-SK" sz="1800" dirty="0">
              <a:effectLst/>
              <a:latin typeface="Calibri" panose="020F0502020204030204" pitchFamily="34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vo VS sa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najcastejsie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aj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najlahsie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vyuziva</a:t>
            </a:r>
            <a:r>
              <a:rPr lang="sk-SK" sz="1800" dirty="0">
                <a:effectLst/>
                <a:latin typeface="Calibri" panose="020F0502020204030204" pitchFamily="34" charset="0"/>
              </a:rPr>
              <a:t> tam, kde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su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organizacie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institucie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verejnost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ktora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naladena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uznava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rovnake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hodnoty, ma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rovnake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ciele, ma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priblizne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rovnake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zaujmy</a:t>
            </a:r>
            <a:r>
              <a:rPr lang="sk-SK" sz="1800" dirty="0">
                <a:effectLst/>
                <a:latin typeface="Calibri" panose="020F0502020204030204" pitchFamily="34" charset="0"/>
              </a:rPr>
              <a:t> a potreby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je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bezproblemove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nie je treba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vyvijat</a:t>
            </a:r>
            <a:r>
              <a:rPr lang="sk-SK" sz="1800" dirty="0">
                <a:effectLst/>
                <a:latin typeface="Calibri" panose="020F0502020204030204" pitchFamily="34" charset="0"/>
              </a:rPr>
              <a:t>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velke</a:t>
            </a:r>
            <a:r>
              <a:rPr lang="sk-SK" sz="1800" dirty="0">
                <a:effectLst/>
                <a:latin typeface="Calibri" panose="020F0502020204030204" pitchFamily="34" charset="0"/>
              </a:rPr>
              <a:t> aktivity, ide o vyjasnenie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situacie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vyjednavanie</a:t>
            </a:r>
            <a:r>
              <a:rPr lang="sk-SK" sz="1800" dirty="0">
                <a:effectLst/>
                <a:latin typeface="Calibri" panose="020F0502020204030204" pitchFamily="34" charset="0"/>
              </a:rPr>
              <a:t>,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93972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Metoda donucovania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realizuje a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pouziva</a:t>
            </a:r>
            <a:r>
              <a:rPr lang="sk-SK" sz="1800" dirty="0">
                <a:effectLst/>
                <a:latin typeface="Calibri" panose="020F0502020204030204" pitchFamily="34" charset="0"/>
              </a:rPr>
              <a:t> sa tam, kde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uz</a:t>
            </a:r>
            <a:r>
              <a:rPr lang="sk-SK" sz="1800" dirty="0">
                <a:effectLst/>
                <a:latin typeface="Calibri" panose="020F0502020204030204" pitchFamily="34" charset="0"/>
              </a:rPr>
              <a:t> je pod hrozbou sankcii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sankcie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môzu</a:t>
            </a:r>
            <a:r>
              <a:rPr lang="sk-SK" sz="1800" dirty="0">
                <a:effectLst/>
                <a:latin typeface="Calibri" panose="020F0502020204030204" pitchFamily="34" charset="0"/>
              </a:rPr>
              <a:t> mat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pravny</a:t>
            </a:r>
            <a:r>
              <a:rPr lang="sk-SK" sz="1800" dirty="0">
                <a:effectLst/>
                <a:latin typeface="Calibri" panose="020F0502020204030204" pitchFamily="34" charset="0"/>
              </a:rPr>
              <a:t> charakter alebo politicky charakter (napr.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odvolatelnost</a:t>
            </a:r>
            <a:r>
              <a:rPr lang="sk-SK" sz="1800" dirty="0">
                <a:effectLst/>
                <a:latin typeface="Calibri" panose="020F0502020204030204" pitchFamily="34" charset="0"/>
              </a:rPr>
              <a:t>)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sk-SK" sz="1800" dirty="0">
                <a:effectLst/>
                <a:latin typeface="Calibri" panose="020F0502020204030204" pitchFamily="34" charset="0"/>
              </a:rPr>
              <a:t> -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bud</a:t>
            </a:r>
            <a:r>
              <a:rPr lang="sk-SK" sz="1800" dirty="0">
                <a:effectLst/>
                <a:latin typeface="Calibri" panose="020F0502020204030204" pitchFamily="34" charset="0"/>
              </a:rPr>
              <a:t> verejnosti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voci</a:t>
            </a:r>
            <a:r>
              <a:rPr lang="sk-SK" sz="1800" dirty="0">
                <a:effectLst/>
                <a:latin typeface="Calibri" panose="020F0502020204030204" pitchFamily="34" charset="0"/>
              </a:rPr>
              <a:t> VS, alebo VS </a:t>
            </a:r>
            <a:r>
              <a:rPr lang="sk-SK" sz="1800" dirty="0" err="1">
                <a:effectLst/>
                <a:latin typeface="Calibri" panose="020F0502020204030204" pitchFamily="34" charset="0"/>
              </a:rPr>
              <a:t>voci</a:t>
            </a:r>
            <a:r>
              <a:rPr lang="sk-SK" sz="1800" dirty="0">
                <a:effectLst/>
                <a:latin typeface="Calibri" panose="020F0502020204030204" pitchFamily="34" charset="0"/>
              </a:rPr>
              <a:t> verejnosti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sk-SK" sz="18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81324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2619</TotalTime>
  <Words>1148</Words>
  <Application>Microsoft Macintosh PowerPoint</Application>
  <PresentationFormat>On-screen Show (16:9)</PresentationFormat>
  <Paragraphs>156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SLU</vt:lpstr>
      <vt:lpstr>Formy a metódy činnosti verejnej správy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62</cp:revision>
  <dcterms:created xsi:type="dcterms:W3CDTF">2016-07-06T15:42:34Z</dcterms:created>
  <dcterms:modified xsi:type="dcterms:W3CDTF">2022-10-16T11:27:47Z</dcterms:modified>
</cp:coreProperties>
</file>