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12" r:id="rId3"/>
    <p:sldId id="311" r:id="rId4"/>
    <p:sldId id="294" r:id="rId5"/>
    <p:sldId id="314" r:id="rId6"/>
    <p:sldId id="257" r:id="rId7"/>
    <p:sldId id="258" r:id="rId8"/>
    <p:sldId id="259" r:id="rId9"/>
    <p:sldId id="260" r:id="rId10"/>
    <p:sldId id="261" r:id="rId11"/>
    <p:sldId id="262" r:id="rId12"/>
    <p:sldId id="263" r:id="rId13"/>
    <p:sldId id="264" r:id="rId14"/>
    <p:sldId id="265" r:id="rId15"/>
    <p:sldId id="266" r:id="rId16"/>
    <p:sldId id="313" r:id="rId17"/>
    <p:sldId id="267" r:id="rId18"/>
    <p:sldId id="268" r:id="rId19"/>
    <p:sldId id="269" r:id="rId20"/>
    <p:sldId id="270" r:id="rId21"/>
    <p:sldId id="271" r:id="rId22"/>
    <p:sldId id="272" r:id="rId23"/>
    <p:sldId id="273" r:id="rId24"/>
    <p:sldId id="282" r:id="rId25"/>
    <p:sldId id="283" r:id="rId26"/>
    <p:sldId id="284" r:id="rId27"/>
    <p:sldId id="285"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snapToGrid="0">
      <p:cViewPr varScale="1">
        <p:scale>
          <a:sx n="112" d="100"/>
          <a:sy n="112" d="100"/>
        </p:scale>
        <p:origin x="608"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p:txBody>
          <a:bodyPr/>
          <a:lstStyle/>
          <a:p>
            <a:fld id="{F5BEADED-EF7C-43AC-836A-D2C0D364AB1F}" type="datetimeFigureOut">
              <a:rPr lang="cs-CZ" smtClean="0"/>
              <a:t>27.09.2023</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9AC87AD5-E5D9-4E4E-B1A4-1B124BADAD3C}" type="slidenum">
              <a:rPr lang="cs-CZ" smtClean="0"/>
              <a:t>‹#›</a:t>
            </a:fld>
            <a:endParaRPr lang="cs-CZ"/>
          </a:p>
        </p:txBody>
      </p:sp>
      <p:sp>
        <p:nvSpPr>
          <p:cNvPr id="8" name="Nadpis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F5BEADED-EF7C-43AC-836A-D2C0D364AB1F}" type="datetimeFigureOut">
              <a:rPr lang="cs-CZ" smtClean="0"/>
              <a:t>27.09.2023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AC87AD5-E5D9-4E4E-B1A4-1B124BADAD3C}"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9221216" y="3009902"/>
            <a:ext cx="609600" cy="441325"/>
          </a:xfrm>
        </p:spPr>
        <p:txBody>
          <a:bodyPr/>
          <a:lstStyle/>
          <a:p>
            <a:fld id="{9AC87AD5-E5D9-4E4E-B1A4-1B124BADAD3C}" type="slidenum">
              <a:rPr lang="cs-CZ" smtClean="0"/>
              <a:t>‹#›</a:t>
            </a:fld>
            <a:endParaRPr lang="cs-CZ"/>
          </a:p>
        </p:txBody>
      </p:sp>
      <p:sp>
        <p:nvSpPr>
          <p:cNvPr id="3" name="Zástupný symbol pro svislý text 2"/>
          <p:cNvSpPr>
            <a:spLocks noGrp="1"/>
          </p:cNvSpPr>
          <p:nvPr>
            <p:ph type="body" orient="vert" idx="1"/>
          </p:nvPr>
        </p:nvSpPr>
        <p:spPr>
          <a:xfrm>
            <a:off x="406400" y="304800"/>
            <a:ext cx="8737600" cy="5821366"/>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F5BEADED-EF7C-43AC-836A-D2C0D364AB1F}" type="datetimeFigureOut">
              <a:rPr lang="cs-CZ" smtClean="0"/>
              <a:t>27.09.2023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9855200" y="304802"/>
            <a:ext cx="1930400" cy="5851525"/>
          </a:xfrm>
        </p:spPr>
        <p:txBody>
          <a:bodyPr vert="eaVert"/>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a:t>Kliknutím lze upravit styl.</a:t>
            </a:r>
            <a:endParaRPr kumimoji="0" lang="en-US"/>
          </a:p>
        </p:txBody>
      </p:sp>
      <p:sp>
        <p:nvSpPr>
          <p:cNvPr id="4" name="Zástupný symbol pro datum 3"/>
          <p:cNvSpPr>
            <a:spLocks noGrp="1"/>
          </p:cNvSpPr>
          <p:nvPr>
            <p:ph type="dt" sz="half" idx="10"/>
          </p:nvPr>
        </p:nvSpPr>
        <p:spPr/>
        <p:txBody>
          <a:bodyPr/>
          <a:lstStyle/>
          <a:p>
            <a:fld id="{F5BEADED-EF7C-43AC-836A-D2C0D364AB1F}" type="datetimeFigureOut">
              <a:rPr lang="cs-CZ" smtClean="0"/>
              <a:t>27.09.2023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5815584" y="1026373"/>
            <a:ext cx="609600" cy="441325"/>
          </a:xfrm>
        </p:spPr>
        <p:txBody>
          <a:bodyPr/>
          <a:lstStyle/>
          <a:p>
            <a:fld id="{9AC87AD5-E5D9-4E4E-B1A4-1B124BADAD3C}" type="slidenum">
              <a:rPr lang="cs-CZ" smtClean="0"/>
              <a:t>‹#›</a:t>
            </a:fld>
            <a:endParaRPr lang="cs-CZ"/>
          </a:p>
        </p:txBody>
      </p:sp>
      <p:sp>
        <p:nvSpPr>
          <p:cNvPr id="8" name="Zástupný symbol pro obsah 7"/>
          <p:cNvSpPr>
            <a:spLocks noGrp="1"/>
          </p:cNvSpPr>
          <p:nvPr>
            <p:ph sz="quarter" idx="1"/>
          </p:nvPr>
        </p:nvSpPr>
        <p:spPr>
          <a:xfrm>
            <a:off x="402336" y="1527048"/>
            <a:ext cx="11338560" cy="45720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13" name="Obdélník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F5BEADED-EF7C-43AC-836A-D2C0D364AB1F}" type="datetimeFigureOut">
              <a:rPr lang="cs-CZ" smtClean="0"/>
              <a:t>27.09.2023</a:t>
            </a:fld>
            <a:endParaRPr lang="cs-CZ"/>
          </a:p>
        </p:txBody>
      </p:sp>
      <p:sp>
        <p:nvSpPr>
          <p:cNvPr id="8" name="Přímá spojnice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9AC87AD5-E5D9-4E4E-B1A4-1B124BADAD3C}" type="slidenum">
              <a:rPr lang="cs-CZ" smtClean="0"/>
              <a:t>‹#›</a:t>
            </a:fld>
            <a:endParaRPr lang="cs-CZ"/>
          </a:p>
        </p:txBody>
      </p:sp>
      <p:sp>
        <p:nvSpPr>
          <p:cNvPr id="2" name="Nadpis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02336" y="228600"/>
            <a:ext cx="11379200" cy="758952"/>
          </a:xfrm>
        </p:spPr>
        <p:txBody>
          <a:bodyPr/>
          <a:lstStyle/>
          <a:p>
            <a:r>
              <a:rPr kumimoji="0" lang="cs-CZ"/>
              <a:t>Kliknutím lze upravit styl.</a:t>
            </a:r>
            <a:endParaRPr kumimoji="0" lang="en-US"/>
          </a:p>
        </p:txBody>
      </p:sp>
      <p:sp>
        <p:nvSpPr>
          <p:cNvPr id="5" name="Zástupný symbol pro datum 4"/>
          <p:cNvSpPr>
            <a:spLocks noGrp="1"/>
          </p:cNvSpPr>
          <p:nvPr>
            <p:ph type="dt" sz="half" idx="10"/>
          </p:nvPr>
        </p:nvSpPr>
        <p:spPr>
          <a:xfrm>
            <a:off x="7721600" y="6409944"/>
            <a:ext cx="4059936" cy="365760"/>
          </a:xfrm>
        </p:spPr>
        <p:txBody>
          <a:bodyPr/>
          <a:lstStyle/>
          <a:p>
            <a:fld id="{F5BEADED-EF7C-43AC-836A-D2C0D364AB1F}" type="datetimeFigureOut">
              <a:rPr lang="cs-CZ" smtClean="0"/>
              <a:t>27.09.2023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AC87AD5-E5D9-4E4E-B1A4-1B124BADAD3C}" type="slidenum">
              <a:rPr lang="cs-CZ" smtClean="0"/>
              <a:t>‹#›</a:t>
            </a:fld>
            <a:endParaRPr lang="cs-CZ"/>
          </a:p>
        </p:txBody>
      </p:sp>
      <p:sp>
        <p:nvSpPr>
          <p:cNvPr id="8" name="Přímá spojnice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402336" y="1371600"/>
            <a:ext cx="53848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obsah 11"/>
          <p:cNvSpPr>
            <a:spLocks noGrp="1"/>
          </p:cNvSpPr>
          <p:nvPr>
            <p:ph sz="half" idx="2"/>
          </p:nvPr>
        </p:nvSpPr>
        <p:spPr>
          <a:xfrm>
            <a:off x="6400800" y="1371600"/>
            <a:ext cx="53848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7" name="Zástupný symbol pro datum 6"/>
          <p:cNvSpPr>
            <a:spLocks noGrp="1"/>
          </p:cNvSpPr>
          <p:nvPr>
            <p:ph type="dt" sz="half" idx="10"/>
          </p:nvPr>
        </p:nvSpPr>
        <p:spPr/>
        <p:txBody>
          <a:bodyPr/>
          <a:lstStyle/>
          <a:p>
            <a:fld id="{F5BEADED-EF7C-43AC-836A-D2C0D364AB1F}" type="datetimeFigureOut">
              <a:rPr lang="cs-CZ" smtClean="0"/>
              <a:t>27.09.2023</a:t>
            </a:fld>
            <a:endParaRPr lang="cs-CZ"/>
          </a:p>
        </p:txBody>
      </p:sp>
      <p:sp>
        <p:nvSpPr>
          <p:cNvPr id="8" name="Zástupný symbol pro zápatí 7"/>
          <p:cNvSpPr>
            <a:spLocks noGrp="1"/>
          </p:cNvSpPr>
          <p:nvPr>
            <p:ph type="ftr" sz="quarter" idx="11"/>
          </p:nvPr>
        </p:nvSpPr>
        <p:spPr>
          <a:xfrm>
            <a:off x="406400" y="6409944"/>
            <a:ext cx="4775200" cy="365760"/>
          </a:xfrm>
        </p:spPr>
        <p:txBody>
          <a:bodyPr/>
          <a:lstStyle/>
          <a:p>
            <a:endParaRPr lang="cs-CZ"/>
          </a:p>
        </p:txBody>
      </p:sp>
      <p:sp>
        <p:nvSpPr>
          <p:cNvPr id="15" name="Přímá spojnice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402336" y="2471383"/>
            <a:ext cx="5388864" cy="3818404"/>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obsah 25"/>
          <p:cNvSpPr>
            <a:spLocks noGrp="1"/>
          </p:cNvSpPr>
          <p:nvPr>
            <p:ph sz="quarter" idx="4"/>
          </p:nvPr>
        </p:nvSpPr>
        <p:spPr>
          <a:xfrm>
            <a:off x="6400800" y="2471383"/>
            <a:ext cx="5384800" cy="3822192"/>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Ová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5791200" y="1042417"/>
            <a:ext cx="609600" cy="441325"/>
          </a:xfrm>
        </p:spPr>
        <p:txBody>
          <a:bodyPr/>
          <a:lstStyle>
            <a:lvl1pPr algn="ctr">
              <a:defRPr/>
            </a:lvl1pPr>
          </a:lstStyle>
          <a:p>
            <a:fld id="{9AC87AD5-E5D9-4E4E-B1A4-1B124BADAD3C}" type="slidenum">
              <a:rPr lang="cs-CZ" smtClean="0"/>
              <a:t>‹#›</a:t>
            </a:fld>
            <a:endParaRPr lang="cs-CZ"/>
          </a:p>
        </p:txBody>
      </p:sp>
      <p:sp>
        <p:nvSpPr>
          <p:cNvPr id="23" name="Nadpis 22"/>
          <p:cNvSpPr>
            <a:spLocks noGrp="1"/>
          </p:cNvSpPr>
          <p:nvPr>
            <p:ph type="title"/>
          </p:nvPr>
        </p:nvSpPr>
        <p:spPr/>
        <p:txBody>
          <a:bodyPr rtlCol="0" anchor="b" anchorCtr="0"/>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F5BEADED-EF7C-43AC-836A-D2C0D364AB1F}" type="datetimeFigureOut">
              <a:rPr lang="cs-CZ" smtClean="0"/>
              <a:t>27.09.2023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5791200" y="1036021"/>
            <a:ext cx="609600" cy="441325"/>
          </a:xfrm>
        </p:spPr>
        <p:txBody>
          <a:bodyPr/>
          <a:lstStyle/>
          <a:p>
            <a:fld id="{9AC87AD5-E5D9-4E4E-B1A4-1B124BADAD3C}"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F5BEADED-EF7C-43AC-836A-D2C0D364AB1F}" type="datetimeFigureOut">
              <a:rPr lang="cs-CZ" smtClean="0"/>
              <a:t>27.09.2023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5689600" y="6324600"/>
            <a:ext cx="812800" cy="441324"/>
          </a:xfrm>
        </p:spPr>
        <p:txBody>
          <a:bodyPr/>
          <a:lstStyle>
            <a:lvl1pPr>
              <a:defRPr>
                <a:solidFill>
                  <a:srgbClr val="FFFFFF"/>
                </a:solidFill>
              </a:defRPr>
            </a:lvl1pPr>
          </a:lstStyle>
          <a:p>
            <a:fld id="{9AC87AD5-E5D9-4E4E-B1A4-1B124BADAD3C}"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cs-CZ"/>
              <a:t>Kliknutím lze upravit styl.</a:t>
            </a:r>
            <a:endParaRPr kumimoji="0" lang="en-US"/>
          </a:p>
        </p:txBody>
      </p:sp>
      <p:sp>
        <p:nvSpPr>
          <p:cNvPr id="3" name="Zástupný symbol pro text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8" name="Obdélník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4165600" y="685800"/>
            <a:ext cx="7518400" cy="54102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Ová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9AC87AD5-E5D9-4E4E-B1A4-1B124BADAD3C}" type="slidenum">
              <a:rPr lang="cs-CZ" smtClean="0"/>
              <a:t>‹#›</a:t>
            </a:fld>
            <a:endParaRPr lang="cs-CZ"/>
          </a:p>
        </p:txBody>
      </p:sp>
      <p:sp>
        <p:nvSpPr>
          <p:cNvPr id="21" name="Obdélník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F5BEADED-EF7C-43AC-836A-D2C0D364AB1F}" type="datetimeFigureOut">
              <a:rPr lang="cs-CZ" smtClean="0"/>
              <a:t>27.09.2023</a:t>
            </a:fld>
            <a:endParaRPr lang="cs-CZ"/>
          </a:p>
        </p:txBody>
      </p:sp>
      <p:sp>
        <p:nvSpPr>
          <p:cNvPr id="6" name="Zástupný symbol pro zápatí 5"/>
          <p:cNvSpPr>
            <a:spLocks noGrp="1"/>
          </p:cNvSpPr>
          <p:nvPr>
            <p:ph type="ftr" sz="quarter" idx="11"/>
          </p:nvPr>
        </p:nvSpPr>
        <p:spPr>
          <a:xfrm>
            <a:off x="402336" y="6410848"/>
            <a:ext cx="451104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828800" y="312739"/>
            <a:ext cx="609600" cy="441325"/>
          </a:xfrm>
        </p:spPr>
        <p:txBody>
          <a:bodyPr/>
          <a:lstStyle/>
          <a:p>
            <a:fld id="{9AC87AD5-E5D9-4E4E-B1A4-1B124BADAD3C}" type="slidenum">
              <a:rPr lang="cs-CZ" smtClean="0"/>
              <a:t>‹#›</a:t>
            </a:fld>
            <a:endParaRPr lang="cs-CZ"/>
          </a:p>
        </p:txBody>
      </p:sp>
      <p:sp>
        <p:nvSpPr>
          <p:cNvPr id="2" name="Nadpis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4000500" y="609600"/>
            <a:ext cx="7823200" cy="4267200"/>
          </a:xfrm>
        </p:spPr>
        <p:txBody>
          <a:bodyPr/>
          <a:lstStyle>
            <a:lvl1pPr marL="0" indent="0">
              <a:buNone/>
              <a:defRPr sz="3200"/>
            </a:lvl1pPr>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22" name="Obdélník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7717536" y="6404984"/>
            <a:ext cx="4059936" cy="365760"/>
          </a:xfrm>
        </p:spPr>
        <p:txBody>
          <a:bodyPr/>
          <a:lstStyle/>
          <a:p>
            <a:fld id="{F5BEADED-EF7C-43AC-836A-D2C0D364AB1F}" type="datetimeFigureOut">
              <a:rPr lang="cs-CZ" smtClean="0"/>
              <a:t>27.09.2023</a:t>
            </a:fld>
            <a:endParaRPr lang="cs-CZ"/>
          </a:p>
        </p:txBody>
      </p:sp>
      <p:sp>
        <p:nvSpPr>
          <p:cNvPr id="6" name="Zástupný symbol pro zápatí 5"/>
          <p:cNvSpPr>
            <a:spLocks noGrp="1"/>
          </p:cNvSpPr>
          <p:nvPr>
            <p:ph type="ftr" sz="quarter" idx="11"/>
          </p:nvPr>
        </p:nvSpPr>
        <p:spPr>
          <a:xfrm>
            <a:off x="402336" y="6410848"/>
            <a:ext cx="4779264"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F5BEADED-EF7C-43AC-836A-D2C0D364AB1F}" type="datetimeFigureOut">
              <a:rPr lang="cs-CZ" smtClean="0"/>
              <a:t>27.09.2023</a:t>
            </a:fld>
            <a:endParaRPr lang="cs-CZ"/>
          </a:p>
        </p:txBody>
      </p:sp>
      <p:sp>
        <p:nvSpPr>
          <p:cNvPr id="3" name="Zástupný symbol pro zápatí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AC87AD5-E5D9-4E4E-B1A4-1B124BADAD3C}" type="slidenum">
              <a:rPr lang="cs-CZ" smtClean="0"/>
              <a:t>‹#›</a:t>
            </a:fld>
            <a:endParaRPr lang="cs-CZ"/>
          </a:p>
        </p:txBody>
      </p:sp>
      <p:sp>
        <p:nvSpPr>
          <p:cNvPr id="22" name="Zástupný symbol pro nadpis 21"/>
          <p:cNvSpPr>
            <a:spLocks noGrp="1"/>
          </p:cNvSpPr>
          <p:nvPr>
            <p:ph type="title"/>
          </p:nvPr>
        </p:nvSpPr>
        <p:spPr>
          <a:xfrm>
            <a:off x="402336" y="228600"/>
            <a:ext cx="11379200" cy="758952"/>
          </a:xfrm>
          <a:prstGeom prst="rect">
            <a:avLst/>
          </a:prstGeom>
        </p:spPr>
        <p:txBody>
          <a:bodyPr vert="horz" anchor="b">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endParaRPr lang="cs-CZ" dirty="0"/>
          </a:p>
        </p:txBody>
      </p:sp>
      <p:sp>
        <p:nvSpPr>
          <p:cNvPr id="2" name="Nadpis 1"/>
          <p:cNvSpPr>
            <a:spLocks noGrp="1"/>
          </p:cNvSpPr>
          <p:nvPr>
            <p:ph type="ctrTitle"/>
          </p:nvPr>
        </p:nvSpPr>
        <p:spPr/>
        <p:txBody>
          <a:bodyPr>
            <a:normAutofit fontScale="90000"/>
          </a:bodyPr>
          <a:lstStyle/>
          <a:p>
            <a:r>
              <a:rPr lang="cs-CZ" dirty="0"/>
              <a:t>Teorie a metody sociální</a:t>
            </a:r>
            <a:br>
              <a:rPr lang="cs-CZ" dirty="0"/>
            </a:br>
            <a:r>
              <a:rPr lang="cs-CZ" dirty="0"/>
              <a:t>práce</a:t>
            </a:r>
            <a:br>
              <a:rPr lang="cs-CZ" dirty="0"/>
            </a:br>
            <a:r>
              <a:rPr lang="cs-CZ" dirty="0"/>
              <a:t>Úvod – vymezení SP a historie</a:t>
            </a:r>
          </a:p>
        </p:txBody>
      </p:sp>
    </p:spTree>
    <p:extLst>
      <p:ext uri="{BB962C8B-B14F-4D97-AF65-F5344CB8AC3E}">
        <p14:creationId xmlns:p14="http://schemas.microsoft.com/office/powerpoint/2010/main" val="118544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Historický úvod</a:t>
            </a:r>
          </a:p>
        </p:txBody>
      </p:sp>
      <p:sp>
        <p:nvSpPr>
          <p:cNvPr id="3" name="Zástupný symbol pro obsah 2"/>
          <p:cNvSpPr>
            <a:spLocks noGrp="1"/>
          </p:cNvSpPr>
          <p:nvPr>
            <p:ph sz="quarter" idx="1"/>
          </p:nvPr>
        </p:nvSpPr>
        <p:spPr/>
        <p:txBody>
          <a:bodyPr>
            <a:normAutofit/>
          </a:bodyPr>
          <a:lstStyle/>
          <a:p>
            <a:endParaRPr lang="cs-CZ" dirty="0"/>
          </a:p>
          <a:p>
            <a:r>
              <a:rPr lang="pl-PL" dirty="0"/>
              <a:t>Forma i rozsah SP – velmi rozmanité – </a:t>
            </a:r>
            <a:r>
              <a:rPr lang="cs-CZ" dirty="0"/>
              <a:t>poskytovaly různé subjekty</a:t>
            </a:r>
          </a:p>
          <a:p>
            <a:r>
              <a:rPr lang="pl-PL" dirty="0"/>
              <a:t>Do 19 st. Poskytuje SP: rodina, sousedé, obce, </a:t>
            </a:r>
            <a:r>
              <a:rPr lang="cs-CZ" dirty="0"/>
              <a:t>církev</a:t>
            </a:r>
          </a:p>
          <a:p>
            <a:r>
              <a:rPr lang="cs-CZ" dirty="0"/>
              <a:t>Koncem 19.st. – modernizace, industrializace, stěhování = zásadní změny (průmyslová revoluce, zrušení poddanství, </a:t>
            </a:r>
            <a:r>
              <a:rPr lang="cs-CZ" dirty="0" err="1"/>
              <a:t>Ráábské</a:t>
            </a:r>
            <a:r>
              <a:rPr lang="cs-CZ" dirty="0"/>
              <a:t> reformy)</a:t>
            </a:r>
          </a:p>
          <a:p>
            <a:r>
              <a:rPr lang="cs-CZ" dirty="0"/>
              <a:t>Nutno budovat nové instituce pro problémové skupiny (azylové domy, špitály, sirotčince aj.)</a:t>
            </a:r>
          </a:p>
        </p:txBody>
      </p:sp>
    </p:spTree>
    <p:extLst>
      <p:ext uri="{BB962C8B-B14F-4D97-AF65-F5344CB8AC3E}">
        <p14:creationId xmlns:p14="http://schemas.microsoft.com/office/powerpoint/2010/main" val="42430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02336" y="328353"/>
            <a:ext cx="11379200" cy="758952"/>
          </a:xfrm>
        </p:spPr>
        <p:txBody>
          <a:bodyPr>
            <a:normAutofit fontScale="90000"/>
          </a:bodyPr>
          <a:lstStyle/>
          <a:p>
            <a:r>
              <a:rPr lang="cs-CZ" dirty="0"/>
              <a:t>Vzdělávání sociálních pracovníků a</a:t>
            </a:r>
            <a:br>
              <a:rPr lang="cs-CZ" dirty="0"/>
            </a:br>
            <a:r>
              <a:rPr lang="cs-CZ" dirty="0"/>
              <a:t>jejich profesionalizace</a:t>
            </a:r>
          </a:p>
        </p:txBody>
      </p:sp>
      <p:sp>
        <p:nvSpPr>
          <p:cNvPr id="3" name="Zástupný symbol pro obsah 2"/>
          <p:cNvSpPr>
            <a:spLocks noGrp="1"/>
          </p:cNvSpPr>
          <p:nvPr>
            <p:ph sz="quarter" idx="1"/>
          </p:nvPr>
        </p:nvSpPr>
        <p:spPr/>
        <p:txBody>
          <a:bodyPr>
            <a:normAutofit fontScale="77500" lnSpcReduction="20000"/>
          </a:bodyPr>
          <a:lstStyle/>
          <a:p>
            <a:endParaRPr lang="cs-CZ" dirty="0"/>
          </a:p>
          <a:p>
            <a:r>
              <a:rPr lang="cs-CZ" dirty="0"/>
              <a:t> S rozvojem sociální péče začala vzrůstat potřeba profesionálních sociálních pracovníků – Alice Masaryková</a:t>
            </a:r>
          </a:p>
          <a:p>
            <a:r>
              <a:rPr lang="cs-CZ" b="1" dirty="0"/>
              <a:t>1918 </a:t>
            </a:r>
            <a:r>
              <a:rPr lang="cs-CZ" dirty="0"/>
              <a:t>– počátek institucionálního vzdělávání – první školy</a:t>
            </a:r>
          </a:p>
          <a:p>
            <a:r>
              <a:rPr lang="cs-CZ" b="1" dirty="0"/>
              <a:t>1918 až 1939 </a:t>
            </a:r>
            <a:r>
              <a:rPr lang="cs-CZ" dirty="0"/>
              <a:t>působili soc. pracovníci v těchto oblastech: péče o rodiny a jednotlivce, chudinská péče, sociální a právní ochrana mládeže, ústavní péče, sociálně právní pomoc</a:t>
            </a:r>
          </a:p>
          <a:p>
            <a:r>
              <a:rPr lang="cs-CZ" b="1" dirty="0"/>
              <a:t>Poválečné období 1948 – 50. léta: </a:t>
            </a:r>
            <a:r>
              <a:rPr lang="cs-CZ" dirty="0" err="1"/>
              <a:t>welfare</a:t>
            </a:r>
            <a:r>
              <a:rPr lang="cs-CZ" dirty="0"/>
              <a:t> </a:t>
            </a:r>
            <a:r>
              <a:rPr lang="cs-CZ" dirty="0" err="1"/>
              <a:t>state</a:t>
            </a:r>
            <a:r>
              <a:rPr lang="cs-CZ" dirty="0"/>
              <a:t>, postupně pluralitní politický systém vystřídán sovětským</a:t>
            </a:r>
          </a:p>
          <a:p>
            <a:pPr marL="0" indent="0">
              <a:buNone/>
            </a:pPr>
            <a:r>
              <a:rPr lang="cs-CZ" dirty="0"/>
              <a:t>– Zrušení vysokých škol v soc. oblasti, redukce soc. služeb</a:t>
            </a:r>
          </a:p>
          <a:p>
            <a:pPr marL="0" indent="0">
              <a:buNone/>
            </a:pPr>
            <a:r>
              <a:rPr lang="cs-CZ" dirty="0"/>
              <a:t>– soc. zabezpečení zajišťuje stát</a:t>
            </a:r>
          </a:p>
          <a:p>
            <a:pPr marL="0" indent="0">
              <a:buNone/>
            </a:pPr>
            <a:r>
              <a:rPr lang="cs-CZ" dirty="0"/>
              <a:t>– Mírné uvolnění režimu po smrti Stalina (1953)</a:t>
            </a:r>
          </a:p>
          <a:p>
            <a:r>
              <a:rPr lang="cs-CZ" b="1" dirty="0"/>
              <a:t>60. léta: </a:t>
            </a:r>
            <a:r>
              <a:rPr lang="cs-CZ" dirty="0"/>
              <a:t>kritika režimu, renesance sociální politiky, obnovení sociálního školství, první učebnice sociálního zabezpečení</a:t>
            </a:r>
          </a:p>
          <a:p>
            <a:pPr marL="0" indent="0">
              <a:buNone/>
            </a:pPr>
            <a:r>
              <a:rPr lang="cs-CZ" dirty="0"/>
              <a:t>– 1965 * Československé sociologické společnosti</a:t>
            </a:r>
          </a:p>
          <a:p>
            <a:pPr marL="0" indent="0">
              <a:buNone/>
            </a:pPr>
            <a:r>
              <a:rPr lang="cs-CZ" dirty="0"/>
              <a:t>– 1969 * Společnosti sociálních pracovníků</a:t>
            </a:r>
          </a:p>
        </p:txBody>
      </p:sp>
    </p:spTree>
    <p:extLst>
      <p:ext uri="{BB962C8B-B14F-4D97-AF65-F5344CB8AC3E}">
        <p14:creationId xmlns:p14="http://schemas.microsoft.com/office/powerpoint/2010/main" val="4242380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Vzdělávání sociálních pracovníků a</a:t>
            </a:r>
            <a:br>
              <a:rPr lang="cs-CZ" dirty="0"/>
            </a:br>
            <a:r>
              <a:rPr lang="cs-CZ" dirty="0"/>
              <a:t>jejich profesionalizace</a:t>
            </a:r>
          </a:p>
        </p:txBody>
      </p:sp>
      <p:sp>
        <p:nvSpPr>
          <p:cNvPr id="3" name="Zástupný symbol pro obsah 2"/>
          <p:cNvSpPr>
            <a:spLocks noGrp="1"/>
          </p:cNvSpPr>
          <p:nvPr>
            <p:ph sz="quarter" idx="1"/>
          </p:nvPr>
        </p:nvSpPr>
        <p:spPr/>
        <p:txBody>
          <a:bodyPr>
            <a:normAutofit fontScale="92500" lnSpcReduction="10000"/>
          </a:bodyPr>
          <a:lstStyle/>
          <a:p>
            <a:endParaRPr lang="cs-CZ" dirty="0"/>
          </a:p>
          <a:p>
            <a:r>
              <a:rPr lang="cs-CZ" b="1" dirty="0"/>
              <a:t>70. a 80. léta: </a:t>
            </a:r>
            <a:r>
              <a:rPr lang="cs-CZ" dirty="0"/>
              <a:t>období normalizace, rozhodující pravomoc má národní výbor</a:t>
            </a:r>
          </a:p>
          <a:p>
            <a:pPr marL="0" indent="0">
              <a:buNone/>
            </a:pPr>
            <a:r>
              <a:rPr lang="cs-CZ" dirty="0"/>
              <a:t>– SP se rozšiřuje díky podnikům – péče o pracující</a:t>
            </a:r>
          </a:p>
          <a:p>
            <a:pPr marL="0" indent="0">
              <a:buNone/>
            </a:pPr>
            <a:r>
              <a:rPr lang="cs-CZ" dirty="0"/>
              <a:t>– koncem 80. let schválen záměr hledat výzkumem řešení soc. otázek, jež se objeví po zastavení provozu velkých podniků – chyběli však VŠ pracovníci, schopni řešit otázku koncepčně – </a:t>
            </a:r>
            <a:r>
              <a:rPr lang="pl-PL" dirty="0"/>
              <a:t>SP pomalu přechází na VŠ</a:t>
            </a:r>
          </a:p>
          <a:p>
            <a:r>
              <a:rPr lang="pt-BR" b="1" dirty="0"/>
              <a:t>po roce 1989: </a:t>
            </a:r>
            <a:r>
              <a:rPr lang="pt-BR" dirty="0"/>
              <a:t>prioritou je obnova vzdělání na VŠ úrovni</a:t>
            </a:r>
          </a:p>
          <a:p>
            <a:pPr marL="0" indent="0">
              <a:buNone/>
            </a:pPr>
            <a:r>
              <a:rPr lang="cs-CZ" dirty="0"/>
              <a:t>– Reforma dosavadního vzdělání, rozvoj sociální práce</a:t>
            </a:r>
          </a:p>
          <a:p>
            <a:pPr marL="0" indent="0">
              <a:buNone/>
            </a:pPr>
            <a:r>
              <a:rPr lang="cs-CZ" dirty="0"/>
              <a:t>– * Asociace vzdělavatelů v sociální práci (Minimální standardy vzdělávání v soc. práci</a:t>
            </a:r>
          </a:p>
          <a:p>
            <a:pPr marL="0" indent="0">
              <a:buNone/>
            </a:pPr>
            <a:r>
              <a:rPr lang="cs-CZ" dirty="0"/>
              <a:t>– Objevování nových problémů, které musí SP řešit</a:t>
            </a:r>
          </a:p>
        </p:txBody>
      </p:sp>
    </p:spTree>
    <p:extLst>
      <p:ext uri="{BB962C8B-B14F-4D97-AF65-F5344CB8AC3E}">
        <p14:creationId xmlns:p14="http://schemas.microsoft.com/office/powerpoint/2010/main" val="1747873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Okruhy činnosti</a:t>
            </a:r>
          </a:p>
        </p:txBody>
      </p:sp>
      <p:sp>
        <p:nvSpPr>
          <p:cNvPr id="3" name="Zástupný symbol pro obsah 2"/>
          <p:cNvSpPr>
            <a:spLocks noGrp="1"/>
          </p:cNvSpPr>
          <p:nvPr>
            <p:ph sz="quarter" idx="1"/>
          </p:nvPr>
        </p:nvSpPr>
        <p:spPr/>
        <p:txBody>
          <a:bodyPr>
            <a:normAutofit fontScale="92500" lnSpcReduction="10000"/>
          </a:bodyPr>
          <a:lstStyle/>
          <a:p>
            <a:endParaRPr lang="cs-CZ" dirty="0"/>
          </a:p>
          <a:p>
            <a:r>
              <a:rPr lang="cs-CZ" dirty="0"/>
              <a:t>Sociálně-právní činnost</a:t>
            </a:r>
          </a:p>
          <a:p>
            <a:r>
              <a:rPr lang="cs-CZ" dirty="0"/>
              <a:t>Sociálně právní poradenství</a:t>
            </a:r>
          </a:p>
          <a:p>
            <a:r>
              <a:rPr lang="cs-CZ" dirty="0"/>
              <a:t>Sociální diagnostika</a:t>
            </a:r>
          </a:p>
          <a:p>
            <a:r>
              <a:rPr lang="cs-CZ" dirty="0"/>
              <a:t>Sociální intervence</a:t>
            </a:r>
          </a:p>
          <a:p>
            <a:r>
              <a:rPr lang="cs-CZ" dirty="0"/>
              <a:t>Supervize</a:t>
            </a:r>
          </a:p>
          <a:p>
            <a:r>
              <a:rPr lang="cs-CZ" dirty="0"/>
              <a:t>Sociální management</a:t>
            </a:r>
          </a:p>
          <a:p>
            <a:r>
              <a:rPr lang="cs-CZ" dirty="0"/>
              <a:t>Výzkum v sociální práci</a:t>
            </a:r>
          </a:p>
          <a:p>
            <a:r>
              <a:rPr lang="cs-CZ" dirty="0"/>
              <a:t>Vědecká činnost</a:t>
            </a:r>
          </a:p>
          <a:p>
            <a:r>
              <a:rPr lang="cs-CZ" dirty="0"/>
              <a:t>Vzdělávání</a:t>
            </a:r>
          </a:p>
        </p:txBody>
      </p:sp>
    </p:spTree>
    <p:extLst>
      <p:ext uri="{BB962C8B-B14F-4D97-AF65-F5344CB8AC3E}">
        <p14:creationId xmlns:p14="http://schemas.microsoft.com/office/powerpoint/2010/main" val="2550545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Úrovně sociální práce</a:t>
            </a:r>
          </a:p>
        </p:txBody>
      </p:sp>
      <p:sp>
        <p:nvSpPr>
          <p:cNvPr id="3" name="Zástupný symbol pro obsah 2"/>
          <p:cNvSpPr>
            <a:spLocks noGrp="1"/>
          </p:cNvSpPr>
          <p:nvPr>
            <p:ph sz="quarter" idx="1"/>
          </p:nvPr>
        </p:nvSpPr>
        <p:spPr/>
        <p:txBody>
          <a:bodyPr/>
          <a:lstStyle/>
          <a:p>
            <a:pPr marL="0" indent="0">
              <a:buNone/>
            </a:pPr>
            <a:endParaRPr lang="cs-CZ" dirty="0"/>
          </a:p>
          <a:p>
            <a:r>
              <a:rPr lang="cs-CZ" dirty="0" err="1"/>
              <a:t>Mikropraxe</a:t>
            </a:r>
            <a:r>
              <a:rPr lang="cs-CZ" dirty="0"/>
              <a:t> = práce s jednotlivcem (poradenství)</a:t>
            </a:r>
          </a:p>
          <a:p>
            <a:r>
              <a:rPr lang="cs-CZ" dirty="0" err="1"/>
              <a:t>Mezopraxe</a:t>
            </a:r>
            <a:r>
              <a:rPr lang="cs-CZ" dirty="0"/>
              <a:t> = práce s rodinou či skupinou </a:t>
            </a:r>
            <a:r>
              <a:rPr lang="pt-BR" dirty="0"/>
              <a:t>(do 10 až 12 lidí)</a:t>
            </a:r>
            <a:r>
              <a:rPr lang="cs-CZ" dirty="0"/>
              <a:t> – komunitou - terapeutickou </a:t>
            </a:r>
            <a:endParaRPr lang="pt-BR" dirty="0"/>
          </a:p>
          <a:p>
            <a:r>
              <a:rPr lang="cs-CZ" dirty="0" err="1"/>
              <a:t>Makropraxe</a:t>
            </a:r>
            <a:r>
              <a:rPr lang="cs-CZ" dirty="0"/>
              <a:t> = práce s komunitou – více než 12 osob, části měst, komunitní plánování, práce s vyloučenou lokalitou a podobně.</a:t>
            </a:r>
          </a:p>
        </p:txBody>
      </p:sp>
    </p:spTree>
    <p:extLst>
      <p:ext uri="{BB962C8B-B14F-4D97-AF65-F5344CB8AC3E}">
        <p14:creationId xmlns:p14="http://schemas.microsoft.com/office/powerpoint/2010/main" val="1142208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Centrální pojmy sociální práce</a:t>
            </a:r>
          </a:p>
        </p:txBody>
      </p:sp>
      <p:sp>
        <p:nvSpPr>
          <p:cNvPr id="3" name="Zástupný symbol pro obsah 2"/>
          <p:cNvSpPr>
            <a:spLocks noGrp="1"/>
          </p:cNvSpPr>
          <p:nvPr>
            <p:ph sz="quarter" idx="1"/>
          </p:nvPr>
        </p:nvSpPr>
        <p:spPr/>
        <p:txBody>
          <a:bodyPr/>
          <a:lstStyle/>
          <a:p>
            <a:pPr marL="0" indent="0">
              <a:buNone/>
            </a:pPr>
            <a:endParaRPr lang="cs-CZ" dirty="0"/>
          </a:p>
          <a:p>
            <a:pPr marL="0" indent="0">
              <a:buNone/>
            </a:pPr>
            <a:r>
              <a:rPr lang="cs-CZ" dirty="0"/>
              <a:t>– Cíl sociální práce</a:t>
            </a:r>
          </a:p>
          <a:p>
            <a:pPr marL="0" indent="0">
              <a:buNone/>
            </a:pPr>
            <a:r>
              <a:rPr lang="cs-CZ" dirty="0"/>
              <a:t>– Sociální fungování</a:t>
            </a:r>
          </a:p>
          <a:p>
            <a:pPr marL="0" indent="0">
              <a:buNone/>
            </a:pPr>
            <a:r>
              <a:rPr lang="cs-CZ" dirty="0"/>
              <a:t>– Životní situace</a:t>
            </a:r>
          </a:p>
          <a:p>
            <a:pPr marL="0" indent="0">
              <a:buNone/>
            </a:pPr>
            <a:r>
              <a:rPr lang="cs-CZ" dirty="0"/>
              <a:t>– Paradigmata SP</a:t>
            </a:r>
          </a:p>
          <a:p>
            <a:pPr marL="0" indent="0">
              <a:buNone/>
            </a:pPr>
            <a:r>
              <a:rPr lang="cs-CZ" dirty="0"/>
              <a:t>– Aktivity sociální práce</a:t>
            </a:r>
          </a:p>
        </p:txBody>
      </p:sp>
    </p:spTree>
    <p:extLst>
      <p:ext uri="{BB962C8B-B14F-4D97-AF65-F5344CB8AC3E}">
        <p14:creationId xmlns:p14="http://schemas.microsoft.com/office/powerpoint/2010/main" val="790452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23.2.2023</a:t>
            </a:r>
          </a:p>
        </p:txBody>
      </p:sp>
      <p:sp>
        <p:nvSpPr>
          <p:cNvPr id="3" name="Zástupný symbol pro obsah 2"/>
          <p:cNvSpPr>
            <a:spLocks noGrp="1"/>
          </p:cNvSpPr>
          <p:nvPr>
            <p:ph sz="quarter" idx="1"/>
          </p:nvPr>
        </p:nvSpPr>
        <p:spPr/>
        <p:txBody>
          <a:bodyPr/>
          <a:lstStyle/>
          <a:p>
            <a:endParaRPr lang="cs-CZ"/>
          </a:p>
        </p:txBody>
      </p:sp>
    </p:spTree>
    <p:extLst>
      <p:ext uri="{BB962C8B-B14F-4D97-AF65-F5344CB8AC3E}">
        <p14:creationId xmlns:p14="http://schemas.microsoft.com/office/powerpoint/2010/main" val="4119973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 sociální práce</a:t>
            </a:r>
          </a:p>
        </p:txBody>
      </p:sp>
      <p:sp>
        <p:nvSpPr>
          <p:cNvPr id="3" name="Zástupný symbol pro obsah 2"/>
          <p:cNvSpPr>
            <a:spLocks noGrp="1"/>
          </p:cNvSpPr>
          <p:nvPr>
            <p:ph sz="quarter" idx="1"/>
          </p:nvPr>
        </p:nvSpPr>
        <p:spPr/>
        <p:txBody>
          <a:bodyPr>
            <a:normAutofit/>
          </a:bodyPr>
          <a:lstStyle/>
          <a:p>
            <a:endParaRPr lang="cs-CZ" dirty="0"/>
          </a:p>
          <a:p>
            <a:r>
              <a:rPr lang="cs-CZ" dirty="0"/>
              <a:t>Různé pojetí s ohledem na společenský, kulturní i historický kontext</a:t>
            </a:r>
          </a:p>
          <a:p>
            <a:pPr marL="0" indent="0">
              <a:buNone/>
            </a:pPr>
            <a:r>
              <a:rPr lang="cs-CZ" dirty="0"/>
              <a:t>1) „SP je to, co dělají sociální pracovníci“ (</a:t>
            </a:r>
            <a:r>
              <a:rPr lang="cs-CZ" dirty="0" err="1"/>
              <a:t>Hanvey</a:t>
            </a:r>
            <a:r>
              <a:rPr lang="cs-CZ" dirty="0"/>
              <a:t>, </a:t>
            </a:r>
            <a:r>
              <a:rPr lang="cs-CZ" dirty="0" err="1"/>
              <a:t>Philpot</a:t>
            </a:r>
            <a:r>
              <a:rPr lang="cs-CZ" dirty="0"/>
              <a:t>, 1996)</a:t>
            </a:r>
          </a:p>
          <a:p>
            <a:pPr marL="0" indent="0">
              <a:buNone/>
            </a:pPr>
            <a:r>
              <a:rPr lang="pl-PL" dirty="0"/>
              <a:t>2) SP je často to, co jiní – lékaři, zdravotní sestry, policie, </a:t>
            </a:r>
            <a:r>
              <a:rPr lang="cs-CZ" dirty="0"/>
              <a:t>nedělají</a:t>
            </a:r>
          </a:p>
          <a:p>
            <a:r>
              <a:rPr lang="pl-PL" dirty="0"/>
              <a:t>Společným znakem je poskytování pomoci lidem v </a:t>
            </a:r>
            <a:r>
              <a:rPr lang="cs-CZ" dirty="0"/>
              <a:t>obtížných životních situacích.</a:t>
            </a:r>
          </a:p>
          <a:p>
            <a:r>
              <a:rPr lang="pl-PL" dirty="0"/>
              <a:t>SP se zabývá (na rozdíl od ostatních oborů) interakcemi </a:t>
            </a:r>
            <a:r>
              <a:rPr lang="cs-CZ" dirty="0"/>
              <a:t>mezi člověkem a jeho sociálním prostředím – reflektuje obě stránky = komplexnější pojetí.</a:t>
            </a:r>
          </a:p>
        </p:txBody>
      </p:sp>
    </p:spTree>
    <p:extLst>
      <p:ext uri="{BB962C8B-B14F-4D97-AF65-F5344CB8AC3E}">
        <p14:creationId xmlns:p14="http://schemas.microsoft.com/office/powerpoint/2010/main" val="3672041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Cíl sociální práce – dle aktivit,</a:t>
            </a:r>
            <a:br>
              <a:rPr lang="cs-CZ" dirty="0"/>
            </a:br>
            <a:r>
              <a:rPr lang="cs-CZ" dirty="0"/>
              <a:t>běžných v SP</a:t>
            </a:r>
          </a:p>
        </p:txBody>
      </p:sp>
      <p:sp>
        <p:nvSpPr>
          <p:cNvPr id="3" name="Zástupný symbol pro obsah 2"/>
          <p:cNvSpPr>
            <a:spLocks noGrp="1"/>
          </p:cNvSpPr>
          <p:nvPr>
            <p:ph sz="quarter" idx="1"/>
          </p:nvPr>
        </p:nvSpPr>
        <p:spPr/>
        <p:txBody>
          <a:bodyPr>
            <a:normAutofit fontScale="92500" lnSpcReduction="10000"/>
          </a:bodyPr>
          <a:lstStyle/>
          <a:p>
            <a:pPr marL="0" indent="0">
              <a:buNone/>
            </a:pPr>
            <a:endParaRPr lang="cs-CZ" dirty="0"/>
          </a:p>
          <a:p>
            <a:r>
              <a:rPr lang="cs-CZ" dirty="0"/>
              <a:t>Poskytovat nebo zprostředkovat služby, které mají pomoci zabezpečit identifikované potřeby</a:t>
            </a:r>
          </a:p>
          <a:p>
            <a:pPr marL="0" indent="0">
              <a:buNone/>
            </a:pPr>
            <a:r>
              <a:rPr lang="cs-CZ" dirty="0"/>
              <a:t>• Spoluúčast v multidisciplinárních týmech</a:t>
            </a:r>
          </a:p>
          <a:p>
            <a:pPr marL="0" indent="0">
              <a:buNone/>
            </a:pPr>
            <a:r>
              <a:rPr lang="cs-CZ" dirty="0"/>
              <a:t>• Zastupování a mediace</a:t>
            </a:r>
          </a:p>
          <a:p>
            <a:pPr marL="0" indent="0">
              <a:buNone/>
            </a:pPr>
            <a:r>
              <a:rPr lang="cs-CZ" dirty="0"/>
              <a:t>• Navrhování a realizace preventivních opatření</a:t>
            </a:r>
          </a:p>
          <a:p>
            <a:pPr marL="0" indent="0">
              <a:buNone/>
            </a:pPr>
            <a:r>
              <a:rPr lang="cs-CZ" dirty="0"/>
              <a:t>• Naplňování zákonem daných povinností</a:t>
            </a:r>
          </a:p>
          <a:p>
            <a:pPr marL="0" indent="0">
              <a:buNone/>
            </a:pPr>
            <a:r>
              <a:rPr lang="cs-CZ" dirty="0"/>
              <a:t>• Hodnocení stupně a povahy ohrožení, kterým je klient vystaven</a:t>
            </a:r>
          </a:p>
          <a:p>
            <a:r>
              <a:rPr lang="cs-CZ" dirty="0"/>
              <a:t>Navrhování, realizace a hodnocení ochranných plánů</a:t>
            </a:r>
          </a:p>
          <a:p>
            <a:r>
              <a:rPr lang="cs-CZ" dirty="0"/>
              <a:t>Avšak ani toto vymezení SP není úplné – jednak obecné, dále překryv s jinou profesí</a:t>
            </a:r>
          </a:p>
        </p:txBody>
      </p:sp>
    </p:spTree>
    <p:extLst>
      <p:ext uri="{BB962C8B-B14F-4D97-AF65-F5344CB8AC3E}">
        <p14:creationId xmlns:p14="http://schemas.microsoft.com/office/powerpoint/2010/main" val="469895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a:t>Americká národní asociace  sociálních pracovníků</a:t>
            </a:r>
          </a:p>
          <a:p>
            <a:r>
              <a:rPr lang="cs-CZ" dirty="0"/>
              <a:t>Sociální práce je profesionální aktivita zaměřená na pomáhání jednotlivcům, skupinám nebo komunitám zlepšit nebo obnovit jejich schopnost sociálního fungování a na tvorbu společenských podmínek příznivých pro tento cíl.</a:t>
            </a:r>
          </a:p>
        </p:txBody>
      </p:sp>
    </p:spTree>
    <p:extLst>
      <p:ext uri="{BB962C8B-B14F-4D97-AF65-F5344CB8AC3E}">
        <p14:creationId xmlns:p14="http://schemas.microsoft.com/office/powerpoint/2010/main" val="2775854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68BD69-8F7A-740E-3A91-C49BD71C8D89}"/>
              </a:ext>
            </a:extLst>
          </p:cNvPr>
          <p:cNvSpPr>
            <a:spLocks noGrp="1"/>
          </p:cNvSpPr>
          <p:nvPr>
            <p:ph type="title"/>
          </p:nvPr>
        </p:nvSpPr>
        <p:spPr/>
        <p:txBody>
          <a:bodyPr/>
          <a:lstStyle/>
          <a:p>
            <a:r>
              <a:rPr lang="cs-CZ" dirty="0" err="1"/>
              <a:t>Reteaming</a:t>
            </a:r>
            <a:r>
              <a:rPr lang="cs-CZ" dirty="0"/>
              <a:t>, reflektující týmy</a:t>
            </a:r>
          </a:p>
        </p:txBody>
      </p:sp>
      <p:sp>
        <p:nvSpPr>
          <p:cNvPr id="3" name="Zástupný obsah 2">
            <a:extLst>
              <a:ext uri="{FF2B5EF4-FFF2-40B4-BE49-F238E27FC236}">
                <a16:creationId xmlns:a16="http://schemas.microsoft.com/office/drawing/2014/main" id="{7D64EA4E-F1FF-1BBA-9F98-7BC69069CCDC}"/>
              </a:ext>
            </a:extLst>
          </p:cNvPr>
          <p:cNvSpPr>
            <a:spLocks noGrp="1"/>
          </p:cNvSpPr>
          <p:nvPr>
            <p:ph sz="quarter" idx="1"/>
          </p:nvPr>
        </p:nvSpPr>
        <p:spPr/>
        <p:txBody>
          <a:bodyPr/>
          <a:lstStyle/>
          <a:p>
            <a:r>
              <a:rPr lang="cs-CZ" dirty="0"/>
              <a:t>V čem jste dobří – 3</a:t>
            </a:r>
          </a:p>
          <a:p>
            <a:r>
              <a:rPr lang="cs-CZ" dirty="0"/>
              <a:t>Při čem zapomenete na svět – 3</a:t>
            </a:r>
          </a:p>
          <a:p>
            <a:r>
              <a:rPr lang="cs-CZ" dirty="0"/>
              <a:t>Vlastnosti a dovednosti, na které jste hrdí – 3</a:t>
            </a:r>
          </a:p>
          <a:p>
            <a:r>
              <a:rPr lang="cs-CZ" dirty="0"/>
              <a:t>Co podle vás znamená, vykonávat </a:t>
            </a:r>
            <a:r>
              <a:rPr lang="cs-CZ"/>
              <a:t>sociální práci</a:t>
            </a:r>
            <a:endParaRPr lang="cs-CZ" dirty="0"/>
          </a:p>
          <a:p>
            <a:endParaRPr lang="cs-CZ" dirty="0"/>
          </a:p>
          <a:p>
            <a:r>
              <a:rPr lang="cs-CZ" dirty="0"/>
              <a:t>Otázky bez slova Proč</a:t>
            </a:r>
          </a:p>
          <a:p>
            <a:r>
              <a:rPr lang="cs-CZ" dirty="0"/>
              <a:t>Co to pro tebe znamená, co znamená tato činnost….</a:t>
            </a:r>
          </a:p>
        </p:txBody>
      </p:sp>
    </p:spTree>
    <p:extLst>
      <p:ext uri="{BB962C8B-B14F-4D97-AF65-F5344CB8AC3E}">
        <p14:creationId xmlns:p14="http://schemas.microsoft.com/office/powerpoint/2010/main" val="539845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Cíl SP coby koncept „sociálního</a:t>
            </a:r>
            <a:br>
              <a:rPr lang="cs-CZ" dirty="0"/>
            </a:br>
            <a:r>
              <a:rPr lang="cs-CZ" dirty="0"/>
              <a:t>fungování“</a:t>
            </a:r>
          </a:p>
        </p:txBody>
      </p:sp>
      <p:sp>
        <p:nvSpPr>
          <p:cNvPr id="3" name="Zástupný symbol pro obsah 2"/>
          <p:cNvSpPr>
            <a:spLocks noGrp="1"/>
          </p:cNvSpPr>
          <p:nvPr>
            <p:ph sz="quarter" idx="1"/>
          </p:nvPr>
        </p:nvSpPr>
        <p:spPr/>
        <p:txBody>
          <a:bodyPr>
            <a:normAutofit/>
          </a:bodyPr>
          <a:lstStyle/>
          <a:p>
            <a:pPr marL="0" indent="0">
              <a:buNone/>
            </a:pPr>
            <a:r>
              <a:rPr lang="cs-CZ" dirty="0"/>
              <a:t>• Cílem sociální práce je pomáhat </a:t>
            </a:r>
            <a:r>
              <a:rPr lang="cs-CZ" i="1" dirty="0"/>
              <a:t>jednotlivcům </a:t>
            </a:r>
            <a:r>
              <a:rPr lang="cs-CZ" dirty="0"/>
              <a:t>a </a:t>
            </a:r>
            <a:r>
              <a:rPr lang="cs-CZ" i="1" dirty="0"/>
              <a:t>sociálním systémům </a:t>
            </a:r>
            <a:r>
              <a:rPr lang="cs-CZ" dirty="0"/>
              <a:t>zlepšovat své </a:t>
            </a:r>
            <a:r>
              <a:rPr lang="cs-CZ" b="1" dirty="0"/>
              <a:t>sociální fungování </a:t>
            </a:r>
            <a:r>
              <a:rPr lang="cs-CZ" dirty="0"/>
              <a:t>a měnit sociální podmínky tak, aby chránily tyto jednotlivce a systémy před potížemi ve fungování. </a:t>
            </a:r>
            <a:r>
              <a:rPr lang="cs-CZ" i="1" dirty="0"/>
              <a:t>„</a:t>
            </a:r>
            <a:r>
              <a:rPr lang="cs-CZ" i="1" dirty="0" err="1"/>
              <a:t>Sheafor</a:t>
            </a:r>
            <a:r>
              <a:rPr lang="cs-CZ" i="1" dirty="0"/>
              <a:t>“</a:t>
            </a:r>
          </a:p>
          <a:p>
            <a:r>
              <a:rPr lang="cs-CZ" dirty="0"/>
              <a:t>Cílem sociální práce je podpora sociálního fungování klienta v situaci, kde je taková potřeba buď skupinově, nebo individuálně vyjádřena.</a:t>
            </a:r>
          </a:p>
          <a:p>
            <a:r>
              <a:rPr lang="cs-CZ" dirty="0"/>
              <a:t>Sociální práce se profesionálně zabývá lidskými vztahy v souvislosti s výkonem sociálních rolí (sociální fungování) </a:t>
            </a:r>
            <a:r>
              <a:rPr lang="cs-CZ" i="1" dirty="0"/>
              <a:t>„Navrátil“</a:t>
            </a:r>
            <a:endParaRPr lang="cs-CZ" dirty="0"/>
          </a:p>
        </p:txBody>
      </p:sp>
    </p:spTree>
    <p:extLst>
      <p:ext uri="{BB962C8B-B14F-4D97-AF65-F5344CB8AC3E}">
        <p14:creationId xmlns:p14="http://schemas.microsoft.com/office/powerpoint/2010/main" val="2781019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Koncept sociálního fungování</a:t>
            </a:r>
          </a:p>
        </p:txBody>
      </p:sp>
      <p:sp>
        <p:nvSpPr>
          <p:cNvPr id="3" name="Zástupný symbol pro obsah 2"/>
          <p:cNvSpPr>
            <a:spLocks noGrp="1"/>
          </p:cNvSpPr>
          <p:nvPr>
            <p:ph sz="quarter" idx="1"/>
          </p:nvPr>
        </p:nvSpPr>
        <p:spPr/>
        <p:txBody>
          <a:bodyPr>
            <a:normAutofit/>
          </a:bodyPr>
          <a:lstStyle/>
          <a:p>
            <a:r>
              <a:rPr lang="cs-CZ" dirty="0" err="1"/>
              <a:t>Barlettová</a:t>
            </a:r>
            <a:r>
              <a:rPr lang="cs-CZ" dirty="0"/>
              <a:t> – významná propagátorka </a:t>
            </a:r>
            <a:r>
              <a:rPr lang="cs-CZ" b="1" dirty="0"/>
              <a:t>sociálního fungování </a:t>
            </a:r>
            <a:r>
              <a:rPr lang="cs-CZ" dirty="0"/>
              <a:t>– interakce, které probíhají mezi požadavky prostředí a lidmi:</a:t>
            </a:r>
          </a:p>
          <a:p>
            <a:pPr marL="0" indent="0">
              <a:buNone/>
            </a:pPr>
            <a:r>
              <a:rPr lang="cs-CZ" dirty="0"/>
              <a:t>„Zvládání se týká lidského úsilí řešit situace, které mohou být vnímány jako sociální úkoly, životní situace nebo problémy života. Lidé prožívají tyto životní úkoly primárně jako tlaky ze svého sociálního prostředí. Odsud vycházejí dvě významnější myšlenky: na jedné straně lidské zvládání a na straně druhé požadavky prostředí.</a:t>
            </a:r>
          </a:p>
          <a:p>
            <a:pPr marL="0" indent="0">
              <a:buNone/>
            </a:pPr>
            <a:r>
              <a:rPr lang="cs-CZ" dirty="0"/>
              <a:t>Aby se tyto myšlenky mohly stát součástí jednoho celistvého konceptu, musí být propojeny stejnou dimenzí a tou je koncept sociální interakce (sociálního fungování).“</a:t>
            </a:r>
          </a:p>
        </p:txBody>
      </p:sp>
    </p:spTree>
    <p:extLst>
      <p:ext uri="{BB962C8B-B14F-4D97-AF65-F5344CB8AC3E}">
        <p14:creationId xmlns:p14="http://schemas.microsoft.com/office/powerpoint/2010/main" val="1289544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fungování - </a:t>
            </a:r>
            <a:r>
              <a:rPr lang="cs-CZ" dirty="0" err="1"/>
              <a:t>Barlettová</a:t>
            </a:r>
            <a:endParaRPr lang="cs-CZ" dirty="0"/>
          </a:p>
        </p:txBody>
      </p:sp>
      <p:sp>
        <p:nvSpPr>
          <p:cNvPr id="3" name="Zástupný symbol pro obsah 2"/>
          <p:cNvSpPr>
            <a:spLocks noGrp="1"/>
          </p:cNvSpPr>
          <p:nvPr>
            <p:ph sz="quarter" idx="1"/>
          </p:nvPr>
        </p:nvSpPr>
        <p:spPr/>
        <p:txBody>
          <a:bodyPr>
            <a:normAutofit lnSpcReduction="10000"/>
          </a:bodyPr>
          <a:lstStyle/>
          <a:p>
            <a:pPr marL="0" indent="0">
              <a:buNone/>
            </a:pPr>
            <a:r>
              <a:rPr lang="pl-PL" dirty="0"/>
              <a:t> Jádrem konceptu je představa, že lidé a </a:t>
            </a:r>
            <a:r>
              <a:rPr lang="cs-CZ" dirty="0"/>
              <a:t>prostředí jsou v permanentní interakci, přičemž prostředí klade na člověka určité požadavky a </a:t>
            </a:r>
            <a:r>
              <a:rPr lang="nl-NL" dirty="0"/>
              <a:t>člověk je nucen na ně reagovat.</a:t>
            </a:r>
          </a:p>
          <a:p>
            <a:r>
              <a:rPr lang="cs-CZ" dirty="0"/>
              <a:t>Mezi požadavky prostředí a člověkem musí být navozena určitá rovnováha – když není – role sociální práce.</a:t>
            </a:r>
          </a:p>
          <a:p>
            <a:r>
              <a:rPr lang="cs-CZ" dirty="0"/>
              <a:t>Přičemž není důležité, zda je nedostatek na straně klienta, či zda jde o problém na straně sociálního prostředí, které vytváří nezvládnutelné požadavky.</a:t>
            </a:r>
          </a:p>
          <a:p>
            <a:r>
              <a:rPr lang="cs-CZ" dirty="0"/>
              <a:t>Příklad – požadavkem ekonomiky je maximální zaměstnanost, požadavkem občana je minimalizovat zaměstnání a maximalizovat volný čas</a:t>
            </a:r>
          </a:p>
        </p:txBody>
      </p:sp>
    </p:spTree>
    <p:extLst>
      <p:ext uri="{BB962C8B-B14F-4D97-AF65-F5344CB8AC3E}">
        <p14:creationId xmlns:p14="http://schemas.microsoft.com/office/powerpoint/2010/main" val="1482556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Životní situace – sociální události</a:t>
            </a:r>
          </a:p>
        </p:txBody>
      </p:sp>
      <p:sp>
        <p:nvSpPr>
          <p:cNvPr id="3" name="Zástupný symbol pro obsah 2"/>
          <p:cNvSpPr>
            <a:spLocks noGrp="1"/>
          </p:cNvSpPr>
          <p:nvPr>
            <p:ph sz="quarter" idx="1"/>
          </p:nvPr>
        </p:nvSpPr>
        <p:spPr/>
        <p:txBody>
          <a:bodyPr>
            <a:normAutofit/>
          </a:bodyPr>
          <a:lstStyle/>
          <a:p>
            <a:endParaRPr lang="cs-CZ" dirty="0"/>
          </a:p>
          <a:p>
            <a:r>
              <a:rPr lang="cs-CZ" dirty="0"/>
              <a:t>Osudy klientů jsou často velmi specifické</a:t>
            </a:r>
          </a:p>
          <a:p>
            <a:r>
              <a:rPr lang="cs-CZ" dirty="0"/>
              <a:t>Sociální prostředí se mění a je také v každé situaci různé</a:t>
            </a:r>
          </a:p>
          <a:p>
            <a:r>
              <a:rPr lang="cs-CZ" dirty="0"/>
              <a:t>= nutnost individuálního přístupu – </a:t>
            </a:r>
            <a:r>
              <a:rPr lang="cs-CZ" b="1" dirty="0"/>
              <a:t>reflexe životní situace klienta</a:t>
            </a:r>
          </a:p>
          <a:p>
            <a:r>
              <a:rPr lang="cs-CZ" dirty="0"/>
              <a:t>Cesta k volbě takových cílů a metod práce, které mohou:</a:t>
            </a:r>
          </a:p>
          <a:p>
            <a:pPr marL="0" indent="0">
              <a:buNone/>
            </a:pPr>
            <a:r>
              <a:rPr lang="cs-CZ" dirty="0"/>
              <a:t>– Přispět ke změně životní situace</a:t>
            </a:r>
          </a:p>
          <a:p>
            <a:pPr marL="0" indent="0">
              <a:buNone/>
            </a:pPr>
            <a:r>
              <a:rPr lang="cs-CZ" dirty="0"/>
              <a:t>– Posílit jeho schopnost zvládat požadavky prostředí</a:t>
            </a:r>
          </a:p>
          <a:p>
            <a:pPr marL="0" indent="0">
              <a:buNone/>
            </a:pPr>
            <a:r>
              <a:rPr lang="cs-CZ" dirty="0"/>
              <a:t>– Obnovit či udržet jeho sociální fungování</a:t>
            </a:r>
          </a:p>
        </p:txBody>
      </p:sp>
    </p:spTree>
    <p:extLst>
      <p:ext uri="{BB962C8B-B14F-4D97-AF65-F5344CB8AC3E}">
        <p14:creationId xmlns:p14="http://schemas.microsoft.com/office/powerpoint/2010/main" val="2688890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Aktivity sociální práce</a:t>
            </a:r>
          </a:p>
        </p:txBody>
      </p:sp>
      <p:sp>
        <p:nvSpPr>
          <p:cNvPr id="3" name="Zástupný symbol pro obsah 2"/>
          <p:cNvSpPr>
            <a:spLocks noGrp="1"/>
          </p:cNvSpPr>
          <p:nvPr>
            <p:ph sz="quarter" idx="1"/>
          </p:nvPr>
        </p:nvSpPr>
        <p:spPr/>
        <p:txBody>
          <a:bodyPr/>
          <a:lstStyle/>
          <a:p>
            <a:r>
              <a:rPr lang="cs-CZ" dirty="0"/>
              <a:t>SP usiluje o zlepšení sociálního fungování – používá 3 různé aktivity:</a:t>
            </a:r>
          </a:p>
          <a:p>
            <a:r>
              <a:rPr lang="cs-CZ" dirty="0"/>
              <a:t>Zaměřené na problém</a:t>
            </a:r>
          </a:p>
          <a:p>
            <a:r>
              <a:rPr lang="cs-CZ" dirty="0"/>
              <a:t>Podporující rozvoj potenciálu klienta</a:t>
            </a:r>
          </a:p>
          <a:p>
            <a:r>
              <a:rPr lang="cs-CZ" dirty="0"/>
              <a:t>Preventivního charakteru</a:t>
            </a:r>
          </a:p>
        </p:txBody>
      </p:sp>
    </p:spTree>
    <p:extLst>
      <p:ext uri="{BB962C8B-B14F-4D97-AF65-F5344CB8AC3E}">
        <p14:creationId xmlns:p14="http://schemas.microsoft.com/office/powerpoint/2010/main" val="12518947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1) Aktivity zaměřené na problém</a:t>
            </a:r>
            <a:endParaRPr lang="cs-CZ" dirty="0"/>
          </a:p>
        </p:txBody>
      </p:sp>
      <p:sp>
        <p:nvSpPr>
          <p:cNvPr id="3" name="Zástupný symbol pro obsah 2"/>
          <p:cNvSpPr>
            <a:spLocks noGrp="1"/>
          </p:cNvSpPr>
          <p:nvPr>
            <p:ph sz="quarter" idx="1"/>
          </p:nvPr>
        </p:nvSpPr>
        <p:spPr/>
        <p:txBody>
          <a:bodyPr>
            <a:normAutofit/>
          </a:bodyPr>
          <a:lstStyle/>
          <a:p>
            <a:r>
              <a:rPr lang="pl-PL" dirty="0"/>
              <a:t>Tyto aktivity zaměřené na odstranění </a:t>
            </a:r>
            <a:r>
              <a:rPr lang="cs-CZ" dirty="0"/>
              <a:t>problému mohou probíhat na úrovni </a:t>
            </a:r>
            <a:r>
              <a:rPr lang="cs-CZ" b="1" dirty="0"/>
              <a:t>kurativní </a:t>
            </a:r>
            <a:r>
              <a:rPr lang="cs-CZ" dirty="0"/>
              <a:t>či </a:t>
            </a:r>
            <a:r>
              <a:rPr lang="cs-CZ" b="1" dirty="0"/>
              <a:t>rehabilitační</a:t>
            </a:r>
          </a:p>
          <a:p>
            <a:r>
              <a:rPr lang="cs-CZ" b="1" dirty="0"/>
              <a:t>Kurativní </a:t>
            </a:r>
            <a:r>
              <a:rPr lang="cs-CZ" dirty="0"/>
              <a:t>= přímá snaha o odstranění </a:t>
            </a:r>
            <a:r>
              <a:rPr lang="pl-PL" dirty="0"/>
              <a:t>faktoru, který problém způsobil. Pokud jej </a:t>
            </a:r>
            <a:r>
              <a:rPr lang="cs-CZ" dirty="0"/>
              <a:t>nelze zcela odstranit, snaha alespoň o minimalizaci rizik</a:t>
            </a:r>
          </a:p>
          <a:p>
            <a:r>
              <a:rPr lang="cs-CZ" b="1" dirty="0"/>
              <a:t>Rehabilitační </a:t>
            </a:r>
            <a:r>
              <a:rPr lang="cs-CZ" dirty="0"/>
              <a:t>= pomoc, která usnadní </a:t>
            </a:r>
            <a:r>
              <a:rPr lang="es-ES" dirty="0"/>
              <a:t>klientovu adaptaci v nové situaci</a:t>
            </a:r>
            <a:endParaRPr lang="cs-CZ" dirty="0"/>
          </a:p>
        </p:txBody>
      </p:sp>
    </p:spTree>
    <p:extLst>
      <p:ext uri="{BB962C8B-B14F-4D97-AF65-F5344CB8AC3E}">
        <p14:creationId xmlns:p14="http://schemas.microsoft.com/office/powerpoint/2010/main" val="1574327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2) Aktivity podporující rozvoj klienta</a:t>
            </a:r>
            <a:endParaRPr lang="cs-CZ" dirty="0"/>
          </a:p>
        </p:txBody>
      </p:sp>
      <p:sp>
        <p:nvSpPr>
          <p:cNvPr id="3" name="Zástupný symbol pro obsah 2"/>
          <p:cNvSpPr>
            <a:spLocks noGrp="1"/>
          </p:cNvSpPr>
          <p:nvPr>
            <p:ph sz="quarter" idx="1"/>
          </p:nvPr>
        </p:nvSpPr>
        <p:spPr/>
        <p:txBody>
          <a:bodyPr>
            <a:normAutofit/>
          </a:bodyPr>
          <a:lstStyle/>
          <a:p>
            <a:r>
              <a:rPr lang="cs-CZ" dirty="0"/>
              <a:t>Jedná se o </a:t>
            </a:r>
            <a:r>
              <a:rPr lang="cs-CZ" b="1" dirty="0"/>
              <a:t>rozvojové </a:t>
            </a:r>
            <a:r>
              <a:rPr lang="cs-CZ" dirty="0"/>
              <a:t>nebo vzdělávací </a:t>
            </a:r>
            <a:r>
              <a:rPr lang="cs-CZ" b="1" dirty="0"/>
              <a:t>aktivity</a:t>
            </a:r>
          </a:p>
          <a:p>
            <a:r>
              <a:rPr lang="cs-CZ" b="1" dirty="0"/>
              <a:t>Rozvojové aktivity </a:t>
            </a:r>
            <a:r>
              <a:rPr lang="cs-CZ" dirty="0"/>
              <a:t>= namířeny na individuální nebo skupinové schopnosti vstupovat do soc. interakcí</a:t>
            </a:r>
          </a:p>
          <a:p>
            <a:r>
              <a:rPr lang="cs-CZ" b="1" dirty="0"/>
              <a:t>Vzdělávací aktivity </a:t>
            </a:r>
            <a:r>
              <a:rPr lang="cs-CZ" dirty="0"/>
              <a:t>= snaha o zajištění veřejné informovanosti o specificích určitého problému a jeho řešení.</a:t>
            </a:r>
          </a:p>
          <a:p>
            <a:r>
              <a:rPr lang="cs-CZ" dirty="0"/>
              <a:t>Př. Přednášky o možnostech služeb rodinného poradenství</a:t>
            </a:r>
          </a:p>
        </p:txBody>
      </p:sp>
    </p:spTree>
    <p:extLst>
      <p:ext uri="{BB962C8B-B14F-4D97-AF65-F5344CB8AC3E}">
        <p14:creationId xmlns:p14="http://schemas.microsoft.com/office/powerpoint/2010/main" val="18025730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Aktivity preventivního charakteru</a:t>
            </a:r>
          </a:p>
        </p:txBody>
      </p:sp>
      <p:sp>
        <p:nvSpPr>
          <p:cNvPr id="3" name="Zástupný symbol pro obsah 2"/>
          <p:cNvSpPr>
            <a:spLocks noGrp="1"/>
          </p:cNvSpPr>
          <p:nvPr>
            <p:ph sz="quarter" idx="1"/>
          </p:nvPr>
        </p:nvSpPr>
        <p:spPr/>
        <p:txBody>
          <a:bodyPr>
            <a:normAutofit/>
          </a:bodyPr>
          <a:lstStyle/>
          <a:p>
            <a:r>
              <a:rPr lang="cs-CZ" dirty="0"/>
              <a:t>Zaměřeny na včasné objevení, kontrolu a eliminaci faktorů, které mohou potencionálně narušovat </a:t>
            </a:r>
            <a:r>
              <a:rPr lang="cs-CZ" b="1" dirty="0"/>
              <a:t>sociální fungování</a:t>
            </a:r>
          </a:p>
          <a:p>
            <a:r>
              <a:rPr lang="cs-CZ" dirty="0"/>
              <a:t>Charakter </a:t>
            </a:r>
            <a:r>
              <a:rPr lang="cs-CZ" b="1" dirty="0"/>
              <a:t>individuální </a:t>
            </a:r>
            <a:r>
              <a:rPr lang="cs-CZ" dirty="0"/>
              <a:t>(předmanželské poradny – naučit zvládat případné problémy), </a:t>
            </a:r>
            <a:r>
              <a:rPr lang="cs-CZ" b="1" dirty="0"/>
              <a:t>skupinové </a:t>
            </a:r>
            <a:r>
              <a:rPr lang="pl-PL" dirty="0"/>
              <a:t>či </a:t>
            </a:r>
            <a:r>
              <a:rPr lang="pl-PL" b="1" dirty="0"/>
              <a:t>komunitní </a:t>
            </a:r>
            <a:r>
              <a:rPr lang="pl-PL" dirty="0"/>
              <a:t>práce s klientem – např. „Centrum </a:t>
            </a:r>
            <a:r>
              <a:rPr lang="cs-CZ" dirty="0"/>
              <a:t>prevence kriminality“ – usiluje o snížení kriminality tím, že propojuje činnost jiných </a:t>
            </a:r>
            <a:r>
              <a:rPr lang="cs-CZ" dirty="0" err="1"/>
              <a:t>org</a:t>
            </a:r>
            <a:r>
              <a:rPr lang="cs-CZ" dirty="0"/>
              <a:t>., využití </a:t>
            </a:r>
            <a:r>
              <a:rPr lang="cs-CZ" dirty="0" err="1"/>
              <a:t>eko</a:t>
            </a:r>
            <a:r>
              <a:rPr lang="cs-CZ" dirty="0"/>
              <a:t>. Zdrojů, předávání </a:t>
            </a:r>
            <a:r>
              <a:rPr lang="cs-CZ" dirty="0" err="1"/>
              <a:t>info</a:t>
            </a:r>
            <a:r>
              <a:rPr lang="cs-CZ" dirty="0"/>
              <a:t>.</a:t>
            </a:r>
          </a:p>
        </p:txBody>
      </p:sp>
    </p:spTree>
    <p:extLst>
      <p:ext uri="{BB962C8B-B14F-4D97-AF65-F5344CB8AC3E}">
        <p14:creationId xmlns:p14="http://schemas.microsoft.com/office/powerpoint/2010/main" val="2964669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2" descr="NenÃ­ k dispozici Å¾Ã¡dnÃ½ popis fotky."/>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946400" y="111558"/>
            <a:ext cx="6234546" cy="6566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781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Místo sociální práce v sociální politice</a:t>
            </a:r>
          </a:p>
        </p:txBody>
      </p:sp>
      <p:sp>
        <p:nvSpPr>
          <p:cNvPr id="3" name="Zástupný symbol pro obsah 2"/>
          <p:cNvSpPr>
            <a:spLocks noGrp="1"/>
          </p:cNvSpPr>
          <p:nvPr>
            <p:ph sz="quarter" idx="1"/>
          </p:nvPr>
        </p:nvSpPr>
        <p:spPr>
          <a:xfrm>
            <a:off x="461818" y="1825625"/>
            <a:ext cx="10891982" cy="4351338"/>
          </a:xfrm>
        </p:spPr>
        <p:txBody>
          <a:bodyPr>
            <a:normAutofit lnSpcReduction="10000"/>
          </a:bodyPr>
          <a:lstStyle/>
          <a:p>
            <a:pPr marL="0" indent="0" algn="ctr">
              <a:buNone/>
            </a:pPr>
            <a:r>
              <a:rPr lang="cs-CZ" dirty="0"/>
              <a:t>Sociální politika</a:t>
            </a:r>
          </a:p>
          <a:p>
            <a:pPr algn="ctr"/>
            <a:endParaRPr lang="cs-CZ" dirty="0"/>
          </a:p>
          <a:p>
            <a:pPr marL="0" indent="0" algn="ctr">
              <a:buNone/>
            </a:pPr>
            <a:r>
              <a:rPr lang="cs-CZ" dirty="0"/>
              <a:t>Sociální práce</a:t>
            </a:r>
          </a:p>
          <a:p>
            <a:pPr algn="ctr"/>
            <a:endParaRPr lang="cs-CZ" dirty="0"/>
          </a:p>
          <a:p>
            <a:pPr marL="0" indent="0" algn="ctr">
              <a:buNone/>
            </a:pPr>
            <a:r>
              <a:rPr lang="cs-CZ" dirty="0"/>
              <a:t>Sociální ochrana – rodinná politika</a:t>
            </a:r>
          </a:p>
          <a:p>
            <a:pPr algn="ctr"/>
            <a:endParaRPr lang="cs-CZ" dirty="0"/>
          </a:p>
          <a:p>
            <a:pPr marL="0" indent="0">
              <a:buNone/>
            </a:pPr>
            <a:r>
              <a:rPr lang="cs-CZ" dirty="0"/>
              <a:t>Sociální služby -  sociální péče</a:t>
            </a:r>
          </a:p>
          <a:p>
            <a:pPr marL="0" indent="0">
              <a:buNone/>
            </a:pPr>
            <a:endParaRPr lang="cs-CZ" dirty="0"/>
          </a:p>
          <a:p>
            <a:pPr marL="0" indent="0">
              <a:buNone/>
            </a:pPr>
            <a:r>
              <a:rPr lang="cs-CZ" dirty="0"/>
              <a:t>sociální záchranná síť – sociální dávky</a:t>
            </a:r>
          </a:p>
          <a:p>
            <a:pPr marL="0" indent="0">
              <a:buNone/>
            </a:pPr>
            <a:endParaRPr lang="cs-CZ" dirty="0"/>
          </a:p>
        </p:txBody>
      </p:sp>
      <p:sp>
        <p:nvSpPr>
          <p:cNvPr id="4" name="Šipka dolů 3"/>
          <p:cNvSpPr/>
          <p:nvPr/>
        </p:nvSpPr>
        <p:spPr>
          <a:xfrm>
            <a:off x="5772727" y="2225964"/>
            <a:ext cx="484632" cy="7019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lů 4"/>
          <p:cNvSpPr/>
          <p:nvPr/>
        </p:nvSpPr>
        <p:spPr>
          <a:xfrm>
            <a:off x="5597236" y="3362036"/>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p:cNvSpPr/>
          <p:nvPr/>
        </p:nvSpPr>
        <p:spPr>
          <a:xfrm>
            <a:off x="3885784" y="4017820"/>
            <a:ext cx="484632" cy="7204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lů 6"/>
          <p:cNvSpPr/>
          <p:nvPr/>
        </p:nvSpPr>
        <p:spPr>
          <a:xfrm>
            <a:off x="2503054" y="4895273"/>
            <a:ext cx="484632" cy="711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303991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A30DCA-1530-98DB-59D8-EC59E9E8931D}"/>
              </a:ext>
            </a:extLst>
          </p:cNvPr>
          <p:cNvSpPr>
            <a:spLocks noGrp="1"/>
          </p:cNvSpPr>
          <p:nvPr>
            <p:ph type="title"/>
          </p:nvPr>
        </p:nvSpPr>
        <p:spPr/>
        <p:txBody>
          <a:bodyPr/>
          <a:lstStyle/>
          <a:p>
            <a:r>
              <a:rPr lang="cs-CZ" dirty="0"/>
              <a:t>Pomáhat a chránit</a:t>
            </a:r>
          </a:p>
        </p:txBody>
      </p:sp>
      <p:pic>
        <p:nvPicPr>
          <p:cNvPr id="4" name="Zástupný obsah 3">
            <a:extLst>
              <a:ext uri="{FF2B5EF4-FFF2-40B4-BE49-F238E27FC236}">
                <a16:creationId xmlns:a16="http://schemas.microsoft.com/office/drawing/2014/main" id="{20AE89FC-0E6E-762C-55B9-174771A5161F}"/>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9410" y="1327126"/>
            <a:ext cx="9037220" cy="5269351"/>
          </a:xfrm>
          <a:prstGeom prst="rect">
            <a:avLst/>
          </a:prstGeom>
          <a:noFill/>
          <a:ln>
            <a:noFill/>
          </a:ln>
        </p:spPr>
      </p:pic>
    </p:spTree>
    <p:extLst>
      <p:ext uri="{BB962C8B-B14F-4D97-AF65-F5344CB8AC3E}">
        <p14:creationId xmlns:p14="http://schemas.microsoft.com/office/powerpoint/2010/main" val="2154307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1696" y="411480"/>
            <a:ext cx="11379200" cy="758952"/>
          </a:xfrm>
        </p:spPr>
        <p:txBody>
          <a:bodyPr>
            <a:normAutofit fontScale="90000"/>
          </a:bodyPr>
          <a:lstStyle/>
          <a:p>
            <a:r>
              <a:rPr lang="pl-PL" dirty="0"/>
              <a:t>Sociální práce – co to je?</a:t>
            </a:r>
            <a:br>
              <a:rPr lang="pl-PL" dirty="0"/>
            </a:br>
            <a:endParaRPr lang="cs-CZ" dirty="0"/>
          </a:p>
        </p:txBody>
      </p:sp>
      <p:sp>
        <p:nvSpPr>
          <p:cNvPr id="3" name="Zástupný symbol pro obsah 2"/>
          <p:cNvSpPr>
            <a:spLocks noGrp="1"/>
          </p:cNvSpPr>
          <p:nvPr>
            <p:ph sz="quarter" idx="1"/>
          </p:nvPr>
        </p:nvSpPr>
        <p:spPr/>
        <p:txBody>
          <a:bodyPr>
            <a:normAutofit/>
          </a:bodyPr>
          <a:lstStyle/>
          <a:p>
            <a:r>
              <a:rPr lang="cs-CZ" dirty="0" err="1"/>
              <a:t>Společensko</a:t>
            </a:r>
            <a:r>
              <a:rPr lang="cs-CZ" dirty="0"/>
              <a:t> vědní disciplína i praktická činnost</a:t>
            </a:r>
          </a:p>
          <a:p>
            <a:r>
              <a:rPr lang="cs-CZ" dirty="0"/>
              <a:t>Snaží se odhalovat, vysvětlovat, zmírňovat a řešit sociální problémy (chudoba, zanedbávání dětí, delikvence mládeže, nezaměstnanost aj.)</a:t>
            </a:r>
          </a:p>
          <a:p>
            <a:r>
              <a:rPr lang="cs-CZ" dirty="0" err="1"/>
              <a:t>SPk</a:t>
            </a:r>
            <a:r>
              <a:rPr lang="cs-CZ" dirty="0"/>
              <a:t> pomáhají jednotlivcům, rodinám, skupinám i komunitám dosáhnout způsobilosti k sociálnímu uplatnění nebo ji získat zpět</a:t>
            </a:r>
          </a:p>
          <a:p>
            <a:r>
              <a:rPr lang="cs-CZ" dirty="0"/>
              <a:t>Pomáhají vytvářet příznivé společenské podmínky</a:t>
            </a:r>
          </a:p>
          <a:p>
            <a:r>
              <a:rPr lang="cs-CZ" dirty="0"/>
              <a:t>U klientů, kteří se již společensky uplatnit nemohou, podporuje SP co nejdůstojnější způsob života</a:t>
            </a:r>
          </a:p>
        </p:txBody>
      </p:sp>
    </p:spTree>
    <p:extLst>
      <p:ext uri="{BB962C8B-B14F-4D97-AF65-F5344CB8AC3E}">
        <p14:creationId xmlns:p14="http://schemas.microsoft.com/office/powerpoint/2010/main" val="3491424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Sociální pracovník – kdo to je?</a:t>
            </a:r>
            <a:endParaRPr lang="cs-CZ" dirty="0"/>
          </a:p>
        </p:txBody>
      </p:sp>
      <p:sp>
        <p:nvSpPr>
          <p:cNvPr id="3" name="Zástupný symbol pro obsah 2"/>
          <p:cNvSpPr>
            <a:spLocks noGrp="1"/>
          </p:cNvSpPr>
          <p:nvPr>
            <p:ph sz="quarter" idx="1"/>
          </p:nvPr>
        </p:nvSpPr>
        <p:spPr/>
        <p:txBody>
          <a:bodyPr>
            <a:normAutofit/>
          </a:bodyPr>
          <a:lstStyle/>
          <a:p>
            <a:endParaRPr lang="pl-PL" dirty="0"/>
          </a:p>
          <a:p>
            <a:pPr marL="0" indent="0">
              <a:buNone/>
            </a:pPr>
            <a:r>
              <a:rPr lang="cs-CZ" dirty="0"/>
              <a:t>SP pracuje s:</a:t>
            </a:r>
          </a:p>
          <a:p>
            <a:r>
              <a:rPr lang="pl-PL" dirty="0"/>
              <a:t>s klienty, případně s jejich rodinami</a:t>
            </a:r>
          </a:p>
          <a:p>
            <a:r>
              <a:rPr lang="pl-PL" dirty="0"/>
              <a:t>s přirozenými skupinami – např. skupiny mládeže na </a:t>
            </a:r>
            <a:r>
              <a:rPr lang="cs-CZ" dirty="0"/>
              <a:t>městském sídlišti</a:t>
            </a:r>
          </a:p>
          <a:p>
            <a:r>
              <a:rPr lang="cs-CZ" dirty="0"/>
              <a:t>s uměle vytvořenými skupinami – např. školní třídy, lidi v ústavech či ve vězení aj.</a:t>
            </a:r>
          </a:p>
          <a:p>
            <a:r>
              <a:rPr lang="cs-CZ" dirty="0"/>
              <a:t>s organizacemi, buď řídí činnost organizací poskytující sociální služby, nebo poskytuje supervizi</a:t>
            </a:r>
          </a:p>
          <a:p>
            <a:r>
              <a:rPr lang="pl-PL" dirty="0"/>
              <a:t>s místními komunitami, tj. s lidmi žijícími na jednom </a:t>
            </a:r>
            <a:r>
              <a:rPr lang="cs-CZ" dirty="0"/>
              <a:t>místě</a:t>
            </a:r>
          </a:p>
          <a:p>
            <a:pPr marL="0" indent="0">
              <a:buNone/>
            </a:pPr>
            <a:endParaRPr lang="cs-CZ" dirty="0"/>
          </a:p>
        </p:txBody>
      </p:sp>
    </p:spTree>
    <p:extLst>
      <p:ext uri="{BB962C8B-B14F-4D97-AF65-F5344CB8AC3E}">
        <p14:creationId xmlns:p14="http://schemas.microsoft.com/office/powerpoint/2010/main" val="1928628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Teorie sociální práce</a:t>
            </a:r>
          </a:p>
        </p:txBody>
      </p:sp>
      <p:sp>
        <p:nvSpPr>
          <p:cNvPr id="3" name="Zástupný symbol pro obsah 2"/>
          <p:cNvSpPr>
            <a:spLocks noGrp="1"/>
          </p:cNvSpPr>
          <p:nvPr>
            <p:ph sz="quarter" idx="1"/>
          </p:nvPr>
        </p:nvSpPr>
        <p:spPr/>
        <p:txBody>
          <a:bodyPr>
            <a:normAutofit/>
          </a:bodyPr>
          <a:lstStyle/>
          <a:p>
            <a:endParaRPr lang="cs-CZ" dirty="0"/>
          </a:p>
          <a:p>
            <a:r>
              <a:rPr lang="cs-CZ" dirty="0"/>
              <a:t>Teorie usnadňují praxi, protože specifikují, co se </a:t>
            </a:r>
            <a:r>
              <a:rPr lang="pl-PL" dirty="0"/>
              <a:t>má dělat, jak a proč.</a:t>
            </a:r>
          </a:p>
          <a:p>
            <a:r>
              <a:rPr lang="cs-CZ" dirty="0"/>
              <a:t>Teoretické zázemí je jedním ze zdrojů profesionální </a:t>
            </a:r>
            <a:r>
              <a:rPr lang="pl-PL" dirty="0"/>
              <a:t>identity soc. pracovníků i jednou z podmínek jejich </a:t>
            </a:r>
            <a:r>
              <a:rPr lang="cs-CZ" dirty="0"/>
              <a:t>práce a vzájemné komunikace.</a:t>
            </a:r>
          </a:p>
          <a:p>
            <a:r>
              <a:rPr lang="cs-CZ" dirty="0"/>
              <a:t>Je nutné, aby praktik z nějaké teoretické představy vycházel, reflektoval možnosti teorie i meze těchto </a:t>
            </a:r>
            <a:r>
              <a:rPr lang="pl-PL" dirty="0"/>
              <a:t>možností, pracovník je odpovědný za způsob, </a:t>
            </a:r>
            <a:r>
              <a:rPr lang="cs-CZ" dirty="0"/>
              <a:t>jakým intervenuje u každého klienta sociálních </a:t>
            </a:r>
            <a:r>
              <a:rPr lang="pl-PL" dirty="0"/>
              <a:t>služeb. Má-li takto jednat, měl by mít jasno ve </a:t>
            </a:r>
            <a:r>
              <a:rPr lang="cs-CZ" dirty="0"/>
              <a:t>svých východiscích.</a:t>
            </a:r>
          </a:p>
        </p:txBody>
      </p:sp>
    </p:spTree>
    <p:extLst>
      <p:ext uri="{BB962C8B-B14F-4D97-AF65-F5344CB8AC3E}">
        <p14:creationId xmlns:p14="http://schemas.microsoft.com/office/powerpoint/2010/main" val="1330522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Metody sociální práce</a:t>
            </a:r>
          </a:p>
        </p:txBody>
      </p:sp>
      <p:sp>
        <p:nvSpPr>
          <p:cNvPr id="3" name="Zástupný symbol pro obsah 2"/>
          <p:cNvSpPr>
            <a:spLocks noGrp="1"/>
          </p:cNvSpPr>
          <p:nvPr>
            <p:ph sz="quarter" idx="1"/>
          </p:nvPr>
        </p:nvSpPr>
        <p:spPr/>
        <p:txBody>
          <a:bodyPr>
            <a:normAutofit/>
          </a:bodyPr>
          <a:lstStyle/>
          <a:p>
            <a:endParaRPr lang="cs-CZ" dirty="0"/>
          </a:p>
          <a:p>
            <a:pPr marL="0" indent="0">
              <a:buNone/>
            </a:pPr>
            <a:r>
              <a:rPr lang="cs-CZ" b="1" dirty="0"/>
              <a:t>postupy vázané:</a:t>
            </a:r>
          </a:p>
          <a:p>
            <a:r>
              <a:rPr lang="pl-PL" dirty="0"/>
              <a:t>na cílový subjekt (práce s jednotlivcem, </a:t>
            </a:r>
            <a:r>
              <a:rPr lang="cs-CZ" dirty="0"/>
              <a:t>skupinou, rodinou, komunitou)</a:t>
            </a:r>
          </a:p>
          <a:p>
            <a:r>
              <a:rPr lang="cs-CZ" dirty="0"/>
              <a:t>na jeho aktuální situaci (sociální znevýhodnění na začátku života, předvídatelné a nepředvídatelné sociální události)</a:t>
            </a:r>
          </a:p>
          <a:p>
            <a:r>
              <a:rPr lang="cs-CZ" dirty="0"/>
              <a:t>na relevantní vztahový kontext (vrstevnická skupina, rodina, organizace)</a:t>
            </a:r>
          </a:p>
          <a:p>
            <a:r>
              <a:rPr lang="cs-CZ" dirty="0"/>
              <a:t>někdy i na systémové vazby (regionální, národní či nadnárodní politika)</a:t>
            </a:r>
          </a:p>
        </p:txBody>
      </p:sp>
    </p:spTree>
    <p:extLst>
      <p:ext uri="{BB962C8B-B14F-4D97-AF65-F5344CB8AC3E}">
        <p14:creationId xmlns:p14="http://schemas.microsoft.com/office/powerpoint/2010/main" val="13993696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2827</TotalTime>
  <Words>1538</Words>
  <Application>Microsoft Macintosh PowerPoint</Application>
  <PresentationFormat>Širokoúhlá obrazovka</PresentationFormat>
  <Paragraphs>155</Paragraphs>
  <Slides>27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27</vt:i4>
      </vt:variant>
    </vt:vector>
  </HeadingPairs>
  <TitlesOfParts>
    <vt:vector size="31" baseType="lpstr">
      <vt:lpstr>Georgia</vt:lpstr>
      <vt:lpstr>Wingdings</vt:lpstr>
      <vt:lpstr>Wingdings 2</vt:lpstr>
      <vt:lpstr>Administrativní</vt:lpstr>
      <vt:lpstr>Teorie a metody sociální práce Úvod – vymezení SP a historie</vt:lpstr>
      <vt:lpstr>Reteaming, reflektující týmy</vt:lpstr>
      <vt:lpstr>Prezentace aplikace PowerPoint</vt:lpstr>
      <vt:lpstr>Místo sociální práce v sociální politice</vt:lpstr>
      <vt:lpstr>Pomáhat a chránit</vt:lpstr>
      <vt:lpstr>Sociální práce – co to je? </vt:lpstr>
      <vt:lpstr>Sociální pracovník – kdo to je?</vt:lpstr>
      <vt:lpstr>Teorie sociální práce</vt:lpstr>
      <vt:lpstr>Metody sociální práce</vt:lpstr>
      <vt:lpstr>Historický úvod</vt:lpstr>
      <vt:lpstr>Vzdělávání sociálních pracovníků a jejich profesionalizace</vt:lpstr>
      <vt:lpstr>Vzdělávání sociálních pracovníků a jejich profesionalizace</vt:lpstr>
      <vt:lpstr>Okruhy činnosti</vt:lpstr>
      <vt:lpstr>Úrovně sociální práce</vt:lpstr>
      <vt:lpstr>Centrální pojmy sociální práce</vt:lpstr>
      <vt:lpstr>23.2.2023</vt:lpstr>
      <vt:lpstr>Cíl sociální práce</vt:lpstr>
      <vt:lpstr>Cíl sociální práce – dle aktivit, běžných v SP</vt:lpstr>
      <vt:lpstr>Prezentace aplikace PowerPoint</vt:lpstr>
      <vt:lpstr>Cíl SP coby koncept „sociálního fungování“</vt:lpstr>
      <vt:lpstr>Koncept sociálního fungování</vt:lpstr>
      <vt:lpstr>Sociální fungování - Barlettová</vt:lpstr>
      <vt:lpstr>Životní situace – sociální události</vt:lpstr>
      <vt:lpstr>Aktivity sociální práce</vt:lpstr>
      <vt:lpstr>1) Aktivity zaměřené na problém</vt:lpstr>
      <vt:lpstr>2) Aktivity podporující rozvoj klienta</vt:lpstr>
      <vt:lpstr>3) Aktivity preventivního charakteru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a metody sociální práce Úvod – vymezení SP a historie</dc:title>
  <dc:creator>Administrator</dc:creator>
  <cp:lastModifiedBy>Petr Fabián</cp:lastModifiedBy>
  <cp:revision>40</cp:revision>
  <dcterms:created xsi:type="dcterms:W3CDTF">2019-03-27T06:48:38Z</dcterms:created>
  <dcterms:modified xsi:type="dcterms:W3CDTF">2023-09-27T05:56:22Z</dcterms:modified>
</cp:coreProperties>
</file>