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2" r:id="rId3"/>
    <p:sldId id="324" r:id="rId4"/>
    <p:sldId id="311" r:id="rId5"/>
    <p:sldId id="302" r:id="rId6"/>
    <p:sldId id="312" r:id="rId7"/>
    <p:sldId id="257" r:id="rId8"/>
    <p:sldId id="309" r:id="rId9"/>
    <p:sldId id="303" r:id="rId10"/>
    <p:sldId id="304" r:id="rId11"/>
    <p:sldId id="305" r:id="rId12"/>
    <p:sldId id="306" r:id="rId13"/>
    <p:sldId id="313" r:id="rId14"/>
    <p:sldId id="307" r:id="rId15"/>
    <p:sldId id="310" r:id="rId16"/>
    <p:sldId id="314" r:id="rId17"/>
    <p:sldId id="318" r:id="rId18"/>
    <p:sldId id="322" r:id="rId19"/>
    <p:sldId id="320" r:id="rId20"/>
    <p:sldId id="323" r:id="rId21"/>
    <p:sldId id="321" r:id="rId22"/>
    <p:sldId id="316" r:id="rId23"/>
    <p:sldId id="31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5B7CE-644F-B04A-85C2-3209F06F3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9689C-F297-6749-87D7-EE6E342F5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DBB9F7-73B9-B447-849C-E701AA81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17EDE3-91F6-7146-8BE4-AD90C510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3A2ED2-C387-124E-8078-DCE71C25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3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C6D4C-5B18-E449-901B-D83F1B07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006EE1-78A7-AD4F-B9C9-A60B76A74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62E475-3747-6144-B69F-F6E79CBA7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638601-729C-A140-86C2-1EAF08CC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4B8B48-211E-1F49-9D2C-44DEB5FB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9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AD1D8E-6456-6F45-865E-1E8738493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359CDC-6980-3A43-B5D3-80192B620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26F825-FE14-A24A-A31A-A0069EF4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A105C-4218-BB4B-AB67-55EC7C44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CE764-A838-DC4A-8232-47B8671B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42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CBDA0-AF69-3B40-AC11-52604FC2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8141C3-B2C2-3F42-ACBD-9610D5F3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45BD2-030D-AB44-A509-9E6DC1CB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3A9EA-7C85-6542-A92F-9EAEE395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E69FFF-0A3C-4C4B-A12F-85ED63E5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17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1CA10-479B-3647-84D9-BD9D33A6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4CAE7-862F-F34D-97BA-6FC891E5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F1D4BC-CE40-104B-9AC8-D86F3FD27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BF5B1F-FAC9-EB4C-B5DA-D15E5682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68C77-DDCC-5B43-B231-04034D7A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4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BDB38-34E8-F347-A8D1-9CF741AD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8ABD6-3FB8-544B-A47E-FB6CCF274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284B484-235E-204B-9D4F-525A22B40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C9D855-C840-AB46-9FED-769DE9C4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5356C9-A851-E14A-8974-104E684E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52C4F4-D2D8-0948-BECF-FA4EF151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2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8CD9-26FE-BD45-B4E5-C11B1A75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FC47FE-9B6B-1C40-9EA7-3F27D3E9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60B146-F6A9-DA4B-BC6F-0EC4F874E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58AF22-89A0-B24C-BC0C-45A9138AB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CD650F7-B1AA-2641-B7B3-22A02F648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74CF7C-A7F1-F140-8548-013ED9D8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92418B-2D8A-0248-A0E3-3682929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56A3F92-C89F-8540-9953-9F60248A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963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9B443-0B46-D846-B258-BBAC4505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EA72E9-99AA-1141-A9D7-0F324593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F9B514-4B6D-C84B-A17E-E7177687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EBEFFC-9BD9-494C-8F30-959B6900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87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4A848C-531C-2545-A387-CBA6A515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901943-A9A5-0845-95B7-E2B692503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D3C354-64C4-894B-8A97-98113345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8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537F6-21DF-FE4B-A822-E2A966F1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1BA73-13F9-1640-9957-667DB5607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B234BF-F563-864C-9972-A5C9C5CE4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7664D-4291-FF4A-87EC-52AA5D04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E436EE-42AA-5148-9C13-D2E62B76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F8A932-E343-0846-B5CA-661F604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C57DC-B3EE-A245-A171-0496DF8A9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2E3AA75-96D4-EC43-AE18-4263C0F9A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A0A1BA-F463-0D4A-B200-9E8AB2431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D3E0B-48E1-F841-B9D3-06941FF7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9A76AE-2A3D-8B4A-8DB6-2E770995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8526B-8A48-F54B-8EE4-C10F9D0F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2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20526C-A79F-CE40-A822-ACA03F26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6F7162-E014-3040-8BE0-E70CFD9A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211409-92B2-6F4A-90F4-0E65B290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994C-5078-C242-A0A3-EAECBBBF3A51}" type="datetimeFigureOut">
              <a:rPr lang="cs-CZ" smtClean="0"/>
              <a:t>31.05.2023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CA63B-05B8-2D47-8306-B42F7D612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EB7E8-F732-C04A-B3FF-47386BDC5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6C565-4334-1C45-A800-FB457F073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B3DDA-6613-DC44-A2E8-1C10FBDA6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40DEF4-733E-4D4C-A8B7-52EBA418E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Doplnění TMSP - 2023</a:t>
            </a:r>
          </a:p>
        </p:txBody>
      </p:sp>
    </p:spTree>
    <p:extLst>
      <p:ext uri="{BB962C8B-B14F-4D97-AF65-F5344CB8AC3E}">
        <p14:creationId xmlns:p14="http://schemas.microsoft.com/office/powerpoint/2010/main" val="25786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D6031B2-6280-554B-8A06-FA1C37EF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838200"/>
          </a:xfrm>
        </p:spPr>
        <p:txBody>
          <a:bodyPr/>
          <a:lstStyle/>
          <a:p>
            <a:r>
              <a:rPr lang="cs-CZ" altLang="cs-CZ" sz="2800" b="1"/>
              <a:t>1. fáze: Kde se klient nachází nyní? Mapování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3BAF46-F4E1-B946-80D7-8FBFE4EB6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dirty="0"/>
              <a:t>V této fázi je důležité především navázání kontaktu mezi poradcem a klientem. K tomu je třeba, kromě zajištění obecných podmínek pro kvalitní rozhovor, jako je čas, prostor a vyladění, aby poradce vytvořil vztah důvěry a bezpečí bez ohledu na to, zda se klient projevuje agresivně či  pasivně. </a:t>
            </a:r>
          </a:p>
          <a:p>
            <a:pPr marL="0" indent="0" algn="just">
              <a:buNone/>
              <a:defRPr/>
            </a:pPr>
            <a:r>
              <a:rPr lang="cs-CZ" dirty="0"/>
              <a:t>Toho lze dosáhnout respektováním klienta, srdečností při přijímání, umožnit, aby klient mohl mluvit v klidu. Přijetí klienta je velmi důležité a může podstatně ovlivnit další spolupráci.</a:t>
            </a:r>
          </a:p>
          <a:p>
            <a:pPr marL="0" indent="0" algn="just">
              <a:buNone/>
              <a:defRPr/>
            </a:pPr>
            <a:r>
              <a:rPr lang="cs-CZ" dirty="0"/>
              <a:t>7charakteristik dobrého partnera v rozhovoru: úcta k partnerovi, opravdovost, empatie, konkrétnost, vyrovnanost s vlastními problémy, bezprostřednost, zralost osobnosti.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8A06E6E-0A5F-B644-A5D4-91135C63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2800" b="1"/>
              <a:t>Druhá fáze rozhovoru - zjištění, o co klient usiluje, kde chce klient být?</a:t>
            </a:r>
            <a:br>
              <a:rPr lang="cs-CZ" altLang="cs-CZ" sz="2800" b="1"/>
            </a:br>
            <a:endParaRPr lang="cs-CZ" altLang="cs-CZ" sz="2800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6B684A-6BB4-E845-9FF7-11C4D6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914400"/>
            <a:ext cx="9067800" cy="579120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V této fázi poradce zjišťuje, co klient chce. Tento přístup se příliš nezabývá příčinami a průběhem problémů, je orientován na řešení problému. Klienti často nemají představu o své budoucnosti, protože jsou svým problémem příliš zahlceni. Poradce jim pomáhá  vytvořit novou představu o budoucnosti.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Co mi změna přinese – zvnitřnění motivace, čím je vyšší míra vnitřní motivace, tím je nutná menší míra kontroly – klient je sám sobě </a:t>
            </a:r>
            <a:r>
              <a:rPr lang="cs-CZ" b="1" dirty="0"/>
              <a:t>autoritou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0488FAB9-6401-384E-98D5-87D028B6D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cs-CZ" altLang="cs-CZ"/>
              <a:t>Postupuje se podle tří kroků: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89C09-136D-FA4D-ABE4-6D2405A2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144000" cy="5943600"/>
          </a:xfrm>
        </p:spPr>
        <p:txBody>
          <a:bodyPr/>
          <a:lstStyle/>
          <a:p>
            <a:pPr marL="514350" indent="-514350">
              <a:buAutoNum type="arabicParenBoth"/>
              <a:defRPr/>
            </a:pPr>
            <a:r>
              <a:rPr lang="cs-CZ" b="1" dirty="0"/>
              <a:t>Zkoumání možných cílů </a:t>
            </a:r>
            <a:r>
              <a:rPr lang="cs-CZ" dirty="0"/>
              <a:t>- cílem je identifikovat dostatečný rozsah cílů, pomoci klientovi, aby chápal možné překážky a důsledky uskutečnění cílů, pomoci mu zhodnotit situaci, ve které se nachází, podpořit klienta, aby byl schopen rozhodnout se pro to, který cíl zvolí. 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Hodnocení cílů </a:t>
            </a:r>
            <a:r>
              <a:rPr lang="cs-CZ" dirty="0"/>
              <a:t>- z hlediska jejich užitečnosti, dopadů daného způsobu řešení, podpory a zdrojů jež bude klient potřebovat, dosažitelnosti. Poradce nevnucuje cíle.</a:t>
            </a:r>
          </a:p>
          <a:p>
            <a:pPr marL="514350" indent="-514350">
              <a:buAutoNum type="arabicParenBoth"/>
              <a:defRPr/>
            </a:pPr>
            <a:r>
              <a:rPr lang="cs-CZ" b="1" dirty="0"/>
              <a:t>Volba cíle </a:t>
            </a:r>
            <a:r>
              <a:rPr lang="cs-CZ" dirty="0"/>
              <a:t>- klient se rozhodne, který z cílů je pro něj nejužitečnější, a dosažitelný. Kritéria: konkrétnost, reálnost, měřitelnost, adekvátnost situaci i zdrojům, dosažitelnost v rozumném časovém horizontu, soulad s hodnotami klienta. Aktivita klienta, partnerství, dialog. Konečné rozhodnutí je vždy na  klientovi.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DEE64-1BD1-8E48-8D81-7E1F32FCA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cíle v naší kazuistice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F5B31-BCC5-094F-9DE6-CD3FE447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406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6C4C77E5-46FD-7740-871C-C876371D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62000"/>
          </a:xfrm>
        </p:spPr>
        <p:txBody>
          <a:bodyPr>
            <a:normAutofit fontScale="90000"/>
          </a:bodyPr>
          <a:lstStyle/>
          <a:p>
            <a:br>
              <a:rPr lang="cs-CZ" altLang="cs-CZ" sz="2800"/>
            </a:br>
            <a:r>
              <a:rPr lang="cs-CZ" altLang="cs-CZ" sz="2800" b="1"/>
              <a:t>Třetí fáze rozhovoru - vypracování možností řešení problému</a:t>
            </a:r>
            <a:br>
              <a:rPr lang="cs-CZ" altLang="cs-CZ" sz="2800"/>
            </a:br>
            <a:endParaRPr lang="cs-CZ" altLang="cs-CZ" sz="280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84C853C2-7501-784A-A26A-DD3DD82B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14400"/>
            <a:ext cx="9220200" cy="59436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S.P. s klientem probere jednotlivé možnosti řešení problému, jak lze dosáhnout vytčeného cíle. Cílem je rozhodnout, který postup je nejefektivnější. Je třeba zjistit, jakou pomoc bude klient potřebovat. Zvážit důsledky jednotlivých akcí a plán samotné akce. </a:t>
            </a:r>
          </a:p>
          <a:p>
            <a:pPr marL="0" indent="0">
              <a:buNone/>
            </a:pPr>
            <a:r>
              <a:rPr lang="cs-CZ" altLang="cs-CZ" dirty="0"/>
              <a:t>Plán akce by měl obsahovat </a:t>
            </a:r>
            <a:r>
              <a:rPr lang="cs-CZ" altLang="cs-CZ" b="1" dirty="0"/>
              <a:t>co</a:t>
            </a:r>
            <a:r>
              <a:rPr lang="cs-CZ" altLang="cs-CZ" dirty="0"/>
              <a:t> se má udělat, </a:t>
            </a:r>
            <a:r>
              <a:rPr lang="cs-CZ" altLang="cs-CZ" b="1" dirty="0"/>
              <a:t>kdo udělá co</a:t>
            </a:r>
            <a:r>
              <a:rPr lang="cs-CZ" altLang="cs-CZ" dirty="0"/>
              <a:t>, </a:t>
            </a:r>
            <a:r>
              <a:rPr lang="cs-CZ" altLang="cs-CZ" b="1" dirty="0"/>
              <a:t>do kdy</a:t>
            </a:r>
            <a:r>
              <a:rPr lang="cs-CZ" altLang="cs-CZ" dirty="0"/>
              <a:t>, </a:t>
            </a:r>
            <a:r>
              <a:rPr lang="cs-CZ" altLang="cs-CZ" b="1" dirty="0"/>
              <a:t>zdroj </a:t>
            </a:r>
            <a:r>
              <a:rPr lang="cs-CZ" altLang="cs-CZ" dirty="0"/>
              <a:t>další potřebné pomoci, </a:t>
            </a:r>
            <a:r>
              <a:rPr lang="cs-CZ" altLang="cs-CZ" b="1" dirty="0"/>
              <a:t>obtíže</a:t>
            </a:r>
            <a:r>
              <a:rPr lang="cs-CZ" altLang="cs-CZ" dirty="0"/>
              <a:t> a jak je překonat. Samotná akce znamená, že klient mění plány ve skutečnost. </a:t>
            </a:r>
          </a:p>
          <a:p>
            <a:pPr marL="0" indent="0">
              <a:buNone/>
            </a:pPr>
            <a:r>
              <a:rPr lang="cs-CZ" altLang="cs-CZ" dirty="0"/>
              <a:t>- povzbuzení klienta, ujištění se, klientovy silné stránky jsou jeho zdroji ke změně.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1A7C2ED6-74CB-EE4A-8677-19405D3E3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>
            <a:normAutofit fontScale="90000"/>
          </a:bodyPr>
          <a:lstStyle/>
          <a:p>
            <a:br>
              <a:rPr lang="cs-CZ" altLang="cs-CZ"/>
            </a:br>
            <a:r>
              <a:rPr lang="cs-CZ" altLang="cs-CZ"/>
              <a:t>4.fáze klient většinou už sám řeší svůj problém.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C5CE3-225F-9B4D-A9BE-B16E6E81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0200"/>
            <a:ext cx="9372600" cy="5257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Poslední fází procesu je akce, kdy klient ve většině případů už sám řeší svůj problém. </a:t>
            </a:r>
          </a:p>
          <a:p>
            <a:pPr marL="0" indent="0">
              <a:buNone/>
              <a:defRPr/>
            </a:pPr>
            <a:r>
              <a:rPr lang="cs-CZ" dirty="0"/>
              <a:t>Snahou poradce je vybavit klienta takovými informacemi, aby byl schopen svůj problém řešit sám, bez asistence poradce. </a:t>
            </a:r>
          </a:p>
          <a:p>
            <a:pPr marL="0" indent="0">
              <a:buNone/>
              <a:defRPr/>
            </a:pPr>
            <a:r>
              <a:rPr lang="cs-CZ" dirty="0"/>
              <a:t>V některých případech může poradce klienta doprovázet při řešení problému. Jedná se však o případy, kdy klient není vybaven potřebnými schopnostmi </a:t>
            </a:r>
            <a:r>
              <a:rPr lang="cs-CZ"/>
              <a:t>a dovednostmi, </a:t>
            </a:r>
            <a:r>
              <a:rPr lang="cs-CZ" dirty="0"/>
              <a:t>a kdy není schopen potřebného výsledku dosáhnout sám - bez pomoci poradce (jedná se například o telefonické vyjednávání s třetí stranou).</a:t>
            </a:r>
          </a:p>
          <a:p>
            <a:pPr marL="0" indent="0">
              <a:buNone/>
              <a:defRPr/>
            </a:pPr>
            <a:r>
              <a:rPr lang="cs-CZ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5BDF5-6FB9-114A-9BBD-57BB7242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sociálního pracovníka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3588E5-2522-A243-8826-5A29F563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Především DOSPĚLÝ</a:t>
            </a:r>
          </a:p>
          <a:p>
            <a:r>
              <a:rPr lang="cs-CZ" dirty="0"/>
              <a:t>Nedirektivní</a:t>
            </a:r>
          </a:p>
          <a:p>
            <a:r>
              <a:rPr lang="cs-CZ" dirty="0"/>
              <a:t>Povzbuzující </a:t>
            </a:r>
          </a:p>
        </p:txBody>
      </p:sp>
    </p:spTree>
    <p:extLst>
      <p:ext uri="{BB962C8B-B14F-4D97-AF65-F5344CB8AC3E}">
        <p14:creationId xmlns:p14="http://schemas.microsoft.com/office/powerpoint/2010/main" val="2601043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4EC03-622A-7B4F-B624-EF559C5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Johariho</a:t>
            </a:r>
            <a:r>
              <a:rPr lang="cs-CZ" dirty="0"/>
              <a:t> okno – aneb, jaký je náš veřejný obraz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763D4-E159-BD45-88DF-666208F99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Okno </a:t>
            </a:r>
            <a:r>
              <a:rPr lang="cs-CZ" b="1" dirty="0" err="1"/>
              <a:t>Johari</a:t>
            </a:r>
            <a:r>
              <a:rPr lang="cs-CZ" dirty="0"/>
              <a:t> je nástroj používaný v kognitivní psychologii, který slouží k ilustraci procesů probíhajících v lidských vztazích.</a:t>
            </a:r>
          </a:p>
        </p:txBody>
      </p:sp>
    </p:spTree>
    <p:extLst>
      <p:ext uri="{BB962C8B-B14F-4D97-AF65-F5344CB8AC3E}">
        <p14:creationId xmlns:p14="http://schemas.microsoft.com/office/powerpoint/2010/main" val="1426772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43125" y="731520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16936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58DA4-2062-D84F-B3EE-B21481887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23CF2-C6C4-D747-B54D-AAAC1158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Vodorovná osa -  jak moc vám záleží na tom, co o vás říkají druzí?</a:t>
            </a:r>
          </a:p>
          <a:p>
            <a:r>
              <a:rPr lang="cs-CZ" dirty="0"/>
              <a:t>0 – nezajímá mě, co si o mě říkají druzí</a:t>
            </a:r>
          </a:p>
          <a:p>
            <a:r>
              <a:rPr lang="cs-CZ" dirty="0"/>
              <a:t>100 – své jednání koriguji podle toho, co si o mě myslí druzí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Svislá osa – kolik zajímá to co si myslíte?</a:t>
            </a:r>
          </a:p>
          <a:p>
            <a:r>
              <a:rPr lang="cs-CZ" dirty="0"/>
              <a:t>0 – čekám při hlasování a připojuji se k většině</a:t>
            </a:r>
          </a:p>
          <a:p>
            <a:r>
              <a:rPr lang="cs-CZ" dirty="0"/>
              <a:t>100 – hrdě se stavím ke svému názoru</a:t>
            </a:r>
          </a:p>
        </p:txBody>
      </p:sp>
    </p:spTree>
    <p:extLst>
      <p:ext uri="{BB962C8B-B14F-4D97-AF65-F5344CB8AC3E}">
        <p14:creationId xmlns:p14="http://schemas.microsoft.com/office/powerpoint/2010/main" val="17213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F5F9A204-2870-734A-82AC-5A4600DB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cs-CZ" altLang="cs-CZ"/>
              <a:t>Kontext sociálního poradenství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135B5E57-6777-AA4B-B46C-42E6F128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66800"/>
            <a:ext cx="9144000" cy="5715000"/>
          </a:xfrm>
        </p:spPr>
        <p:txBody>
          <a:bodyPr/>
          <a:lstStyle/>
          <a:p>
            <a:pPr marL="990600" lvl="1" indent="-533400">
              <a:buNone/>
            </a:pPr>
            <a:r>
              <a:rPr lang="cs-CZ" altLang="cs-CZ"/>
              <a:t>Poradenství je proces, který probíhá v určitém prostředí.</a:t>
            </a:r>
          </a:p>
          <a:p>
            <a:pPr marL="990600" lvl="1" indent="-533400">
              <a:buNone/>
            </a:pPr>
            <a:r>
              <a:rPr lang="cs-CZ" altLang="cs-CZ"/>
              <a:t>Účastníky tohoto procesu jsou minimálně dvě osoby - klient a jeho poradce. </a:t>
            </a:r>
          </a:p>
          <a:p>
            <a:pPr marL="990600" lvl="1" indent="-533400">
              <a:buNone/>
            </a:pPr>
            <a:r>
              <a:rPr lang="cs-CZ" altLang="cs-CZ"/>
              <a:t>V poradenském procesu se mezi nimi formuje vztah,  prostřednictvím jejich komunikace, přijímáním a poskytováním informací, prostřednictvím různých strategií poradenské práce a dalšími aspekty poradenského procesu. </a:t>
            </a:r>
          </a:p>
          <a:p>
            <a:pPr marL="990600" lvl="1" indent="-533400">
              <a:buNone/>
            </a:pPr>
            <a:r>
              <a:rPr lang="cs-CZ" altLang="cs-CZ"/>
              <a:t>Po dohodě s poradcem, si klient sám definuje cíl poradenství,  je determinován druhem a závažností problému. Cílem poradenství je obecně eliminace patologie, pomoc k nezávislosti, osobnostní růst, zvýšení kvality života, řešení potřeb člověka v nouzi, jeho duševní a fyzické zdraví, mobilizace "zdravých" zdrojů přirozeného prostředí klienta. </a:t>
            </a:r>
          </a:p>
          <a:p>
            <a:pPr marL="0" indent="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14EFBF-D200-CA4A-A372-8D7FE4C13EDB}"/>
              </a:ext>
            </a:extLst>
          </p:cNvPr>
          <p:cNvSpPr/>
          <p:nvPr/>
        </p:nvSpPr>
        <p:spPr>
          <a:xfrm>
            <a:off x="2156669" y="770453"/>
            <a:ext cx="6886575" cy="5826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FF9FA4-3EA8-0C4E-A7DC-561E03D0AD6E}"/>
              </a:ext>
            </a:extLst>
          </p:cNvPr>
          <p:cNvSpPr txBox="1"/>
          <p:nvPr/>
        </p:nvSpPr>
        <p:spPr>
          <a:xfrm>
            <a:off x="1817370" y="5600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58FBFE-F880-C74E-A7E7-970C548BB873}"/>
              </a:ext>
            </a:extLst>
          </p:cNvPr>
          <p:cNvSpPr txBox="1"/>
          <p:nvPr/>
        </p:nvSpPr>
        <p:spPr>
          <a:xfrm>
            <a:off x="9201150" y="571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7706B6-0758-9746-9E11-958F147609DE}"/>
              </a:ext>
            </a:extLst>
          </p:cNvPr>
          <p:cNvSpPr txBox="1"/>
          <p:nvPr/>
        </p:nvSpPr>
        <p:spPr>
          <a:xfrm>
            <a:off x="1634490" y="64122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409673B4-2476-8C41-8A72-B92E3C8DCA6D}"/>
              </a:ext>
            </a:extLst>
          </p:cNvPr>
          <p:cNvCxnSpPr/>
          <p:nvPr/>
        </p:nvCxnSpPr>
        <p:spPr>
          <a:xfrm>
            <a:off x="6297930" y="731520"/>
            <a:ext cx="217170" cy="3348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2D0779-41AF-0542-B2EB-F9DE9C67DA82}"/>
              </a:ext>
            </a:extLst>
          </p:cNvPr>
          <p:cNvCxnSpPr>
            <a:cxnSpLocks/>
          </p:cNvCxnSpPr>
          <p:nvPr/>
        </p:nvCxnSpPr>
        <p:spPr>
          <a:xfrm>
            <a:off x="6652260" y="731520"/>
            <a:ext cx="0" cy="58264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8D05333-90C5-CB47-9294-8FC2053FE852}"/>
              </a:ext>
            </a:extLst>
          </p:cNvPr>
          <p:cNvCxnSpPr/>
          <p:nvPr/>
        </p:nvCxnSpPr>
        <p:spPr>
          <a:xfrm>
            <a:off x="2143125" y="2720340"/>
            <a:ext cx="6886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F379CC1-20CF-D54F-A4B1-F1DF108D15BF}"/>
              </a:ext>
            </a:extLst>
          </p:cNvPr>
          <p:cNvCxnSpPr>
            <a:cxnSpLocks/>
          </p:cNvCxnSpPr>
          <p:nvPr/>
        </p:nvCxnSpPr>
        <p:spPr>
          <a:xfrm>
            <a:off x="2170214" y="2811780"/>
            <a:ext cx="68594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11E0C38-A9CE-2A42-AC0C-42E669E80BBE}"/>
              </a:ext>
            </a:extLst>
          </p:cNvPr>
          <p:cNvSpPr txBox="1"/>
          <p:nvPr/>
        </p:nvSpPr>
        <p:spPr>
          <a:xfrm>
            <a:off x="3511988" y="1566982"/>
            <a:ext cx="1393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Veřejná zóna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5B85043-C1FA-6744-B2E2-91E7320283FC}"/>
              </a:ext>
            </a:extLst>
          </p:cNvPr>
          <p:cNvSpPr txBox="1"/>
          <p:nvPr/>
        </p:nvSpPr>
        <p:spPr>
          <a:xfrm>
            <a:off x="3361525" y="4080510"/>
            <a:ext cx="1992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Privátní zóna</a:t>
            </a:r>
          </a:p>
          <a:p>
            <a:r>
              <a:rPr lang="cs-CZ" dirty="0"/>
              <a:t>Skrýš před druhými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1D36255-9D6E-4444-B8FC-C7619426922A}"/>
              </a:ext>
            </a:extLst>
          </p:cNvPr>
          <p:cNvSpPr txBox="1"/>
          <p:nvPr/>
        </p:nvSpPr>
        <p:spPr>
          <a:xfrm>
            <a:off x="7112558" y="1543051"/>
            <a:ext cx="1590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Slepá skvrna</a:t>
            </a:r>
          </a:p>
          <a:p>
            <a:r>
              <a:rPr lang="cs-CZ" dirty="0"/>
              <a:t>Já nevím, ty víš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4A3A948-F7D5-8E46-93F5-7D0324311309}"/>
              </a:ext>
            </a:extLst>
          </p:cNvPr>
          <p:cNvSpPr txBox="1"/>
          <p:nvPr/>
        </p:nvSpPr>
        <p:spPr>
          <a:xfrm>
            <a:off x="7128459" y="4058007"/>
            <a:ext cx="1559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Neznámá zóna</a:t>
            </a:r>
          </a:p>
          <a:p>
            <a:r>
              <a:rPr lang="cs-CZ" dirty="0"/>
              <a:t>Nikdo neví</a:t>
            </a:r>
          </a:p>
        </p:txBody>
      </p:sp>
    </p:spTree>
    <p:extLst>
      <p:ext uri="{BB962C8B-B14F-4D97-AF65-F5344CB8AC3E}">
        <p14:creationId xmlns:p14="http://schemas.microsoft.com/office/powerpoint/2010/main" val="3809445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3AE33-7497-8F43-9BE9-836E86F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 model –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A367B-2FB6-AB42-B409-63574355D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6 vlastností o sobě</a:t>
            </a:r>
          </a:p>
          <a:p>
            <a:r>
              <a:rPr lang="cs-CZ" dirty="0"/>
              <a:t>Zbytek skupiny sestaví podobný seznam o vás</a:t>
            </a:r>
          </a:p>
        </p:txBody>
      </p:sp>
    </p:spTree>
    <p:extLst>
      <p:ext uri="{BB962C8B-B14F-4D97-AF65-F5344CB8AC3E}">
        <p14:creationId xmlns:p14="http://schemas.microsoft.com/office/powerpoint/2010/main" val="159786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5F49-4EE1-7846-8884-7BECD351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2A86A64-571A-4942-9028-66DD4774B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769914"/>
              </p:ext>
            </p:extLst>
          </p:nvPr>
        </p:nvGraphicFramePr>
        <p:xfrm>
          <a:off x="671512" y="365125"/>
          <a:ext cx="10515600" cy="560212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578934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1397542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53026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12121440"/>
                    </a:ext>
                  </a:extLst>
                </a:gridCol>
              </a:tblGrid>
              <a:tr h="5602129"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Agresivní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>
                          <a:effectLst/>
                        </a:rPr>
                        <a:t>ambivertní</a:t>
                      </a:r>
                      <a:endParaRPr lang="cs-CZ" dirty="0">
                        <a:effectLst/>
                      </a:endParaRP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asertivní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bezprostřední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bystrý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citlivý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důstojný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důvtipný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energický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extrovertní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hloubavý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hrdý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idealistický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informovaný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inteligentní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introvertní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klidný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laskavý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logický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láskyplný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moudrý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napjatý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nervózní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nesmělý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nezávislý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ochotný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odvážný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optimistický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organizovaný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plachý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pošetilý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praktický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přijímající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přizpůsobivý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schopný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sebejistý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skromný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složitý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soucitný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spolehlivý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</a:rPr>
                        <a:t>starostlivý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trpělivý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upravený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uvolněný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veselý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vnímavý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vyspělý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výkonný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vřelý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všímavý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zbožný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zvídavý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štědrý</a:t>
                      </a:r>
                    </a:p>
                    <a:p>
                      <a:pPr algn="ctr">
                        <a:buFont typeface="Arial" panose="020B0604020202020204" pitchFamily="34" charset="0"/>
                        <a:buChar char="•"/>
                      </a:pPr>
                      <a:r>
                        <a:rPr lang="cs-CZ" dirty="0">
                          <a:effectLst/>
                        </a:rPr>
                        <a:t>šťastný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98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95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0FE21-290D-1744-B461-E8439E1B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4AAFE204-F956-5D4B-B79A-3B6BF0DC7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705572"/>
              </p:ext>
            </p:extLst>
          </p:nvPr>
        </p:nvGraphicFramePr>
        <p:xfrm>
          <a:off x="838200" y="1825624"/>
          <a:ext cx="10515597" cy="3283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50383198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758444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38637320"/>
                    </a:ext>
                  </a:extLst>
                </a:gridCol>
              </a:tblGrid>
              <a:tr h="7375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vím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nevím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931228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Veřejná zóna</a:t>
                      </a:r>
                    </a:p>
                    <a:p>
                      <a:r>
                        <a:rPr lang="cs-CZ" dirty="0"/>
                        <a:t>ideál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Slepá skvrna</a:t>
                      </a:r>
                    </a:p>
                    <a:p>
                      <a:r>
                        <a:rPr lang="cs-CZ" dirty="0"/>
                        <a:t>Slon v porcelánu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007369"/>
                  </a:ext>
                </a:extLst>
              </a:tr>
              <a:tr h="1273021">
                <a:tc>
                  <a:txBody>
                    <a:bodyPr/>
                    <a:lstStyle/>
                    <a:p>
                      <a:r>
                        <a:rPr lang="cs-CZ" dirty="0"/>
                        <a:t>Ty nevíš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Privátní zóna</a:t>
                      </a:r>
                    </a:p>
                    <a:p>
                      <a:r>
                        <a:rPr lang="cs-CZ" dirty="0"/>
                        <a:t>reportér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Neznámá zóna – pod hladinou</a:t>
                      </a:r>
                    </a:p>
                    <a:p>
                      <a:r>
                        <a:rPr lang="cs-CZ" dirty="0"/>
                        <a:t>želva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6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21526-420B-FC48-DBCF-AFF21796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a interakce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FEAB2-9AD9-5331-D636-2D922B63B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284"/>
            <a:ext cx="10515600" cy="497659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 s jasným osobním pracovním cílem vs. Člověk, který hledá pomoc a chce změnit svůj život a tím i kvalitu života.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 s jasným osobním pracovním cílem vs. člověk, hledající pomoc a chce služby, které mají změnit kvalitu jeho života po stránce materiální (příjemce služeb).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člověk, který má splnit očekávání, jako osoby poskytující služby vs. Člověk, který hledá pomoc a chce změnit svůj život a tím i kvalitu života.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člověk, který má splnit očekávání, jako osoby poskytující služby vs. člověk, hledající pomoc a chce služby, které mají změnit kvalitu a kvantitu jeho života po stránce materiální (příjemce služeb).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42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071B7-2721-C440-B7F1-A0389718E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FFB82-A1B9-BE46-9505-307D3879B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je cílem práce s klientem především dosáhnout trvalé změny a efektivněji řídit  své vlastní problémy. </a:t>
            </a:r>
          </a:p>
          <a:p>
            <a:r>
              <a:rPr lang="cs-CZ" dirty="0"/>
              <a:t>Rozlišuje dva hlavní cíle pomáhání</a:t>
            </a:r>
          </a:p>
          <a:p>
            <a:r>
              <a:rPr lang="cs-CZ" dirty="0"/>
              <a:t>a) Pomoci klientům efektivněji zvládat</a:t>
            </a:r>
          </a:p>
          <a:p>
            <a:r>
              <a:rPr lang="cs-CZ" dirty="0"/>
              <a:t>jejich problémy, odhalit a rozvinout </a:t>
            </a:r>
          </a:p>
          <a:p>
            <a:r>
              <a:rPr lang="cs-CZ" dirty="0"/>
              <a:t>nepoužívané nebo nedostatečně využívané příležitosti.</a:t>
            </a:r>
          </a:p>
          <a:p>
            <a:r>
              <a:rPr lang="cs-CZ" dirty="0"/>
              <a:t>b) Pomoci klientům, aby si sami lépe dokázali pomoci ve svém každodenním </a:t>
            </a:r>
          </a:p>
          <a:p>
            <a:r>
              <a:rPr lang="cs-CZ" dirty="0"/>
              <a:t>Životě a to prostřednictvím jejich participace v pomáhajícím procesu. Klient má být schopen zvládat svůj život, i když je formální pomáhání u konce. </a:t>
            </a:r>
          </a:p>
          <a:p>
            <a:r>
              <a:rPr lang="cs-CZ" dirty="0"/>
              <a:t>Tento přístup  klade důraz na:</a:t>
            </a:r>
          </a:p>
          <a:p>
            <a:r>
              <a:rPr lang="cs-CZ" dirty="0"/>
              <a:t>-pochopení situace, rozhodování je na klientovi, odpovědnost nese klient, respektování svobodného rozhodování klienta, nepřebírá odpovědnost za </a:t>
            </a:r>
            <a:r>
              <a:rPr lang="cs-CZ"/>
              <a:t>klienta, nedirektivní </a:t>
            </a:r>
            <a:r>
              <a:rPr lang="cs-CZ" dirty="0"/>
              <a:t>způsob práce, efektivnější (</a:t>
            </a:r>
            <a:r>
              <a:rPr lang="cs-CZ" dirty="0" err="1"/>
              <a:t>Jurajdová</a:t>
            </a:r>
            <a:r>
              <a:rPr lang="cs-CZ" dirty="0"/>
              <a:t>, 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8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Prozkoumat problém a zdroje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071443"/>
              </p:ext>
            </p:extLst>
          </p:nvPr>
        </p:nvGraphicFramePr>
        <p:xfrm>
          <a:off x="491491" y="2000250"/>
          <a:ext cx="10862309" cy="4028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64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Klientova situace z hlediska času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problém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řešení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Minulost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Minulá selhání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Minulé úspěchy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Současnost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nedostatky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Přítomné zdroje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Budoucí omezení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Budoucí možnosti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0703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94F0A-6B1B-5640-8B49-95D2233E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a zdroje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716A5BA-8896-D444-941C-0AE36C2D9B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644797"/>
              </p:ext>
            </p:extLst>
          </p:nvPr>
        </p:nvGraphicFramePr>
        <p:xfrm>
          <a:off x="838200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0679841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64019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problémy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1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02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5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40651-C921-F948-BA30-CCD40319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Eganův</a:t>
            </a:r>
            <a:r>
              <a:rPr lang="cs-CZ" dirty="0"/>
              <a:t>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97034-CB7E-024F-ABC5-D7A1CFF90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Přístup svým charakterem odpovídá požadavkům poraden. Lidé vyhledávají poradnu dobrovolně na základě svého rozhodnutí, proto je zde požadavek </a:t>
            </a:r>
            <a:r>
              <a:rPr lang="cs-CZ" dirty="0" err="1"/>
              <a:t>nedirektivity</a:t>
            </a:r>
            <a:r>
              <a:rPr lang="cs-CZ" dirty="0"/>
              <a:t>. Předpokládá se, že klienti si uvědomují svůj zájem na vyřešení jejich problému a ochoty aktivně se podílet na řešení.</a:t>
            </a:r>
          </a:p>
          <a:p>
            <a:endParaRPr lang="cs-CZ" dirty="0"/>
          </a:p>
          <a:p>
            <a:r>
              <a:rPr lang="cs-CZ" dirty="0"/>
              <a:t>Klient má hlavní aktivitu, má svůj osobní cíl</a:t>
            </a:r>
          </a:p>
          <a:p>
            <a:endParaRPr lang="cs-CZ" dirty="0"/>
          </a:p>
          <a:p>
            <a:r>
              <a:rPr lang="cs-CZ" dirty="0"/>
              <a:t>Můžeme se zaměřit na problém nebo žádoucí stav</a:t>
            </a:r>
          </a:p>
        </p:txBody>
      </p:sp>
    </p:spTree>
    <p:extLst>
      <p:ext uri="{BB962C8B-B14F-4D97-AF65-F5344CB8AC3E}">
        <p14:creationId xmlns:p14="http://schemas.microsoft.com/office/powerpoint/2010/main" val="423726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784DC480-4006-EB43-831A-F8906E47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400AB766-B1D5-8149-88BF-4F58CA4A3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417639"/>
            <a:ext cx="9144000" cy="5411787"/>
          </a:xfrm>
        </p:spPr>
        <p:txBody>
          <a:bodyPr/>
          <a:lstStyle/>
          <a:p>
            <a:pPr marL="0" indent="0">
              <a:buNone/>
            </a:pPr>
            <a:r>
              <a:rPr lang="cs-CZ" altLang="cs-CZ"/>
              <a:t>Eganův model je srozumitelný návod, jak vést efektivně rozhovor. </a:t>
            </a:r>
          </a:p>
          <a:p>
            <a:pPr marL="0" indent="0">
              <a:buNone/>
            </a:pPr>
            <a:r>
              <a:rPr lang="cs-CZ" altLang="cs-CZ"/>
              <a:t>Umožňuje velmi dobré pochopení klientovy situace, která je východiskem pro naplánování další strategie a pro samotnou akci. </a:t>
            </a:r>
          </a:p>
          <a:p>
            <a:pPr marL="0" indent="0">
              <a:buNone/>
            </a:pPr>
            <a:r>
              <a:rPr lang="cs-CZ" altLang="cs-CZ"/>
              <a:t>Je výborným prostředkem komunikace s obtížně    komunikujícími klienty. </a:t>
            </a:r>
          </a:p>
          <a:p>
            <a:pPr marL="0" indent="0">
              <a:buNone/>
            </a:pPr>
            <a:r>
              <a:rPr lang="cs-CZ" altLang="cs-CZ"/>
              <a:t>Předpokládá ovšem dostatek prostoru pro klienta a to jak z hlediska času, tak také z hlediska zabezpečení důvěrnosti.</a:t>
            </a:r>
          </a:p>
        </p:txBody>
      </p:sp>
    </p:spTree>
    <p:extLst>
      <p:ext uri="{BB962C8B-B14F-4D97-AF65-F5344CB8AC3E}">
        <p14:creationId xmlns:p14="http://schemas.microsoft.com/office/powerpoint/2010/main" val="302486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D7F1BAF-A0C9-8C4C-B060-D913B57CD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417638"/>
          </a:xfrm>
        </p:spPr>
        <p:txBody>
          <a:bodyPr/>
          <a:lstStyle/>
          <a:p>
            <a:r>
              <a:rPr lang="cs-CZ" altLang="cs-CZ" sz="3600" b="1"/>
              <a:t>Eganův model poradenského rozhovoru ve 4 fázích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9D788-7411-354A-A501-CD07BC101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altLang="cs-CZ"/>
              <a:t>Fáze představuje současný scénář. Poradce zde zjišťuje, kde se klient nyní nachází, jaký je jeho problém, mapování problému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se nazývá preferovaný scénář a klíčovou roli zde hraje otázka: Kam se chce klient posunout? Kde chce klient být?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znamená akční strategii, kdy poradce spolu s klientem hledá cesty, kterými se klient může dobrat ke svému cíli. Jak se tam klient dostane?</a:t>
            </a:r>
          </a:p>
          <a:p>
            <a:pPr marL="514350" indent="-514350">
              <a:buFontTx/>
              <a:buAutoNum type="arabicPeriod"/>
            </a:pPr>
            <a:r>
              <a:rPr lang="cs-CZ" altLang="cs-CZ"/>
              <a:t>Fáze klient většinou už sám řeší svůj problém.</a:t>
            </a:r>
          </a:p>
          <a:p>
            <a:pPr marL="514350" indent="-514350"/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1416</Words>
  <Application>Microsoft Macintosh PowerPoint</Application>
  <PresentationFormat>Širokoúhlá obrazovka</PresentationFormat>
  <Paragraphs>175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Eganův model</vt:lpstr>
      <vt:lpstr>Kontext sociálního poradenství</vt:lpstr>
      <vt:lpstr>Role a interakce</vt:lpstr>
      <vt:lpstr>Eganův model</vt:lpstr>
      <vt:lpstr>Prozkoumat problém a zdroje</vt:lpstr>
      <vt:lpstr>Problém a zdroje</vt:lpstr>
      <vt:lpstr>Eganův model</vt:lpstr>
      <vt:lpstr>Eganův model poradenského rozhovoru</vt:lpstr>
      <vt:lpstr>Eganův model poradenského rozhovoru ve 4 fázích</vt:lpstr>
      <vt:lpstr>1. fáze: Kde se klient nachází nyní? Mapování problému</vt:lpstr>
      <vt:lpstr>Druhá fáze rozhovoru - zjištění, o co klient usiluje, kde chce klient být? </vt:lpstr>
      <vt:lpstr>Postupuje se podle tří kroků:</vt:lpstr>
      <vt:lpstr>Možné cíle v naší kazuistice</vt:lpstr>
      <vt:lpstr> Třetí fáze rozhovoru - vypracování možností řešení problému </vt:lpstr>
      <vt:lpstr> 4.fáze klient většinou už sám řeší svůj problém. </vt:lpstr>
      <vt:lpstr>Role sociálního pracovníka</vt:lpstr>
      <vt:lpstr>Johariho okno – aneb, jaký je náš veřejný obraz</vt:lpstr>
      <vt:lpstr>Prezentace aplikace PowerPoint</vt:lpstr>
      <vt:lpstr>Prezentace aplikace PowerPoint</vt:lpstr>
      <vt:lpstr>Prezentace aplikace PowerPoint</vt:lpstr>
      <vt:lpstr>Jiný model – ve skupině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Eganův model</dc:title>
  <dc:creator>Petr Fabián</dc:creator>
  <cp:lastModifiedBy>Petr Fabián</cp:lastModifiedBy>
  <cp:revision>7</cp:revision>
  <dcterms:created xsi:type="dcterms:W3CDTF">2022-03-28T07:36:59Z</dcterms:created>
  <dcterms:modified xsi:type="dcterms:W3CDTF">2023-05-31T10:36:13Z</dcterms:modified>
</cp:coreProperties>
</file>