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14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04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6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8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39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48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54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1/17/2024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14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1/17/2024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73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1/17/2024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43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29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07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8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69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Freeform: Shape 71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74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9BE3A7D-E844-B8E5-30E4-6034811C9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7494" y="1355904"/>
            <a:ext cx="5369169" cy="161961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6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Zdravá</a:t>
            </a:r>
            <a:r>
              <a:rPr lang="en-US" sz="6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výživa</a:t>
            </a:r>
            <a:r>
              <a:rPr lang="en-US" sz="6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cs-CZ" sz="3700" dirty="0"/>
            </a:br>
            <a:r>
              <a:rPr lang="cs-CZ" sz="3700" dirty="0"/>
              <a:t>	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aneb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výživou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zdraví</a:t>
            </a:r>
            <a:endParaRPr lang="en-US" sz="3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5" name="Picture 3" descr="Miska s cereáliemi">
            <a:extLst>
              <a:ext uri="{FF2B5EF4-FFF2-40B4-BE49-F238E27FC236}">
                <a16:creationId xmlns:a16="http://schemas.microsoft.com/office/drawing/2014/main" id="{20B5EED1-6517-83B4-5BAA-42121671C3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68" r="22075"/>
          <a:stretch/>
        </p:blipFill>
        <p:spPr>
          <a:xfrm>
            <a:off x="-52346" y="10"/>
            <a:ext cx="5827552" cy="6857990"/>
          </a:xfrm>
          <a:custGeom>
            <a:avLst/>
            <a:gdLst/>
            <a:ahLst/>
            <a:cxnLst/>
            <a:rect l="l" t="t" r="r" b="b"/>
            <a:pathLst>
              <a:path w="5827552" h="6858000">
                <a:moveTo>
                  <a:pt x="5436113" y="4232571"/>
                </a:moveTo>
                <a:cubicBezTo>
                  <a:pt x="5625722" y="4232571"/>
                  <a:pt x="5779430" y="4386279"/>
                  <a:pt x="5779430" y="4575888"/>
                </a:cubicBezTo>
                <a:cubicBezTo>
                  <a:pt x="5779430" y="4765497"/>
                  <a:pt x="5625722" y="4919205"/>
                  <a:pt x="5436113" y="4919205"/>
                </a:cubicBezTo>
                <a:cubicBezTo>
                  <a:pt x="5246504" y="4919205"/>
                  <a:pt x="5092796" y="4765497"/>
                  <a:pt x="5092796" y="4575888"/>
                </a:cubicBezTo>
                <a:cubicBezTo>
                  <a:pt x="5092796" y="4386279"/>
                  <a:pt x="5246504" y="4232571"/>
                  <a:pt x="5436113" y="4232571"/>
                </a:cubicBezTo>
                <a:close/>
                <a:moveTo>
                  <a:pt x="5580185" y="1806694"/>
                </a:moveTo>
                <a:cubicBezTo>
                  <a:pt x="5699726" y="1806694"/>
                  <a:pt x="5799461" y="1891487"/>
                  <a:pt x="5822527" y="2004209"/>
                </a:cubicBezTo>
                <a:lnTo>
                  <a:pt x="5827552" y="2054052"/>
                </a:lnTo>
                <a:lnTo>
                  <a:pt x="5827552" y="2054073"/>
                </a:lnTo>
                <a:lnTo>
                  <a:pt x="5822527" y="2103916"/>
                </a:lnTo>
                <a:cubicBezTo>
                  <a:pt x="5799461" y="2216637"/>
                  <a:pt x="5699726" y="2301430"/>
                  <a:pt x="5580185" y="2301430"/>
                </a:cubicBezTo>
                <a:cubicBezTo>
                  <a:pt x="5443567" y="2301430"/>
                  <a:pt x="5332817" y="2190680"/>
                  <a:pt x="5332817" y="2054062"/>
                </a:cubicBezTo>
                <a:cubicBezTo>
                  <a:pt x="5332817" y="1917444"/>
                  <a:pt x="5443567" y="1806694"/>
                  <a:pt x="5580185" y="1806694"/>
                </a:cubicBezTo>
                <a:close/>
                <a:moveTo>
                  <a:pt x="5580184" y="1294715"/>
                </a:moveTo>
                <a:cubicBezTo>
                  <a:pt x="5659753" y="1294715"/>
                  <a:pt x="5724256" y="1359218"/>
                  <a:pt x="5724256" y="1438787"/>
                </a:cubicBezTo>
                <a:cubicBezTo>
                  <a:pt x="5724256" y="1518356"/>
                  <a:pt x="5659753" y="1582859"/>
                  <a:pt x="5580184" y="1582859"/>
                </a:cubicBezTo>
                <a:cubicBezTo>
                  <a:pt x="5500615" y="1582859"/>
                  <a:pt x="5436112" y="1518356"/>
                  <a:pt x="5436112" y="1438787"/>
                </a:cubicBezTo>
                <a:cubicBezTo>
                  <a:pt x="5436112" y="1359218"/>
                  <a:pt x="5500615" y="1294715"/>
                  <a:pt x="5580184" y="1294715"/>
                </a:cubicBezTo>
                <a:close/>
                <a:moveTo>
                  <a:pt x="0" y="0"/>
                </a:moveTo>
                <a:lnTo>
                  <a:pt x="5346882" y="0"/>
                </a:lnTo>
                <a:lnTo>
                  <a:pt x="5396357" y="64140"/>
                </a:lnTo>
                <a:cubicBezTo>
                  <a:pt x="5509528" y="228632"/>
                  <a:pt x="5577723" y="424885"/>
                  <a:pt x="5582550" y="646882"/>
                </a:cubicBezTo>
                <a:cubicBezTo>
                  <a:pt x="5608062" y="1102027"/>
                  <a:pt x="5203194" y="1301070"/>
                  <a:pt x="5151872" y="1809180"/>
                </a:cubicBezTo>
                <a:cubicBezTo>
                  <a:pt x="5104686" y="2276432"/>
                  <a:pt x="5496947" y="2514465"/>
                  <a:pt x="5323965" y="3464278"/>
                </a:cubicBezTo>
                <a:cubicBezTo>
                  <a:pt x="5211960" y="4079388"/>
                  <a:pt x="4297510" y="4259025"/>
                  <a:pt x="5513003" y="5720066"/>
                </a:cubicBezTo>
                <a:cubicBezTo>
                  <a:pt x="5768583" y="6027176"/>
                  <a:pt x="5791560" y="6490332"/>
                  <a:pt x="5601722" y="6841105"/>
                </a:cubicBezTo>
                <a:lnTo>
                  <a:pt x="5590822" y="6858000"/>
                </a:lnTo>
                <a:lnTo>
                  <a:pt x="1735" y="6858000"/>
                </a:lnTo>
                <a:lnTo>
                  <a:pt x="0" y="6858000"/>
                </a:lnTo>
                <a:lnTo>
                  <a:pt x="0" y="6849812"/>
                </a:lnTo>
                <a:lnTo>
                  <a:pt x="0" y="6483067"/>
                </a:lnTo>
                <a:lnTo>
                  <a:pt x="0" y="1250146"/>
                </a:lnTo>
                <a:close/>
              </a:path>
            </a:pathLst>
          </a:cu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2803B62E-3E6C-2C6C-EB79-25358ED15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6892" y="4331419"/>
            <a:ext cx="3788883" cy="2293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Jméno a příjmení</a:t>
            </a:r>
          </a:p>
          <a:p>
            <a:r>
              <a:rPr lang="cs-CZ"/>
              <a:t>Studijní </a:t>
            </a:r>
            <a:r>
              <a:rPr lang="cs-CZ" dirty="0"/>
              <a:t>obor</a:t>
            </a:r>
          </a:p>
          <a:p>
            <a:r>
              <a:rPr lang="en-US" dirty="0"/>
              <a:t>. </a:t>
            </a:r>
            <a:r>
              <a:rPr lang="en-US" dirty="0" err="1"/>
              <a:t>ročník</a:t>
            </a:r>
            <a:r>
              <a:rPr lang="en-US" dirty="0"/>
              <a:t>, </a:t>
            </a:r>
            <a:r>
              <a:rPr lang="en-US" dirty="0" err="1"/>
              <a:t>kombinovaná</a:t>
            </a:r>
            <a:r>
              <a:rPr lang="en-US" dirty="0"/>
              <a:t> forma</a:t>
            </a:r>
          </a:p>
          <a:p>
            <a:r>
              <a:rPr lang="en-US" dirty="0"/>
              <a:t>LS - 2023</a:t>
            </a:r>
          </a:p>
        </p:txBody>
      </p:sp>
    </p:spTree>
    <p:extLst>
      <p:ext uri="{BB962C8B-B14F-4D97-AF65-F5344CB8AC3E}">
        <p14:creationId xmlns:p14="http://schemas.microsoft.com/office/powerpoint/2010/main" val="3608965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6BDF4D-4826-490A-8307-7247A295E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E0FF4CF-25CB-4537-9BBF-28B36C76B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65328" y="1352190"/>
            <a:ext cx="7823624" cy="5505810"/>
          </a:xfrm>
          <a:custGeom>
            <a:avLst/>
            <a:gdLst>
              <a:gd name="connsiteX0" fmla="*/ 7676365 w 7823624"/>
              <a:gd name="connsiteY0" fmla="*/ 583688 h 5505810"/>
              <a:gd name="connsiteX1" fmla="*/ 7807957 w 7823624"/>
              <a:gd name="connsiteY1" fmla="*/ 609260 h 5505810"/>
              <a:gd name="connsiteX2" fmla="*/ 7823624 w 7823624"/>
              <a:gd name="connsiteY2" fmla="*/ 618028 h 5505810"/>
              <a:gd name="connsiteX3" fmla="*/ 7823624 w 7823624"/>
              <a:gd name="connsiteY3" fmla="*/ 1356037 h 5505810"/>
              <a:gd name="connsiteX4" fmla="*/ 7783921 w 7823624"/>
              <a:gd name="connsiteY4" fmla="*/ 1367061 h 5505810"/>
              <a:gd name="connsiteX5" fmla="*/ 7685829 w 7823624"/>
              <a:gd name="connsiteY5" fmla="*/ 1364631 h 5505810"/>
              <a:gd name="connsiteX6" fmla="*/ 7556041 w 7823624"/>
              <a:gd name="connsiteY6" fmla="*/ 1308528 h 5505810"/>
              <a:gd name="connsiteX7" fmla="*/ 7412440 w 7823624"/>
              <a:gd name="connsiteY7" fmla="*/ 765688 h 5505810"/>
              <a:gd name="connsiteX8" fmla="*/ 7676365 w 7823624"/>
              <a:gd name="connsiteY8" fmla="*/ 583688 h 5505810"/>
              <a:gd name="connsiteX9" fmla="*/ 7062857 w 7823624"/>
              <a:gd name="connsiteY9" fmla="*/ 396783 h 5505810"/>
              <a:gd name="connsiteX10" fmla="*/ 7127059 w 7823624"/>
              <a:gd name="connsiteY10" fmla="*/ 424535 h 5505810"/>
              <a:gd name="connsiteX11" fmla="*/ 7198094 w 7823624"/>
              <a:gd name="connsiteY11" fmla="*/ 693059 h 5505810"/>
              <a:gd name="connsiteX12" fmla="*/ 7099157 w 7823624"/>
              <a:gd name="connsiteY12" fmla="*/ 778505 h 5505810"/>
              <a:gd name="connsiteX13" fmla="*/ 7034998 w 7823624"/>
              <a:gd name="connsiteY13" fmla="*/ 780480 h 5505810"/>
              <a:gd name="connsiteX14" fmla="*/ 6970795 w 7823624"/>
              <a:gd name="connsiteY14" fmla="*/ 752727 h 5505810"/>
              <a:gd name="connsiteX15" fmla="*/ 6899760 w 7823624"/>
              <a:gd name="connsiteY15" fmla="*/ 484203 h 5505810"/>
              <a:gd name="connsiteX16" fmla="*/ 7062857 w 7823624"/>
              <a:gd name="connsiteY16" fmla="*/ 396783 h 5505810"/>
              <a:gd name="connsiteX17" fmla="*/ 1780739 w 7823624"/>
              <a:gd name="connsiteY17" fmla="*/ 1190 h 5505810"/>
              <a:gd name="connsiteX18" fmla="*/ 2850847 w 7823624"/>
              <a:gd name="connsiteY18" fmla="*/ 384530 h 5505810"/>
              <a:gd name="connsiteX19" fmla="*/ 3809413 w 7823624"/>
              <a:gd name="connsiteY19" fmla="*/ 1153764 h 5505810"/>
              <a:gd name="connsiteX20" fmla="*/ 5160376 w 7823624"/>
              <a:gd name="connsiteY20" fmla="*/ 1003825 h 5505810"/>
              <a:gd name="connsiteX21" fmla="*/ 5677238 w 7823624"/>
              <a:gd name="connsiteY21" fmla="*/ 480424 h 5505810"/>
              <a:gd name="connsiteX22" fmla="*/ 7082965 w 7823624"/>
              <a:gd name="connsiteY22" fmla="*/ 1065272 h 5505810"/>
              <a:gd name="connsiteX23" fmla="*/ 7687818 w 7823624"/>
              <a:gd name="connsiteY23" fmla="*/ 1625585 h 5505810"/>
              <a:gd name="connsiteX24" fmla="*/ 7823624 w 7823624"/>
              <a:gd name="connsiteY24" fmla="*/ 1633445 h 5505810"/>
              <a:gd name="connsiteX25" fmla="*/ 7823624 w 7823624"/>
              <a:gd name="connsiteY25" fmla="*/ 5505810 h 5505810"/>
              <a:gd name="connsiteX26" fmla="*/ 1419133 w 7823624"/>
              <a:gd name="connsiteY26" fmla="*/ 5505810 h 5505810"/>
              <a:gd name="connsiteX27" fmla="*/ 1422753 w 7823624"/>
              <a:gd name="connsiteY27" fmla="*/ 5488656 h 5505810"/>
              <a:gd name="connsiteX28" fmla="*/ 1543078 w 7823624"/>
              <a:gd name="connsiteY28" fmla="*/ 4961644 h 5505810"/>
              <a:gd name="connsiteX29" fmla="*/ 1334564 w 7823624"/>
              <a:gd name="connsiteY29" fmla="*/ 4133160 h 5505810"/>
              <a:gd name="connsiteX30" fmla="*/ 670875 w 7823624"/>
              <a:gd name="connsiteY30" fmla="*/ 3489628 h 5505810"/>
              <a:gd name="connsiteX31" fmla="*/ 499515 w 7823624"/>
              <a:gd name="connsiteY31" fmla="*/ 578153 h 5505810"/>
              <a:gd name="connsiteX32" fmla="*/ 1780739 w 7823624"/>
              <a:gd name="connsiteY32" fmla="*/ 1190 h 550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823624" h="5505810">
                <a:moveTo>
                  <a:pt x="7676365" y="583688"/>
                </a:moveTo>
                <a:cubicBezTo>
                  <a:pt x="7719804" y="582304"/>
                  <a:pt x="7764489" y="590613"/>
                  <a:pt x="7807957" y="609260"/>
                </a:cubicBezTo>
                <a:lnTo>
                  <a:pt x="7823624" y="618028"/>
                </a:lnTo>
                <a:lnTo>
                  <a:pt x="7823624" y="1356037"/>
                </a:lnTo>
                <a:lnTo>
                  <a:pt x="7783921" y="1367061"/>
                </a:lnTo>
                <a:cubicBezTo>
                  <a:pt x="7751926" y="1371702"/>
                  <a:pt x="7718882" y="1370985"/>
                  <a:pt x="7685829" y="1364631"/>
                </a:cubicBezTo>
                <a:cubicBezTo>
                  <a:pt x="7641760" y="1356162"/>
                  <a:pt x="7597675" y="1337676"/>
                  <a:pt x="7556041" y="1308528"/>
                </a:cubicBezTo>
                <a:cubicBezTo>
                  <a:pt x="7389499" y="1191936"/>
                  <a:pt x="7325207" y="948898"/>
                  <a:pt x="7412440" y="765688"/>
                </a:cubicBezTo>
                <a:cubicBezTo>
                  <a:pt x="7466961" y="651183"/>
                  <a:pt x="7567768" y="587147"/>
                  <a:pt x="7676365" y="583688"/>
                </a:cubicBezTo>
                <a:close/>
                <a:moveTo>
                  <a:pt x="7062857" y="396783"/>
                </a:moveTo>
                <a:cubicBezTo>
                  <a:pt x="7084657" y="400973"/>
                  <a:pt x="7106463" y="410117"/>
                  <a:pt x="7127059" y="424535"/>
                </a:cubicBezTo>
                <a:cubicBezTo>
                  <a:pt x="7209442" y="482209"/>
                  <a:pt x="7241245" y="602433"/>
                  <a:pt x="7198094" y="693059"/>
                </a:cubicBezTo>
                <a:cubicBezTo>
                  <a:pt x="7176519" y="738373"/>
                  <a:pt x="7140289" y="767709"/>
                  <a:pt x="7099157" y="778505"/>
                </a:cubicBezTo>
                <a:cubicBezTo>
                  <a:pt x="7078590" y="783905"/>
                  <a:pt x="7056797" y="784670"/>
                  <a:pt x="7034998" y="780480"/>
                </a:cubicBezTo>
                <a:cubicBezTo>
                  <a:pt x="7013198" y="776289"/>
                  <a:pt x="6991391" y="767146"/>
                  <a:pt x="6970795" y="752727"/>
                </a:cubicBezTo>
                <a:cubicBezTo>
                  <a:pt x="6888412" y="695052"/>
                  <a:pt x="6856608" y="574829"/>
                  <a:pt x="6899760" y="484203"/>
                </a:cubicBezTo>
                <a:cubicBezTo>
                  <a:pt x="6932124" y="416232"/>
                  <a:pt x="6997458" y="384213"/>
                  <a:pt x="7062857" y="396783"/>
                </a:cubicBezTo>
                <a:close/>
                <a:moveTo>
                  <a:pt x="1780739" y="1190"/>
                </a:moveTo>
                <a:cubicBezTo>
                  <a:pt x="2129768" y="14988"/>
                  <a:pt x="2488852" y="148495"/>
                  <a:pt x="2850847" y="384530"/>
                </a:cubicBezTo>
                <a:cubicBezTo>
                  <a:pt x="3184362" y="601036"/>
                  <a:pt x="3487788" y="901267"/>
                  <a:pt x="3809413" y="1153764"/>
                </a:cubicBezTo>
                <a:cubicBezTo>
                  <a:pt x="4262448" y="1508236"/>
                  <a:pt x="4750558" y="1545992"/>
                  <a:pt x="5160376" y="1003825"/>
                </a:cubicBezTo>
                <a:cubicBezTo>
                  <a:pt x="5313232" y="801671"/>
                  <a:pt x="5481196" y="587300"/>
                  <a:pt x="5677238" y="480424"/>
                </a:cubicBezTo>
                <a:cubicBezTo>
                  <a:pt x="6182723" y="204840"/>
                  <a:pt x="6667481" y="431193"/>
                  <a:pt x="7082965" y="1065272"/>
                </a:cubicBezTo>
                <a:cubicBezTo>
                  <a:pt x="7249706" y="1319645"/>
                  <a:pt x="7421998" y="1601453"/>
                  <a:pt x="7687818" y="1625585"/>
                </a:cubicBezTo>
                <a:lnTo>
                  <a:pt x="7823624" y="1633445"/>
                </a:lnTo>
                <a:lnTo>
                  <a:pt x="7823624" y="5505810"/>
                </a:lnTo>
                <a:lnTo>
                  <a:pt x="1419133" y="5505810"/>
                </a:lnTo>
                <a:lnTo>
                  <a:pt x="1422753" y="5488656"/>
                </a:lnTo>
                <a:cubicBezTo>
                  <a:pt x="1462649" y="5312984"/>
                  <a:pt x="1506176" y="5138278"/>
                  <a:pt x="1543078" y="4961644"/>
                </a:cubicBezTo>
                <a:cubicBezTo>
                  <a:pt x="1609806" y="4640258"/>
                  <a:pt x="1539760" y="4343419"/>
                  <a:pt x="1334564" y="4133160"/>
                </a:cubicBezTo>
                <a:cubicBezTo>
                  <a:pt x="1117562" y="3910930"/>
                  <a:pt x="900716" y="3685928"/>
                  <a:pt x="670875" y="3489628"/>
                </a:cubicBezTo>
                <a:cubicBezTo>
                  <a:pt x="-321639" y="2642174"/>
                  <a:pt x="-67393" y="1165752"/>
                  <a:pt x="499515" y="578153"/>
                </a:cubicBezTo>
                <a:cubicBezTo>
                  <a:pt x="899852" y="163598"/>
                  <a:pt x="1331986" y="-16550"/>
                  <a:pt x="1780739" y="11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051B0C-952D-1E67-0350-D47041B71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534" y="1247775"/>
            <a:ext cx="5715001" cy="474820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cs-CZ" sz="1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Makrobiotika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Vychází z filozofie existence (Jing-jang, buddhismus), nejde jen o výživu, ale též o určitou duchovní filozofii.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Různé názory na příjem potravy – často se setkáváme s tím, že jsou jako vegani nebo jen pojídají ovoce, ořechy, med, zrní, olivový olej apod.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cs-CZ" sz="1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Rizika alternativní stravy</a:t>
            </a:r>
          </a:p>
          <a:p>
            <a:pPr>
              <a:lnSpc>
                <a:spcPct val="100000"/>
              </a:lnSpc>
            </a:pP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Největší </a:t>
            </a:r>
            <a:r>
              <a:rPr lang="cs-CZ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rizika alternativní výživy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hrozí dětem v období rychlého růstu, tzn. </a:t>
            </a:r>
            <a:r>
              <a:rPr lang="cs-CZ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kojencům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pubescentům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Nedostatečné množství mléčných příkrmů je příčinou nedostatku bílkovin a energie, nadbytek rostlinné stravy zase může způsobit zažívací potíže.</a:t>
            </a:r>
          </a:p>
          <a:p>
            <a:pPr>
              <a:lnSpc>
                <a:spcPct val="100000"/>
              </a:lnSpc>
            </a:pPr>
            <a:r>
              <a:rPr lang="cs-CZ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Vegetariánství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způsobuje nedostatek živin, jako např. – vit. D, B12, riboflavinu, proteinů, vápníků, železa, zinku.</a:t>
            </a:r>
          </a:p>
          <a:p>
            <a:pPr>
              <a:lnSpc>
                <a:spcPct val="100000"/>
              </a:lnSpc>
            </a:pPr>
            <a:r>
              <a:rPr lang="cs-CZ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Makrobiotikům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hrozí nižší vzrůst, podvýživa z nedostatku energie a bílkovin</a:t>
            </a:r>
          </a:p>
          <a:p>
            <a:pPr>
              <a:lnSpc>
                <a:spcPct val="100000"/>
              </a:lnSpc>
            </a:pPr>
            <a:endParaRPr lang="cs-CZ" sz="800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FA8752B4-4C00-5F9C-7086-1906D2703F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155394"/>
              </p:ext>
            </p:extLst>
          </p:nvPr>
        </p:nvGraphicFramePr>
        <p:xfrm>
          <a:off x="6440848" y="4355190"/>
          <a:ext cx="5533791" cy="230124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858040">
                  <a:extLst>
                    <a:ext uri="{9D8B030D-6E8A-4147-A177-3AD203B41FA5}">
                      <a16:colId xmlns:a16="http://schemas.microsoft.com/office/drawing/2014/main" val="4494717"/>
                    </a:ext>
                  </a:extLst>
                </a:gridCol>
                <a:gridCol w="618073">
                  <a:extLst>
                    <a:ext uri="{9D8B030D-6E8A-4147-A177-3AD203B41FA5}">
                      <a16:colId xmlns:a16="http://schemas.microsoft.com/office/drawing/2014/main" val="2931946548"/>
                    </a:ext>
                  </a:extLst>
                </a:gridCol>
                <a:gridCol w="374409">
                  <a:extLst>
                    <a:ext uri="{9D8B030D-6E8A-4147-A177-3AD203B41FA5}">
                      <a16:colId xmlns:a16="http://schemas.microsoft.com/office/drawing/2014/main" val="3196941725"/>
                    </a:ext>
                  </a:extLst>
                </a:gridCol>
                <a:gridCol w="1374533">
                  <a:extLst>
                    <a:ext uri="{9D8B030D-6E8A-4147-A177-3AD203B41FA5}">
                      <a16:colId xmlns:a16="http://schemas.microsoft.com/office/drawing/2014/main" val="4241898241"/>
                    </a:ext>
                  </a:extLst>
                </a:gridCol>
                <a:gridCol w="1308736">
                  <a:extLst>
                    <a:ext uri="{9D8B030D-6E8A-4147-A177-3AD203B41FA5}">
                      <a16:colId xmlns:a16="http://schemas.microsoft.com/office/drawing/2014/main" val="605441348"/>
                    </a:ext>
                  </a:extLst>
                </a:gridCol>
              </a:tblGrid>
              <a:tr h="244806">
                <a:tc gridSpan="2">
                  <a:txBody>
                    <a:bodyPr/>
                    <a:lstStyle/>
                    <a:p>
                      <a:pPr algn="ctr"/>
                      <a:r>
                        <a:rPr lang="cs-CZ" sz="2100" dirty="0">
                          <a:effectLst/>
                        </a:rPr>
                        <a:t>VEGETARIÁNI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7" marR="57487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sz="2100">
                          <a:effectLst/>
                        </a:rPr>
                        <a:t>MAKROBIOTICI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7" marR="57487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791381"/>
                  </a:ext>
                </a:extLst>
              </a:tr>
              <a:tr h="351244"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Co mohou?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693" marR="88693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Co nesmí?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693" marR="8869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Co mohou?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693" marR="886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Co nesmí?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693" marR="88693" marT="0" marB="0"/>
                </a:tc>
                <a:extLst>
                  <a:ext uri="{0D108BD9-81ED-4DB2-BD59-A6C34878D82A}">
                    <a16:rowId xmlns:a16="http://schemas.microsoft.com/office/drawing/2014/main" val="1861759865"/>
                  </a:ext>
                </a:extLst>
              </a:tr>
              <a:tr h="178283"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ovoce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693" marR="88693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maso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693" marR="8869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ovoce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693" marR="886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mléko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693" marR="88693" marT="0" marB="0"/>
                </a:tc>
                <a:extLst>
                  <a:ext uri="{0D108BD9-81ED-4DB2-BD59-A6C34878D82A}">
                    <a16:rowId xmlns:a16="http://schemas.microsoft.com/office/drawing/2014/main" val="3891404474"/>
                  </a:ext>
                </a:extLst>
              </a:tr>
              <a:tr h="324635"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zelenina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693" marR="88693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uzeniny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693" marR="8869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zelenina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693" marR="886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mléčné výrobky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693" marR="88693" marT="0" marB="0"/>
                </a:tc>
                <a:extLst>
                  <a:ext uri="{0D108BD9-81ED-4DB2-BD59-A6C34878D82A}">
                    <a16:rowId xmlns:a16="http://schemas.microsoft.com/office/drawing/2014/main" val="208598105"/>
                  </a:ext>
                </a:extLst>
              </a:tr>
              <a:tr h="178283"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vejce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693" marR="88693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paštiky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693" marR="8869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med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693" marR="886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maso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693" marR="88693" marT="0" marB="0"/>
                </a:tc>
                <a:extLst>
                  <a:ext uri="{0D108BD9-81ED-4DB2-BD59-A6C34878D82A}">
                    <a16:rowId xmlns:a16="http://schemas.microsoft.com/office/drawing/2014/main" val="1600996038"/>
                  </a:ext>
                </a:extLst>
              </a:tr>
              <a:tr h="178283"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ryby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693" marR="88693" marT="0" marB="0"/>
                </a:tc>
                <a:tc rowSpan="3" gridSpan="2">
                  <a:txBody>
                    <a:bodyPr/>
                    <a:lstStyle/>
                    <a:p>
                      <a:pPr algn="l"/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693" marR="88693" marT="0" marB="0"/>
                </a:tc>
                <a:tc rowSpan="3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zrní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693" marR="886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vejce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693" marR="88693" marT="0" marB="0"/>
                </a:tc>
                <a:extLst>
                  <a:ext uri="{0D108BD9-81ED-4DB2-BD59-A6C34878D82A}">
                    <a16:rowId xmlns:a16="http://schemas.microsoft.com/office/drawing/2014/main" val="1990527241"/>
                  </a:ext>
                </a:extLst>
              </a:tr>
              <a:tr h="178283"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mléko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693" marR="88693" marT="0" marB="0"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ořechy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693" marR="88693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ryby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693" marR="88693" marT="0" marB="0"/>
                </a:tc>
                <a:extLst>
                  <a:ext uri="{0D108BD9-81ED-4DB2-BD59-A6C34878D82A}">
                    <a16:rowId xmlns:a16="http://schemas.microsoft.com/office/drawing/2014/main" val="3694514784"/>
                  </a:ext>
                </a:extLst>
              </a:tr>
              <a:tr h="178283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>mléčné výrobky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693" marR="88693" marT="0" marB="0"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744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7027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menu, ovoce, jídlo&#10;&#10;Popis byl vytvořen automaticky">
            <a:extLst>
              <a:ext uri="{FF2B5EF4-FFF2-40B4-BE49-F238E27FC236}">
                <a16:creationId xmlns:a16="http://schemas.microsoft.com/office/drawing/2014/main" id="{37B275D7-0300-7A96-19D0-772D1706B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875" y="1266825"/>
            <a:ext cx="7839374" cy="517207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6577460-3326-08F4-7A90-DA018FA2FEEE}"/>
              </a:ext>
            </a:extLst>
          </p:cNvPr>
          <p:cNvSpPr txBox="1"/>
          <p:nvPr/>
        </p:nvSpPr>
        <p:spPr>
          <a:xfrm>
            <a:off x="590549" y="419100"/>
            <a:ext cx="530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Nyní je velkým hitem tzv. Zdravý talíř viz obrázek </a:t>
            </a:r>
          </a:p>
        </p:txBody>
      </p:sp>
    </p:spTree>
    <p:extLst>
      <p:ext uri="{BB962C8B-B14F-4D97-AF65-F5344CB8AC3E}">
        <p14:creationId xmlns:p14="http://schemas.microsoft.com/office/powerpoint/2010/main" val="1548593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E0FA0D-72AF-BD23-90BD-3330416E6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93404"/>
            <a:ext cx="10972800" cy="4036534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cs-CZ" sz="1800" b="1" kern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co na závěr?</a:t>
            </a: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Strava člověka (řadí se mezi všežravce) by měla zahrnovat jak potraviny živočišného, tak i rostlinného původu. </a:t>
            </a: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Živočišná strava je významná vyšší biologickou hodnotou bílkovin a rostlinná zase obsahuje vlákninu.</a:t>
            </a: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Podmínkou zdravého vývoje jedince je pestrá skladba každodenního jídelníčku</a:t>
            </a:r>
          </a:p>
          <a:p>
            <a:pPr marL="342900" lvl="0" indent="-342900">
              <a:buFont typeface="Wingdings" panose="05000000000000000000" pitchFamily="2" charset="2"/>
              <a:buChar char=""/>
            </a:pP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cs-CZ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Zajímavost</a:t>
            </a:r>
          </a:p>
          <a:p>
            <a:pPr lvl="0"/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Bez jídla člověk přežije přibližně jeden měsíc, bez vody jen několik dní. (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Guinesova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kniha rekordů uvádí 42 dny bez jídla a 18 dní bez vody.</a:t>
            </a:r>
          </a:p>
          <a:p>
            <a:pPr lvl="0"/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„Statistiky ukazují, že životospráva ovlivňuje naše zdraví z 50%...“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0049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4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Čerstvé jídlo, jablko, zemědělská produkce, Prodej ovoce a zeleniny&#10;&#10;Popis byl vytvořen automaticky">
            <a:extLst>
              <a:ext uri="{FF2B5EF4-FFF2-40B4-BE49-F238E27FC236}">
                <a16:creationId xmlns:a16="http://schemas.microsoft.com/office/drawing/2014/main" id="{ECD387CD-6296-9F75-17BE-B69E33BCBB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10"/>
          <a:stretch/>
        </p:blipFill>
        <p:spPr>
          <a:xfrm>
            <a:off x="-74645" y="10"/>
            <a:ext cx="12266645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4EC6B62-8D18-47C6-815A-17919789F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50443" y="-1383557"/>
            <a:ext cx="6858000" cy="9625112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55000">
                <a:srgbClr val="000000">
                  <a:alpha val="46000"/>
                </a:srgbClr>
              </a:gs>
              <a:gs pos="0">
                <a:srgbClr val="000000">
                  <a:alpha val="6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164CB81-4CBA-12E9-6FA7-327F2DC43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142" y="5625965"/>
            <a:ext cx="5348325" cy="9990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600" dirty="0" err="1">
                <a:solidFill>
                  <a:srgbClr val="FFFFFF"/>
                </a:solidFill>
              </a:rPr>
              <a:t>Děkuji</a:t>
            </a:r>
            <a:r>
              <a:rPr lang="en-US" sz="3600" dirty="0">
                <a:solidFill>
                  <a:srgbClr val="FFFFFF"/>
                </a:solidFill>
              </a:rPr>
              <a:t> za </a:t>
            </a:r>
            <a:r>
              <a:rPr lang="en-US" sz="3600" dirty="0" err="1">
                <a:solidFill>
                  <a:srgbClr val="FFFFFF"/>
                </a:solidFill>
              </a:rPr>
              <a:t>pozornost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0EE1950E-A750-4EB6-943D-2FE814B8F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2630" cy="2848482"/>
          </a:xfrm>
          <a:custGeom>
            <a:avLst/>
            <a:gdLst>
              <a:gd name="connsiteX0" fmla="*/ 1193013 w 2432630"/>
              <a:gd name="connsiteY0" fmla="*/ 1609830 h 2848482"/>
              <a:gd name="connsiteX1" fmla="*/ 1452520 w 2432630"/>
              <a:gd name="connsiteY1" fmla="*/ 1771993 h 2848482"/>
              <a:gd name="connsiteX2" fmla="*/ 1333256 w 2432630"/>
              <a:gd name="connsiteY2" fmla="*/ 2217094 h 2848482"/>
              <a:gd name="connsiteX3" fmla="*/ 888154 w 2432630"/>
              <a:gd name="connsiteY3" fmla="*/ 2097829 h 2848482"/>
              <a:gd name="connsiteX4" fmla="*/ 1007419 w 2432630"/>
              <a:gd name="connsiteY4" fmla="*/ 1652728 h 2848482"/>
              <a:gd name="connsiteX5" fmla="*/ 1193013 w 2432630"/>
              <a:gd name="connsiteY5" fmla="*/ 1609830 h 2848482"/>
              <a:gd name="connsiteX6" fmla="*/ 1721013 w 2432630"/>
              <a:gd name="connsiteY6" fmla="*/ 1345937 h 2848482"/>
              <a:gd name="connsiteX7" fmla="*/ 1880524 w 2432630"/>
              <a:gd name="connsiteY7" fmla="*/ 1425334 h 2848482"/>
              <a:gd name="connsiteX8" fmla="*/ 1821528 w 2432630"/>
              <a:gd name="connsiteY8" fmla="*/ 1645511 h 2848482"/>
              <a:gd name="connsiteX9" fmla="*/ 1601350 w 2432630"/>
              <a:gd name="connsiteY9" fmla="*/ 1586514 h 2848482"/>
              <a:gd name="connsiteX10" fmla="*/ 1660347 w 2432630"/>
              <a:gd name="connsiteY10" fmla="*/ 1366337 h 2848482"/>
              <a:gd name="connsiteX11" fmla="*/ 1721013 w 2432630"/>
              <a:gd name="connsiteY11" fmla="*/ 1345937 h 2848482"/>
              <a:gd name="connsiteX12" fmla="*/ 0 w 2432630"/>
              <a:gd name="connsiteY12" fmla="*/ 0 h 2848482"/>
              <a:gd name="connsiteX13" fmla="*/ 2420476 w 2432630"/>
              <a:gd name="connsiteY13" fmla="*/ 0 h 2848482"/>
              <a:gd name="connsiteX14" fmla="*/ 2431096 w 2432630"/>
              <a:gd name="connsiteY14" fmla="*/ 94052 h 2848482"/>
              <a:gd name="connsiteX15" fmla="*/ 2426545 w 2432630"/>
              <a:gd name="connsiteY15" fmla="*/ 261706 h 2848482"/>
              <a:gd name="connsiteX16" fmla="*/ 1347411 w 2432630"/>
              <a:gd name="connsiteY16" fmla="*/ 1289202 h 2848482"/>
              <a:gd name="connsiteX17" fmla="*/ 678423 w 2432630"/>
              <a:gd name="connsiteY17" fmla="*/ 1606118 h 2848482"/>
              <a:gd name="connsiteX18" fmla="*/ 284014 w 2432630"/>
              <a:gd name="connsiteY18" fmla="*/ 2398976 h 2848482"/>
              <a:gd name="connsiteX19" fmla="*/ 97407 w 2432630"/>
              <a:gd name="connsiteY19" fmla="*/ 2742323 h 2848482"/>
              <a:gd name="connsiteX20" fmla="*/ 0 w 2432630"/>
              <a:gd name="connsiteY20" fmla="*/ 2848482 h 284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2630" h="2848482">
                <a:moveTo>
                  <a:pt x="1193013" y="1609830"/>
                </a:moveTo>
                <a:cubicBezTo>
                  <a:pt x="1297352" y="1617205"/>
                  <a:pt x="1396284" y="1674588"/>
                  <a:pt x="1452520" y="1771993"/>
                </a:cubicBezTo>
                <a:cubicBezTo>
                  <a:pt x="1542498" y="1927838"/>
                  <a:pt x="1489101" y="2127117"/>
                  <a:pt x="1333256" y="2217094"/>
                </a:cubicBezTo>
                <a:cubicBezTo>
                  <a:pt x="1177410" y="2307071"/>
                  <a:pt x="978131" y="2253675"/>
                  <a:pt x="888154" y="2097829"/>
                </a:cubicBezTo>
                <a:cubicBezTo>
                  <a:pt x="798176" y="1941984"/>
                  <a:pt x="851572" y="1742705"/>
                  <a:pt x="1007419" y="1652728"/>
                </a:cubicBezTo>
                <a:cubicBezTo>
                  <a:pt x="1065861" y="1618986"/>
                  <a:pt x="1130410" y="1605406"/>
                  <a:pt x="1193013" y="1609830"/>
                </a:cubicBezTo>
                <a:close/>
                <a:moveTo>
                  <a:pt x="1721013" y="1345937"/>
                </a:moveTo>
                <a:cubicBezTo>
                  <a:pt x="1783347" y="1338202"/>
                  <a:pt x="1847142" y="1367515"/>
                  <a:pt x="1880524" y="1425334"/>
                </a:cubicBezTo>
                <a:cubicBezTo>
                  <a:pt x="1925033" y="1502425"/>
                  <a:pt x="1898619" y="1601002"/>
                  <a:pt x="1821528" y="1645511"/>
                </a:cubicBezTo>
                <a:cubicBezTo>
                  <a:pt x="1744436" y="1690020"/>
                  <a:pt x="1645859" y="1663606"/>
                  <a:pt x="1601350" y="1586514"/>
                </a:cubicBezTo>
                <a:cubicBezTo>
                  <a:pt x="1556841" y="1509423"/>
                  <a:pt x="1583254" y="1410846"/>
                  <a:pt x="1660347" y="1366337"/>
                </a:cubicBezTo>
                <a:cubicBezTo>
                  <a:pt x="1679620" y="1355210"/>
                  <a:pt x="1700235" y="1348515"/>
                  <a:pt x="1721013" y="1345937"/>
                </a:cubicBezTo>
                <a:close/>
                <a:moveTo>
                  <a:pt x="0" y="0"/>
                </a:moveTo>
                <a:lnTo>
                  <a:pt x="2420476" y="0"/>
                </a:lnTo>
                <a:lnTo>
                  <a:pt x="2431096" y="94052"/>
                </a:lnTo>
                <a:cubicBezTo>
                  <a:pt x="2434004" y="150699"/>
                  <a:pt x="2432933" y="206775"/>
                  <a:pt x="2426545" y="261706"/>
                </a:cubicBezTo>
                <a:cubicBezTo>
                  <a:pt x="2360669" y="828256"/>
                  <a:pt x="1972176" y="1172577"/>
                  <a:pt x="1347411" y="1289202"/>
                </a:cubicBezTo>
                <a:cubicBezTo>
                  <a:pt x="1096744" y="1336043"/>
                  <a:pt x="825156" y="1376752"/>
                  <a:pt x="678423" y="1606118"/>
                </a:cubicBezTo>
                <a:cubicBezTo>
                  <a:pt x="520257" y="1853673"/>
                  <a:pt x="394149" y="2125038"/>
                  <a:pt x="284014" y="2398976"/>
                </a:cubicBezTo>
                <a:cubicBezTo>
                  <a:pt x="233465" y="2524954"/>
                  <a:pt x="173906" y="2641107"/>
                  <a:pt x="97407" y="2742323"/>
                </a:cubicBezTo>
                <a:lnTo>
                  <a:pt x="0" y="28484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10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CD518F-93B9-A31F-DB5E-A65781B3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1" y="1410733"/>
            <a:ext cx="10972800" cy="4036534"/>
          </a:xfrm>
        </p:spPr>
        <p:txBody>
          <a:bodyPr/>
          <a:lstStyle/>
          <a:p>
            <a:pPr marL="342900" lvl="0" indent="-342900"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Ovlivňuje tělesný růst a duševní vývoj dítěte. </a:t>
            </a:r>
          </a:p>
          <a:p>
            <a:pPr marL="342900" lvl="0" indent="-342900"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 zásadní vliv na dosažení dobré kondice dospělých. Sama o sobě nemůže být sice zárukou dobrého zdraví, ale může být dobrým základem pro jeho udržování.</a:t>
            </a:r>
          </a:p>
          <a:p>
            <a:pPr marL="342900" lvl="0" indent="-342900"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Přijímaná strava by měla vyhovovat potřebám organismu s ohledem na věk, pohlaví, výdej energie a zátěžová období ve vývoji člověka, např. v období růstu, těhotenství, nemoci.</a:t>
            </a:r>
          </a:p>
          <a:p>
            <a:pPr marL="342900" lvl="0" indent="-342900"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Vyvážená strava a dobré stravovací návyky mohou podstatně ovlivnit váš vzhled i to, jak se cítíte. Existuje stále více důkazů o tom, že nesprávná výživa může způsobit řadu vážných problémů.</a:t>
            </a:r>
          </a:p>
          <a:p>
            <a:pPr marL="342900" lvl="0" indent="-342900"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Zahrnuje velké množství různorodých potravin</a:t>
            </a:r>
          </a:p>
          <a:p>
            <a:pPr marL="342900" lvl="0" indent="-342900"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Zabraňuje chronickým chorobám (obezita, cukrovka, srdeční choroby)</a:t>
            </a:r>
          </a:p>
          <a:p>
            <a:pPr marL="342900" lvl="0" indent="-342900"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Obsahuje základní živiny, doplňkové živiny a dostatek vody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3758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C48F90-AFD5-4232-AE7D-27B956BF7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3C96EE1-9524-4300-BFAC-56AA55EB4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855747" y="-1"/>
            <a:ext cx="6336253" cy="6858001"/>
          </a:xfrm>
          <a:custGeom>
            <a:avLst/>
            <a:gdLst>
              <a:gd name="connsiteX0" fmla="*/ 5721063 w 6336253"/>
              <a:gd name="connsiteY0" fmla="*/ 3536635 h 6858001"/>
              <a:gd name="connsiteX1" fmla="*/ 6230651 w 6336253"/>
              <a:gd name="connsiteY1" fmla="*/ 4046223 h 6858001"/>
              <a:gd name="connsiteX2" fmla="*/ 5721063 w 6336253"/>
              <a:gd name="connsiteY2" fmla="*/ 4555811 h 6858001"/>
              <a:gd name="connsiteX3" fmla="*/ 5211475 w 6336253"/>
              <a:gd name="connsiteY3" fmla="*/ 4046223 h 6858001"/>
              <a:gd name="connsiteX4" fmla="*/ 5721063 w 6336253"/>
              <a:gd name="connsiteY4" fmla="*/ 3536635 h 6858001"/>
              <a:gd name="connsiteX5" fmla="*/ 5456902 w 6336253"/>
              <a:gd name="connsiteY5" fmla="*/ 0 h 6858001"/>
              <a:gd name="connsiteX6" fmla="*/ 6321710 w 6336253"/>
              <a:gd name="connsiteY6" fmla="*/ 0 h 6858001"/>
              <a:gd name="connsiteX7" fmla="*/ 6332019 w 6336253"/>
              <a:gd name="connsiteY7" fmla="*/ 42969 h 6858001"/>
              <a:gd name="connsiteX8" fmla="*/ 6320934 w 6336253"/>
              <a:gd name="connsiteY8" fmla="*/ 219852 h 6858001"/>
              <a:gd name="connsiteX9" fmla="*/ 5774313 w 6336253"/>
              <a:gd name="connsiteY9" fmla="*/ 535443 h 6858001"/>
              <a:gd name="connsiteX10" fmla="*/ 5444200 w 6336253"/>
              <a:gd name="connsiteY10" fmla="*/ 78052 h 6858001"/>
              <a:gd name="connsiteX11" fmla="*/ 609600 w 6336253"/>
              <a:gd name="connsiteY11" fmla="*/ 0 h 6858001"/>
              <a:gd name="connsiteX12" fmla="*/ 1171409 w 6336253"/>
              <a:gd name="connsiteY12" fmla="*/ 0 h 6858001"/>
              <a:gd name="connsiteX13" fmla="*/ 4838473 w 6336253"/>
              <a:gd name="connsiteY13" fmla="*/ 0 h 6858001"/>
              <a:gd name="connsiteX14" fmla="*/ 4830349 w 6336253"/>
              <a:gd name="connsiteY14" fmla="*/ 184996 h 6858001"/>
              <a:gd name="connsiteX15" fmla="*/ 4833376 w 6336253"/>
              <a:gd name="connsiteY15" fmla="*/ 419995 h 6858001"/>
              <a:gd name="connsiteX16" fmla="*/ 5281338 w 6336253"/>
              <a:gd name="connsiteY16" fmla="*/ 1068099 h 6858001"/>
              <a:gd name="connsiteX17" fmla="*/ 5729205 w 6336253"/>
              <a:gd name="connsiteY17" fmla="*/ 2589405 h 6858001"/>
              <a:gd name="connsiteX18" fmla="*/ 5283212 w 6336253"/>
              <a:gd name="connsiteY18" fmla="*/ 3164269 h 6858001"/>
              <a:gd name="connsiteX19" fmla="*/ 5124820 w 6336253"/>
              <a:gd name="connsiteY19" fmla="*/ 4641255 h 6858001"/>
              <a:gd name="connsiteX20" fmla="*/ 5736551 w 6336253"/>
              <a:gd name="connsiteY20" fmla="*/ 5670858 h 6858001"/>
              <a:gd name="connsiteX21" fmla="*/ 6022123 w 6336253"/>
              <a:gd name="connsiteY21" fmla="*/ 6707670 h 6858001"/>
              <a:gd name="connsiteX22" fmla="*/ 6024496 w 6336253"/>
              <a:gd name="connsiteY22" fmla="*/ 6858000 h 6858001"/>
              <a:gd name="connsiteX23" fmla="*/ 2242268 w 6336253"/>
              <a:gd name="connsiteY23" fmla="*/ 6858000 h 6858001"/>
              <a:gd name="connsiteX24" fmla="*/ 2242268 w 6336253"/>
              <a:gd name="connsiteY24" fmla="*/ 6858001 h 6858001"/>
              <a:gd name="connsiteX25" fmla="*/ 0 w 6336253"/>
              <a:gd name="connsiteY25" fmla="*/ 6858001 h 6858001"/>
              <a:gd name="connsiteX26" fmla="*/ 0 w 6336253"/>
              <a:gd name="connsiteY26" fmla="*/ 1 h 6858001"/>
              <a:gd name="connsiteX27" fmla="*/ 609600 w 6336253"/>
              <a:gd name="connsiteY27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336253" h="6858001">
                <a:moveTo>
                  <a:pt x="5721063" y="3536635"/>
                </a:moveTo>
                <a:cubicBezTo>
                  <a:pt x="6002501" y="3536635"/>
                  <a:pt x="6230651" y="3764785"/>
                  <a:pt x="6230651" y="4046223"/>
                </a:cubicBezTo>
                <a:cubicBezTo>
                  <a:pt x="6230651" y="4327661"/>
                  <a:pt x="6002501" y="4555811"/>
                  <a:pt x="5721063" y="4555811"/>
                </a:cubicBezTo>
                <a:cubicBezTo>
                  <a:pt x="5439625" y="4555811"/>
                  <a:pt x="5211475" y="4327661"/>
                  <a:pt x="5211475" y="4046223"/>
                </a:cubicBezTo>
                <a:cubicBezTo>
                  <a:pt x="5211475" y="3764785"/>
                  <a:pt x="5439625" y="3536635"/>
                  <a:pt x="5721063" y="3536635"/>
                </a:cubicBezTo>
                <a:close/>
                <a:moveTo>
                  <a:pt x="5456902" y="0"/>
                </a:moveTo>
                <a:lnTo>
                  <a:pt x="6321710" y="0"/>
                </a:lnTo>
                <a:lnTo>
                  <a:pt x="6332019" y="42969"/>
                </a:lnTo>
                <a:cubicBezTo>
                  <a:pt x="6340015" y="100391"/>
                  <a:pt x="6336884" y="160329"/>
                  <a:pt x="6320934" y="219852"/>
                </a:cubicBezTo>
                <a:cubicBezTo>
                  <a:pt x="6257137" y="457945"/>
                  <a:pt x="6012407" y="599240"/>
                  <a:pt x="5774313" y="535443"/>
                </a:cubicBezTo>
                <a:cubicBezTo>
                  <a:pt x="5565982" y="479621"/>
                  <a:pt x="5431761" y="285271"/>
                  <a:pt x="5444200" y="78052"/>
                </a:cubicBezTo>
                <a:close/>
                <a:moveTo>
                  <a:pt x="609600" y="0"/>
                </a:moveTo>
                <a:lnTo>
                  <a:pt x="1171409" y="0"/>
                </a:lnTo>
                <a:lnTo>
                  <a:pt x="4838473" y="0"/>
                </a:lnTo>
                <a:lnTo>
                  <a:pt x="4830349" y="184996"/>
                </a:lnTo>
                <a:cubicBezTo>
                  <a:pt x="4828991" y="263520"/>
                  <a:pt x="4829864" y="341910"/>
                  <a:pt x="4833376" y="419995"/>
                </a:cubicBezTo>
                <a:cubicBezTo>
                  <a:pt x="4846565" y="709488"/>
                  <a:pt x="5075226" y="891535"/>
                  <a:pt x="5281338" y="1068099"/>
                </a:cubicBezTo>
                <a:cubicBezTo>
                  <a:pt x="5795128" y="1508061"/>
                  <a:pt x="5969974" y="2032158"/>
                  <a:pt x="5729205" y="2589405"/>
                </a:cubicBezTo>
                <a:cubicBezTo>
                  <a:pt x="5635831" y="2805523"/>
                  <a:pt x="5454276" y="2993264"/>
                  <a:pt x="5283212" y="3164269"/>
                </a:cubicBezTo>
                <a:cubicBezTo>
                  <a:pt x="4824418" y="3622744"/>
                  <a:pt x="4843217" y="4154456"/>
                  <a:pt x="5124820" y="4641255"/>
                </a:cubicBezTo>
                <a:cubicBezTo>
                  <a:pt x="5325440" y="4986832"/>
                  <a:pt x="5565996" y="5311556"/>
                  <a:pt x="5736551" y="5670858"/>
                </a:cubicBezTo>
                <a:cubicBezTo>
                  <a:pt x="5902602" y="6019042"/>
                  <a:pt x="6001121" y="6366409"/>
                  <a:pt x="6022123" y="6707670"/>
                </a:cubicBezTo>
                <a:lnTo>
                  <a:pt x="6024496" y="6858000"/>
                </a:lnTo>
                <a:lnTo>
                  <a:pt x="2242268" y="6858000"/>
                </a:lnTo>
                <a:lnTo>
                  <a:pt x="2242268" y="6858001"/>
                </a:lnTo>
                <a:lnTo>
                  <a:pt x="0" y="6858001"/>
                </a:lnTo>
                <a:lnTo>
                  <a:pt x="0" y="1"/>
                </a:lnTo>
                <a:lnTo>
                  <a:pt x="60960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A41AF18-F624-8457-EC95-5A8D77CC6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2782"/>
            <a:ext cx="5545870" cy="165852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Základní živiny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34D4B1-F83C-E154-EEE3-CEDB91CA6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548521"/>
            <a:ext cx="5545867" cy="3470616"/>
          </a:xfrm>
        </p:spPr>
        <p:txBody>
          <a:bodyPr>
            <a:normAutofit/>
          </a:bodyPr>
          <a:lstStyle/>
          <a:p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Nejdůležitější složkou potravin jsou živiny. K živinám patří bílkoviny, tuky a sacharidy. Z nich organismus získá látky a energii.</a:t>
            </a:r>
          </a:p>
          <a:p>
            <a:endParaRPr lang="cs-CZ" dirty="0"/>
          </a:p>
        </p:txBody>
      </p:sp>
      <p:pic>
        <p:nvPicPr>
          <p:cNvPr id="4" name="Obrázek 3" descr="Obsah obrázku jídlo, Zvířecí tuk, vejce, přísada&#10;&#10;Popis byl vytvořen automaticky">
            <a:extLst>
              <a:ext uri="{FF2B5EF4-FFF2-40B4-BE49-F238E27FC236}">
                <a16:creationId xmlns:a16="http://schemas.microsoft.com/office/drawing/2014/main" id="{5E62BDDE-7787-F866-76E6-DE3B447FC57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3116" y="1889213"/>
            <a:ext cx="4289283" cy="290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96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39F29E8-CD6F-FC21-BB6C-4F5B7700F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641" y="971365"/>
            <a:ext cx="5387975" cy="823912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Bílkoviny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F5D323C-AB11-631A-2C19-6B2166937E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Jsou součásti buněk ve všech organismech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Tvořeny 20 aminokyselinami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Stavba svalů a kostí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Umožňují průběh chemických reakcí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Živočišné – maso, mléko, vejce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Rostlinné – luštěniny, cereálie</a:t>
            </a:r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74035B0-BD3C-A87C-3E7D-552FE9916A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7849" y="971365"/>
            <a:ext cx="5414510" cy="823912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Tuky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A20D640-5F6E-7128-348F-77F05CC3D23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Zásobárna energie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Umožňují vstřebávání některých vitamínů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Nesmí se jich konzumovat moc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Dělí se na:</a:t>
            </a:r>
          </a:p>
          <a:p>
            <a:pPr marL="342900" lvl="0" indent="-342900">
              <a:buFont typeface="+mj-lt"/>
              <a:buAutoNum type="romanUcPeriod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Živočišné - máslo, sádlo</a:t>
            </a:r>
          </a:p>
          <a:p>
            <a:pPr marL="342900" lvl="0" indent="-342900">
              <a:buFont typeface="+mj-lt"/>
              <a:buAutoNum type="romanUcPeriod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Rostlinné – neobsahují cholesterol - olivový olej, slunečnicový olej, sójový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0124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5F8093A-4EBF-E84E-19DA-E418E9F1C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260615"/>
            <a:ext cx="5387975" cy="823912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Sacharidy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F41331C-9D0B-3E12-22BE-E829970903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Nejdůležitější zdroj energie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Štěpením vzniká glukóza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Dělí se na:</a:t>
            </a:r>
          </a:p>
          <a:p>
            <a:pPr marL="342900" lvl="0" indent="-342900">
              <a:buFont typeface="+mj-lt"/>
              <a:buAutoNum type="romanUcPeriod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Jednoduché – ovoce, mléko, cukr – sladké</a:t>
            </a:r>
          </a:p>
          <a:p>
            <a:pPr marL="342900" lvl="0" indent="-342900">
              <a:buFont typeface="+mj-lt"/>
              <a:buAutoNum type="romanUcPeriod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Složené – obiloviny, luštěniny brambory</a:t>
            </a:r>
          </a:p>
          <a:p>
            <a:pPr marL="342900" lvl="0" indent="-342900">
              <a:buFont typeface="+mj-lt"/>
              <a:buAutoNum type="romanUcPeriod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Polysacharidy – vláknina – obilniny, luštěniny, ořechy, ovoce a zelenina</a:t>
            </a:r>
          </a:p>
          <a:p>
            <a:pPr marL="342900" lvl="0" indent="-342900">
              <a:buFont typeface="+mj-lt"/>
              <a:buAutoNum type="romanUcPeriod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Naše tělo využívá hlavně škrob a sladké sacharidy</a:t>
            </a:r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4A05574-9B76-5698-184D-DB4BFEA09C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260615"/>
            <a:ext cx="5414510" cy="823912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Pitný režim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E32BFF3-C4FD-F369-922F-9E85E6C5A6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468986"/>
            <a:ext cx="5414510" cy="3347452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endParaRPr lang="cs-CZ" sz="18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Rovnováha mezi příjmem a výdejem</a:t>
            </a:r>
          </a:p>
          <a:p>
            <a:pPr marL="342900" lvl="0" indent="-342900"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2-3 litry tekutiny denně</a:t>
            </a:r>
          </a:p>
          <a:p>
            <a:pPr marL="342900" lvl="0" indent="-342900"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Příjem plynulý v průběhu dne</a:t>
            </a:r>
          </a:p>
          <a:p>
            <a:pPr marL="342900" lvl="0" indent="-342900"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Základ – voda (mírně mineralizovaná), stoprocentní džusy, ovocné čaje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6952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id="{68988800-4054-4E60-A352-60CF604AB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1FB661E-0D75-43BF-813D-0FBD5093E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317625" cy="6840668"/>
          </a:xfrm>
          <a:custGeom>
            <a:avLst/>
            <a:gdLst>
              <a:gd name="connsiteX0" fmla="*/ 4958378 w 6317625"/>
              <a:gd name="connsiteY0" fmla="*/ 6031137 h 6840668"/>
              <a:gd name="connsiteX1" fmla="*/ 5305315 w 6317625"/>
              <a:gd name="connsiteY1" fmla="*/ 6282257 h 6840668"/>
              <a:gd name="connsiteX2" fmla="*/ 5065129 w 6317625"/>
              <a:gd name="connsiteY2" fmla="*/ 6696958 h 6840668"/>
              <a:gd name="connsiteX3" fmla="*/ 4650427 w 6317625"/>
              <a:gd name="connsiteY3" fmla="*/ 6456771 h 6840668"/>
              <a:gd name="connsiteX4" fmla="*/ 4890615 w 6317625"/>
              <a:gd name="connsiteY4" fmla="*/ 6042071 h 6840668"/>
              <a:gd name="connsiteX5" fmla="*/ 4958378 w 6317625"/>
              <a:gd name="connsiteY5" fmla="*/ 6031137 h 6840668"/>
              <a:gd name="connsiteX6" fmla="*/ 892226 w 6317625"/>
              <a:gd name="connsiteY6" fmla="*/ 3293470 h 6840668"/>
              <a:gd name="connsiteX7" fmla="*/ 1475080 w 6317625"/>
              <a:gd name="connsiteY7" fmla="*/ 3715351 h 6840668"/>
              <a:gd name="connsiteX8" fmla="*/ 1071567 w 6317625"/>
              <a:gd name="connsiteY8" fmla="*/ 4412048 h 6840668"/>
              <a:gd name="connsiteX9" fmla="*/ 374869 w 6317625"/>
              <a:gd name="connsiteY9" fmla="*/ 4008535 h 6840668"/>
              <a:gd name="connsiteX10" fmla="*/ 778382 w 6317625"/>
              <a:gd name="connsiteY10" fmla="*/ 3311837 h 6840668"/>
              <a:gd name="connsiteX11" fmla="*/ 892226 w 6317625"/>
              <a:gd name="connsiteY11" fmla="*/ 3293470 h 6840668"/>
              <a:gd name="connsiteX12" fmla="*/ 1515375 w 6317625"/>
              <a:gd name="connsiteY12" fmla="*/ 663501 h 6840668"/>
              <a:gd name="connsiteX13" fmla="*/ 1862311 w 6317625"/>
              <a:gd name="connsiteY13" fmla="*/ 914620 h 6840668"/>
              <a:gd name="connsiteX14" fmla="*/ 1622124 w 6317625"/>
              <a:gd name="connsiteY14" fmla="*/ 1329322 h 6840668"/>
              <a:gd name="connsiteX15" fmla="*/ 1207424 w 6317625"/>
              <a:gd name="connsiteY15" fmla="*/ 1089135 h 6840668"/>
              <a:gd name="connsiteX16" fmla="*/ 1447610 w 6317625"/>
              <a:gd name="connsiteY16" fmla="*/ 674434 h 6840668"/>
              <a:gd name="connsiteX17" fmla="*/ 1515375 w 6317625"/>
              <a:gd name="connsiteY17" fmla="*/ 663501 h 6840668"/>
              <a:gd name="connsiteX18" fmla="*/ 2542954 w 6317625"/>
              <a:gd name="connsiteY18" fmla="*/ 0 h 6840668"/>
              <a:gd name="connsiteX19" fmla="*/ 6317625 w 6317625"/>
              <a:gd name="connsiteY19" fmla="*/ 0 h 6840668"/>
              <a:gd name="connsiteX20" fmla="*/ 6317625 w 6317625"/>
              <a:gd name="connsiteY20" fmla="*/ 6840668 h 6840668"/>
              <a:gd name="connsiteX21" fmla="*/ 6230037 w 6317625"/>
              <a:gd name="connsiteY21" fmla="*/ 6814791 h 6840668"/>
              <a:gd name="connsiteX22" fmla="*/ 5013461 w 6317625"/>
              <a:gd name="connsiteY22" fmla="*/ 5538903 h 6840668"/>
              <a:gd name="connsiteX23" fmla="*/ 3720873 w 6317625"/>
              <a:gd name="connsiteY23" fmla="*/ 6063409 h 6840668"/>
              <a:gd name="connsiteX24" fmla="*/ 2775987 w 6317625"/>
              <a:gd name="connsiteY24" fmla="*/ 5162980 h 6840668"/>
              <a:gd name="connsiteX25" fmla="*/ 2210002 w 6317625"/>
              <a:gd name="connsiteY25" fmla="*/ 5455137 h 6840668"/>
              <a:gd name="connsiteX26" fmla="*/ 1437015 w 6317625"/>
              <a:gd name="connsiteY26" fmla="*/ 6401298 h 6840668"/>
              <a:gd name="connsiteX27" fmla="*/ 75055 w 6317625"/>
              <a:gd name="connsiteY27" fmla="*/ 6031719 h 6840668"/>
              <a:gd name="connsiteX28" fmla="*/ 406869 w 6317625"/>
              <a:gd name="connsiteY28" fmla="*/ 4883188 h 6840668"/>
              <a:gd name="connsiteX29" fmla="*/ 1425737 w 6317625"/>
              <a:gd name="connsiteY29" fmla="*/ 4614510 h 6840668"/>
              <a:gd name="connsiteX30" fmla="*/ 2401798 w 6317625"/>
              <a:gd name="connsiteY30" fmla="*/ 3834988 h 6840668"/>
              <a:gd name="connsiteX31" fmla="*/ 1823833 w 6317625"/>
              <a:gd name="connsiteY31" fmla="*/ 3299773 h 6840668"/>
              <a:gd name="connsiteX32" fmla="*/ 964802 w 6317625"/>
              <a:gd name="connsiteY32" fmla="*/ 2659918 h 6840668"/>
              <a:gd name="connsiteX33" fmla="*/ 1218949 w 6317625"/>
              <a:gd name="connsiteY33" fmla="*/ 1977364 h 6840668"/>
              <a:gd name="connsiteX34" fmla="*/ 2387241 w 6317625"/>
              <a:gd name="connsiteY34" fmla="*/ 1909455 h 6840668"/>
              <a:gd name="connsiteX35" fmla="*/ 2947668 w 6317625"/>
              <a:gd name="connsiteY35" fmla="*/ 1386658 h 6840668"/>
              <a:gd name="connsiteX36" fmla="*/ 2498714 w 6317625"/>
              <a:gd name="connsiteY36" fmla="*/ 259434 h 6840668"/>
              <a:gd name="connsiteX37" fmla="*/ 2511421 w 6317625"/>
              <a:gd name="connsiteY37" fmla="*/ 121590 h 684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317625" h="6840668">
                <a:moveTo>
                  <a:pt x="4958378" y="6031137"/>
                </a:moveTo>
                <a:cubicBezTo>
                  <a:pt x="5115727" y="6021909"/>
                  <a:pt x="5263149" y="6124019"/>
                  <a:pt x="5305315" y="6282257"/>
                </a:cubicBezTo>
                <a:cubicBezTo>
                  <a:pt x="5353507" y="6463099"/>
                  <a:pt x="5245971" y="6648768"/>
                  <a:pt x="5065129" y="6696958"/>
                </a:cubicBezTo>
                <a:cubicBezTo>
                  <a:pt x="4884289" y="6745149"/>
                  <a:pt x="4698617" y="6637614"/>
                  <a:pt x="4650427" y="6456771"/>
                </a:cubicBezTo>
                <a:cubicBezTo>
                  <a:pt x="4602235" y="6275928"/>
                  <a:pt x="4709771" y="6090262"/>
                  <a:pt x="4890615" y="6042071"/>
                </a:cubicBezTo>
                <a:cubicBezTo>
                  <a:pt x="4913219" y="6036047"/>
                  <a:pt x="4935901" y="6032455"/>
                  <a:pt x="4958378" y="6031137"/>
                </a:cubicBezTo>
                <a:close/>
                <a:moveTo>
                  <a:pt x="892226" y="3293470"/>
                </a:moveTo>
                <a:cubicBezTo>
                  <a:pt x="1156570" y="3277966"/>
                  <a:pt x="1404240" y="3449513"/>
                  <a:pt x="1475080" y="3715351"/>
                </a:cubicBezTo>
                <a:cubicBezTo>
                  <a:pt x="1556041" y="4019167"/>
                  <a:pt x="1375383" y="4331088"/>
                  <a:pt x="1071567" y="4412048"/>
                </a:cubicBezTo>
                <a:cubicBezTo>
                  <a:pt x="767753" y="4493009"/>
                  <a:pt x="455831" y="4312351"/>
                  <a:pt x="374869" y="4008535"/>
                </a:cubicBezTo>
                <a:cubicBezTo>
                  <a:pt x="293908" y="3704721"/>
                  <a:pt x="474567" y="3392798"/>
                  <a:pt x="778382" y="3311837"/>
                </a:cubicBezTo>
                <a:cubicBezTo>
                  <a:pt x="816360" y="3301718"/>
                  <a:pt x="854463" y="3295686"/>
                  <a:pt x="892226" y="3293470"/>
                </a:cubicBezTo>
                <a:close/>
                <a:moveTo>
                  <a:pt x="1515375" y="663501"/>
                </a:moveTo>
                <a:cubicBezTo>
                  <a:pt x="1672721" y="654272"/>
                  <a:pt x="1820145" y="756383"/>
                  <a:pt x="1862311" y="914620"/>
                </a:cubicBezTo>
                <a:cubicBezTo>
                  <a:pt x="1910502" y="1095462"/>
                  <a:pt x="1802968" y="1281132"/>
                  <a:pt x="1622124" y="1329322"/>
                </a:cubicBezTo>
                <a:cubicBezTo>
                  <a:pt x="1441283" y="1377513"/>
                  <a:pt x="1255615" y="1269977"/>
                  <a:pt x="1207424" y="1089135"/>
                </a:cubicBezTo>
                <a:cubicBezTo>
                  <a:pt x="1159233" y="908294"/>
                  <a:pt x="1266769" y="722625"/>
                  <a:pt x="1447610" y="674434"/>
                </a:cubicBezTo>
                <a:cubicBezTo>
                  <a:pt x="1470217" y="668411"/>
                  <a:pt x="1492896" y="664821"/>
                  <a:pt x="1515375" y="663501"/>
                </a:cubicBezTo>
                <a:close/>
                <a:moveTo>
                  <a:pt x="2542954" y="0"/>
                </a:moveTo>
                <a:lnTo>
                  <a:pt x="6317625" y="0"/>
                </a:lnTo>
                <a:lnTo>
                  <a:pt x="6317625" y="6840668"/>
                </a:lnTo>
                <a:lnTo>
                  <a:pt x="6230037" y="6814791"/>
                </a:lnTo>
                <a:cubicBezTo>
                  <a:pt x="5511511" y="6546277"/>
                  <a:pt x="5563886" y="5634137"/>
                  <a:pt x="5013461" y="5538903"/>
                </a:cubicBezTo>
                <a:cubicBezTo>
                  <a:pt x="4504461" y="5450825"/>
                  <a:pt x="4212037" y="6187406"/>
                  <a:pt x="3720873" y="6063409"/>
                </a:cubicBezTo>
                <a:cubicBezTo>
                  <a:pt x="3249852" y="5944482"/>
                  <a:pt x="3223909" y="5195131"/>
                  <a:pt x="2775987" y="5162980"/>
                </a:cubicBezTo>
                <a:cubicBezTo>
                  <a:pt x="2577088" y="5148695"/>
                  <a:pt x="2416139" y="5282749"/>
                  <a:pt x="2210002" y="5455137"/>
                </a:cubicBezTo>
                <a:cubicBezTo>
                  <a:pt x="1759503" y="5831872"/>
                  <a:pt x="1735837" y="6203943"/>
                  <a:pt x="1437015" y="6401298"/>
                </a:cubicBezTo>
                <a:cubicBezTo>
                  <a:pt x="1022137" y="6675287"/>
                  <a:pt x="277340" y="6489917"/>
                  <a:pt x="75055" y="6031719"/>
                </a:cubicBezTo>
                <a:cubicBezTo>
                  <a:pt x="-100071" y="5635034"/>
                  <a:pt x="39649" y="5119308"/>
                  <a:pt x="406869" y="4883188"/>
                </a:cubicBezTo>
                <a:cubicBezTo>
                  <a:pt x="668038" y="4715275"/>
                  <a:pt x="978899" y="4781854"/>
                  <a:pt x="1425737" y="4614510"/>
                </a:cubicBezTo>
                <a:cubicBezTo>
                  <a:pt x="1483018" y="4593066"/>
                  <a:pt x="2421509" y="4233274"/>
                  <a:pt x="2401798" y="3834988"/>
                </a:cubicBezTo>
                <a:cubicBezTo>
                  <a:pt x="2389953" y="3595533"/>
                  <a:pt x="2054344" y="3420191"/>
                  <a:pt x="1823833" y="3299773"/>
                </a:cubicBezTo>
                <a:cubicBezTo>
                  <a:pt x="1207509" y="2977771"/>
                  <a:pt x="1033713" y="2885600"/>
                  <a:pt x="964802" y="2659918"/>
                </a:cubicBezTo>
                <a:cubicBezTo>
                  <a:pt x="895511" y="2432959"/>
                  <a:pt x="1010317" y="2120581"/>
                  <a:pt x="1218949" y="1977364"/>
                </a:cubicBezTo>
                <a:cubicBezTo>
                  <a:pt x="1546835" y="1752277"/>
                  <a:pt x="1872903" y="2105427"/>
                  <a:pt x="2387241" y="1909455"/>
                </a:cubicBezTo>
                <a:cubicBezTo>
                  <a:pt x="2455367" y="1883513"/>
                  <a:pt x="2884207" y="1718365"/>
                  <a:pt x="2947668" y="1386658"/>
                </a:cubicBezTo>
                <a:cubicBezTo>
                  <a:pt x="3028995" y="961696"/>
                  <a:pt x="2497170" y="773992"/>
                  <a:pt x="2498714" y="259434"/>
                </a:cubicBezTo>
                <a:cubicBezTo>
                  <a:pt x="2498850" y="213850"/>
                  <a:pt x="2503216" y="167716"/>
                  <a:pt x="2511421" y="1215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A41AF18-F624-8457-EC95-5A8D77CC6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52782"/>
            <a:ext cx="5486400" cy="142350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Doplňkové živiny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34D4B1-F83C-E154-EEE3-CEDB91CA6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2263662"/>
            <a:ext cx="5486400" cy="3521704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cs-CZ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Vitamíny a minerály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"/>
            </a:pP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Katalyzátory biochemických reakcí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"/>
            </a:pP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základních typů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"/>
            </a:pP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Rozpustné v tucích (A,D,E,K) a ve vodě (B,C,H)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"/>
            </a:pP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Nedostatek - hypovitaminóza – onemocnění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"/>
            </a:pP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Přebytek – hypervitaminóza – smrtelné otravy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"/>
            </a:pP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Zdroje – ovoce, zelenina, maso</a:t>
            </a:r>
          </a:p>
          <a:p>
            <a:pPr>
              <a:lnSpc>
                <a:spcPct val="100000"/>
              </a:lnSpc>
            </a:pP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Minerály jsou biologické substráty podmiňující životní funkce organismu. </a:t>
            </a:r>
          </a:p>
          <a:p>
            <a:pPr>
              <a:lnSpc>
                <a:spcPct val="100000"/>
              </a:lnSpc>
            </a:pP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Patří mezi ně vápník, fosfor, sodík, chlor…</a:t>
            </a:r>
          </a:p>
          <a:p>
            <a:pPr>
              <a:lnSpc>
                <a:spcPct val="100000"/>
              </a:lnSpc>
            </a:pPr>
            <a:endParaRPr lang="cs-CZ" sz="1400" dirty="0"/>
          </a:p>
        </p:txBody>
      </p:sp>
      <p:pic>
        <p:nvPicPr>
          <p:cNvPr id="7" name="Obrázek 6" descr="Obsah obrázku sladkosti, cukrovinky, jídlo&#10;&#10;Popis byl vytvořen automaticky">
            <a:extLst>
              <a:ext uri="{FF2B5EF4-FFF2-40B4-BE49-F238E27FC236}">
                <a16:creationId xmlns:a16="http://schemas.microsoft.com/office/drawing/2014/main" id="{CF0CCE53-FB2C-9833-9585-12EAE226F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3" y="1488636"/>
            <a:ext cx="3657303" cy="340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34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A41AF18-F624-8457-EC95-5A8D77CC6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52782"/>
            <a:ext cx="4606456" cy="1154711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Klíčové živiny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34D4B1-F83C-E154-EEE3-CEDB91CA6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885950"/>
            <a:ext cx="7318628" cy="4286250"/>
          </a:xfrm>
        </p:spPr>
        <p:txBody>
          <a:bodyPr anchor="t"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cs-CZ" sz="15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Chléb, obilniny a brambory</a:t>
            </a:r>
          </a:p>
          <a:p>
            <a:pPr>
              <a:lnSpc>
                <a:spcPct val="100000"/>
              </a:lnSpc>
            </a:pPr>
            <a:r>
              <a:rPr lang="cs-CZ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Jsou hlavním zdrojem vitamínů B. </a:t>
            </a:r>
          </a:p>
          <a:p>
            <a:pPr>
              <a:lnSpc>
                <a:spcPct val="100000"/>
              </a:lnSpc>
            </a:pPr>
            <a:r>
              <a:rPr lang="cs-CZ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Celozrnné potraviny obsahují také hodně hořčíku, chromu a manganu.</a:t>
            </a:r>
          </a:p>
          <a:p>
            <a:pPr>
              <a:lnSpc>
                <a:spcPct val="100000"/>
              </a:lnSpc>
            </a:pPr>
            <a:r>
              <a:rPr lang="cs-CZ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Bílá mouka bývá v některých zemích obohacována tiaminem, niacinem, železem a vápníkem, což zlepšilo kvalitu národního jídelníčku.</a:t>
            </a:r>
          </a:p>
          <a:p>
            <a:pPr>
              <a:lnSpc>
                <a:spcPct val="100000"/>
              </a:lnSpc>
            </a:pPr>
            <a:r>
              <a:rPr lang="cs-CZ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Brambory jsou poměrně nevýrazným zdrojem vitaminu C, ale v zemích, kde se brambor konzumuje velké množství – což je i u nás – není jejich příspěvek k příjmu vitaminu C zanedbatelný.</a:t>
            </a:r>
          </a:p>
          <a:p>
            <a:pPr>
              <a:lnSpc>
                <a:spcPct val="100000"/>
              </a:lnSpc>
            </a:pPr>
            <a:endParaRPr lang="cs-CZ" sz="1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cs-CZ" sz="15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Ovoce a zelenina</a:t>
            </a:r>
          </a:p>
          <a:p>
            <a:pPr>
              <a:lnSpc>
                <a:spcPct val="100000"/>
              </a:lnSpc>
            </a:pPr>
            <a:r>
              <a:rPr lang="cs-CZ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Denně bychom měli sníst pět porcí nebo kusů ovoce či zeleniny, pro získání přiměřeného množství vitaminů a minerálů v potravě.</a:t>
            </a:r>
          </a:p>
          <a:p>
            <a:pPr>
              <a:lnSpc>
                <a:spcPct val="100000"/>
              </a:lnSpc>
            </a:pPr>
            <a:r>
              <a:rPr lang="cs-CZ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Ovoce i zelenina jsou mimořádně </a:t>
            </a:r>
            <a:r>
              <a:rPr lang="cs-CZ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bohaté na vitamin C</a:t>
            </a:r>
            <a:r>
              <a:rPr lang="cs-CZ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zvláště papriky, jahody, kiwi a citrusové ovoce.</a:t>
            </a:r>
          </a:p>
          <a:p>
            <a:pPr>
              <a:lnSpc>
                <a:spcPct val="100000"/>
              </a:lnSpc>
            </a:pPr>
            <a:r>
              <a:rPr lang="cs-CZ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Mrkev, mango a papája jsou výrazným zdrojem beta – karotenu, jenž se podle potřeby přeměňuje na vitamin A.</a:t>
            </a:r>
          </a:p>
          <a:p>
            <a:pPr>
              <a:lnSpc>
                <a:spcPct val="100000"/>
              </a:lnSpc>
            </a:pPr>
            <a:r>
              <a:rPr lang="cs-CZ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Aby zdravý jídelníček obsahoval správnou směs fytochemických látek, musí se do něj zařadit brokolice, tmavozelená listová zelenina , červené, oranžové a žluté ovoce a zelenina.</a:t>
            </a:r>
          </a:p>
          <a:p>
            <a:pPr>
              <a:lnSpc>
                <a:spcPct val="100000"/>
              </a:lnSpc>
            </a:pPr>
            <a:endParaRPr lang="cs-CZ" sz="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cs-CZ" sz="800" dirty="0"/>
          </a:p>
        </p:txBody>
      </p:sp>
      <p:pic>
        <p:nvPicPr>
          <p:cNvPr id="6" name="Obrázek 5" descr="Obsah obrázku jídlo, přísada, Vegetariánské jídlo, Čerstvé jídlo&#10;&#10;Popis byl vytvořen automaticky">
            <a:extLst>
              <a:ext uri="{FF2B5EF4-FFF2-40B4-BE49-F238E27FC236}">
                <a16:creationId xmlns:a16="http://schemas.microsoft.com/office/drawing/2014/main" id="{36A61966-CB3E-06E4-8E1F-55A758A04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9" r="18402" b="-1"/>
          <a:stretch/>
        </p:blipFill>
        <p:spPr>
          <a:xfrm>
            <a:off x="7262843" y="1885950"/>
            <a:ext cx="4929157" cy="4972050"/>
          </a:xfrm>
          <a:custGeom>
            <a:avLst/>
            <a:gdLst/>
            <a:ahLst/>
            <a:cxnLst/>
            <a:rect l="l" t="t" r="r" b="b"/>
            <a:pathLst>
              <a:path w="6312802" h="6367736">
                <a:moveTo>
                  <a:pt x="789715" y="708127"/>
                </a:moveTo>
                <a:cubicBezTo>
                  <a:pt x="845978" y="711650"/>
                  <a:pt x="901296" y="724302"/>
                  <a:pt x="953475" y="745602"/>
                </a:cubicBezTo>
                <a:cubicBezTo>
                  <a:pt x="1173612" y="834890"/>
                  <a:pt x="1309905" y="1073925"/>
                  <a:pt x="1278834" y="1315681"/>
                </a:cubicBezTo>
                <a:cubicBezTo>
                  <a:pt x="1233750" y="1669869"/>
                  <a:pt x="880524" y="1881517"/>
                  <a:pt x="560369" y="1747304"/>
                </a:cubicBezTo>
                <a:cubicBezTo>
                  <a:pt x="338151" y="1654256"/>
                  <a:pt x="204742" y="1408974"/>
                  <a:pt x="242538" y="1164574"/>
                </a:cubicBezTo>
                <a:cubicBezTo>
                  <a:pt x="286421" y="880774"/>
                  <a:pt x="529219" y="692590"/>
                  <a:pt x="789715" y="708127"/>
                </a:cubicBezTo>
                <a:close/>
                <a:moveTo>
                  <a:pt x="2877121" y="364348"/>
                </a:moveTo>
                <a:cubicBezTo>
                  <a:pt x="2901561" y="365790"/>
                  <a:pt x="2925601" y="371235"/>
                  <a:pt x="2948310" y="380363"/>
                </a:cubicBezTo>
                <a:cubicBezTo>
                  <a:pt x="3044405" y="419202"/>
                  <a:pt x="3103503" y="523063"/>
                  <a:pt x="3089970" y="628607"/>
                </a:cubicBezTo>
                <a:cubicBezTo>
                  <a:pt x="3070190" y="782758"/>
                  <a:pt x="2916600" y="874848"/>
                  <a:pt x="2777343" y="816472"/>
                </a:cubicBezTo>
                <a:cubicBezTo>
                  <a:pt x="2680608" y="775952"/>
                  <a:pt x="2622552" y="669287"/>
                  <a:pt x="2639048" y="562863"/>
                </a:cubicBezTo>
                <a:cubicBezTo>
                  <a:pt x="2658106" y="439382"/>
                  <a:pt x="2763810" y="357542"/>
                  <a:pt x="2877121" y="364348"/>
                </a:cubicBezTo>
                <a:close/>
                <a:moveTo>
                  <a:pt x="5725514" y="29060"/>
                </a:moveTo>
                <a:lnTo>
                  <a:pt x="5748657" y="29701"/>
                </a:lnTo>
                <a:cubicBezTo>
                  <a:pt x="5935681" y="36387"/>
                  <a:pt x="6081789" y="65616"/>
                  <a:pt x="6194082" y="113315"/>
                </a:cubicBezTo>
                <a:lnTo>
                  <a:pt x="6312802" y="183322"/>
                </a:lnTo>
                <a:lnTo>
                  <a:pt x="6312802" y="6367736"/>
                </a:lnTo>
                <a:lnTo>
                  <a:pt x="3171877" y="6367736"/>
                </a:lnTo>
                <a:lnTo>
                  <a:pt x="3171635" y="6367591"/>
                </a:lnTo>
                <a:lnTo>
                  <a:pt x="2683232" y="6367591"/>
                </a:lnTo>
                <a:lnTo>
                  <a:pt x="2683031" y="6367736"/>
                </a:lnTo>
                <a:lnTo>
                  <a:pt x="1006759" y="6367736"/>
                </a:lnTo>
                <a:lnTo>
                  <a:pt x="1017798" y="6253705"/>
                </a:lnTo>
                <a:cubicBezTo>
                  <a:pt x="1043303" y="6019815"/>
                  <a:pt x="1065826" y="5776617"/>
                  <a:pt x="897420" y="5565130"/>
                </a:cubicBezTo>
                <a:cubicBezTo>
                  <a:pt x="700507" y="5318087"/>
                  <a:pt x="491822" y="5428997"/>
                  <a:pt x="271526" y="5130943"/>
                </a:cubicBezTo>
                <a:cubicBezTo>
                  <a:pt x="108646" y="4910648"/>
                  <a:pt x="-26366" y="4708290"/>
                  <a:pt x="39940" y="4415201"/>
                </a:cubicBezTo>
                <a:cubicBezTo>
                  <a:pt x="128666" y="4023216"/>
                  <a:pt x="467878" y="3870268"/>
                  <a:pt x="464356" y="3587268"/>
                </a:cubicBezTo>
                <a:cubicBezTo>
                  <a:pt x="460351" y="3247094"/>
                  <a:pt x="43943" y="3178950"/>
                  <a:pt x="3183" y="2791128"/>
                </a:cubicBezTo>
                <a:cubicBezTo>
                  <a:pt x="-23403" y="2538162"/>
                  <a:pt x="118896" y="2235225"/>
                  <a:pt x="343758" y="2095087"/>
                </a:cubicBezTo>
                <a:cubicBezTo>
                  <a:pt x="758163" y="1836512"/>
                  <a:pt x="1225342" y="2272862"/>
                  <a:pt x="1543093" y="2013487"/>
                </a:cubicBezTo>
                <a:cubicBezTo>
                  <a:pt x="1732879" y="1858534"/>
                  <a:pt x="1763790" y="1542064"/>
                  <a:pt x="1726873" y="1342749"/>
                </a:cubicBezTo>
                <a:cubicBezTo>
                  <a:pt x="1656484" y="963255"/>
                  <a:pt x="1345299" y="901114"/>
                  <a:pt x="1356831" y="612032"/>
                </a:cubicBezTo>
                <a:cubicBezTo>
                  <a:pt x="1365319" y="397180"/>
                  <a:pt x="1547578" y="171600"/>
                  <a:pt x="1773239" y="121551"/>
                </a:cubicBezTo>
                <a:cubicBezTo>
                  <a:pt x="1804789" y="114503"/>
                  <a:pt x="1837013" y="110980"/>
                  <a:pt x="1869333" y="110980"/>
                </a:cubicBezTo>
                <a:cubicBezTo>
                  <a:pt x="2087466" y="110980"/>
                  <a:pt x="2259155" y="271137"/>
                  <a:pt x="2312167" y="320866"/>
                </a:cubicBezTo>
                <a:cubicBezTo>
                  <a:pt x="2563133" y="555255"/>
                  <a:pt x="2364538" y="842498"/>
                  <a:pt x="2568899" y="1194363"/>
                </a:cubicBezTo>
                <a:cubicBezTo>
                  <a:pt x="2600650" y="1246494"/>
                  <a:pt x="2637078" y="1295662"/>
                  <a:pt x="2677726" y="1341226"/>
                </a:cubicBezTo>
                <a:cubicBezTo>
                  <a:pt x="2757804" y="1432276"/>
                  <a:pt x="2906990" y="1416261"/>
                  <a:pt x="2964327" y="1310316"/>
                </a:cubicBezTo>
                <a:cubicBezTo>
                  <a:pt x="3059059" y="1135183"/>
                  <a:pt x="3149628" y="938831"/>
                  <a:pt x="3333248" y="887741"/>
                </a:cubicBezTo>
                <a:cubicBezTo>
                  <a:pt x="3690239" y="788365"/>
                  <a:pt x="3902767" y="1378543"/>
                  <a:pt x="4272730" y="1307994"/>
                </a:cubicBezTo>
                <a:cubicBezTo>
                  <a:pt x="4426320" y="1278686"/>
                  <a:pt x="4515368" y="1152802"/>
                  <a:pt x="4596327" y="996810"/>
                </a:cubicBezTo>
                <a:cubicBezTo>
                  <a:pt x="4618829" y="953326"/>
                  <a:pt x="4640770" y="907521"/>
                  <a:pt x="4663272" y="860676"/>
                </a:cubicBezTo>
                <a:cubicBezTo>
                  <a:pt x="4732781" y="613153"/>
                  <a:pt x="4835282" y="115946"/>
                  <a:pt x="5572324" y="40189"/>
                </a:cubicBezTo>
                <a:cubicBezTo>
                  <a:pt x="5622910" y="31543"/>
                  <a:pt x="5674208" y="27859"/>
                  <a:pt x="5725514" y="29060"/>
                </a:cubicBezTo>
                <a:close/>
                <a:moveTo>
                  <a:pt x="4169348" y="793"/>
                </a:moveTo>
                <a:cubicBezTo>
                  <a:pt x="4219966" y="3995"/>
                  <a:pt x="4269734" y="15368"/>
                  <a:pt x="4316693" y="34505"/>
                </a:cubicBezTo>
                <a:cubicBezTo>
                  <a:pt x="4514808" y="114584"/>
                  <a:pt x="4637488" y="329676"/>
                  <a:pt x="4609540" y="547569"/>
                </a:cubicBezTo>
                <a:cubicBezTo>
                  <a:pt x="4568620" y="865801"/>
                  <a:pt x="4251108" y="1055907"/>
                  <a:pt x="3962986" y="935790"/>
                </a:cubicBezTo>
                <a:cubicBezTo>
                  <a:pt x="3762790" y="852028"/>
                  <a:pt x="3642672" y="631491"/>
                  <a:pt x="3676946" y="411355"/>
                </a:cubicBezTo>
                <a:cubicBezTo>
                  <a:pt x="3716424" y="155985"/>
                  <a:pt x="3934959" y="-13061"/>
                  <a:pt x="4169348" y="79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24086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5" name="Obrázek 4" descr="Obsah obrázku mléčné výrobky, sýr, jídlo, Sýr Gruyère&#10;&#10;Popis byl vytvořen automaticky">
            <a:extLst>
              <a:ext uri="{FF2B5EF4-FFF2-40B4-BE49-F238E27FC236}">
                <a16:creationId xmlns:a16="http://schemas.microsoft.com/office/drawing/2014/main" id="{104E2179-D070-1210-A3B7-D828235153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" r="23456" b="-2"/>
          <a:stretch/>
        </p:blipFill>
        <p:spPr>
          <a:xfrm>
            <a:off x="2" y="11"/>
            <a:ext cx="5169608" cy="4637303"/>
          </a:xfrm>
          <a:custGeom>
            <a:avLst/>
            <a:gdLst/>
            <a:ahLst/>
            <a:cxnLst/>
            <a:rect l="l" t="t" r="r" b="b"/>
            <a:pathLst>
              <a:path w="6972657" h="6356349">
                <a:moveTo>
                  <a:pt x="4162425" y="4810724"/>
                </a:moveTo>
                <a:cubicBezTo>
                  <a:pt x="4508954" y="4810724"/>
                  <a:pt x="4789872" y="5103559"/>
                  <a:pt x="4789872" y="5464789"/>
                </a:cubicBezTo>
                <a:cubicBezTo>
                  <a:pt x="4789872" y="5826019"/>
                  <a:pt x="4508954" y="6118855"/>
                  <a:pt x="4162425" y="6118855"/>
                </a:cubicBezTo>
                <a:cubicBezTo>
                  <a:pt x="3815896" y="6118855"/>
                  <a:pt x="3534978" y="5826019"/>
                  <a:pt x="3534978" y="5464789"/>
                </a:cubicBezTo>
                <a:cubicBezTo>
                  <a:pt x="3534978" y="5103559"/>
                  <a:pt x="3815896" y="4810724"/>
                  <a:pt x="4162425" y="4810724"/>
                </a:cubicBezTo>
                <a:close/>
                <a:moveTo>
                  <a:pt x="92101" y="4731176"/>
                </a:moveTo>
                <a:cubicBezTo>
                  <a:pt x="540880" y="4731176"/>
                  <a:pt x="904688" y="5094984"/>
                  <a:pt x="904688" y="5543763"/>
                </a:cubicBezTo>
                <a:cubicBezTo>
                  <a:pt x="904688" y="5964494"/>
                  <a:pt x="584935" y="6310542"/>
                  <a:pt x="175183" y="6352155"/>
                </a:cubicBezTo>
                <a:lnTo>
                  <a:pt x="92121" y="6356349"/>
                </a:lnTo>
                <a:lnTo>
                  <a:pt x="92081" y="6356349"/>
                </a:lnTo>
                <a:lnTo>
                  <a:pt x="9019" y="6352155"/>
                </a:lnTo>
                <a:lnTo>
                  <a:pt x="4079" y="6351401"/>
                </a:lnTo>
                <a:lnTo>
                  <a:pt x="0" y="6352492"/>
                </a:lnTo>
                <a:lnTo>
                  <a:pt x="0" y="4736748"/>
                </a:lnTo>
                <a:lnTo>
                  <a:pt x="9019" y="4735372"/>
                </a:lnTo>
                <a:cubicBezTo>
                  <a:pt x="36336" y="4732597"/>
                  <a:pt x="64052" y="4731176"/>
                  <a:pt x="92101" y="4731176"/>
                </a:cubicBezTo>
                <a:close/>
                <a:moveTo>
                  <a:pt x="6385770" y="2098604"/>
                </a:moveTo>
                <a:cubicBezTo>
                  <a:pt x="6543907" y="2107100"/>
                  <a:pt x="6698935" y="2178483"/>
                  <a:pt x="6813407" y="2310776"/>
                </a:cubicBezTo>
                <a:cubicBezTo>
                  <a:pt x="7042252" y="2575278"/>
                  <a:pt x="7022052" y="2983098"/>
                  <a:pt x="6768322" y="3221698"/>
                </a:cubicBezTo>
                <a:cubicBezTo>
                  <a:pt x="6718815" y="3268040"/>
                  <a:pt x="6662527" y="3305861"/>
                  <a:pt x="6601629" y="3333787"/>
                </a:cubicBezTo>
                <a:cubicBezTo>
                  <a:pt x="6357584" y="3444872"/>
                  <a:pt x="6072796" y="3380857"/>
                  <a:pt x="5894479" y="3174765"/>
                </a:cubicBezTo>
                <a:cubicBezTo>
                  <a:pt x="5665537" y="2910180"/>
                  <a:pt x="5685739" y="2502359"/>
                  <a:pt x="5939476" y="2263752"/>
                </a:cubicBezTo>
                <a:cubicBezTo>
                  <a:pt x="6066385" y="2144498"/>
                  <a:pt x="6227633" y="2090107"/>
                  <a:pt x="6385770" y="2098604"/>
                </a:cubicBezTo>
                <a:close/>
                <a:moveTo>
                  <a:pt x="0" y="0"/>
                </a:moveTo>
                <a:lnTo>
                  <a:pt x="5609109" y="0"/>
                </a:lnTo>
                <a:lnTo>
                  <a:pt x="5710855" y="100163"/>
                </a:lnTo>
                <a:cubicBezTo>
                  <a:pt x="5940043" y="363896"/>
                  <a:pt x="6060564" y="781193"/>
                  <a:pt x="5983550" y="1133306"/>
                </a:cubicBezTo>
                <a:cubicBezTo>
                  <a:pt x="5820740" y="1874471"/>
                  <a:pt x="4868226" y="1916819"/>
                  <a:pt x="4807924" y="2551785"/>
                </a:cubicBezTo>
                <a:cubicBezTo>
                  <a:pt x="4772098" y="2931077"/>
                  <a:pt x="5073952" y="3310271"/>
                  <a:pt x="5323480" y="3486493"/>
                </a:cubicBezTo>
                <a:cubicBezTo>
                  <a:pt x="5798207" y="3822498"/>
                  <a:pt x="6190925" y="3545085"/>
                  <a:pt x="6484693" y="3873055"/>
                </a:cubicBezTo>
                <a:cubicBezTo>
                  <a:pt x="6702769" y="4116667"/>
                  <a:pt x="6749067" y="4564067"/>
                  <a:pt x="6564699" y="4869471"/>
                </a:cubicBezTo>
                <a:cubicBezTo>
                  <a:pt x="6538929" y="4912110"/>
                  <a:pt x="6508772" y="4951720"/>
                  <a:pt x="6474766" y="4987555"/>
                </a:cubicBezTo>
                <a:lnTo>
                  <a:pt x="6475634" y="4987552"/>
                </a:lnTo>
                <a:cubicBezTo>
                  <a:pt x="6246183" y="5229347"/>
                  <a:pt x="5896158" y="5245005"/>
                  <a:pt x="5787911" y="5249784"/>
                </a:cubicBezTo>
                <a:cubicBezTo>
                  <a:pt x="5276208" y="5272608"/>
                  <a:pt x="5181583" y="4739335"/>
                  <a:pt x="4594647" y="4582595"/>
                </a:cubicBezTo>
                <a:cubicBezTo>
                  <a:pt x="4553401" y="4571414"/>
                  <a:pt x="4047262" y="4444111"/>
                  <a:pt x="3576692" y="4689896"/>
                </a:cubicBezTo>
                <a:cubicBezTo>
                  <a:pt x="2903508" y="5041365"/>
                  <a:pt x="3035835" y="5772616"/>
                  <a:pt x="2439534" y="6019748"/>
                </a:cubicBezTo>
                <a:cubicBezTo>
                  <a:pt x="2062607" y="6175963"/>
                  <a:pt x="1545662" y="6076257"/>
                  <a:pt x="1262869" y="5786450"/>
                </a:cubicBezTo>
                <a:cubicBezTo>
                  <a:pt x="864056" y="5377550"/>
                  <a:pt x="1125562" y="4799418"/>
                  <a:pt x="734842" y="4526254"/>
                </a:cubicBezTo>
                <a:cubicBezTo>
                  <a:pt x="506361" y="4366061"/>
                  <a:pt x="192715" y="4446641"/>
                  <a:pt x="19856" y="4511293"/>
                </a:cubicBezTo>
                <a:lnTo>
                  <a:pt x="0" y="4519330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83F02A-4826-07CC-557B-8FC16CC21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5102" y="351913"/>
            <a:ext cx="6567897" cy="569432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cs-CZ" sz="5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Maso, ryby, vejce, ořechy</a:t>
            </a:r>
          </a:p>
          <a:p>
            <a:pPr>
              <a:lnSpc>
                <a:spcPct val="100000"/>
              </a:lnSpc>
            </a:pPr>
            <a:r>
              <a:rPr lang="cs-CZ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Tato skupina je bohatá na bílkoviny.</a:t>
            </a:r>
          </a:p>
          <a:p>
            <a:pPr>
              <a:lnSpc>
                <a:spcPct val="100000"/>
              </a:lnSpc>
            </a:pPr>
            <a:r>
              <a:rPr lang="cs-CZ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Maso je bohatým zdrojem snadno vstřebatelného železa. </a:t>
            </a:r>
          </a:p>
          <a:p>
            <a:pPr>
              <a:lnSpc>
                <a:spcPct val="100000"/>
              </a:lnSpc>
            </a:pPr>
            <a:r>
              <a:rPr lang="cs-CZ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Tučné ryby jsou jediným zdrojem omega – 3 polynenasycených mastných kyselin, které snižují riziko aterosklerotického onemocnění srdce. </a:t>
            </a:r>
          </a:p>
          <a:p>
            <a:pPr>
              <a:lnSpc>
                <a:spcPct val="100000"/>
              </a:lnSpc>
            </a:pPr>
            <a:r>
              <a:rPr lang="cs-CZ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Maso a některé sójové produkty obsahují také zinek. </a:t>
            </a:r>
          </a:p>
          <a:p>
            <a:pPr>
              <a:lnSpc>
                <a:spcPct val="100000"/>
              </a:lnSpc>
            </a:pPr>
            <a:r>
              <a:rPr lang="cs-CZ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Ořechy a semena rostlin nabízí vitamin B, E a hořčík.</a:t>
            </a:r>
          </a:p>
          <a:p>
            <a:pPr>
              <a:lnSpc>
                <a:spcPct val="100000"/>
              </a:lnSpc>
            </a:pPr>
            <a:endParaRPr lang="cs-CZ" sz="5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cs-CZ" sz="5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Mléčné výrobky </a:t>
            </a:r>
          </a:p>
          <a:p>
            <a:pPr>
              <a:lnSpc>
                <a:spcPct val="100000"/>
              </a:lnSpc>
            </a:pPr>
            <a:r>
              <a:rPr lang="cs-CZ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Obsahují hodně vápníku a vitaminy A, D a B12. </a:t>
            </a:r>
          </a:p>
          <a:p>
            <a:pPr>
              <a:lnSpc>
                <a:spcPct val="100000"/>
              </a:lnSpc>
            </a:pPr>
            <a:r>
              <a:rPr lang="cs-CZ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Konzumace nízkotučných mléčných výrobků pomáhá snižovat příjem nasycených tuků, které sice také obsahují velké množství vápníku, ale nemají tolik vitaminů A </a:t>
            </a:r>
            <a:r>
              <a:rPr lang="cs-CZ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D. </a:t>
            </a:r>
          </a:p>
          <a:p>
            <a:pPr>
              <a:lnSpc>
                <a:spcPct val="100000"/>
              </a:lnSpc>
            </a:pPr>
            <a:r>
              <a:rPr lang="cs-CZ" sz="5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2400"/>
              </a:spcBef>
            </a:pPr>
            <a:r>
              <a:rPr lang="cs-CZ" sz="5600" b="1" kern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Vláknina</a:t>
            </a:r>
          </a:p>
          <a:p>
            <a:pPr lvl="0"/>
            <a:r>
              <a:rPr lang="cs-CZ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Potraviny rostlinného původu - chléb, rýže, obiloviny, ovoce, zelenina, luštěniny - jsou zdrojem vlákniny, zvláště jsou-li neupravované.</a:t>
            </a:r>
          </a:p>
          <a:p>
            <a:pPr lvl="0"/>
            <a:r>
              <a:rPr lang="cs-CZ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Vláknina nemá žádnou výživovou hodnotu.</a:t>
            </a:r>
          </a:p>
          <a:p>
            <a:pPr lvl="0"/>
            <a:r>
              <a:rPr lang="cs-CZ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Tělo ji nemůže strávit a vstřebat, dodává však stravě objem.</a:t>
            </a:r>
          </a:p>
          <a:p>
            <a:pPr lvl="0"/>
            <a:r>
              <a:rPr lang="cs-CZ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Odpadní látky díky tomu prochází systémem rychleji.</a:t>
            </a:r>
          </a:p>
          <a:p>
            <a:pPr lvl="0"/>
            <a:r>
              <a:rPr lang="cs-CZ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Navíc naplňuje žaludek, jídlo pak člověka lépe uspokojí a vláknina tak brání přejídání.</a:t>
            </a:r>
          </a:p>
          <a:p>
            <a:pPr>
              <a:lnSpc>
                <a:spcPct val="100000"/>
              </a:lnSpc>
            </a:pPr>
            <a:endParaRPr lang="cs-CZ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12558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D65CC6-9917-7617-DC18-EC99C361F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Alternativní strava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813DED-2F46-6FC9-7EEA-F7A8A6B3A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Důvody, proč lidé volí některý z typů </a:t>
            </a:r>
            <a:r>
              <a:rPr lang="cs-CZ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alternativní stravy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jsou různé. </a:t>
            </a: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Někdo chce žít zdravěji, nezabíjet zvířata, nekonzumovat jejich maso, nechce jíst potraviny s obsahem škodlivin a zpracované potravinářským průmyslem. </a:t>
            </a: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Jiného k tomu vedou náboženské důvody, další vyjadřuje svůj protest proti konvenci</a:t>
            </a:r>
          </a:p>
          <a:p>
            <a:pPr>
              <a:spcBef>
                <a:spcPts val="1000"/>
              </a:spcBef>
            </a:pPr>
            <a:endParaRPr lang="cs-CZ" sz="14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00"/>
              </a:spcBef>
            </a:pPr>
            <a:r>
              <a:rPr lang="cs-CZ" sz="1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Vegetariánství</a:t>
            </a:r>
          </a:p>
          <a:p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Alternativní způsob výživy spojený s duchovním, morálním a etickým pozadím.</a:t>
            </a:r>
          </a:p>
          <a:p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Jde o odmítání určitých potravinových skupin, a podle toho se dělí na:</a:t>
            </a:r>
          </a:p>
          <a:p>
            <a:r>
              <a:rPr lang="cs-CZ" sz="1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VEGANY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vegetariáni odmítající jakoukoliv živočišnou potravu, požívají pouze rostlinou potravu</a:t>
            </a:r>
          </a:p>
          <a:p>
            <a:r>
              <a:rPr lang="cs-CZ" sz="1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LAKTO-VEGETARIÁNY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živí se rostlinou potravou + mléko a mléčné výrobky</a:t>
            </a:r>
          </a:p>
          <a:p>
            <a:r>
              <a:rPr lang="cs-CZ" sz="1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OVO-LAKTO-VEGETARIÁNY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jako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lakto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-vegetariáni, ale jedí ještě vajíčka</a:t>
            </a:r>
          </a:p>
          <a:p>
            <a:endParaRPr lang="cs-CZ" dirty="0"/>
          </a:p>
        </p:txBody>
      </p:sp>
      <p:pic>
        <p:nvPicPr>
          <p:cNvPr id="5" name="Obrázek 4" descr="Obsah obrázku Čerstvé jídlo, zemědělská produkce, Prodej ovoce a zeleniny, Potraviny v přírodním stavu&#10;&#10;Popis byl vytvořen automaticky">
            <a:extLst>
              <a:ext uri="{FF2B5EF4-FFF2-40B4-BE49-F238E27FC236}">
                <a16:creationId xmlns:a16="http://schemas.microsoft.com/office/drawing/2014/main" id="{8E91E87C-4B5E-8ACA-BA4B-A2FF16767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0" y="3683889"/>
            <a:ext cx="4246012" cy="277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8091"/>
      </p:ext>
    </p:extLst>
  </p:cSld>
  <p:clrMapOvr>
    <a:masterClrMapping/>
  </p:clrMapOvr>
</p:sld>
</file>

<file path=ppt/theme/theme1.xml><?xml version="1.0" encoding="utf-8"?>
<a:theme xmlns:a="http://schemas.openxmlformats.org/drawingml/2006/main" name="SplashVTI">
  <a:themeElements>
    <a:clrScheme name="AnalogousFromDarkSeedLeftStep">
      <a:dk1>
        <a:srgbClr val="000000"/>
      </a:dk1>
      <a:lt1>
        <a:srgbClr val="FFFFFF"/>
      </a:lt1>
      <a:dk2>
        <a:srgbClr val="30271B"/>
      </a:dk2>
      <a:lt2>
        <a:srgbClr val="F1F0F3"/>
      </a:lt2>
      <a:accent1>
        <a:srgbClr val="85AE44"/>
      </a:accent1>
      <a:accent2>
        <a:srgbClr val="A8A538"/>
      </a:accent2>
      <a:accent3>
        <a:srgbClr val="C38F4D"/>
      </a:accent3>
      <a:accent4>
        <a:srgbClr val="B14C3B"/>
      </a:accent4>
      <a:accent5>
        <a:srgbClr val="C34D6D"/>
      </a:accent5>
      <a:accent6>
        <a:srgbClr val="B13B8D"/>
      </a:accent6>
      <a:hlink>
        <a:srgbClr val="C24855"/>
      </a:hlink>
      <a:folHlink>
        <a:srgbClr val="7F7F7F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1109</Words>
  <Application>Microsoft Office PowerPoint</Application>
  <PresentationFormat>Širokoúhlá obrazovka</PresentationFormat>
  <Paragraphs>137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4" baseType="lpstr">
      <vt:lpstr>Arial</vt:lpstr>
      <vt:lpstr>Avenir Next LT Pro</vt:lpstr>
      <vt:lpstr>Calibri</vt:lpstr>
      <vt:lpstr>Cambria</vt:lpstr>
      <vt:lpstr>Posterama</vt:lpstr>
      <vt:lpstr>Segoe UI Semilight</vt:lpstr>
      <vt:lpstr>Symbol</vt:lpstr>
      <vt:lpstr>Times New Roman</vt:lpstr>
      <vt:lpstr>Wingdings</vt:lpstr>
      <vt:lpstr>Wingdings 2</vt:lpstr>
      <vt:lpstr>SplashVTI</vt:lpstr>
      <vt:lpstr>Zdravá výživa    aneb výživou ke zdraví</vt:lpstr>
      <vt:lpstr>Prezentace aplikace PowerPoint</vt:lpstr>
      <vt:lpstr>Základní živiny</vt:lpstr>
      <vt:lpstr>Prezentace aplikace PowerPoint</vt:lpstr>
      <vt:lpstr>Prezentace aplikace PowerPoint</vt:lpstr>
      <vt:lpstr>Doplňkové živiny</vt:lpstr>
      <vt:lpstr>Klíčové živiny</vt:lpstr>
      <vt:lpstr>Prezentace aplikace PowerPoint</vt:lpstr>
      <vt:lpstr>Alternativní strava</vt:lpstr>
      <vt:lpstr>Prezentace aplikace PowerPoint</vt:lpstr>
      <vt:lpstr>Prezentace aplikace PowerPoint</vt:lpstr>
      <vt:lpstr>Prezentace aplikace PowerPoint</vt:lpstr>
      <vt:lpstr>Děkuji za pozornost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Zdravá výživa    aneb výživou ke zdraví</dc:title>
  <dc:creator>Daniela Kocubová</dc:creator>
  <cp:lastModifiedBy>rim0001</cp:lastModifiedBy>
  <cp:revision>2</cp:revision>
  <dcterms:created xsi:type="dcterms:W3CDTF">2023-05-16T10:32:46Z</dcterms:created>
  <dcterms:modified xsi:type="dcterms:W3CDTF">2024-01-17T11:09:13Z</dcterms:modified>
</cp:coreProperties>
</file>