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91" r:id="rId3"/>
    <p:sldId id="279" r:id="rId4"/>
    <p:sldId id="292" r:id="rId5"/>
    <p:sldId id="293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278" r:id="rId14"/>
    <p:sldId id="303" r:id="rId15"/>
    <p:sldId id="304" r:id="rId16"/>
    <p:sldId id="305" r:id="rId17"/>
    <p:sldId id="306" r:id="rId18"/>
    <p:sldId id="307" r:id="rId19"/>
    <p:sldId id="308" r:id="rId20"/>
    <p:sldId id="309" r:id="rId21"/>
    <p:sldId id="302" r:id="rId22"/>
    <p:sldId id="301" r:id="rId23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548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05"/>
  </p:normalViewPr>
  <p:slideViewPr>
    <p:cSldViewPr>
      <p:cViewPr varScale="1">
        <p:scale>
          <a:sx n="144" d="100"/>
          <a:sy n="144" d="100"/>
        </p:scale>
        <p:origin x="720" y="1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26.11.2020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67440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32583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82471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73208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25014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7017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02230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95027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17573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7539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46311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15125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12945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64654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79734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52242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3405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56376" y="226939"/>
            <a:ext cx="956040" cy="745711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 baseline="0">
                <a:solidFill>
                  <a:srgbClr val="655481"/>
                </a:solidFill>
              </a:defRPr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65548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65548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65548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8264" y="555526"/>
            <a:ext cx="1699500" cy="1325609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Princípy</a:t>
            </a: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dobrej</a:t>
            </a: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VS a právo na </a:t>
            </a:r>
            <a:r>
              <a:rPr lang="cs-CZ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spravodlivý</a:t>
            </a: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proces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PhDr. Matúš VYROSTKO, PhD.</a:t>
            </a:r>
          </a:p>
          <a:p>
            <a:pPr marL="0" indent="0" algn="r">
              <a:buNone/>
            </a:pPr>
            <a:r>
              <a:rPr lang="cs-CZ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cs-CZ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prednáška</a:t>
            </a:r>
            <a:endParaRPr lang="cs-CZ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uplatňovanie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tohto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princípu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má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zaručiť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realizáciu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všeobecného práva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zúčastňovať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vecí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politickým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občana demokratického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zainteresované subjekty by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mať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možnosť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ovplyvňovať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rozhodnutia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fáze,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keď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existujú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podobe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návrhu.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en-GB" dirty="0" err="1"/>
              <a:t>Princíp</a:t>
            </a:r>
            <a:r>
              <a:rPr lang="en-GB" dirty="0"/>
              <a:t> </a:t>
            </a:r>
            <a:r>
              <a:rPr lang="en-GB" dirty="0" err="1"/>
              <a:t>spoluúčasti</a:t>
            </a:r>
            <a:r>
              <a:rPr lang="en-GB" dirty="0"/>
              <a:t> </a:t>
            </a:r>
            <a:endParaRPr lang="en-GB" dirty="0">
              <a:effectLst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866206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súkromie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predstavuje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vliberálnom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chápaní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intímny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svet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človeka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ktorý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uzatvorený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verejnosťou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najmä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akýmikoľvek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zásahmi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zásahy do práva na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súkromie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posudzujú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 troch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hľadísk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z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hľadiska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legality (či bol zásah vykonaný 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súlade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právnym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poriadkom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legitimity (či je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zásah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daný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niektorý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dôvodov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uvedených v Dohovore 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ochrane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ľudských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práv a základných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slobôd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a z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hľadiska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proporcionality (zásah do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súkromia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možný len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vtedy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to nevyhnutné,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vykonať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 možno len v duchu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požiadaviek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kladených na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demokratickú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spoločnosť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en-GB" dirty="0" err="1"/>
              <a:t>Princíp</a:t>
            </a:r>
            <a:r>
              <a:rPr lang="en-GB" dirty="0"/>
              <a:t> </a:t>
            </a:r>
            <a:r>
              <a:rPr lang="en-GB" dirty="0" err="1"/>
              <a:t>rešpektovania</a:t>
            </a:r>
            <a:r>
              <a:rPr lang="en-GB" dirty="0"/>
              <a:t> </a:t>
            </a:r>
            <a:r>
              <a:rPr lang="en-GB" dirty="0" err="1"/>
              <a:t>súkromia</a:t>
            </a:r>
            <a:r>
              <a:rPr lang="en-GB" dirty="0"/>
              <a:t>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140611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spája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kontrolu činnosti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s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osôb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vedieť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všetko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podstatné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výkone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správy,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zahŕňa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aj právo na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informácie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dôležitým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predpokladom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garanciou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realizácie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zákonných práv (práva na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spoluúčasť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práva na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prístup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spravodlivosti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atď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en-GB" dirty="0" err="1"/>
              <a:t>Princíp</a:t>
            </a:r>
            <a:r>
              <a:rPr lang="en-GB" dirty="0"/>
              <a:t> </a:t>
            </a:r>
            <a:r>
              <a:rPr lang="en-GB" dirty="0" err="1"/>
              <a:t>transparentnosti</a:t>
            </a:r>
            <a:r>
              <a:rPr lang="en-GB" dirty="0"/>
              <a:t>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336022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8660516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373" y="399939"/>
            <a:ext cx="956040" cy="688628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1363942" y="1923678"/>
            <a:ext cx="6416116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DVS a právo na </a:t>
            </a:r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spravodlivý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proces</a:t>
            </a:r>
          </a:p>
        </p:txBody>
      </p:sp>
    </p:spTree>
    <p:extLst>
      <p:ext uri="{BB962C8B-B14F-4D97-AF65-F5344CB8AC3E}">
        <p14:creationId xmlns:p14="http://schemas.microsoft.com/office/powerpoint/2010/main" val="2545009033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právo na ustanovený postup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vydávaní a výkone rozhodnutí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správnych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orgánov</a:t>
            </a:r>
            <a:endParaRPr lang="cs-CZ" altLang="cs-CZ" sz="18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postup orgánu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má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prebiehať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základe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procesných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pravidiel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účinných v čase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začatia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postupu i 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prípade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priebehu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postupu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nadobudne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účinnosť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nová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právna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úprava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en-GB" dirty="0" err="1"/>
              <a:t>PnSP</a:t>
            </a:r>
            <a:endParaRPr lang="en-GB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5151313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každý má právo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podať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žiadosť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návrh,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podnet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sťažnosť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petíciu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atď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orgánu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ktorý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má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povinnosť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podanie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prijať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náležite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ním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zaoberať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Právna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úprava postupu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vybavenia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podania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musí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vyplývať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vnútroštátneho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právneho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poriadku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členského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Rady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Európy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en-GB" dirty="0" err="1"/>
              <a:t>Dispozične</a:t>
            </a:r>
            <a:r>
              <a:rPr lang="en-GB" dirty="0"/>
              <a:t>́ </a:t>
            </a:r>
            <a:r>
              <a:rPr lang="en-GB" dirty="0" err="1"/>
              <a:t>právo</a:t>
            </a:r>
            <a:br>
              <a:rPr lang="en-GB" dirty="0"/>
            </a:br>
            <a:endParaRPr lang="en-GB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199909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právo na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informáciu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začatí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procesného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postupu orgánu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správy,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nahliadnuť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administratívneho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spisu,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vyjadriť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podávať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návrhy.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en-GB" dirty="0" err="1"/>
              <a:t>Právo</a:t>
            </a:r>
            <a:r>
              <a:rPr lang="en-GB" dirty="0"/>
              <a:t> </a:t>
            </a:r>
            <a:r>
              <a:rPr lang="en-GB" dirty="0" err="1"/>
              <a:t>byt</a:t>
            </a:r>
            <a:r>
              <a:rPr lang="en-GB" dirty="0"/>
              <a:t>̌ </a:t>
            </a:r>
            <a:r>
              <a:rPr lang="en-GB" dirty="0" err="1"/>
              <a:t>vypočuty</a:t>
            </a:r>
            <a:r>
              <a:rPr lang="en-GB" dirty="0"/>
              <a:t>́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0085031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dotknutá osoba,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ktorá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objektívnych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alebo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subjektívnych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dôvodov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nemôže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alebo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nechce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vystupovať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procesnom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postupe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môže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účinne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presadzovať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svoje práva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prostredníctvom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za pomoci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osoby,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ktorá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spĺňa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vlastnosti požadované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právnou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úpravou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ktorá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koná v jej mene.</a:t>
            </a:r>
          </a:p>
          <a:p>
            <a:endParaRPr lang="cs-CZ" altLang="cs-CZ" sz="18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en-GB" dirty="0" err="1"/>
              <a:t>Právo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zastúpenie</a:t>
            </a:r>
            <a:r>
              <a:rPr lang="en-GB" dirty="0"/>
              <a:t> a </a:t>
            </a:r>
            <a:r>
              <a:rPr lang="en-GB" dirty="0" err="1"/>
              <a:t>pomoc</a:t>
            </a:r>
            <a:r>
              <a:rPr lang="en-GB" dirty="0"/>
              <a:t> </a:t>
            </a:r>
            <a:endParaRPr lang="en-GB" dirty="0">
              <a:effectLst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432531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právo na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vydanie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rozhodnutia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jeho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oznámenie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právo na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vydanie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rozhodnutia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jeho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oznámenie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primeranej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lehote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právo na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odôvodnenie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rozhodnutia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právo na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poučenie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riadnych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oprávnených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prostriedkoch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en-GB" dirty="0" err="1"/>
              <a:t>Právo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ukončenie</a:t>
            </a:r>
            <a:r>
              <a:rPr lang="en-GB" dirty="0"/>
              <a:t> </a:t>
            </a:r>
            <a:r>
              <a:rPr lang="en-GB" dirty="0" err="1"/>
              <a:t>konania</a:t>
            </a:r>
            <a:r>
              <a:rPr lang="en-GB" dirty="0"/>
              <a:t> </a:t>
            </a:r>
            <a:r>
              <a:rPr lang="en-GB" dirty="0" err="1"/>
              <a:t>rozhodnutím</a:t>
            </a:r>
            <a:r>
              <a:rPr lang="en-GB" dirty="0"/>
              <a:t>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91248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preskúmanie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neprávoplatných rozhodnutí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vrámci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je 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stredoeurópskych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štátoch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dôležitým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nástrojom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ochrany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osôb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Preskúmava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zákonnosť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aj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správnosť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rozhodnutí. 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oprávneným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preskúmanie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môže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byť orgán,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ktorý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rozhodnutie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vydal,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alebo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orgán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vyššieho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stupňa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alebo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špeciálny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odvolací orgán.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en-GB" dirty="0" err="1"/>
              <a:t>Právo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preskúmanie</a:t>
            </a:r>
            <a:r>
              <a:rPr lang="en-GB" dirty="0"/>
              <a:t> </a:t>
            </a:r>
            <a:r>
              <a:rPr lang="en-GB" dirty="0" err="1"/>
              <a:t>rozhodnutia</a:t>
            </a:r>
            <a:r>
              <a:rPr lang="en-GB" dirty="0"/>
              <a:t> </a:t>
            </a:r>
            <a:endParaRPr lang="en-GB" dirty="0">
              <a:effectLst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046298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nárok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občanov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jednotlivcov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na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dobrú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správu,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spravovanie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vecí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verejných</a:t>
            </a:r>
            <a:endParaRPr lang="cs-CZ" altLang="cs-CZ" sz="18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otvorený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stále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dynamicky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vyvíjajúci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proces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reaguje na ekonomický, sociálny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inštitucionálny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rozvoj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spoločnosti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cieľom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dosiahnutia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určitej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rovnováhy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medzi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občanmi</a:t>
            </a:r>
            <a:endParaRPr lang="cs-CZ" altLang="cs-CZ" sz="18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súhrn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požiadaviek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orgány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a jej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úradníkov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zabezpečenie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riadneho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včasného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fungovania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podmienkach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demokratického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právneho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sú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rešpektované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základné práva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slobody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princípy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spravodlivosti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slušnosti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morálky,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pričom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zároveň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rešpektujú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aj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záujmy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všeobecne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akceptované 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občianskej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spoločnosti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štáte</a:t>
            </a:r>
            <a:endParaRPr lang="cs-CZ" altLang="cs-CZ" sz="18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8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DVS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318064"/>
      </p:ext>
    </p:extLst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s-CZ" altLang="cs-CZ" sz="18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existencia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verejnoprávnej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zodpovednosti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zodpovednosti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správy)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považuje za nevyhnutný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atribút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demokratického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právneho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Rozsah,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podmienky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spôsob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uplatnenia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náhrady škody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upravujú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zákony jednotlivých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400600" cy="507703"/>
          </a:xfrm>
        </p:spPr>
        <p:txBody>
          <a:bodyPr/>
          <a:lstStyle/>
          <a:p>
            <a:r>
              <a:rPr lang="en-GB" dirty="0" err="1"/>
              <a:t>Právo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náhradu</a:t>
            </a:r>
            <a:r>
              <a:rPr lang="en-GB" dirty="0"/>
              <a:t> </a:t>
            </a:r>
            <a:r>
              <a:rPr lang="en-GB" dirty="0" err="1"/>
              <a:t>škody</a:t>
            </a:r>
            <a:r>
              <a:rPr lang="en-GB" dirty="0"/>
              <a:t> </a:t>
            </a:r>
            <a:r>
              <a:rPr lang="en-GB" dirty="0" err="1"/>
              <a:t>spôsobenú</a:t>
            </a:r>
            <a:r>
              <a:rPr lang="en-GB" dirty="0"/>
              <a:t> (ne)</a:t>
            </a:r>
            <a:r>
              <a:rPr lang="en-GB" dirty="0" err="1"/>
              <a:t>konaním</a:t>
            </a:r>
            <a:r>
              <a:rPr lang="en-GB" dirty="0"/>
              <a:t> </a:t>
            </a:r>
            <a:r>
              <a:rPr lang="en-GB" dirty="0" err="1"/>
              <a:t>orgánu</a:t>
            </a:r>
            <a:r>
              <a:rPr lang="en-GB" dirty="0"/>
              <a:t> VS</a:t>
            </a:r>
            <a:endParaRPr lang="en-GB" dirty="0">
              <a:effectLst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000332"/>
      </p:ext>
    </p:extLst>
  </p:cSld>
  <p:clrMapOvr>
    <a:masterClrMapping/>
  </p:clrMapOvr>
  <p:transition spd="slow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8660516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373" y="399939"/>
            <a:ext cx="956040" cy="688628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1363942" y="1923678"/>
            <a:ext cx="6416116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Ďakujem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pozornosť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250007"/>
      </p:ext>
    </p:extLst>
  </p:cSld>
  <p:clrMapOvr>
    <a:masterClrMapping/>
  </p:clrMapOvr>
  <p:transition spd="slow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8660516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373" y="399939"/>
            <a:ext cx="956040" cy="688628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1363942" y="1923678"/>
            <a:ext cx="6416116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PhDr. Matúš </a:t>
            </a:r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Vyrostko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PhD. </a:t>
            </a:r>
          </a:p>
          <a:p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matus.vyrostko@fvp.slu.cz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453511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8660516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373" y="399939"/>
            <a:ext cx="956040" cy="688628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1363942" y="1923678"/>
            <a:ext cx="6416116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Princípy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dobrej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VS </a:t>
            </a:r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podľa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odporúčania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PV Rady </a:t>
            </a:r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Európy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572944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s-CZ" altLang="cs-CZ" sz="18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všetky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rozhodnutia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úkony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mať oporu 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právnom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poriadku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obsah musí byť s ním 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súlade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byť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účinne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vykonateľné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právomoc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úlohy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vykonávateľov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byť 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platnom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dostatočne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jasným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spôsobom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upravené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ašpecifikované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Osobitný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význam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nadobúda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táto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požiadavka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rámci úpravy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administratívneho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postihu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osôb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delikty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vykonávateľmi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Princíp</a:t>
            </a:r>
            <a:r>
              <a:rPr lang="cs-CZ" dirty="0"/>
              <a:t> </a:t>
            </a:r>
            <a:r>
              <a:rPr lang="cs-CZ" dirty="0" err="1"/>
              <a:t>viazanosti</a:t>
            </a:r>
            <a:r>
              <a:rPr lang="cs-CZ" dirty="0"/>
              <a:t> </a:t>
            </a:r>
            <a:r>
              <a:rPr lang="cs-CZ" dirty="0" err="1"/>
              <a:t>verejnej</a:t>
            </a:r>
            <a:r>
              <a:rPr lang="cs-CZ" dirty="0"/>
              <a:t> správy </a:t>
            </a:r>
            <a:r>
              <a:rPr lang="cs-CZ" dirty="0" err="1"/>
              <a:t>právom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38946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vyjadruje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podstatu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zmyslel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existencie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úpravy,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cieľom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demokratickom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zaručiť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že 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objektívne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rovnakých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situáciach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osobami bude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zaobchádzať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rovnako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sú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týmto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princípom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viazané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vždy,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cieľom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princípu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rovnosti je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predchádzať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nerovnakému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zaobchádzaniu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osobami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súčasne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zabezpečiť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aby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osobami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nachádzajúcimi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istej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skutkovej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situácii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zaobchádzalo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rovnako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resp.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obdobne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diskriminačné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zaobchádzanie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sosobou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treba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podľa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zákonodarstva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stredoeurópskych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považovať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také,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motivované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rozdielmi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pohlavia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rasy,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farby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pleti, jazyka,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viery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náboženstva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politického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alebo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iného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zmýšľania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národného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alebo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sociálneho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pôvodu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príslušnosti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knárodnosti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alebo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etnickej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skupine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majetku, rodu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alebo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iného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postavenia</a:t>
            </a:r>
            <a:endParaRPr lang="cs-CZ" altLang="cs-CZ" sz="18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en-GB" dirty="0" err="1"/>
              <a:t>Princíp</a:t>
            </a:r>
            <a:r>
              <a:rPr lang="en-GB" dirty="0"/>
              <a:t> </a:t>
            </a:r>
            <a:r>
              <a:rPr lang="en-GB" dirty="0" err="1"/>
              <a:t>rovnosti</a:t>
            </a:r>
            <a:r>
              <a:rPr lang="en-GB" dirty="0"/>
              <a:t> a </a:t>
            </a:r>
            <a:r>
              <a:rPr lang="en-GB" dirty="0" err="1"/>
              <a:t>zákaz</a:t>
            </a:r>
            <a:r>
              <a:rPr lang="en-GB" dirty="0"/>
              <a:t> </a:t>
            </a:r>
            <a:r>
              <a:rPr lang="en-GB" dirty="0" err="1"/>
              <a:t>diskriminácie</a:t>
            </a:r>
            <a:r>
              <a:rPr lang="en-GB" dirty="0"/>
              <a:t>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295966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podstatu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princípu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objektivity možno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vyjadriť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tak, že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orgán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rozhodovaní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vychádza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všetkých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skutkových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právnych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okolností podstatných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daný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prípad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prihliada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len na ne,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princíp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nestrannosti je základným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predpokladom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spravodlivého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rozhodovania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je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garanciou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práva na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spravodlivý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proces.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zamestnanec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úradník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rozhodovaní zaujatý, je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veľmi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pravdepodobné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že nebude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rozhodovať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objektívne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en-GB" dirty="0" err="1"/>
              <a:t>Princíp</a:t>
            </a:r>
            <a:r>
              <a:rPr lang="en-GB" dirty="0"/>
              <a:t> </a:t>
            </a:r>
            <a:r>
              <a:rPr lang="en-GB" dirty="0" err="1"/>
              <a:t>nestrannosti</a:t>
            </a:r>
            <a:r>
              <a:rPr lang="en-GB" dirty="0"/>
              <a:t> a </a:t>
            </a:r>
            <a:r>
              <a:rPr lang="en-GB" dirty="0" err="1"/>
              <a:t>objektivity</a:t>
            </a:r>
            <a:r>
              <a:rPr lang="en-GB" dirty="0"/>
              <a:t> </a:t>
            </a:r>
            <a:endParaRPr lang="en-GB" dirty="0">
              <a:effectLst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833276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jeho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zmyslom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hľadať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spravodlivú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rovnováhu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medzi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cieľom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apoužitými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prostriedkami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 praxi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uplatní 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situácii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keď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dochádza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stretu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verejného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súkromného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záujmu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ukladá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povinnosť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vykonávateľom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ovplyvňovať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práva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alebo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záujmy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súkromných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osôb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len tam, kde je to nevyhnutné a to len v rozsahu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nevyhnutnom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dosiahnutie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požadovaného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cieľa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verejného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záujmu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en-GB" dirty="0" err="1"/>
              <a:t>Princíp</a:t>
            </a:r>
            <a:r>
              <a:rPr lang="en-GB" dirty="0"/>
              <a:t> </a:t>
            </a:r>
            <a:r>
              <a:rPr lang="en-GB" dirty="0" err="1"/>
              <a:t>proporcionality</a:t>
            </a:r>
            <a:br>
              <a:rPr lang="en-GB" dirty="0"/>
            </a:br>
            <a:br>
              <a:rPr lang="en-GB" dirty="0"/>
            </a:br>
            <a:endParaRPr lang="en-GB" dirty="0">
              <a:effectLst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173725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zákonodarca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normotvorné orgány 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napr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obecné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zastupiteľstvo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vydávať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len jasné (určité)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zrozumiteľné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normy,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pramene sú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adresátov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prístupné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zktorých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vyplývajú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predvídateľné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subjektívne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práva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apovinnosti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apre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sú ustanovené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dostatočné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prostriedky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skutočné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presadenie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vynútenie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fyzické a právnické osoby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právo na tzv.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legitímne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očakávanie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účelom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garancia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čitateľnosti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predvídateľnosti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správania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a ochrana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súkromných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osôb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nepredvídateľným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mocenským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zásahom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situácie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vynútenie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určitého výsledku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spoliehali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predpisy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osobitne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zákony)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poskytujú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ochranu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právam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nadobudnutým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dobrej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viere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zakazujú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retroaktivitu 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spätné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pôsobenie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právnych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noriem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en-GB" dirty="0" err="1"/>
              <a:t>Princíp</a:t>
            </a:r>
            <a:r>
              <a:rPr lang="en-GB" dirty="0"/>
              <a:t> </a:t>
            </a:r>
            <a:r>
              <a:rPr lang="en-GB" dirty="0" err="1"/>
              <a:t>právnej</a:t>
            </a:r>
            <a:r>
              <a:rPr lang="en-GB" dirty="0"/>
              <a:t> </a:t>
            </a:r>
            <a:r>
              <a:rPr lang="en-GB" dirty="0" err="1"/>
              <a:t>istoty</a:t>
            </a:r>
            <a:r>
              <a:rPr lang="en-GB" dirty="0"/>
              <a:t>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545595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vychádza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poznania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že pomalá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spravodlivosť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odmietnutá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spravodlivosť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že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spravodlivosť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vždy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ohrozená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uskutočňuje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priveľmi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rýchlo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 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univerzálny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princíp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ktorý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uplatňuje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všetkými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orgánmi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moci, teda aj 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postupoch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vykonávateľov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ktorými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sú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priamo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dotknuté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subjektívne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práva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osôb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právnom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nemala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existovať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situácia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že by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postup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nebola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ustanovená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žiadna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lehota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vybavenie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veci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resp. aspoň rámcová zákonná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požiadavka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vybavenie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veci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včas a bez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zbytočných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prieťahov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(taký stav by totiž 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praxi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spôsobil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právnu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neistotu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en-GB" dirty="0" err="1"/>
              <a:t>Princíp</a:t>
            </a:r>
            <a:r>
              <a:rPr lang="en-GB" dirty="0"/>
              <a:t> </a:t>
            </a:r>
            <a:r>
              <a:rPr lang="en-GB" dirty="0" err="1"/>
              <a:t>konania</a:t>
            </a:r>
            <a:r>
              <a:rPr lang="en-GB" dirty="0"/>
              <a:t> v </a:t>
            </a:r>
            <a:r>
              <a:rPr lang="en-GB" dirty="0" err="1"/>
              <a:t>primeranej</a:t>
            </a:r>
            <a:r>
              <a:rPr lang="en-GB" dirty="0"/>
              <a:t> </a:t>
            </a:r>
            <a:r>
              <a:rPr lang="en-GB" dirty="0" err="1"/>
              <a:t>lehote</a:t>
            </a:r>
            <a:r>
              <a:rPr lang="en-GB" dirty="0"/>
              <a:t> </a:t>
            </a:r>
            <a:endParaRPr lang="en-GB" dirty="0">
              <a:effectLst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500560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SLU">
  <a:themeElements>
    <a:clrScheme name="FVP">
      <a:dk1>
        <a:srgbClr val="65548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2540</TotalTime>
  <Words>1341</Words>
  <Application>Microsoft Macintosh PowerPoint</Application>
  <PresentationFormat>On-screen Show (16:9)</PresentationFormat>
  <Paragraphs>127</Paragraphs>
  <Slides>22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Enriqueta</vt:lpstr>
      <vt:lpstr>Times New Roman</vt:lpstr>
      <vt:lpstr>SLU</vt:lpstr>
      <vt:lpstr>Princípy dobrej VS a právo na spravodlivý proces</vt:lpstr>
      <vt:lpstr>DVS</vt:lpstr>
      <vt:lpstr>PowerPoint Presentation</vt:lpstr>
      <vt:lpstr>Princíp viazanosti verejnej správy právom</vt:lpstr>
      <vt:lpstr>Princíp rovnosti a zákaz diskriminácie </vt:lpstr>
      <vt:lpstr>Princíp nestrannosti a objektivity </vt:lpstr>
      <vt:lpstr>Princíp proporcionality  </vt:lpstr>
      <vt:lpstr>Princíp právnej istoty </vt:lpstr>
      <vt:lpstr>Princíp konania v primeranej lehote </vt:lpstr>
      <vt:lpstr>Princíp spoluúčasti </vt:lpstr>
      <vt:lpstr>Princíp rešpektovania súkromia </vt:lpstr>
      <vt:lpstr>Princíp transparentnosti </vt:lpstr>
      <vt:lpstr>PowerPoint Presentation</vt:lpstr>
      <vt:lpstr>PnSP</vt:lpstr>
      <vt:lpstr>Dispozičné právo </vt:lpstr>
      <vt:lpstr>Právo byť vypočutý </vt:lpstr>
      <vt:lpstr>Právo na zastúpenie a pomoc </vt:lpstr>
      <vt:lpstr>Právo na ukončenie konania rozhodnutím </vt:lpstr>
      <vt:lpstr>Právo na preskúmanie rozhodnutia </vt:lpstr>
      <vt:lpstr>Právo na náhradu škody spôsobenú (ne)konaním orgánu VS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Matúš Vyrostko</cp:lastModifiedBy>
  <cp:revision>55</cp:revision>
  <dcterms:created xsi:type="dcterms:W3CDTF">2016-07-06T15:42:34Z</dcterms:created>
  <dcterms:modified xsi:type="dcterms:W3CDTF">2020-11-26T16:02:42Z</dcterms:modified>
</cp:coreProperties>
</file>