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3E6EB-6B5A-49D5-A817-84FDF749C59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85925D5-67A2-4DDC-B55F-210505C9E652}">
      <dgm:prSet/>
      <dgm:spPr/>
      <dgm:t>
        <a:bodyPr/>
        <a:lstStyle/>
        <a:p>
          <a:r>
            <a:rPr lang="cs-CZ"/>
            <a:t>V některých případech je třeba kódovat nejen to, co bylo řečeno, ale také to, co bylo zamlčeno. </a:t>
          </a:r>
          <a:endParaRPr lang="en-US"/>
        </a:p>
      </dgm:t>
    </dgm:pt>
    <dgm:pt modelId="{E8220939-2B38-4E02-8257-44A885569E1A}" type="parTrans" cxnId="{D8CA0EBF-7EFD-4077-A981-02F2A6305D7F}">
      <dgm:prSet/>
      <dgm:spPr/>
      <dgm:t>
        <a:bodyPr/>
        <a:lstStyle/>
        <a:p>
          <a:endParaRPr lang="en-US"/>
        </a:p>
      </dgm:t>
    </dgm:pt>
    <dgm:pt modelId="{A17B2988-FACB-483F-9DDD-703ABFA36BCA}" type="sibTrans" cxnId="{D8CA0EBF-7EFD-4077-A981-02F2A6305D7F}">
      <dgm:prSet/>
      <dgm:spPr/>
      <dgm:t>
        <a:bodyPr/>
        <a:lstStyle/>
        <a:p>
          <a:endParaRPr lang="en-US"/>
        </a:p>
      </dgm:t>
    </dgm:pt>
    <dgm:pt modelId="{F0246945-BB3B-433E-8433-C6C7BC02A292}">
      <dgm:prSet/>
      <dgm:spPr/>
      <dgm:t>
        <a:bodyPr/>
        <a:lstStyle/>
        <a:p>
          <a:r>
            <a:rPr lang="cs-CZ"/>
            <a:t>Po celou dobu kódování musíme postupovat tak, abychom mohli pasáž označenou určitým kódem vždy zpětně vyhledat. Proto např. v analyzované textu číslujeme řádky. Vytváříme seznam kódů. A zároveň s kódováním si pořizujeme poznámky – mema – k obsahům jednotlivých kódů. </a:t>
          </a:r>
          <a:endParaRPr lang="en-US"/>
        </a:p>
      </dgm:t>
    </dgm:pt>
    <dgm:pt modelId="{CA809226-194C-4B4F-8316-E5F5D0B98A36}" type="parTrans" cxnId="{A2A2447F-6A7A-48B3-AFD2-B8E2EBFAF3DA}">
      <dgm:prSet/>
      <dgm:spPr/>
      <dgm:t>
        <a:bodyPr/>
        <a:lstStyle/>
        <a:p>
          <a:endParaRPr lang="en-US"/>
        </a:p>
      </dgm:t>
    </dgm:pt>
    <dgm:pt modelId="{EC71B82D-BE2A-4DED-9D87-C3F618D86719}" type="sibTrans" cxnId="{A2A2447F-6A7A-48B3-AFD2-B8E2EBFAF3DA}">
      <dgm:prSet/>
      <dgm:spPr/>
      <dgm:t>
        <a:bodyPr/>
        <a:lstStyle/>
        <a:p>
          <a:endParaRPr lang="en-US"/>
        </a:p>
      </dgm:t>
    </dgm:pt>
    <dgm:pt modelId="{D74EA085-3B4A-4863-96DA-FC653C88FB51}" type="pres">
      <dgm:prSet presAssocID="{6293E6EB-6B5A-49D5-A817-84FDF749C59A}" presName="linear" presStyleCnt="0">
        <dgm:presLayoutVars>
          <dgm:animLvl val="lvl"/>
          <dgm:resizeHandles val="exact"/>
        </dgm:presLayoutVars>
      </dgm:prSet>
      <dgm:spPr/>
    </dgm:pt>
    <dgm:pt modelId="{DC3C5881-4093-4CF4-AC53-02C0AF6CB3FA}" type="pres">
      <dgm:prSet presAssocID="{D85925D5-67A2-4DDC-B55F-210505C9E652}" presName="parentText" presStyleLbl="node1" presStyleIdx="0" presStyleCnt="2">
        <dgm:presLayoutVars>
          <dgm:chMax val="0"/>
          <dgm:bulletEnabled val="1"/>
        </dgm:presLayoutVars>
      </dgm:prSet>
      <dgm:spPr/>
    </dgm:pt>
    <dgm:pt modelId="{99F2E157-2BAA-47DA-A68A-90755235CEEA}" type="pres">
      <dgm:prSet presAssocID="{A17B2988-FACB-483F-9DDD-703ABFA36BCA}" presName="spacer" presStyleCnt="0"/>
      <dgm:spPr/>
    </dgm:pt>
    <dgm:pt modelId="{34C34D45-9DA0-45E8-8C79-673F0BCF07B6}" type="pres">
      <dgm:prSet presAssocID="{F0246945-BB3B-433E-8433-C6C7BC02A292}" presName="parentText" presStyleLbl="node1" presStyleIdx="1" presStyleCnt="2">
        <dgm:presLayoutVars>
          <dgm:chMax val="0"/>
          <dgm:bulletEnabled val="1"/>
        </dgm:presLayoutVars>
      </dgm:prSet>
      <dgm:spPr/>
    </dgm:pt>
  </dgm:ptLst>
  <dgm:cxnLst>
    <dgm:cxn modelId="{A2A2447F-6A7A-48B3-AFD2-B8E2EBFAF3DA}" srcId="{6293E6EB-6B5A-49D5-A817-84FDF749C59A}" destId="{F0246945-BB3B-433E-8433-C6C7BC02A292}" srcOrd="1" destOrd="0" parTransId="{CA809226-194C-4B4F-8316-E5F5D0B98A36}" sibTransId="{EC71B82D-BE2A-4DED-9D87-C3F618D86719}"/>
    <dgm:cxn modelId="{5AD2679D-D3E5-4283-83FB-C5BF4721CCDA}" type="presOf" srcId="{6293E6EB-6B5A-49D5-A817-84FDF749C59A}" destId="{D74EA085-3B4A-4863-96DA-FC653C88FB51}" srcOrd="0" destOrd="0" presId="urn:microsoft.com/office/officeart/2005/8/layout/vList2"/>
    <dgm:cxn modelId="{D8CA0EBF-7EFD-4077-A981-02F2A6305D7F}" srcId="{6293E6EB-6B5A-49D5-A817-84FDF749C59A}" destId="{D85925D5-67A2-4DDC-B55F-210505C9E652}" srcOrd="0" destOrd="0" parTransId="{E8220939-2B38-4E02-8257-44A885569E1A}" sibTransId="{A17B2988-FACB-483F-9DDD-703ABFA36BCA}"/>
    <dgm:cxn modelId="{88C4D7E0-CA0C-4BF0-B8A3-85812B5B5604}" type="presOf" srcId="{D85925D5-67A2-4DDC-B55F-210505C9E652}" destId="{DC3C5881-4093-4CF4-AC53-02C0AF6CB3FA}" srcOrd="0" destOrd="0" presId="urn:microsoft.com/office/officeart/2005/8/layout/vList2"/>
    <dgm:cxn modelId="{556E31FB-1022-4D22-BBEA-1E0CD9F5C44F}" type="presOf" srcId="{F0246945-BB3B-433E-8433-C6C7BC02A292}" destId="{34C34D45-9DA0-45E8-8C79-673F0BCF07B6}" srcOrd="0" destOrd="0" presId="urn:microsoft.com/office/officeart/2005/8/layout/vList2"/>
    <dgm:cxn modelId="{AF312F6C-86B4-4938-A190-066748169FEE}" type="presParOf" srcId="{D74EA085-3B4A-4863-96DA-FC653C88FB51}" destId="{DC3C5881-4093-4CF4-AC53-02C0AF6CB3FA}" srcOrd="0" destOrd="0" presId="urn:microsoft.com/office/officeart/2005/8/layout/vList2"/>
    <dgm:cxn modelId="{69B1B535-CD4E-404D-BECF-A3B82EA36DCF}" type="presParOf" srcId="{D74EA085-3B4A-4863-96DA-FC653C88FB51}" destId="{99F2E157-2BAA-47DA-A68A-90755235CEEA}" srcOrd="1" destOrd="0" presId="urn:microsoft.com/office/officeart/2005/8/layout/vList2"/>
    <dgm:cxn modelId="{51C1152C-EA6C-48AF-A3A7-4D8F5275DC5D}" type="presParOf" srcId="{D74EA085-3B4A-4863-96DA-FC653C88FB51}" destId="{34C34D45-9DA0-45E8-8C79-673F0BCF07B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BED031-9CEB-439B-AB89-8CDE78B0AE5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A20EC68-CB7B-412D-A23F-61C737F572C6}">
      <dgm:prSet/>
      <dgm:spPr/>
      <dgm:t>
        <a:bodyPr/>
        <a:lstStyle/>
        <a:p>
          <a:r>
            <a:rPr lang="cs-CZ"/>
            <a:t>Jakmile máme vytvořený seznam kódů, je možné začít s jejich systematickou kategorizací. Nesystematicky a intuitivně jsme ji však prováděli již v průběhu kódování. Tedy desítky až stovky kódů, které vzešly z otevřeného kódování, kódy přiřazujeme pod kategorie dle podobnosti nebo jiné vnější souvislosti.</a:t>
          </a:r>
          <a:endParaRPr lang="en-US"/>
        </a:p>
      </dgm:t>
    </dgm:pt>
    <dgm:pt modelId="{38F4AE5F-EC6F-441F-AF95-123539FC7496}" type="parTrans" cxnId="{1AF10560-4ADB-4A1A-BAA5-EEB4DCA62101}">
      <dgm:prSet/>
      <dgm:spPr/>
      <dgm:t>
        <a:bodyPr/>
        <a:lstStyle/>
        <a:p>
          <a:endParaRPr lang="en-US"/>
        </a:p>
      </dgm:t>
    </dgm:pt>
    <dgm:pt modelId="{66D63DF0-CFAF-49FD-BF14-DAF864D9B756}" type="sibTrans" cxnId="{1AF10560-4ADB-4A1A-BAA5-EEB4DCA62101}">
      <dgm:prSet/>
      <dgm:spPr/>
      <dgm:t>
        <a:bodyPr/>
        <a:lstStyle/>
        <a:p>
          <a:endParaRPr lang="en-US"/>
        </a:p>
      </dgm:t>
    </dgm:pt>
    <dgm:pt modelId="{77F8B767-F1EB-4FAB-BEAA-D920083C9A89}">
      <dgm:prSet/>
      <dgm:spPr/>
      <dgm:t>
        <a:bodyPr/>
        <a:lstStyle/>
        <a:p>
          <a:r>
            <a:rPr lang="cs-CZ"/>
            <a:t>Tedy jak bylo řečeno, další fází otevřeného kódování je tzv. kategorizace, v jejímž průběhu jsou pojmy podle svého významu seskupovány do kategorií resp. subkategorií, přičemž základem kategorií bývá určitý jev, který jsme identifikovali v průběhu kódování. Vytvořené kategorie jsou abstraktnější než pojmy. </a:t>
          </a:r>
          <a:endParaRPr lang="en-US"/>
        </a:p>
      </dgm:t>
    </dgm:pt>
    <dgm:pt modelId="{8F4F254A-F371-467F-8022-115E147F4313}" type="parTrans" cxnId="{591B594C-A69D-4B19-857D-E84344C00517}">
      <dgm:prSet/>
      <dgm:spPr/>
      <dgm:t>
        <a:bodyPr/>
        <a:lstStyle/>
        <a:p>
          <a:endParaRPr lang="en-US"/>
        </a:p>
      </dgm:t>
    </dgm:pt>
    <dgm:pt modelId="{9319A3FC-86BC-477A-B022-027329BAA48F}" type="sibTrans" cxnId="{591B594C-A69D-4B19-857D-E84344C00517}">
      <dgm:prSet/>
      <dgm:spPr/>
      <dgm:t>
        <a:bodyPr/>
        <a:lstStyle/>
        <a:p>
          <a:endParaRPr lang="en-US"/>
        </a:p>
      </dgm:t>
    </dgm:pt>
    <dgm:pt modelId="{7C580351-E5D4-4466-8E58-917225D57EEC}">
      <dgm:prSet/>
      <dgm:spPr/>
      <dgm:t>
        <a:bodyPr/>
        <a:lstStyle/>
        <a:p>
          <a:r>
            <a:rPr lang="cs-CZ"/>
            <a:t>Jde o to, že jednotlivé úryvky z dat nejprve podřazujeme různým kódům (k témuž kódu může spadat mnoho úryvků) a jednotlivé kódy pak podřazujeme různým kategoriím (k téže kategorii spadá mnoho kódů).</a:t>
          </a:r>
          <a:endParaRPr lang="en-US"/>
        </a:p>
      </dgm:t>
    </dgm:pt>
    <dgm:pt modelId="{E1CB84A2-EE68-4A8D-8534-C55FC13EE03D}" type="parTrans" cxnId="{F4E270DC-BC92-4DBE-87B5-ECE19FD6C2F2}">
      <dgm:prSet/>
      <dgm:spPr/>
      <dgm:t>
        <a:bodyPr/>
        <a:lstStyle/>
        <a:p>
          <a:endParaRPr lang="en-US"/>
        </a:p>
      </dgm:t>
    </dgm:pt>
    <dgm:pt modelId="{A9430AE7-FB4D-41E9-8264-B00E9FBC0FCD}" type="sibTrans" cxnId="{F4E270DC-BC92-4DBE-87B5-ECE19FD6C2F2}">
      <dgm:prSet/>
      <dgm:spPr/>
      <dgm:t>
        <a:bodyPr/>
        <a:lstStyle/>
        <a:p>
          <a:endParaRPr lang="en-US"/>
        </a:p>
      </dgm:t>
    </dgm:pt>
    <dgm:pt modelId="{20369A60-E42B-4882-899E-D5EB9903F3C4}" type="pres">
      <dgm:prSet presAssocID="{34BED031-9CEB-439B-AB89-8CDE78B0AE5E}" presName="linear" presStyleCnt="0">
        <dgm:presLayoutVars>
          <dgm:animLvl val="lvl"/>
          <dgm:resizeHandles val="exact"/>
        </dgm:presLayoutVars>
      </dgm:prSet>
      <dgm:spPr/>
    </dgm:pt>
    <dgm:pt modelId="{BB07DBA2-680C-492F-B4B2-558BA11349CB}" type="pres">
      <dgm:prSet presAssocID="{2A20EC68-CB7B-412D-A23F-61C737F572C6}" presName="parentText" presStyleLbl="node1" presStyleIdx="0" presStyleCnt="3">
        <dgm:presLayoutVars>
          <dgm:chMax val="0"/>
          <dgm:bulletEnabled val="1"/>
        </dgm:presLayoutVars>
      </dgm:prSet>
      <dgm:spPr/>
    </dgm:pt>
    <dgm:pt modelId="{1C6DADD3-EC42-4A56-BB5C-25EE4E33BBDC}" type="pres">
      <dgm:prSet presAssocID="{66D63DF0-CFAF-49FD-BF14-DAF864D9B756}" presName="spacer" presStyleCnt="0"/>
      <dgm:spPr/>
    </dgm:pt>
    <dgm:pt modelId="{3D254F1F-A97F-4EFF-B455-8551FA28366E}" type="pres">
      <dgm:prSet presAssocID="{77F8B767-F1EB-4FAB-BEAA-D920083C9A89}" presName="parentText" presStyleLbl="node1" presStyleIdx="1" presStyleCnt="3">
        <dgm:presLayoutVars>
          <dgm:chMax val="0"/>
          <dgm:bulletEnabled val="1"/>
        </dgm:presLayoutVars>
      </dgm:prSet>
      <dgm:spPr/>
    </dgm:pt>
    <dgm:pt modelId="{7625382B-C89B-4454-841D-5B068726E24E}" type="pres">
      <dgm:prSet presAssocID="{9319A3FC-86BC-477A-B022-027329BAA48F}" presName="spacer" presStyleCnt="0"/>
      <dgm:spPr/>
    </dgm:pt>
    <dgm:pt modelId="{90033C1E-D3E9-4D6A-A844-B51892DE873F}" type="pres">
      <dgm:prSet presAssocID="{7C580351-E5D4-4466-8E58-917225D57EEC}" presName="parentText" presStyleLbl="node1" presStyleIdx="2" presStyleCnt="3">
        <dgm:presLayoutVars>
          <dgm:chMax val="0"/>
          <dgm:bulletEnabled val="1"/>
        </dgm:presLayoutVars>
      </dgm:prSet>
      <dgm:spPr/>
    </dgm:pt>
  </dgm:ptLst>
  <dgm:cxnLst>
    <dgm:cxn modelId="{1AF10560-4ADB-4A1A-BAA5-EEB4DCA62101}" srcId="{34BED031-9CEB-439B-AB89-8CDE78B0AE5E}" destId="{2A20EC68-CB7B-412D-A23F-61C737F572C6}" srcOrd="0" destOrd="0" parTransId="{38F4AE5F-EC6F-441F-AF95-123539FC7496}" sibTransId="{66D63DF0-CFAF-49FD-BF14-DAF864D9B756}"/>
    <dgm:cxn modelId="{9F542F60-2296-4BC3-8501-52D10D9C55E5}" type="presOf" srcId="{34BED031-9CEB-439B-AB89-8CDE78B0AE5E}" destId="{20369A60-E42B-4882-899E-D5EB9903F3C4}" srcOrd="0" destOrd="0" presId="urn:microsoft.com/office/officeart/2005/8/layout/vList2"/>
    <dgm:cxn modelId="{591B594C-A69D-4B19-857D-E84344C00517}" srcId="{34BED031-9CEB-439B-AB89-8CDE78B0AE5E}" destId="{77F8B767-F1EB-4FAB-BEAA-D920083C9A89}" srcOrd="1" destOrd="0" parTransId="{8F4F254A-F371-467F-8022-115E147F4313}" sibTransId="{9319A3FC-86BC-477A-B022-027329BAA48F}"/>
    <dgm:cxn modelId="{11C8447D-FDC0-4F12-B066-92F879CF8E34}" type="presOf" srcId="{77F8B767-F1EB-4FAB-BEAA-D920083C9A89}" destId="{3D254F1F-A97F-4EFF-B455-8551FA28366E}" srcOrd="0" destOrd="0" presId="urn:microsoft.com/office/officeart/2005/8/layout/vList2"/>
    <dgm:cxn modelId="{0AD12D82-9E7D-4C45-A4EB-E9662E86962D}" type="presOf" srcId="{2A20EC68-CB7B-412D-A23F-61C737F572C6}" destId="{BB07DBA2-680C-492F-B4B2-558BA11349CB}" srcOrd="0" destOrd="0" presId="urn:microsoft.com/office/officeart/2005/8/layout/vList2"/>
    <dgm:cxn modelId="{F4E270DC-BC92-4DBE-87B5-ECE19FD6C2F2}" srcId="{34BED031-9CEB-439B-AB89-8CDE78B0AE5E}" destId="{7C580351-E5D4-4466-8E58-917225D57EEC}" srcOrd="2" destOrd="0" parTransId="{E1CB84A2-EE68-4A8D-8534-C55FC13EE03D}" sibTransId="{A9430AE7-FB4D-41E9-8264-B00E9FBC0FCD}"/>
    <dgm:cxn modelId="{74F6FADC-76A1-4F8C-BB64-DF4336929956}" type="presOf" srcId="{7C580351-E5D4-4466-8E58-917225D57EEC}" destId="{90033C1E-D3E9-4D6A-A844-B51892DE873F}" srcOrd="0" destOrd="0" presId="urn:microsoft.com/office/officeart/2005/8/layout/vList2"/>
    <dgm:cxn modelId="{7A85D261-D0A3-4A72-9719-4D7BE6C6E2DA}" type="presParOf" srcId="{20369A60-E42B-4882-899E-D5EB9903F3C4}" destId="{BB07DBA2-680C-492F-B4B2-558BA11349CB}" srcOrd="0" destOrd="0" presId="urn:microsoft.com/office/officeart/2005/8/layout/vList2"/>
    <dgm:cxn modelId="{8D1BD47A-5EB5-418A-AD19-108AF2B98D92}" type="presParOf" srcId="{20369A60-E42B-4882-899E-D5EB9903F3C4}" destId="{1C6DADD3-EC42-4A56-BB5C-25EE4E33BBDC}" srcOrd="1" destOrd="0" presId="urn:microsoft.com/office/officeart/2005/8/layout/vList2"/>
    <dgm:cxn modelId="{2A63DB4D-D32B-498A-9B7F-45796D733FA3}" type="presParOf" srcId="{20369A60-E42B-4882-899E-D5EB9903F3C4}" destId="{3D254F1F-A97F-4EFF-B455-8551FA28366E}" srcOrd="2" destOrd="0" presId="urn:microsoft.com/office/officeart/2005/8/layout/vList2"/>
    <dgm:cxn modelId="{320CE6C4-8405-411C-AA37-B0973BEF93EB}" type="presParOf" srcId="{20369A60-E42B-4882-899E-D5EB9903F3C4}" destId="{7625382B-C89B-4454-841D-5B068726E24E}" srcOrd="3" destOrd="0" presId="urn:microsoft.com/office/officeart/2005/8/layout/vList2"/>
    <dgm:cxn modelId="{E9049F13-227C-4058-ACF5-F28711DAC576}" type="presParOf" srcId="{20369A60-E42B-4882-899E-D5EB9903F3C4}" destId="{90033C1E-D3E9-4D6A-A844-B51892DE873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C5881-4093-4CF4-AC53-02C0AF6CB3FA}">
      <dsp:nvSpPr>
        <dsp:cNvPr id="0" name=""/>
        <dsp:cNvSpPr/>
      </dsp:nvSpPr>
      <dsp:spPr>
        <a:xfrm>
          <a:off x="0" y="245930"/>
          <a:ext cx="6666833" cy="244646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kern="1200"/>
            <a:t>V některých případech je třeba kódovat nejen to, co bylo řečeno, ale také to, co bylo zamlčeno. </a:t>
          </a:r>
          <a:endParaRPr lang="en-US" sz="2400" kern="1200"/>
        </a:p>
      </dsp:txBody>
      <dsp:txXfrm>
        <a:off x="119427" y="365357"/>
        <a:ext cx="6427979" cy="2207615"/>
      </dsp:txXfrm>
    </dsp:sp>
    <dsp:sp modelId="{34C34D45-9DA0-45E8-8C79-673F0BCF07B6}">
      <dsp:nvSpPr>
        <dsp:cNvPr id="0" name=""/>
        <dsp:cNvSpPr/>
      </dsp:nvSpPr>
      <dsp:spPr>
        <a:xfrm>
          <a:off x="0" y="2761519"/>
          <a:ext cx="6666833" cy="244646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kern="1200"/>
            <a:t>Po celou dobu kódování musíme postupovat tak, abychom mohli pasáž označenou určitým kódem vždy zpětně vyhledat. Proto např. v analyzované textu číslujeme řádky. Vytváříme seznam kódů. A zároveň s kódováním si pořizujeme poznámky – mema – k obsahům jednotlivých kódů. </a:t>
          </a:r>
          <a:endParaRPr lang="en-US" sz="2400" kern="1200"/>
        </a:p>
      </dsp:txBody>
      <dsp:txXfrm>
        <a:off x="119427" y="2880946"/>
        <a:ext cx="6427979" cy="22076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7DBA2-680C-492F-B4B2-558BA11349CB}">
      <dsp:nvSpPr>
        <dsp:cNvPr id="0" name=""/>
        <dsp:cNvSpPr/>
      </dsp:nvSpPr>
      <dsp:spPr>
        <a:xfrm>
          <a:off x="0" y="18307"/>
          <a:ext cx="10515600" cy="15701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Jakmile máme vytvořený seznam kódů, je možné začít s jejich systematickou kategorizací. Nesystematicky a intuitivně jsme ji však prováděli již v průběhu kódování. Tedy desítky až stovky kódů, které vzešly z otevřeného kódování, kódy přiřazujeme pod kategorie dle podobnosti nebo jiné vnější souvislosti.</a:t>
          </a:r>
          <a:endParaRPr lang="en-US" sz="2200" kern="1200"/>
        </a:p>
      </dsp:txBody>
      <dsp:txXfrm>
        <a:off x="76648" y="94955"/>
        <a:ext cx="10362304" cy="1416844"/>
      </dsp:txXfrm>
    </dsp:sp>
    <dsp:sp modelId="{3D254F1F-A97F-4EFF-B455-8551FA28366E}">
      <dsp:nvSpPr>
        <dsp:cNvPr id="0" name=""/>
        <dsp:cNvSpPr/>
      </dsp:nvSpPr>
      <dsp:spPr>
        <a:xfrm>
          <a:off x="0" y="1651807"/>
          <a:ext cx="10515600" cy="15701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Tedy jak bylo řečeno, další fází otevřeného kódování je tzv. kategorizace, v jejímž průběhu jsou pojmy podle svého významu seskupovány do kategorií resp. subkategorií, přičemž základem kategorií bývá určitý jev, který jsme identifikovali v průběhu kódování. Vytvořené kategorie jsou abstraktnější než pojmy. </a:t>
          </a:r>
          <a:endParaRPr lang="en-US" sz="2200" kern="1200"/>
        </a:p>
      </dsp:txBody>
      <dsp:txXfrm>
        <a:off x="76648" y="1728455"/>
        <a:ext cx="10362304" cy="1416844"/>
      </dsp:txXfrm>
    </dsp:sp>
    <dsp:sp modelId="{90033C1E-D3E9-4D6A-A844-B51892DE873F}">
      <dsp:nvSpPr>
        <dsp:cNvPr id="0" name=""/>
        <dsp:cNvSpPr/>
      </dsp:nvSpPr>
      <dsp:spPr>
        <a:xfrm>
          <a:off x="0" y="3285307"/>
          <a:ext cx="10515600" cy="15701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Jde o to, že jednotlivé úryvky z dat nejprve podřazujeme různým kódům (k témuž kódu může spadat mnoho úryvků) a jednotlivé kódy pak podřazujeme různým kategoriím (k téže kategorii spadá mnoho kódů).</a:t>
          </a:r>
          <a:endParaRPr lang="en-US" sz="2200" kern="1200"/>
        </a:p>
      </dsp:txBody>
      <dsp:txXfrm>
        <a:off x="76648" y="3361955"/>
        <a:ext cx="10362304" cy="14168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5774CC-30DD-9550-2C28-3578CDD4939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D85EB46-FEA7-11C7-46BC-E7638C616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FAAB202-BD58-4CBF-70D2-13F0980784FC}"/>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5" name="Zástupný symbol pro zápatí 4">
            <a:extLst>
              <a:ext uri="{FF2B5EF4-FFF2-40B4-BE49-F238E27FC236}">
                <a16:creationId xmlns:a16="http://schemas.microsoft.com/office/drawing/2014/main" id="{27F05ED7-21B7-1D88-EB6C-CA32A2FFB0D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5917145-C8B1-5DB1-26B0-F7388CA4A171}"/>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222049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A583C5-8204-431C-6444-29791424805A}"/>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20FF2FC-402E-BBAC-C51D-2D3F2FD5CE6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BA3796D-CD35-2A29-98C2-578AD10E6497}"/>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5" name="Zástupný symbol pro zápatí 4">
            <a:extLst>
              <a:ext uri="{FF2B5EF4-FFF2-40B4-BE49-F238E27FC236}">
                <a16:creationId xmlns:a16="http://schemas.microsoft.com/office/drawing/2014/main" id="{DA5F1ECC-5CC2-AFED-A7DA-79ECCCEDF8A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DFBE618-3717-40F6-0ADA-B30E349237F3}"/>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1660952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C437E7A1-B9A2-51D5-1DDE-379469F0BF4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71D994A2-D329-719F-A1F6-44D012AA223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DCA22C6-01B7-D87C-9069-430D2C826EE9}"/>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5" name="Zástupný symbol pro zápatí 4">
            <a:extLst>
              <a:ext uri="{FF2B5EF4-FFF2-40B4-BE49-F238E27FC236}">
                <a16:creationId xmlns:a16="http://schemas.microsoft.com/office/drawing/2014/main" id="{F79ECD25-1F40-4876-0A2C-87917538E1A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F8B0254-317D-F89B-7933-2CA645841F37}"/>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136365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5D57EB-508B-F08D-1902-F3B4C391CD7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456EAEF-8C0C-DF4E-55D7-FDBDC4E16D4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5F3A7DC-5777-EDDB-0F74-EE6C166A0AB2}"/>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5" name="Zástupný symbol pro zápatí 4">
            <a:extLst>
              <a:ext uri="{FF2B5EF4-FFF2-40B4-BE49-F238E27FC236}">
                <a16:creationId xmlns:a16="http://schemas.microsoft.com/office/drawing/2014/main" id="{5DFF8922-4E61-CFD5-F97B-B8E065897DF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CB67ED1-D331-A7D5-46B4-2497EC254A63}"/>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407684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93C5F6-C33C-E609-2988-0DCC7592AEA0}"/>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A167AD8-BCD0-C8EC-56E2-7DB5227985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2D0EC5BC-DE97-DB2D-06AB-2BFB4B1F187E}"/>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5" name="Zástupný symbol pro zápatí 4">
            <a:extLst>
              <a:ext uri="{FF2B5EF4-FFF2-40B4-BE49-F238E27FC236}">
                <a16:creationId xmlns:a16="http://schemas.microsoft.com/office/drawing/2014/main" id="{0852A53E-D512-59FA-37BF-9775F780A3B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9727615-3A9C-9E2A-8006-55EED8174B27}"/>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189989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943F3E-1D9C-E1DB-6E4A-C4FF5E3748B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D919900-F307-0953-10DC-F65AE7C96B5F}"/>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723F831-E365-5E92-06A3-5D2ADBEEE751}"/>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A4BEADF-9017-6CAC-DDE4-7CCCD7212B96}"/>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6" name="Zástupný symbol pro zápatí 5">
            <a:extLst>
              <a:ext uri="{FF2B5EF4-FFF2-40B4-BE49-F238E27FC236}">
                <a16:creationId xmlns:a16="http://schemas.microsoft.com/office/drawing/2014/main" id="{D7D7551C-F47F-1858-AA48-88FB1EAF325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3DBE3E9-882B-6333-C7AB-3E848B55C5AA}"/>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3363393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BEE6B4-3CFA-9802-FABA-6C84B35F4F2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F2E1F77-0372-366E-D958-A232113DCC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61F6BD9-66BE-1A4F-D009-7D9546EDAEA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7B6610D1-0B8B-A53B-7635-97A085A6DC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D3EFB50-0E66-922D-81D3-38CEC128FA51}"/>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0E50AEC-AD2C-E743-A1D5-B63EE687228A}"/>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8" name="Zástupný symbol pro zápatí 7">
            <a:extLst>
              <a:ext uri="{FF2B5EF4-FFF2-40B4-BE49-F238E27FC236}">
                <a16:creationId xmlns:a16="http://schemas.microsoft.com/office/drawing/2014/main" id="{6E9878C8-F395-7B0E-DA4E-1F216F13586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2796ED4-C5F5-0E75-F6C6-36562D4C19BD}"/>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172668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BBAA11-9D4F-F94B-EA53-70280BD5FB6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AB86FD9-DA24-6BB2-0657-D4D2E7DDB46D}"/>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4" name="Zástupný symbol pro zápatí 3">
            <a:extLst>
              <a:ext uri="{FF2B5EF4-FFF2-40B4-BE49-F238E27FC236}">
                <a16:creationId xmlns:a16="http://schemas.microsoft.com/office/drawing/2014/main" id="{10CEACB6-FD7B-EBFC-224E-A8F5410560C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8A449DE-BD47-9437-C163-B300D10E4AA6}"/>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201053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CFA91B39-68F9-317A-62B5-6F10F02CC6C5}"/>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3" name="Zástupný symbol pro zápatí 2">
            <a:extLst>
              <a:ext uri="{FF2B5EF4-FFF2-40B4-BE49-F238E27FC236}">
                <a16:creationId xmlns:a16="http://schemas.microsoft.com/office/drawing/2014/main" id="{1290D123-F7B0-F49C-BA3B-A5F5A747B6D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C7329862-1EF0-DD3B-D1A6-0EE56FEBF0CC}"/>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359802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AF90F-C8A7-77C2-AF6E-C2B24424657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D7021769-47A1-8CDB-28B8-081BDE192F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05BDAFE-0B92-36E8-76F2-7D991818F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F8C9032-C3AA-5F57-FA68-C8C8EFD0365F}"/>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6" name="Zástupný symbol pro zápatí 5">
            <a:extLst>
              <a:ext uri="{FF2B5EF4-FFF2-40B4-BE49-F238E27FC236}">
                <a16:creationId xmlns:a16="http://schemas.microsoft.com/office/drawing/2014/main" id="{5A8B9C1A-A50E-BC31-01CA-F9F560BF84E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12A3F7C-EEFA-B6AF-7221-283E35D14487}"/>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902861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83AB7C-6447-CECD-7288-8912E5F8BBF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662EC66-DDFB-9EDA-84B8-ED8A667C7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DED435D-1AD9-850D-47E8-7B8F655CD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B950292-AD3D-CB6C-B594-691E6374CE4A}"/>
              </a:ext>
            </a:extLst>
          </p:cNvPr>
          <p:cNvSpPr>
            <a:spLocks noGrp="1"/>
          </p:cNvSpPr>
          <p:nvPr>
            <p:ph type="dt" sz="half" idx="10"/>
          </p:nvPr>
        </p:nvSpPr>
        <p:spPr/>
        <p:txBody>
          <a:bodyPr/>
          <a:lstStyle/>
          <a:p>
            <a:fld id="{66B03023-F493-40D7-A589-1AE172367C22}" type="datetimeFigureOut">
              <a:rPr lang="cs-CZ" smtClean="0"/>
              <a:t>05.12.2023</a:t>
            </a:fld>
            <a:endParaRPr lang="cs-CZ"/>
          </a:p>
        </p:txBody>
      </p:sp>
      <p:sp>
        <p:nvSpPr>
          <p:cNvPr id="6" name="Zástupný symbol pro zápatí 5">
            <a:extLst>
              <a:ext uri="{FF2B5EF4-FFF2-40B4-BE49-F238E27FC236}">
                <a16:creationId xmlns:a16="http://schemas.microsoft.com/office/drawing/2014/main" id="{D0AE1606-C785-DBC2-0F90-0E4B01222EC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82B01A9-451B-BD64-C073-8F51AE1165E1}"/>
              </a:ext>
            </a:extLst>
          </p:cNvPr>
          <p:cNvSpPr>
            <a:spLocks noGrp="1"/>
          </p:cNvSpPr>
          <p:nvPr>
            <p:ph type="sldNum" sz="quarter" idx="12"/>
          </p:nvPr>
        </p:nvSpPr>
        <p:spPr/>
        <p:txBody>
          <a:bodyPr/>
          <a:lstStyle/>
          <a:p>
            <a:fld id="{AEC10403-EAE8-4F4F-BAB1-8FBF30818ABB}" type="slidenum">
              <a:rPr lang="cs-CZ" smtClean="0"/>
              <a:t>‹#›</a:t>
            </a:fld>
            <a:endParaRPr lang="cs-CZ"/>
          </a:p>
        </p:txBody>
      </p:sp>
    </p:spTree>
    <p:extLst>
      <p:ext uri="{BB962C8B-B14F-4D97-AF65-F5344CB8AC3E}">
        <p14:creationId xmlns:p14="http://schemas.microsoft.com/office/powerpoint/2010/main" val="1376305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23727AF-FAC1-2E3A-6BE3-D02D5189F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8522860-C651-6EB7-4C1F-7AFBE3D42E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F3D05EE-C298-B99E-B3CA-FAB5F95923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03023-F493-40D7-A589-1AE172367C22}" type="datetimeFigureOut">
              <a:rPr lang="cs-CZ" smtClean="0"/>
              <a:t>05.12.2023</a:t>
            </a:fld>
            <a:endParaRPr lang="cs-CZ"/>
          </a:p>
        </p:txBody>
      </p:sp>
      <p:sp>
        <p:nvSpPr>
          <p:cNvPr id="5" name="Zástupný symbol pro zápatí 4">
            <a:extLst>
              <a:ext uri="{FF2B5EF4-FFF2-40B4-BE49-F238E27FC236}">
                <a16:creationId xmlns:a16="http://schemas.microsoft.com/office/drawing/2014/main" id="{6AD07CED-4221-A745-42E8-F4EFFDB63F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049DB32-4C00-DF78-A4BE-1EE5E7789A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10403-EAE8-4F4F-BAB1-8FBF30818ABB}" type="slidenum">
              <a:rPr lang="cs-CZ" smtClean="0"/>
              <a:t>‹#›</a:t>
            </a:fld>
            <a:endParaRPr lang="cs-CZ"/>
          </a:p>
        </p:txBody>
      </p:sp>
    </p:spTree>
    <p:extLst>
      <p:ext uri="{BB962C8B-B14F-4D97-AF65-F5344CB8AC3E}">
        <p14:creationId xmlns:p14="http://schemas.microsoft.com/office/powerpoint/2010/main" val="2292831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Pruhový graf trhu s cennými papíry">
            <a:extLst>
              <a:ext uri="{FF2B5EF4-FFF2-40B4-BE49-F238E27FC236}">
                <a16:creationId xmlns:a16="http://schemas.microsoft.com/office/drawing/2014/main" id="{ADB7F680-890B-1095-CCE2-410C7B73E9B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70751" y="-31"/>
            <a:ext cx="12191977" cy="6858022"/>
          </a:xfrm>
          <a:prstGeom prst="rect">
            <a:avLst/>
          </a:prstGeom>
        </p:spPr>
      </p:pic>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5FC58A4-F14B-7BFC-C293-45F604036097}"/>
              </a:ext>
            </a:extLst>
          </p:cNvPr>
          <p:cNvSpPr>
            <a:spLocks noGrp="1"/>
          </p:cNvSpPr>
          <p:nvPr>
            <p:ph type="ctrTitle"/>
          </p:nvPr>
        </p:nvSpPr>
        <p:spPr>
          <a:xfrm>
            <a:off x="643466" y="643467"/>
            <a:ext cx="5452529" cy="3569242"/>
          </a:xfrm>
        </p:spPr>
        <p:txBody>
          <a:bodyPr anchor="t">
            <a:normAutofit/>
          </a:bodyPr>
          <a:lstStyle/>
          <a:p>
            <a:pPr algn="l"/>
            <a:r>
              <a:rPr lang="cs-CZ" sz="5200" b="1" dirty="0">
                <a:solidFill>
                  <a:srgbClr val="FF0000"/>
                </a:solidFill>
              </a:rPr>
              <a:t>Proces kódování a interpretace dat na příkladu zpracování terénního výzkumu</a:t>
            </a:r>
          </a:p>
        </p:txBody>
      </p:sp>
      <p:sp>
        <p:nvSpPr>
          <p:cNvPr id="5" name="Podnadpis 4">
            <a:extLst>
              <a:ext uri="{FF2B5EF4-FFF2-40B4-BE49-F238E27FC236}">
                <a16:creationId xmlns:a16="http://schemas.microsoft.com/office/drawing/2014/main" id="{8F2F4E1A-EBBE-B792-4EDF-85F34E507C50}"/>
              </a:ext>
            </a:extLst>
          </p:cNvPr>
          <p:cNvSpPr>
            <a:spLocks noGrp="1"/>
          </p:cNvSpPr>
          <p:nvPr>
            <p:ph type="subTitle" idx="1"/>
          </p:nvPr>
        </p:nvSpPr>
        <p:spPr>
          <a:xfrm>
            <a:off x="643466" y="4551037"/>
            <a:ext cx="5449479" cy="1578054"/>
          </a:xfrm>
        </p:spPr>
        <p:txBody>
          <a:bodyPr anchor="b">
            <a:normAutofit/>
          </a:bodyPr>
          <a:lstStyle/>
          <a:p>
            <a:pPr algn="l"/>
            <a:r>
              <a:rPr lang="cs-CZ" sz="2200">
                <a:solidFill>
                  <a:srgbClr val="FFFFFF"/>
                </a:solidFill>
              </a:rPr>
              <a:t>Podle: </a:t>
            </a:r>
            <a:r>
              <a:rPr lang="cs-CZ" sz="2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EMERSON, R. M. – FRETZ, R. I. – SHAW, L. L. </a:t>
            </a:r>
            <a:r>
              <a:rPr lang="cs-CZ" sz="2200" i="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Writing Ethnographic Fieldnotes</a:t>
            </a:r>
            <a:r>
              <a:rPr lang="cs-CZ" sz="2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2nd ed. Chicago, London: The University of Chicago Press, 2011. ISBN 978-0-226-20683-7.</a:t>
            </a:r>
          </a:p>
          <a:p>
            <a:pPr algn="l"/>
            <a:endParaRPr lang="cs-CZ" sz="2200">
              <a:solidFill>
                <a:srgbClr val="FFFFFF"/>
              </a:solidFill>
            </a:endParaRPr>
          </a:p>
        </p:txBody>
      </p:sp>
      <p:sp>
        <p:nvSpPr>
          <p:cNvPr id="15" name="Rectangle 1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25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400A627-1002-62C6-E165-E8EE9BA253F6}"/>
              </a:ext>
            </a:extLst>
          </p:cNvPr>
          <p:cNvSpPr>
            <a:spLocks noGrp="1"/>
          </p:cNvSpPr>
          <p:nvPr>
            <p:ph type="title"/>
          </p:nvPr>
        </p:nvSpPr>
        <p:spPr>
          <a:xfrm>
            <a:off x="586478" y="1683756"/>
            <a:ext cx="3115265" cy="2396359"/>
          </a:xfrm>
        </p:spPr>
        <p:txBody>
          <a:bodyPr anchor="b">
            <a:normAutofit/>
          </a:bodyPr>
          <a:lstStyle/>
          <a:p>
            <a:pPr algn="r"/>
            <a:r>
              <a:rPr lang="cs-CZ" sz="4000">
                <a:solidFill>
                  <a:srgbClr val="FFFFFF"/>
                </a:solidFill>
              </a:rPr>
              <a:t>O čem se nemlčí</a:t>
            </a:r>
          </a:p>
        </p:txBody>
      </p:sp>
      <p:graphicFrame>
        <p:nvGraphicFramePr>
          <p:cNvPr id="24" name="Zástupný obsah 2">
            <a:extLst>
              <a:ext uri="{FF2B5EF4-FFF2-40B4-BE49-F238E27FC236}">
                <a16:creationId xmlns:a16="http://schemas.microsoft.com/office/drawing/2014/main" id="{3D7DB80A-6D25-A119-E7EC-D822C999613A}"/>
              </a:ext>
            </a:extLst>
          </p:cNvPr>
          <p:cNvGraphicFramePr>
            <a:graphicFrameLocks noGrp="1"/>
          </p:cNvGraphicFramePr>
          <p:nvPr>
            <p:ph idx="1"/>
            <p:extLst>
              <p:ext uri="{D42A27DB-BD31-4B8C-83A1-F6EECF244321}">
                <p14:modId xmlns:p14="http://schemas.microsoft.com/office/powerpoint/2010/main" val="370837482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895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452ABAA-FE3F-EA3F-9547-980814D5121B}"/>
              </a:ext>
            </a:extLst>
          </p:cNvPr>
          <p:cNvSpPr>
            <a:spLocks noGrp="1"/>
          </p:cNvSpPr>
          <p:nvPr>
            <p:ph type="title"/>
          </p:nvPr>
        </p:nvSpPr>
        <p:spPr>
          <a:xfrm>
            <a:off x="1388209" y="5554639"/>
            <a:ext cx="9654076" cy="982473"/>
          </a:xfrm>
        </p:spPr>
        <p:txBody>
          <a:bodyPr>
            <a:normAutofit/>
          </a:bodyPr>
          <a:lstStyle/>
          <a:p>
            <a:r>
              <a:rPr lang="cs-CZ" sz="4000">
                <a:solidFill>
                  <a:srgbClr val="FFFFFF"/>
                </a:solidFill>
              </a:rPr>
              <a:t>Kategorizace </a:t>
            </a:r>
          </a:p>
        </p:txBody>
      </p:sp>
      <p:sp>
        <p:nvSpPr>
          <p:cNvPr id="3" name="Zástupný obsah 2">
            <a:extLst>
              <a:ext uri="{FF2B5EF4-FFF2-40B4-BE49-F238E27FC236}">
                <a16:creationId xmlns:a16="http://schemas.microsoft.com/office/drawing/2014/main" id="{665A93B9-AACF-28D3-D47A-E53E24050ABA}"/>
              </a:ext>
            </a:extLst>
          </p:cNvPr>
          <p:cNvSpPr>
            <a:spLocks noGrp="1"/>
          </p:cNvSpPr>
          <p:nvPr>
            <p:ph idx="1"/>
          </p:nvPr>
        </p:nvSpPr>
        <p:spPr>
          <a:xfrm>
            <a:off x="1388210" y="824249"/>
            <a:ext cx="9654076" cy="3837904"/>
          </a:xfrm>
        </p:spPr>
        <p:txBody>
          <a:bodyPr anchor="ctr">
            <a:normAutofit/>
          </a:bodyPr>
          <a:lstStyle/>
          <a:p>
            <a:r>
              <a:rPr lang="cs-CZ" sz="2000"/>
              <a:t> Kódy vzešlé z otevřeného kódování, seskupujeme podle podobnosti nebo jiné vnitřní souvislosti. Začínáme budovat hierarchický systém – pod hlavičkou nově pojmenované kategorie slučujeme pojmy – kódy, které se zdají příslušet ke stejnému jevu (Švaříček, Šeďová, 2007). Proces otevřeného kódování odhaluje nejen kategorie, ale i jejich vlastnosti a dimenze. Strauss, Corbinová (1999, s. 48) doporučují při rozvíjení kategorií nejprve začít s jejich vlastnostmi a ty mohou být dále dimenzionalizovány  (rozloženy na jednotlivé dimenze).</a:t>
            </a:r>
          </a:p>
          <a:p>
            <a:r>
              <a:rPr lang="cs-CZ" sz="2000"/>
              <a:t> „Vlastnosti jsou charakteristiky nebo znaky kategorie a dimenze reprezentují umístění vlastností na nějaké škále.“</a:t>
            </a:r>
          </a:p>
        </p:txBody>
      </p:sp>
    </p:spTree>
    <p:extLst>
      <p:ext uri="{BB962C8B-B14F-4D97-AF65-F5344CB8AC3E}">
        <p14:creationId xmlns:p14="http://schemas.microsoft.com/office/powerpoint/2010/main" val="952371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7CC584-ABA6-4A36-B8A5-9302726236CA}"/>
              </a:ext>
            </a:extLst>
          </p:cNvPr>
          <p:cNvSpPr>
            <a:spLocks noGrp="1"/>
          </p:cNvSpPr>
          <p:nvPr>
            <p:ph type="title"/>
          </p:nvPr>
        </p:nvSpPr>
        <p:spPr/>
        <p:txBody>
          <a:bodyPr/>
          <a:lstStyle/>
          <a:p>
            <a:r>
              <a:rPr lang="cs-CZ"/>
              <a:t>Kategorizace </a:t>
            </a:r>
            <a:endParaRPr lang="cs-CZ" dirty="0"/>
          </a:p>
        </p:txBody>
      </p:sp>
      <p:graphicFrame>
        <p:nvGraphicFramePr>
          <p:cNvPr id="5" name="Zástupný obsah 2">
            <a:extLst>
              <a:ext uri="{FF2B5EF4-FFF2-40B4-BE49-F238E27FC236}">
                <a16:creationId xmlns:a16="http://schemas.microsoft.com/office/drawing/2014/main" id="{FD330133-B12B-3F15-C8AE-126C3A014D2D}"/>
              </a:ext>
            </a:extLst>
          </p:cNvPr>
          <p:cNvGraphicFramePr>
            <a:graphicFrameLocks noGrp="1"/>
          </p:cNvGraphicFramePr>
          <p:nvPr>
            <p:ph idx="1"/>
          </p:nvPr>
        </p:nvGraphicFramePr>
        <p:xfrm>
          <a:off x="838200" y="1825624"/>
          <a:ext cx="10515600" cy="4873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5334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EDBFC70-0BB6-5A0A-94DE-4673F59DBE07}"/>
              </a:ext>
            </a:extLst>
          </p:cNvPr>
          <p:cNvSpPr>
            <a:spLocks noGrp="1"/>
          </p:cNvSpPr>
          <p:nvPr>
            <p:ph type="title"/>
          </p:nvPr>
        </p:nvSpPr>
        <p:spPr>
          <a:xfrm>
            <a:off x="1136396" y="502021"/>
            <a:ext cx="6173262" cy="1655483"/>
          </a:xfrm>
        </p:spPr>
        <p:txBody>
          <a:bodyPr anchor="b">
            <a:normAutofit/>
          </a:bodyPr>
          <a:lstStyle/>
          <a:p>
            <a:r>
              <a:rPr lang="cs-CZ" sz="4000" dirty="0"/>
              <a:t>Shrnutí </a:t>
            </a:r>
          </a:p>
        </p:txBody>
      </p:sp>
      <p:sp>
        <p:nvSpPr>
          <p:cNvPr id="3" name="Zástupný obsah 2">
            <a:extLst>
              <a:ext uri="{FF2B5EF4-FFF2-40B4-BE49-F238E27FC236}">
                <a16:creationId xmlns:a16="http://schemas.microsoft.com/office/drawing/2014/main" id="{0097C080-D808-0ECE-2386-670A2864E237}"/>
              </a:ext>
            </a:extLst>
          </p:cNvPr>
          <p:cNvSpPr>
            <a:spLocks noGrp="1"/>
          </p:cNvSpPr>
          <p:nvPr>
            <p:ph idx="1"/>
          </p:nvPr>
        </p:nvSpPr>
        <p:spPr>
          <a:xfrm>
            <a:off x="1136397" y="2408518"/>
            <a:ext cx="6173262" cy="3535083"/>
          </a:xfrm>
        </p:spPr>
        <p:txBody>
          <a:bodyPr>
            <a:normAutofit/>
          </a:bodyPr>
          <a:lstStyle/>
          <a:p>
            <a:r>
              <a:rPr lang="cs-CZ" sz="1700" dirty="0"/>
              <a:t>Systém, který takto vytvoříme, je nutně provizorní, ale je zároveň primárním stádiem budoucí teorie nebo analytického příběhu.</a:t>
            </a:r>
          </a:p>
          <a:p>
            <a:r>
              <a:rPr lang="cs-CZ" sz="1700" dirty="0"/>
              <a:t>Otevřené kódování představuje jednoduchou, ale náročnou (i časově) analytickou techniku. Nicméně díky němu směřujeme k velmi detailní a hloubkové práci s textem. Rozkrýváme významy, které nemusí být prvoplánově zřejmé. Tato technika je naprosto induktivní. Pojmy a kategorie jsou vytvářeny na základě materiálu. Tak dochází k tvorbě něčeho nového, nepředpokládaného, překvapujícího. Nové jsou pojmy – koncepty kódů i kategorií – seskupované podle podobnosti, nová je síť vztahů mezi nimi, které definujeme a závislosti mezi nimi popisujeme. Výsledek je deskriptivní popis nasbíraných dat. Říkáme, co v našich datech je a zároveň tvoříme slovník, jímž o datech budeme nadále hovořit.</a:t>
            </a:r>
          </a:p>
          <a:p>
            <a:endParaRPr lang="cs-CZ" sz="1700" dirty="0"/>
          </a:p>
        </p:txBody>
      </p:sp>
      <p:pic>
        <p:nvPicPr>
          <p:cNvPr id="5" name="Picture 4">
            <a:extLst>
              <a:ext uri="{FF2B5EF4-FFF2-40B4-BE49-F238E27FC236}">
                <a16:creationId xmlns:a16="http://schemas.microsoft.com/office/drawing/2014/main" id="{2042D143-F935-5A06-51CF-44DC0FBFC459}"/>
              </a:ext>
            </a:extLst>
          </p:cNvPr>
          <p:cNvPicPr>
            <a:picLocks noChangeAspect="1"/>
          </p:cNvPicPr>
          <p:nvPr/>
        </p:nvPicPr>
        <p:blipFill rotWithShape="1">
          <a:blip r:embed="rId2"/>
          <a:srcRect l="24734" r="39539" b="-1"/>
          <a:stretch/>
        </p:blipFill>
        <p:spPr>
          <a:xfrm>
            <a:off x="8115300" y="-12515"/>
            <a:ext cx="4076700" cy="6418631"/>
          </a:xfrm>
          <a:prstGeom prst="rect">
            <a:avLst/>
          </a:prstGeom>
        </p:spPr>
      </p:pic>
      <p:sp>
        <p:nvSpPr>
          <p:cNvPr id="11" name="Rectangle 10">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449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EDA3985-F22A-25E6-4472-F5A8194829A6}"/>
              </a:ext>
            </a:extLst>
          </p:cNvPr>
          <p:cNvSpPr>
            <a:spLocks noGrp="1"/>
          </p:cNvSpPr>
          <p:nvPr>
            <p:ph type="title"/>
          </p:nvPr>
        </p:nvSpPr>
        <p:spPr>
          <a:xfrm>
            <a:off x="1371599" y="294538"/>
            <a:ext cx="9895951" cy="1033669"/>
          </a:xfrm>
        </p:spPr>
        <p:txBody>
          <a:bodyPr>
            <a:normAutofit/>
          </a:bodyPr>
          <a:lstStyle/>
          <a:p>
            <a:r>
              <a:rPr lang="cs-CZ" sz="4000">
                <a:solidFill>
                  <a:srgbClr val="FFFFFF"/>
                </a:solidFill>
              </a:rPr>
              <a:t>A CO DÁL?</a:t>
            </a:r>
          </a:p>
        </p:txBody>
      </p:sp>
      <p:sp>
        <p:nvSpPr>
          <p:cNvPr id="3" name="Zástupný obsah 2">
            <a:extLst>
              <a:ext uri="{FF2B5EF4-FFF2-40B4-BE49-F238E27FC236}">
                <a16:creationId xmlns:a16="http://schemas.microsoft.com/office/drawing/2014/main" id="{4C7A2A39-F7CB-2FC8-0332-7B41796F3E4A}"/>
              </a:ext>
            </a:extLst>
          </p:cNvPr>
          <p:cNvSpPr>
            <a:spLocks noGrp="1"/>
          </p:cNvSpPr>
          <p:nvPr>
            <p:ph idx="1"/>
          </p:nvPr>
        </p:nvSpPr>
        <p:spPr>
          <a:xfrm>
            <a:off x="1371599" y="2318197"/>
            <a:ext cx="9724031" cy="3683358"/>
          </a:xfrm>
        </p:spPr>
        <p:txBody>
          <a:bodyPr anchor="ctr">
            <a:normAutofit/>
          </a:bodyPr>
          <a:lstStyle/>
          <a:p>
            <a:r>
              <a:rPr lang="cs-CZ" sz="2000"/>
              <a:t>Po procesu otevřeného kódování a vytvoření kategorizovaného seznamu kódů jsme ještě daleko od výzkumné zprávy či publikace výzkumu. Postupy, které výsledky otevřeného kódování dovedou k vytvoření teorie či analytického příběhu nazvěme obecnými strategiemi a analytickými technikami.</a:t>
            </a:r>
          </a:p>
          <a:p>
            <a:r>
              <a:rPr lang="cs-CZ" sz="2000"/>
              <a:t>Analytické strategie představují operace (rozsáhlejší než techniky zpracování dat), operace rozprostřené v rámci celého výzkumného procesu (např. paralelně s procesem kódování). Jde především o způsoby analytického přemýšlení o datech jejich vztahování k sobě (pomocí indukce, dedukce, závorkování aj.). </a:t>
            </a:r>
          </a:p>
        </p:txBody>
      </p:sp>
    </p:spTree>
    <p:extLst>
      <p:ext uri="{BB962C8B-B14F-4D97-AF65-F5344CB8AC3E}">
        <p14:creationId xmlns:p14="http://schemas.microsoft.com/office/powerpoint/2010/main" val="1207756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4C3C2A2-AC7B-2886-BB33-61532E19B76B}"/>
              </a:ext>
            </a:extLst>
          </p:cNvPr>
          <p:cNvSpPr>
            <a:spLocks noGrp="1"/>
          </p:cNvSpPr>
          <p:nvPr>
            <p:ph type="title"/>
          </p:nvPr>
        </p:nvSpPr>
        <p:spPr>
          <a:xfrm>
            <a:off x="1371599" y="294538"/>
            <a:ext cx="9895951" cy="1033669"/>
          </a:xfrm>
        </p:spPr>
        <p:txBody>
          <a:bodyPr>
            <a:normAutofit/>
          </a:bodyPr>
          <a:lstStyle/>
          <a:p>
            <a:r>
              <a:rPr lang="cs-CZ" sz="4000">
                <a:solidFill>
                  <a:srgbClr val="FFFFFF"/>
                </a:solidFill>
              </a:rPr>
              <a:t>A CO DÁL? </a:t>
            </a:r>
          </a:p>
        </p:txBody>
      </p:sp>
      <p:sp>
        <p:nvSpPr>
          <p:cNvPr id="3" name="Zástupný obsah 2">
            <a:extLst>
              <a:ext uri="{FF2B5EF4-FFF2-40B4-BE49-F238E27FC236}">
                <a16:creationId xmlns:a16="http://schemas.microsoft.com/office/drawing/2014/main" id="{01097680-D380-8D6F-E817-DDC4672C42E8}"/>
              </a:ext>
            </a:extLst>
          </p:cNvPr>
          <p:cNvSpPr>
            <a:spLocks noGrp="1"/>
          </p:cNvSpPr>
          <p:nvPr>
            <p:ph idx="1"/>
          </p:nvPr>
        </p:nvSpPr>
        <p:spPr>
          <a:xfrm>
            <a:off x="1371599" y="2318197"/>
            <a:ext cx="9724031" cy="3683358"/>
          </a:xfrm>
        </p:spPr>
        <p:txBody>
          <a:bodyPr anchor="ctr">
            <a:normAutofit/>
          </a:bodyPr>
          <a:lstStyle/>
          <a:p>
            <a:r>
              <a:rPr lang="cs-CZ" sz="2000"/>
              <a:t>Další kódování a analytické techniky: vytvoření struktury a příběhů</a:t>
            </a:r>
          </a:p>
          <a:p>
            <a:pPr lvl="1"/>
            <a:r>
              <a:rPr lang="cs-CZ" sz="2000"/>
              <a:t>technika vyložení karet</a:t>
            </a:r>
          </a:p>
          <a:p>
            <a:pPr lvl="1"/>
            <a:r>
              <a:rPr lang="cs-CZ" sz="2000"/>
              <a:t>technika kontrastování</a:t>
            </a:r>
          </a:p>
          <a:p>
            <a:pPr lvl="1"/>
            <a:r>
              <a:rPr lang="cs-CZ" sz="2000"/>
              <a:t>tematické kódování</a:t>
            </a:r>
          </a:p>
          <a:p>
            <a:pPr lvl="1"/>
            <a:r>
              <a:rPr lang="cs-CZ" sz="2000"/>
              <a:t>techniky zakotvené teorie</a:t>
            </a:r>
          </a:p>
          <a:p>
            <a:pPr lvl="1"/>
            <a:r>
              <a:rPr lang="cs-CZ" sz="2000"/>
              <a:t>narativní analýza (technika)</a:t>
            </a:r>
          </a:p>
          <a:p>
            <a:r>
              <a:rPr lang="cs-CZ" sz="2000"/>
              <a:t>Všechny techniky popsané výše … vedou v první řadě k tomu, abychom byli schopni vytvořit smysluplný analytický příběh. Důležitou mezifází mezi kategorizací, vytvořením poznámek a schémat, s nimiž opouštíme proces kódování a analýzy a sepsáním výzkumné zprávy (např.) je tvorba kostry analytického příběhu.</a:t>
            </a:r>
          </a:p>
          <a:p>
            <a:endParaRPr lang="cs-CZ" sz="2000"/>
          </a:p>
        </p:txBody>
      </p:sp>
    </p:spTree>
    <p:extLst>
      <p:ext uri="{BB962C8B-B14F-4D97-AF65-F5344CB8AC3E}">
        <p14:creationId xmlns:p14="http://schemas.microsoft.com/office/powerpoint/2010/main" val="569269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6C5A306-2A27-B834-7078-D081D512BE09}"/>
              </a:ext>
            </a:extLst>
          </p:cNvPr>
          <p:cNvSpPr>
            <a:spLocks noGrp="1"/>
          </p:cNvSpPr>
          <p:nvPr>
            <p:ph type="title"/>
          </p:nvPr>
        </p:nvSpPr>
        <p:spPr>
          <a:xfrm>
            <a:off x="466722" y="586855"/>
            <a:ext cx="3201366" cy="3387497"/>
          </a:xfrm>
        </p:spPr>
        <p:txBody>
          <a:bodyPr anchor="b">
            <a:normAutofit/>
          </a:bodyPr>
          <a:lstStyle/>
          <a:p>
            <a:pPr algn="r"/>
            <a:r>
              <a:rPr lang="cs-CZ" sz="4000">
                <a:solidFill>
                  <a:srgbClr val="FFFFFF"/>
                </a:solidFill>
              </a:rPr>
              <a:t>Analytický příběh – interpretace </a:t>
            </a:r>
          </a:p>
        </p:txBody>
      </p:sp>
      <p:sp>
        <p:nvSpPr>
          <p:cNvPr id="3" name="Zástupný obsah 2">
            <a:extLst>
              <a:ext uri="{FF2B5EF4-FFF2-40B4-BE49-F238E27FC236}">
                <a16:creationId xmlns:a16="http://schemas.microsoft.com/office/drawing/2014/main" id="{7EB18FB8-9367-0975-AD63-E690336497A9}"/>
              </a:ext>
            </a:extLst>
          </p:cNvPr>
          <p:cNvSpPr>
            <a:spLocks noGrp="1"/>
          </p:cNvSpPr>
          <p:nvPr>
            <p:ph idx="1"/>
          </p:nvPr>
        </p:nvSpPr>
        <p:spPr>
          <a:xfrm>
            <a:off x="4810259" y="649480"/>
            <a:ext cx="6555347" cy="5546047"/>
          </a:xfrm>
        </p:spPr>
        <p:txBody>
          <a:bodyPr anchor="ctr">
            <a:normAutofit/>
          </a:bodyPr>
          <a:lstStyle/>
          <a:p>
            <a:r>
              <a:rPr lang="cs-CZ" sz="2000"/>
              <a:t>V kostře příběhu výzkumník formuluje klíčová tvrzení, na které přišel a to tak, aby se soustředila na ústřední jev, který je zkoumán. Kostra lapidárně vystihuje, co se objevilo výzkumem. Zároveň slouží jako osnova výzkumné zprávy.</a:t>
            </a:r>
          </a:p>
          <a:p>
            <a:r>
              <a:rPr lang="cs-CZ" sz="2000"/>
              <a:t>Po tvorbě kostry analytického příběhu následuje vlastní interpretace.</a:t>
            </a:r>
          </a:p>
          <a:p>
            <a:r>
              <a:rPr lang="cs-CZ" sz="2000"/>
              <a:t>Primární interpretace je paralelní s procesem analýzy dat. Sekundární interpretace je paralelní s procesem psaní. Znovu-promýšlení analyzovaného materiálu – obohacení interpretace o všechny užitečné zdroje – např. teoretické poznatky, vlastní zkušenosti, apod.</a:t>
            </a:r>
          </a:p>
        </p:txBody>
      </p:sp>
    </p:spTree>
    <p:extLst>
      <p:ext uri="{BB962C8B-B14F-4D97-AF65-F5344CB8AC3E}">
        <p14:creationId xmlns:p14="http://schemas.microsoft.com/office/powerpoint/2010/main" val="2087345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5D864CD4-DF2D-7DF7-D48B-B78E2927CA82}"/>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a:solidFill>
                  <a:srgbClr val="FFFFFF"/>
                </a:solidFill>
                <a:latin typeface="+mj-lt"/>
                <a:ea typeface="+mj-ea"/>
                <a:cs typeface="+mj-cs"/>
              </a:rPr>
              <a:t>Od teorie k praxi… </a:t>
            </a:r>
          </a:p>
        </p:txBody>
      </p:sp>
    </p:spTree>
    <p:extLst>
      <p:ext uri="{BB962C8B-B14F-4D97-AF65-F5344CB8AC3E}">
        <p14:creationId xmlns:p14="http://schemas.microsoft.com/office/powerpoint/2010/main" val="3950043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8A690B8-5BAA-A81E-526D-E761F53A16D1}"/>
              </a:ext>
            </a:extLst>
          </p:cNvPr>
          <p:cNvSpPr>
            <a:spLocks noGrp="1"/>
          </p:cNvSpPr>
          <p:nvPr>
            <p:ph type="title"/>
          </p:nvPr>
        </p:nvSpPr>
        <p:spPr>
          <a:xfrm>
            <a:off x="1371599" y="294538"/>
            <a:ext cx="9895951" cy="1033669"/>
          </a:xfrm>
        </p:spPr>
        <p:txBody>
          <a:bodyPr>
            <a:normAutofit/>
          </a:bodyPr>
          <a:lstStyle/>
          <a:p>
            <a:r>
              <a:rPr lang="cs-CZ" sz="4000">
                <a:solidFill>
                  <a:srgbClr val="FFFFFF"/>
                </a:solidFill>
              </a:rPr>
              <a:t>Proces kódování a interpretace dat </a:t>
            </a:r>
          </a:p>
        </p:txBody>
      </p:sp>
      <p:sp>
        <p:nvSpPr>
          <p:cNvPr id="3" name="Zástupný obsah 2">
            <a:extLst>
              <a:ext uri="{FF2B5EF4-FFF2-40B4-BE49-F238E27FC236}">
                <a16:creationId xmlns:a16="http://schemas.microsoft.com/office/drawing/2014/main" id="{F5D71446-DAFD-3F88-BC95-18802F5B78EC}"/>
              </a:ext>
            </a:extLst>
          </p:cNvPr>
          <p:cNvSpPr>
            <a:spLocks noGrp="1"/>
          </p:cNvSpPr>
          <p:nvPr>
            <p:ph idx="1"/>
          </p:nvPr>
        </p:nvSpPr>
        <p:spPr>
          <a:xfrm>
            <a:off x="1371599" y="2318197"/>
            <a:ext cx="9724031" cy="3683358"/>
          </a:xfrm>
        </p:spPr>
        <p:txBody>
          <a:bodyPr anchor="ctr">
            <a:normAutofit/>
          </a:bodyPr>
          <a:lstStyle/>
          <a:p>
            <a:r>
              <a:rPr lang="cs-CZ" sz="2000"/>
              <a:t>Otevřené kódování je analytický proces, kdy výzkumník čte své terénní poznámky (deník, záznamy interview aj.) řádek po řádku a identifikuje v nich různorodá témata, myšlenky či otázky, které ze zápisu vyplývají. Pročítání a kódování poznámek z terénu poskytuje etnografovi nové nápady, vize i souvislosti, které dosud neviděl. Kódy označujeme v textu nebo na jeho okraji významové jednotky, kterým přiřkneme specifický význam dle kódu, nálepky, který využijeme v textu vícekrát dle podobnosti jeho nositelů.  </a:t>
            </a:r>
          </a:p>
        </p:txBody>
      </p:sp>
    </p:spTree>
    <p:extLst>
      <p:ext uri="{BB962C8B-B14F-4D97-AF65-F5344CB8AC3E}">
        <p14:creationId xmlns:p14="http://schemas.microsoft.com/office/powerpoint/2010/main" val="1759078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81B35E2-3384-924D-C1F9-5C808AE4ECBE}"/>
              </a:ext>
            </a:extLst>
          </p:cNvPr>
          <p:cNvSpPr>
            <a:spLocks noGrp="1"/>
          </p:cNvSpPr>
          <p:nvPr>
            <p:ph type="title"/>
          </p:nvPr>
        </p:nvSpPr>
        <p:spPr>
          <a:xfrm>
            <a:off x="1371599" y="294538"/>
            <a:ext cx="9895951" cy="1033669"/>
          </a:xfrm>
        </p:spPr>
        <p:txBody>
          <a:bodyPr>
            <a:normAutofit/>
          </a:bodyPr>
          <a:lstStyle/>
          <a:p>
            <a:r>
              <a:rPr lang="cs-CZ" sz="4000">
                <a:solidFill>
                  <a:srgbClr val="FFFFFF"/>
                </a:solidFill>
              </a:rPr>
              <a:t>Otevřené kódování</a:t>
            </a:r>
          </a:p>
        </p:txBody>
      </p:sp>
      <p:sp>
        <p:nvSpPr>
          <p:cNvPr id="3" name="Zástupný obsah 2">
            <a:extLst>
              <a:ext uri="{FF2B5EF4-FFF2-40B4-BE49-F238E27FC236}">
                <a16:creationId xmlns:a16="http://schemas.microsoft.com/office/drawing/2014/main" id="{D05B2E7E-300E-0BB4-869C-37C0F748FB38}"/>
              </a:ext>
            </a:extLst>
          </p:cNvPr>
          <p:cNvSpPr>
            <a:spLocks noGrp="1"/>
          </p:cNvSpPr>
          <p:nvPr>
            <p:ph idx="1"/>
          </p:nvPr>
        </p:nvSpPr>
        <p:spPr>
          <a:xfrm>
            <a:off x="1371599" y="2318197"/>
            <a:ext cx="9724031" cy="3683358"/>
          </a:xfrm>
        </p:spPr>
        <p:txBody>
          <a:bodyPr anchor="ctr">
            <a:normAutofit/>
          </a:bodyPr>
          <a:lstStyle/>
          <a:p>
            <a:r>
              <a:rPr lang="cs-CZ" sz="2000"/>
              <a:t>Terénní poznámky (deník, interview aj.) pečlivě čteme, již při čtení je začínáme třídit a členit na malé segmenty, které opíšeme slovem nebo frází, které tyto vystihují, identifikují, pojmenovávají. Toto kódování může být zapsáno na okraj textu nebo na samostatný list papíru nebo v „komentářích“ v programu na zpracování kvalitativních dat. Při tomto kódování se výzkumník snaží zachytit všechny myšlenky a témata, které mu analyzovaný text poskytuje a čas na zpracování výzkumu dovolí. Především to dělá bez ohledu na to, zda dané kódy a budoucí kategorie směřují či nesměřují k jeho výchozím předpokladům. V otevřeném kódování se výzkumník snaží, aby generoval tolik kódů, kolik je možné, aniž by zvažoval jejich relevanci k tématu výzkumu nebo k předem stanoveným konceptům – teoretickému zaměření práce.  </a:t>
            </a:r>
          </a:p>
        </p:txBody>
      </p:sp>
    </p:spTree>
    <p:extLst>
      <p:ext uri="{BB962C8B-B14F-4D97-AF65-F5344CB8AC3E}">
        <p14:creationId xmlns:p14="http://schemas.microsoft.com/office/powerpoint/2010/main" val="3654764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D5A90F8-D3DB-4A1B-CB98-B5CC06B14E34}"/>
              </a:ext>
            </a:extLst>
          </p:cNvPr>
          <p:cNvSpPr>
            <a:spLocks noGrp="1"/>
          </p:cNvSpPr>
          <p:nvPr>
            <p:ph type="title"/>
          </p:nvPr>
        </p:nvSpPr>
        <p:spPr>
          <a:xfrm>
            <a:off x="656823" y="962166"/>
            <a:ext cx="3103808" cy="4421876"/>
          </a:xfrm>
        </p:spPr>
        <p:txBody>
          <a:bodyPr anchor="t">
            <a:normAutofit/>
          </a:bodyPr>
          <a:lstStyle/>
          <a:p>
            <a:pPr algn="r"/>
            <a:r>
              <a:rPr lang="cs-CZ" sz="4000"/>
              <a:t>„papír a tužka“</a:t>
            </a:r>
          </a:p>
        </p:txBody>
      </p:sp>
      <p:sp>
        <p:nvSpPr>
          <p:cNvPr id="3" name="Zástupný obsah 2">
            <a:extLst>
              <a:ext uri="{FF2B5EF4-FFF2-40B4-BE49-F238E27FC236}">
                <a16:creationId xmlns:a16="http://schemas.microsoft.com/office/drawing/2014/main" id="{560016F3-6B49-9903-FFEC-CB2FF6C3BDDF}"/>
              </a:ext>
            </a:extLst>
          </p:cNvPr>
          <p:cNvSpPr>
            <a:spLocks noGrp="1"/>
          </p:cNvSpPr>
          <p:nvPr>
            <p:ph idx="1"/>
          </p:nvPr>
        </p:nvSpPr>
        <p:spPr>
          <a:xfrm>
            <a:off x="4088929" y="962167"/>
            <a:ext cx="6858113" cy="4743174"/>
          </a:xfrm>
        </p:spPr>
        <p:txBody>
          <a:bodyPr anchor="t">
            <a:normAutofit/>
          </a:bodyPr>
          <a:lstStyle/>
          <a:p>
            <a:r>
              <a:rPr lang="cs-CZ" sz="2000"/>
              <a:t>V současnosti již pro potřeby kódování a další analýzu kvalitativních dat často slouží stále sofistikovanější počítačové programy, tyto často umožní vyhledat a třídit kódy a kategorie i jejich selekci a integraci. Stále nejčastěji užívanou technikou zpracování kvalitativního výzkumu však zůstává „papír a tužka“. Protože navzdory možnostem, které nám počítač dává, pouze výzkumník vytváří, mění a rekonceptualizuje své primární interpretace a analýzy, a pro kvalitativní zpracování dat je podstatné vracet se k textu, znovu jej číst řádek po řádku a opakovaně zvažovat nové kódy a kategorie, pouhé povrchní onálepkování dat štítky – kódy často dovede výzkumníka do pasti prázdné interpretace, kdy jeho analýza nebude zrcadlit nic z toho, co mu terén poskytl. </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347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8B13B66-9016-45CE-4F44-EC8B967A9392}"/>
              </a:ext>
            </a:extLst>
          </p:cNvPr>
          <p:cNvSpPr>
            <a:spLocks noGrp="1"/>
          </p:cNvSpPr>
          <p:nvPr>
            <p:ph type="title"/>
          </p:nvPr>
        </p:nvSpPr>
        <p:spPr>
          <a:xfrm>
            <a:off x="1371599" y="294538"/>
            <a:ext cx="9895951" cy="1033669"/>
          </a:xfrm>
        </p:spPr>
        <p:txBody>
          <a:bodyPr>
            <a:normAutofit/>
          </a:bodyPr>
          <a:lstStyle/>
          <a:p>
            <a:r>
              <a:rPr lang="cs-CZ" sz="4000">
                <a:solidFill>
                  <a:srgbClr val="FFFFFF"/>
                </a:solidFill>
              </a:rPr>
              <a:t>Kategorizace </a:t>
            </a:r>
          </a:p>
        </p:txBody>
      </p:sp>
      <p:sp>
        <p:nvSpPr>
          <p:cNvPr id="3" name="Zástupný obsah 2">
            <a:extLst>
              <a:ext uri="{FF2B5EF4-FFF2-40B4-BE49-F238E27FC236}">
                <a16:creationId xmlns:a16="http://schemas.microsoft.com/office/drawing/2014/main" id="{4E12921E-8BB6-5F95-00E6-D973DB7E9D94}"/>
              </a:ext>
            </a:extLst>
          </p:cNvPr>
          <p:cNvSpPr>
            <a:spLocks noGrp="1"/>
          </p:cNvSpPr>
          <p:nvPr>
            <p:ph idx="1"/>
          </p:nvPr>
        </p:nvSpPr>
        <p:spPr>
          <a:xfrm>
            <a:off x="1371599" y="2318197"/>
            <a:ext cx="9724031" cy="3683358"/>
          </a:xfrm>
        </p:spPr>
        <p:txBody>
          <a:bodyPr anchor="ctr">
            <a:normAutofit/>
          </a:bodyPr>
          <a:lstStyle/>
          <a:p>
            <a:r>
              <a:rPr lang="cs-CZ" sz="2000"/>
              <a:t>Když výzkumník ukončí proces kódování, vyvstanou mu z kódů zpravidla kategorie, které nemohl předvídat. Kategorie, které jeho původní předpokládaný koncept rozvádí originálními a nečekanými směry. To navede výzkumníka k větší pozornosti k získaným datům a k dalším, zajímavějším, tématům s problematikou souvisejících a k novým interpretacím. Prvotní poznámky, které vycházely z předpokladu, že je jejich interpret přece obeznámen s vlastním výzkumem, se, jak analýza pokračuje, stávají často lichými.  Proto se na začátku kódování doporučuje nezaměřovat se na specifická témata. Až po tomto zpracování dat – otevřeném kódování – se doporučuje přejít ke strategii selektivního kódování, tedy kódování, které se soustředí na klíčové a obohacující jevy. </a:t>
            </a:r>
          </a:p>
        </p:txBody>
      </p:sp>
    </p:spTree>
    <p:extLst>
      <p:ext uri="{BB962C8B-B14F-4D97-AF65-F5344CB8AC3E}">
        <p14:creationId xmlns:p14="http://schemas.microsoft.com/office/powerpoint/2010/main" val="3314127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Video 17" descr="Plavebský jachta">
            <a:extLst>
              <a:ext uri="{FF2B5EF4-FFF2-40B4-BE49-F238E27FC236}">
                <a16:creationId xmlns:a16="http://schemas.microsoft.com/office/drawing/2014/main" id="{B93BD11A-939B-A09E-888A-EAE0845795A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22"/>
            <a:ext cx="12191977" cy="6858022"/>
          </a:xfrm>
          <a:prstGeom prst="rect">
            <a:avLst/>
          </a:prstGeom>
        </p:spPr>
      </p:pic>
      <p:sp>
        <p:nvSpPr>
          <p:cNvPr id="19"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EEBDBF6-B24C-43C1-8A9F-4326FAFE237A}"/>
              </a:ext>
            </a:extLst>
          </p:cNvPr>
          <p:cNvSpPr>
            <a:spLocks noGrp="1"/>
          </p:cNvSpPr>
          <p:nvPr>
            <p:ph type="ctrTitle"/>
          </p:nvPr>
        </p:nvSpPr>
        <p:spPr>
          <a:xfrm>
            <a:off x="643466" y="643467"/>
            <a:ext cx="5452529" cy="3569242"/>
          </a:xfrm>
        </p:spPr>
        <p:txBody>
          <a:bodyPr anchor="t">
            <a:normAutofit/>
          </a:bodyPr>
          <a:lstStyle/>
          <a:p>
            <a:pPr algn="l"/>
            <a:r>
              <a:rPr lang="cs-CZ" sz="5200" b="1" dirty="0">
                <a:solidFill>
                  <a:srgbClr val="FF0000"/>
                </a:solidFill>
              </a:rPr>
              <a:t>Analýza kvalitativních dat</a:t>
            </a:r>
          </a:p>
        </p:txBody>
      </p:sp>
      <p:sp>
        <p:nvSpPr>
          <p:cNvPr id="3" name="Podnadpis 2">
            <a:extLst>
              <a:ext uri="{FF2B5EF4-FFF2-40B4-BE49-F238E27FC236}">
                <a16:creationId xmlns:a16="http://schemas.microsoft.com/office/drawing/2014/main" id="{0FD7C60B-9155-EC1B-E28F-EA3D36E466C9}"/>
              </a:ext>
            </a:extLst>
          </p:cNvPr>
          <p:cNvSpPr>
            <a:spLocks noGrp="1"/>
          </p:cNvSpPr>
          <p:nvPr>
            <p:ph type="subTitle" idx="1"/>
          </p:nvPr>
        </p:nvSpPr>
        <p:spPr>
          <a:xfrm>
            <a:off x="643466" y="4551037"/>
            <a:ext cx="5449479" cy="1578054"/>
          </a:xfrm>
        </p:spPr>
        <p:txBody>
          <a:bodyPr anchor="b">
            <a:normAutofit/>
          </a:bodyPr>
          <a:lstStyle/>
          <a:p>
            <a:pPr algn="l"/>
            <a:r>
              <a:rPr lang="cs-CZ">
                <a:solidFill>
                  <a:srgbClr val="FFFFFF"/>
                </a:solidFill>
              </a:rPr>
              <a:t>Podle: Švaříček, Šeďová, 2007, 211 – 222</a:t>
            </a:r>
          </a:p>
        </p:txBody>
      </p:sp>
      <p:sp>
        <p:nvSpPr>
          <p:cNvPr id="20"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92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mute="1">
                <p:cTn id="12" repeatCount="indefinite" fill="hold" display="0">
                  <p:stCondLst>
                    <p:cond delay="indefinite"/>
                  </p:stCondLst>
                </p:cTn>
                <p:tgtEl>
                  <p:spTgt spid="1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8C14A8EF-B5EC-738A-93AD-C326EFDAEAA1}"/>
              </a:ext>
            </a:extLst>
          </p:cNvPr>
          <p:cNvSpPr>
            <a:spLocks noGrp="1"/>
          </p:cNvSpPr>
          <p:nvPr>
            <p:ph type="title"/>
          </p:nvPr>
        </p:nvSpPr>
        <p:spPr>
          <a:xfrm>
            <a:off x="826396" y="586855"/>
            <a:ext cx="4230100" cy="3387497"/>
          </a:xfrm>
        </p:spPr>
        <p:txBody>
          <a:bodyPr anchor="b">
            <a:normAutofit/>
          </a:bodyPr>
          <a:lstStyle/>
          <a:p>
            <a:pPr algn="r"/>
            <a:r>
              <a:rPr lang="cs-CZ" sz="4000">
                <a:solidFill>
                  <a:srgbClr val="FFFFFF"/>
                </a:solidFill>
              </a:rPr>
              <a:t>Otevřené kódování</a:t>
            </a:r>
          </a:p>
        </p:txBody>
      </p:sp>
      <p:sp>
        <p:nvSpPr>
          <p:cNvPr id="3" name="Zástupný obsah 2">
            <a:extLst>
              <a:ext uri="{FF2B5EF4-FFF2-40B4-BE49-F238E27FC236}">
                <a16:creationId xmlns:a16="http://schemas.microsoft.com/office/drawing/2014/main" id="{DE7C4DD6-0AB7-D465-47BE-CA222C1BA39A}"/>
              </a:ext>
            </a:extLst>
          </p:cNvPr>
          <p:cNvSpPr>
            <a:spLocks noGrp="1"/>
          </p:cNvSpPr>
          <p:nvPr>
            <p:ph idx="1"/>
          </p:nvPr>
        </p:nvSpPr>
        <p:spPr>
          <a:xfrm>
            <a:off x="6503158" y="649480"/>
            <a:ext cx="4862447" cy="5546047"/>
          </a:xfrm>
        </p:spPr>
        <p:txBody>
          <a:bodyPr anchor="ctr">
            <a:normAutofit/>
          </a:bodyPr>
          <a:lstStyle/>
          <a:p>
            <a:r>
              <a:rPr lang="cs-CZ" sz="2000"/>
              <a:t>Prvním krokem při analýze dat je jejich rozbití na určité segmenty tvořící významový celek, tzv. významové jednotky , které jsou dále konceptualizovány a analyzovány. </a:t>
            </a:r>
          </a:p>
          <a:p>
            <a:r>
              <a:rPr lang="cs-CZ" sz="2000"/>
              <a:t>V rámci otevřeného kódování jsou tyto významové jednotky označovány pojmy (kódy), které již obsahují určitou míru konceptualizace, tj. vystižení podstaty označeného jevu. Ve výzkumu je důležité kódovat „řádek po řádku“, slovo od slova, tj. přepsané rozhovory dělit na segmenty a ty označovat jednotlivými pojmy. </a:t>
            </a:r>
          </a:p>
          <a:p>
            <a:r>
              <a:rPr lang="cs-CZ" sz="2000"/>
              <a:t>„Domníváme se, že existuje poměrně univerzální a velmi efektivní způsob, jak nastartovat analýzu dat, a to skrze otevřené kódování“ (Švaříček, Šeďová, 2007, 211). </a:t>
            </a:r>
          </a:p>
        </p:txBody>
      </p:sp>
    </p:spTree>
    <p:extLst>
      <p:ext uri="{BB962C8B-B14F-4D97-AF65-F5344CB8AC3E}">
        <p14:creationId xmlns:p14="http://schemas.microsoft.com/office/powerpoint/2010/main" val="943788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E2A4768-007E-F12D-EE8A-9C6418E8DB4A}"/>
              </a:ext>
            </a:extLst>
          </p:cNvPr>
          <p:cNvSpPr>
            <a:spLocks noGrp="1"/>
          </p:cNvSpPr>
          <p:nvPr>
            <p:ph type="title"/>
          </p:nvPr>
        </p:nvSpPr>
        <p:spPr>
          <a:xfrm>
            <a:off x="1388209" y="5554639"/>
            <a:ext cx="9654076" cy="982473"/>
          </a:xfrm>
        </p:spPr>
        <p:txBody>
          <a:bodyPr>
            <a:normAutofit/>
          </a:bodyPr>
          <a:lstStyle/>
          <a:p>
            <a:r>
              <a:rPr lang="cs-CZ" sz="4000">
                <a:solidFill>
                  <a:srgbClr val="FFFFFF"/>
                </a:solidFill>
              </a:rPr>
              <a:t>Otevřené kódování</a:t>
            </a:r>
          </a:p>
        </p:txBody>
      </p:sp>
      <p:sp>
        <p:nvSpPr>
          <p:cNvPr id="3" name="Zástupný obsah 2">
            <a:extLst>
              <a:ext uri="{FF2B5EF4-FFF2-40B4-BE49-F238E27FC236}">
                <a16:creationId xmlns:a16="http://schemas.microsoft.com/office/drawing/2014/main" id="{BA68E271-3FF9-E1CC-0DEC-B4F249D4492E}"/>
              </a:ext>
            </a:extLst>
          </p:cNvPr>
          <p:cNvSpPr>
            <a:spLocks noGrp="1"/>
          </p:cNvSpPr>
          <p:nvPr>
            <p:ph idx="1"/>
          </p:nvPr>
        </p:nvSpPr>
        <p:spPr>
          <a:xfrm>
            <a:off x="1388210" y="824249"/>
            <a:ext cx="9654076" cy="3837904"/>
          </a:xfrm>
        </p:spPr>
        <p:txBody>
          <a:bodyPr anchor="ctr">
            <a:normAutofit/>
          </a:bodyPr>
          <a:lstStyle/>
          <a:p>
            <a:r>
              <a:rPr lang="cs-CZ" sz="2000"/>
              <a:t>Tedy při prvním průchodu daty se snaží výzkumník provést otevřené kódování. Nejprve analyzovaný text rozdělíme na jednotky – jednotkou může být slovo, sekvence slov, věta, odstavec – a každé takto vzniklé jednotce přidělíme kód, tedy jméno nebo označení. Autoři publikace Strauss a Corbinová (1999) tento proces nazývají konceptualizací, kdy určitým jednotkám přidělíme jména, která je budou reprezentovat. </a:t>
            </a:r>
          </a:p>
          <a:p>
            <a:r>
              <a:rPr lang="cs-CZ" sz="2000"/>
              <a:t>Otevřené kódování je technika, která byla vyvinuta v rámci analytického aparátu zakotvené teorie. </a:t>
            </a:r>
          </a:p>
          <a:p>
            <a:r>
              <a:rPr lang="cs-CZ" sz="2000"/>
              <a:t>Kód – prezentuje jméno, označení. Kód je slovo nebo krátká fráze, která nějakým způsobem vystihuje určitý typ a odlišuje jej od ostatních.</a:t>
            </a:r>
          </a:p>
          <a:p>
            <a:endParaRPr lang="cs-CZ" sz="2000"/>
          </a:p>
        </p:txBody>
      </p:sp>
    </p:spTree>
    <p:extLst>
      <p:ext uri="{BB962C8B-B14F-4D97-AF65-F5344CB8AC3E}">
        <p14:creationId xmlns:p14="http://schemas.microsoft.com/office/powerpoint/2010/main" val="234425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C440DC5-5CD8-6F78-4446-0F4E393DC73B}"/>
              </a:ext>
            </a:extLst>
          </p:cNvPr>
          <p:cNvSpPr>
            <a:spLocks noGrp="1"/>
          </p:cNvSpPr>
          <p:nvPr>
            <p:ph type="title"/>
          </p:nvPr>
        </p:nvSpPr>
        <p:spPr>
          <a:xfrm>
            <a:off x="1371599" y="294538"/>
            <a:ext cx="9895951" cy="1033669"/>
          </a:xfrm>
        </p:spPr>
        <p:txBody>
          <a:bodyPr>
            <a:normAutofit/>
          </a:bodyPr>
          <a:lstStyle/>
          <a:p>
            <a:r>
              <a:rPr lang="cs-CZ" sz="4000">
                <a:solidFill>
                  <a:srgbClr val="FFFFFF"/>
                </a:solidFill>
              </a:rPr>
              <a:t>Návodné otázky:</a:t>
            </a:r>
          </a:p>
        </p:txBody>
      </p:sp>
      <p:sp>
        <p:nvSpPr>
          <p:cNvPr id="3" name="Zástupný obsah 2">
            <a:extLst>
              <a:ext uri="{FF2B5EF4-FFF2-40B4-BE49-F238E27FC236}">
                <a16:creationId xmlns:a16="http://schemas.microsoft.com/office/drawing/2014/main" id="{41935A28-7CF5-21D2-13AF-D27E26CD710D}"/>
              </a:ext>
            </a:extLst>
          </p:cNvPr>
          <p:cNvSpPr>
            <a:spLocks noGrp="1"/>
          </p:cNvSpPr>
          <p:nvPr>
            <p:ph idx="1"/>
          </p:nvPr>
        </p:nvSpPr>
        <p:spPr>
          <a:xfrm>
            <a:off x="1371599" y="2318197"/>
            <a:ext cx="9724031" cy="3683358"/>
          </a:xfrm>
        </p:spPr>
        <p:txBody>
          <a:bodyPr anchor="ctr">
            <a:normAutofit/>
          </a:bodyPr>
          <a:lstStyle/>
          <a:p>
            <a:r>
              <a:rPr lang="cs-CZ" sz="2000"/>
              <a:t>Co? (O čem vypovídá? Co je tématem?); Kdo? (O jaké osoby jde. V jakých rolích?); Jak? (Které vlastnosti jevu jsou zmiňované, které zamlčované?); Kdy? Jak dlouho? (trvání, čas); Kde? (lokace, prostorové umístění); Jak moc? Jak silně? (intenzita, vlastnosti jevů); Proč? (příčiny); Kvůli čemu? (záměry aktérů); Pomocí čeho? (strategie vedoucí k cíli).</a:t>
            </a:r>
          </a:p>
          <a:p>
            <a:r>
              <a:rPr lang="cs-CZ" sz="2000"/>
              <a:t>Kódy, jimiž označujeme jednotlivé jednotky, formujeme nejprve ad hoc. Jde o to vytvořit „nálepku“, která by co nejlépe odpovídala povaze našeho datového fragmentu ve vztahu ke zvolené výzkumné otázce. Výzkumná otázka tvoří pomyslné síto jíž segmenty – kódy přizpůsobujeme. Tentýž text může být okódován různě, pokud si zvolíme rozdílné výzkumné otázky.</a:t>
            </a:r>
          </a:p>
          <a:p>
            <a:r>
              <a:rPr lang="cs-CZ" sz="2000"/>
              <a:t>Za kódy můžeme zvolit např. i odborné termíny nebo naopak využít výrazy, které užívají sami respondenti  - tzv. in vivo kódy.</a:t>
            </a:r>
          </a:p>
          <a:p>
            <a:endParaRPr lang="cs-CZ" sz="2000"/>
          </a:p>
        </p:txBody>
      </p:sp>
    </p:spTree>
    <p:extLst>
      <p:ext uri="{BB962C8B-B14F-4D97-AF65-F5344CB8AC3E}">
        <p14:creationId xmlns:p14="http://schemas.microsoft.com/office/powerpoint/2010/main" val="125596303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TM16401371[[fn=Atlas]]</Template>
  <TotalTime>22</TotalTime>
  <Words>1678</Words>
  <Application>Microsoft Office PowerPoint</Application>
  <PresentationFormat>Širokoúhlá obrazovka</PresentationFormat>
  <Paragraphs>53</Paragraphs>
  <Slides>17</Slides>
  <Notes>0</Notes>
  <HiddenSlides>0</HiddenSlides>
  <MMClips>2</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17</vt:i4>
      </vt:variant>
    </vt:vector>
  </HeadingPairs>
  <TitlesOfParts>
    <vt:vector size="21" baseType="lpstr">
      <vt:lpstr>Arial</vt:lpstr>
      <vt:lpstr>Calibri</vt:lpstr>
      <vt:lpstr>Calibri Light</vt:lpstr>
      <vt:lpstr>Motiv Office</vt:lpstr>
      <vt:lpstr>Proces kódování a interpretace dat na příkladu zpracování terénního výzkumu</vt:lpstr>
      <vt:lpstr>Proces kódování a interpretace dat </vt:lpstr>
      <vt:lpstr>Otevřené kódování</vt:lpstr>
      <vt:lpstr>„papír a tužka“</vt:lpstr>
      <vt:lpstr>Kategorizace </vt:lpstr>
      <vt:lpstr>Analýza kvalitativních dat</vt:lpstr>
      <vt:lpstr>Otevřené kódování</vt:lpstr>
      <vt:lpstr>Otevřené kódování</vt:lpstr>
      <vt:lpstr>Návodné otázky:</vt:lpstr>
      <vt:lpstr>O čem se nemlčí</vt:lpstr>
      <vt:lpstr>Kategorizace </vt:lpstr>
      <vt:lpstr>Kategorizace </vt:lpstr>
      <vt:lpstr>Shrnutí </vt:lpstr>
      <vt:lpstr>A CO DÁL?</vt:lpstr>
      <vt:lpstr>A CO DÁL? </vt:lpstr>
      <vt:lpstr>Analytický příběh – interpretace </vt:lpstr>
      <vt:lpstr>Od teorie k praxi…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 kódování a interpretace dat na příkladu zpracování terénního výzkumu</dc:title>
  <dc:creator>andrea.krejci1@outlook.cz</dc:creator>
  <cp:lastModifiedBy>Andrea Preissová Krejčí</cp:lastModifiedBy>
  <cp:revision>4</cp:revision>
  <dcterms:created xsi:type="dcterms:W3CDTF">2022-12-06T20:01:33Z</dcterms:created>
  <dcterms:modified xsi:type="dcterms:W3CDTF">2023-12-05T19:07:51Z</dcterms:modified>
</cp:coreProperties>
</file>