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8" r:id="rId5"/>
    <p:sldId id="271" r:id="rId6"/>
    <p:sldId id="272" r:id="rId7"/>
    <p:sldId id="269" r:id="rId8"/>
    <p:sldId id="273" r:id="rId9"/>
    <p:sldId id="259" r:id="rId10"/>
    <p:sldId id="262" r:id="rId11"/>
    <p:sldId id="263" r:id="rId12"/>
    <p:sldId id="270" r:id="rId13"/>
    <p:sldId id="260" r:id="rId14"/>
    <p:sldId id="261" r:id="rId15"/>
    <p:sldId id="265" r:id="rId16"/>
    <p:sldId id="274" r:id="rId17"/>
    <p:sldId id="276" r:id="rId18"/>
    <p:sldId id="275" r:id="rId19"/>
    <p:sldId id="277" r:id="rId20"/>
    <p:sldId id="282" r:id="rId21"/>
    <p:sldId id="283" r:id="rId22"/>
    <p:sldId id="278" r:id="rId23"/>
    <p:sldId id="280" r:id="rId24"/>
    <p:sldId id="281" r:id="rId25"/>
    <p:sldId id="266" r:id="rId26"/>
    <p:sldId id="264"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18"/>
  </p:normalViewPr>
  <p:slideViewPr>
    <p:cSldViewPr snapToGrid="0" snapToObjects="1">
      <p:cViewPr varScale="1">
        <p:scale>
          <a:sx n="89" d="100"/>
          <a:sy n="89" d="100"/>
        </p:scale>
        <p:origin x="1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827C45-4442-9043-81F9-C22D297875B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E174C4D-8141-7044-B899-19BA798DD3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A11C3B4-83A8-624B-AF8D-F3E92C40FC81}"/>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5" name="Zástupný symbol pro zápatí 4">
            <a:extLst>
              <a:ext uri="{FF2B5EF4-FFF2-40B4-BE49-F238E27FC236}">
                <a16:creationId xmlns:a16="http://schemas.microsoft.com/office/drawing/2014/main" id="{9A2EE0BC-60D4-344D-8889-FA4EBE0D7F6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9A0DCA0-FC9B-9F45-BBA2-0963985F27AE}"/>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124740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2FFA74-2646-5348-9429-ADBA45F9A97F}"/>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6705594-A106-E040-8698-CF7357AE9AB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3AF7A24-1E7B-564B-8948-F543C0D12830}"/>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5" name="Zástupný symbol pro zápatí 4">
            <a:extLst>
              <a:ext uri="{FF2B5EF4-FFF2-40B4-BE49-F238E27FC236}">
                <a16:creationId xmlns:a16="http://schemas.microsoft.com/office/drawing/2014/main" id="{6F822326-4D4C-F44C-9D81-D2DAACDCB1B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D869D83-8ACD-364F-A97A-ED11B8F0C837}"/>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20439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479A181-3380-1941-BA37-5F5FFE2F0402}"/>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31E8AB0-779E-AC4C-A9F4-EBBFEB38F6C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9FF4930-DCE8-9A49-8D23-10576A6571D7}"/>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5" name="Zástupný symbol pro zápatí 4">
            <a:extLst>
              <a:ext uri="{FF2B5EF4-FFF2-40B4-BE49-F238E27FC236}">
                <a16:creationId xmlns:a16="http://schemas.microsoft.com/office/drawing/2014/main" id="{73F94F53-00BB-3B49-BE99-C57DBD30540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D20B5C0-CEF8-BB4F-981B-ECF8F84717F6}"/>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2019428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38DE93-26FC-4D41-A9CE-E3F702D8F8D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FB1C949-EE65-8A44-902E-8F2E673FB088}"/>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2865231-2974-F340-9E7D-2D910C835404}"/>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5" name="Zástupný symbol pro zápatí 4">
            <a:extLst>
              <a:ext uri="{FF2B5EF4-FFF2-40B4-BE49-F238E27FC236}">
                <a16:creationId xmlns:a16="http://schemas.microsoft.com/office/drawing/2014/main" id="{C87B4E91-ECEC-1D40-8D05-82F55AB359E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C2536AF-09C6-144D-980C-527408A9E79C}"/>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21307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9307E3-98EF-DA41-827A-0895B9EBA4E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3A781B7-A715-6F4B-8442-5B08311135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D06305F-C7D4-BB4B-B31F-9FEFD1042B19}"/>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5" name="Zástupný symbol pro zápatí 4">
            <a:extLst>
              <a:ext uri="{FF2B5EF4-FFF2-40B4-BE49-F238E27FC236}">
                <a16:creationId xmlns:a16="http://schemas.microsoft.com/office/drawing/2014/main" id="{226F79ED-A87C-3D4E-B63C-E8676CEE081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EC0C89C-D641-6942-B96B-46B46F1F8089}"/>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27327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0CC09F-D1E1-454F-9CB3-90EABB1580D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43235CE-19E3-DF49-964A-4AFE83F0435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501829F-8701-1448-B7F8-DC35B15C6501}"/>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44AC4B7-C3D0-AC45-9EF2-6D81082572B3}"/>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6" name="Zástupný symbol pro zápatí 5">
            <a:extLst>
              <a:ext uri="{FF2B5EF4-FFF2-40B4-BE49-F238E27FC236}">
                <a16:creationId xmlns:a16="http://schemas.microsoft.com/office/drawing/2014/main" id="{6A4E8D5C-E629-2D44-B394-7A15EB8BF73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5154DF0-AD80-E842-AEE6-79D8AE8B4A06}"/>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68736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ED269C-1838-B543-8355-24F8D5FFAE4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8E27505-4312-0F4D-B6F5-CCAFB96959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59C622D-75BD-144A-AE5E-C2490427EF1C}"/>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717A4B36-7ABE-B94E-9152-2D61CFAF7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36F49663-AF8C-5140-8FB2-46EC3862ED9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4CB113F-9AD6-DC40-AB55-ABAB999D13C0}"/>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8" name="Zástupný symbol pro zápatí 7">
            <a:extLst>
              <a:ext uri="{FF2B5EF4-FFF2-40B4-BE49-F238E27FC236}">
                <a16:creationId xmlns:a16="http://schemas.microsoft.com/office/drawing/2014/main" id="{AA928BB8-4E37-744C-AC05-2DC96577EE37}"/>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96A5AE7-ACD2-6E43-82D1-3208562BAEA3}"/>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65511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7A29AB-45CF-0D49-9DE1-F61E6E7DEFB0}"/>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6367454-1A51-A54D-B4B2-52A58312C723}"/>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4" name="Zástupný symbol pro zápatí 3">
            <a:extLst>
              <a:ext uri="{FF2B5EF4-FFF2-40B4-BE49-F238E27FC236}">
                <a16:creationId xmlns:a16="http://schemas.microsoft.com/office/drawing/2014/main" id="{7B70F937-91D3-C04B-841A-60DAA5BDEC08}"/>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DBD0BA2-6C22-1E4F-9DF9-0B9C5CDB2C7F}"/>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1547858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92929A3-574D-F448-AE2C-EE4A93FC6383}"/>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3" name="Zástupný symbol pro zápatí 2">
            <a:extLst>
              <a:ext uri="{FF2B5EF4-FFF2-40B4-BE49-F238E27FC236}">
                <a16:creationId xmlns:a16="http://schemas.microsoft.com/office/drawing/2014/main" id="{44217424-5D0B-F74E-AE20-2F90BEB416E1}"/>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DD6E06B0-D15E-4B4D-9CE9-9E81B6231F53}"/>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266408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5884C2-AF29-7E4E-AF07-5700D39D933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06FE457-2FD9-404B-8748-0C2791CDC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1E1CB359-FBCE-E842-9613-FA03B49FA7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0600FEE-3CDB-2847-9DF8-CDD897058D60}"/>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6" name="Zástupný symbol pro zápatí 5">
            <a:extLst>
              <a:ext uri="{FF2B5EF4-FFF2-40B4-BE49-F238E27FC236}">
                <a16:creationId xmlns:a16="http://schemas.microsoft.com/office/drawing/2014/main" id="{5FE7ED31-6469-B14D-928E-F9DA610D138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FA303A6-D527-D443-BC08-67B1ED2650C5}"/>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3030370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E3105E-13C2-0942-A733-60837532191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3C2206C-9D60-024D-B19D-43637816E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6AB10C0-8390-5F45-9088-6E9C56589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D4B3336-057A-E04E-A801-21883E7E9B00}"/>
              </a:ext>
            </a:extLst>
          </p:cNvPr>
          <p:cNvSpPr>
            <a:spLocks noGrp="1"/>
          </p:cNvSpPr>
          <p:nvPr>
            <p:ph type="dt" sz="half" idx="10"/>
          </p:nvPr>
        </p:nvSpPr>
        <p:spPr/>
        <p:txBody>
          <a:bodyPr/>
          <a:lstStyle/>
          <a:p>
            <a:fld id="{CE0B517D-D3AE-1A43-AF0C-34D859BB25A5}" type="datetimeFigureOut">
              <a:rPr lang="cs-CZ" smtClean="0"/>
              <a:t>30.03.2023</a:t>
            </a:fld>
            <a:endParaRPr lang="cs-CZ"/>
          </a:p>
        </p:txBody>
      </p:sp>
      <p:sp>
        <p:nvSpPr>
          <p:cNvPr id="6" name="Zástupný symbol pro zápatí 5">
            <a:extLst>
              <a:ext uri="{FF2B5EF4-FFF2-40B4-BE49-F238E27FC236}">
                <a16:creationId xmlns:a16="http://schemas.microsoft.com/office/drawing/2014/main" id="{61DB6053-D42F-0D4E-8634-3A670C7E15F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4D9D8E1-9A65-F946-A72A-D14C72637993}"/>
              </a:ext>
            </a:extLst>
          </p:cNvPr>
          <p:cNvSpPr>
            <a:spLocks noGrp="1"/>
          </p:cNvSpPr>
          <p:nvPr>
            <p:ph type="sldNum" sz="quarter" idx="12"/>
          </p:nvPr>
        </p:nvSpPr>
        <p:spPr/>
        <p:txBody>
          <a:bodyPr/>
          <a:lstStyle/>
          <a:p>
            <a:fld id="{374998FD-257D-1647-8E42-AC85E996A982}" type="slidenum">
              <a:rPr lang="cs-CZ" smtClean="0"/>
              <a:t>‹#›</a:t>
            </a:fld>
            <a:endParaRPr lang="cs-CZ"/>
          </a:p>
        </p:txBody>
      </p:sp>
    </p:spTree>
    <p:extLst>
      <p:ext uri="{BB962C8B-B14F-4D97-AF65-F5344CB8AC3E}">
        <p14:creationId xmlns:p14="http://schemas.microsoft.com/office/powerpoint/2010/main" val="238314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D1206AB-8FFC-E94D-B02C-D087EC1BC0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94473F6-92D8-D243-A93A-94068F31E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E4A188-FE63-1A4E-BE37-27759CF240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0B517D-D3AE-1A43-AF0C-34D859BB25A5}" type="datetimeFigureOut">
              <a:rPr lang="cs-CZ" smtClean="0"/>
              <a:t>30.03.2023</a:t>
            </a:fld>
            <a:endParaRPr lang="cs-CZ"/>
          </a:p>
        </p:txBody>
      </p:sp>
      <p:sp>
        <p:nvSpPr>
          <p:cNvPr id="5" name="Zástupný symbol pro zápatí 4">
            <a:extLst>
              <a:ext uri="{FF2B5EF4-FFF2-40B4-BE49-F238E27FC236}">
                <a16:creationId xmlns:a16="http://schemas.microsoft.com/office/drawing/2014/main" id="{6EAF4EAF-5C25-814A-B820-2283600CD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EB743509-607C-DD46-BBBE-9EA5D213B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998FD-257D-1647-8E42-AC85E996A982}" type="slidenum">
              <a:rPr lang="cs-CZ" smtClean="0"/>
              <a:t>‹#›</a:t>
            </a:fld>
            <a:endParaRPr lang="cs-CZ"/>
          </a:p>
        </p:txBody>
      </p:sp>
    </p:spTree>
    <p:extLst>
      <p:ext uri="{BB962C8B-B14F-4D97-AF65-F5344CB8AC3E}">
        <p14:creationId xmlns:p14="http://schemas.microsoft.com/office/powerpoint/2010/main" val="2097418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501A23F3-FCCF-F012-CA88-B39DFDA4F5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EFB847B-89F2-1342-81A4-73C29222419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a:solidFill>
                  <a:srgbClr val="FFFFFF"/>
                </a:solidFill>
              </a:rPr>
              <a:t>Etiketizační teorie v sociální práci</a:t>
            </a:r>
          </a:p>
        </p:txBody>
      </p:sp>
      <p:sp>
        <p:nvSpPr>
          <p:cNvPr id="3" name="Podnadpis 2">
            <a:extLst>
              <a:ext uri="{FF2B5EF4-FFF2-40B4-BE49-F238E27FC236}">
                <a16:creationId xmlns:a16="http://schemas.microsoft.com/office/drawing/2014/main" id="{8EE140A4-8246-3441-8693-FB63345F420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cs-CZ">
              <a:solidFill>
                <a:srgbClr val="FFFFFF"/>
              </a:solidFill>
            </a:endParaRPr>
          </a:p>
        </p:txBody>
      </p:sp>
    </p:spTree>
    <p:extLst>
      <p:ext uri="{BB962C8B-B14F-4D97-AF65-F5344CB8AC3E}">
        <p14:creationId xmlns:p14="http://schemas.microsoft.com/office/powerpoint/2010/main" val="31051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C48F57-010E-BC4B-979B-598659922750}"/>
              </a:ext>
            </a:extLst>
          </p:cNvPr>
          <p:cNvSpPr>
            <a:spLocks noGrp="1"/>
          </p:cNvSpPr>
          <p:nvPr>
            <p:ph type="title"/>
          </p:nvPr>
        </p:nvSpPr>
        <p:spPr/>
        <p:txBody>
          <a:bodyPr/>
          <a:lstStyle/>
          <a:p>
            <a:r>
              <a:rPr lang="cs-CZ" dirty="0"/>
              <a:t>Konflikty rolí</a:t>
            </a:r>
          </a:p>
        </p:txBody>
      </p:sp>
      <p:sp>
        <p:nvSpPr>
          <p:cNvPr id="3" name="Zástupný obsah 2">
            <a:extLst>
              <a:ext uri="{FF2B5EF4-FFF2-40B4-BE49-F238E27FC236}">
                <a16:creationId xmlns:a16="http://schemas.microsoft.com/office/drawing/2014/main" id="{4F464C5A-925F-8B4B-B404-CC6AD987DF0E}"/>
              </a:ext>
            </a:extLst>
          </p:cNvPr>
          <p:cNvSpPr>
            <a:spLocks noGrp="1"/>
          </p:cNvSpPr>
          <p:nvPr>
            <p:ph idx="1"/>
          </p:nvPr>
        </p:nvSpPr>
        <p:spPr/>
        <p:txBody>
          <a:bodyPr>
            <a:normAutofit/>
          </a:bodyPr>
          <a:lstStyle/>
          <a:p>
            <a:r>
              <a:rPr lang="cs-CZ" b="1" dirty="0"/>
              <a:t>Dvojznačnost role</a:t>
            </a:r>
            <a:r>
              <a:rPr lang="cs-CZ" dirty="0"/>
              <a:t> je případem, kdy si nositel role není jistý jejím obsahem.</a:t>
            </a:r>
          </a:p>
          <a:p>
            <a:r>
              <a:rPr lang="cs-CZ" b="1" dirty="0"/>
              <a:t>Já-role konflikt</a:t>
            </a:r>
            <a:r>
              <a:rPr lang="cs-CZ" dirty="0"/>
              <a:t> je nesoulad mezi kapacitou nositele role a kompetencemi potřebnými pro výkon role.</a:t>
            </a:r>
          </a:p>
          <a:p>
            <a:r>
              <a:rPr lang="cs-CZ" b="1" dirty="0"/>
              <a:t>Problém rolové distance</a:t>
            </a:r>
            <a:r>
              <a:rPr lang="cs-CZ" dirty="0"/>
              <a:t> - např. sociální pracovník, aby zachoval specifické charakteristiky profesionálního vztahu ke klientovi, odděluje své osobní postoje a chování od chování, které se očekává v rámci jeho profesionální role. Klient může chápat snahu o zachování distance jako projev nezájmu o jeho problémy.</a:t>
            </a:r>
          </a:p>
          <a:p>
            <a:endParaRPr lang="cs-CZ" dirty="0"/>
          </a:p>
        </p:txBody>
      </p:sp>
    </p:spTree>
    <p:extLst>
      <p:ext uri="{BB962C8B-B14F-4D97-AF65-F5344CB8AC3E}">
        <p14:creationId xmlns:p14="http://schemas.microsoft.com/office/powerpoint/2010/main" val="1877327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361B8-7011-8549-8F7A-BA091EFE7D73}"/>
              </a:ext>
            </a:extLst>
          </p:cNvPr>
          <p:cNvSpPr>
            <a:spLocks noGrp="1"/>
          </p:cNvSpPr>
          <p:nvPr>
            <p:ph type="title"/>
          </p:nvPr>
        </p:nvSpPr>
        <p:spPr/>
        <p:txBody>
          <a:bodyPr/>
          <a:lstStyle/>
          <a:p>
            <a:r>
              <a:rPr lang="cs-CZ" dirty="0" err="1"/>
              <a:t>Etiketizace</a:t>
            </a:r>
            <a:r>
              <a:rPr lang="cs-CZ" dirty="0"/>
              <a:t> - </a:t>
            </a:r>
            <a:r>
              <a:rPr lang="cs-CZ" dirty="0" err="1"/>
              <a:t>labelling</a:t>
            </a:r>
            <a:endParaRPr lang="cs-CZ" dirty="0"/>
          </a:p>
        </p:txBody>
      </p:sp>
      <p:sp>
        <p:nvSpPr>
          <p:cNvPr id="3" name="Zástupný obsah 2">
            <a:extLst>
              <a:ext uri="{FF2B5EF4-FFF2-40B4-BE49-F238E27FC236}">
                <a16:creationId xmlns:a16="http://schemas.microsoft.com/office/drawing/2014/main" id="{1728DF12-421F-AE43-9FD8-694A5B284C7C}"/>
              </a:ext>
            </a:extLst>
          </p:cNvPr>
          <p:cNvSpPr>
            <a:spLocks noGrp="1"/>
          </p:cNvSpPr>
          <p:nvPr>
            <p:ph idx="1"/>
          </p:nvPr>
        </p:nvSpPr>
        <p:spPr/>
        <p:txBody>
          <a:bodyPr/>
          <a:lstStyle/>
          <a:p>
            <a:r>
              <a:rPr lang="cs-CZ" dirty="0"/>
              <a:t>Někdy jednáme podle toho co se očekává vzhledem k připsané roli – etiketě</a:t>
            </a:r>
          </a:p>
          <a:p>
            <a:r>
              <a:rPr lang="cs-CZ" dirty="0"/>
              <a:t>Jsi hodný chlapec – snažím se dostát roli i přes vnitřní konflikt (chuť něco rozbít)</a:t>
            </a:r>
          </a:p>
          <a:p>
            <a:r>
              <a:rPr lang="cs-CZ" dirty="0"/>
              <a:t>Jedná se o sociální očekávání</a:t>
            </a:r>
          </a:p>
          <a:p>
            <a:r>
              <a:rPr lang="cs-CZ" dirty="0"/>
              <a:t>Nenabízí postupy jak změnit vnitřní či vnější postoje</a:t>
            </a:r>
          </a:p>
          <a:p>
            <a:endParaRPr lang="cs-CZ" dirty="0"/>
          </a:p>
          <a:p>
            <a:r>
              <a:rPr lang="cs-CZ" b="1" dirty="0"/>
              <a:t>Sebenaplňující se proroctví – naplnění </a:t>
            </a:r>
            <a:r>
              <a:rPr lang="cs-CZ" b="1" dirty="0" err="1"/>
              <a:t>sebeobrazu</a:t>
            </a:r>
            <a:r>
              <a:rPr lang="cs-CZ" b="1" dirty="0"/>
              <a:t>, sebepojetí</a:t>
            </a:r>
          </a:p>
        </p:txBody>
      </p:sp>
    </p:spTree>
    <p:extLst>
      <p:ext uri="{BB962C8B-B14F-4D97-AF65-F5344CB8AC3E}">
        <p14:creationId xmlns:p14="http://schemas.microsoft.com/office/powerpoint/2010/main" val="1102350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6A91CD-52A7-A445-88DC-234A433CDFED}"/>
              </a:ext>
            </a:extLst>
          </p:cNvPr>
          <p:cNvSpPr>
            <a:spLocks noGrp="1"/>
          </p:cNvSpPr>
          <p:nvPr>
            <p:ph type="title"/>
          </p:nvPr>
        </p:nvSpPr>
        <p:spPr/>
        <p:txBody>
          <a:bodyPr/>
          <a:lstStyle/>
          <a:p>
            <a:r>
              <a:rPr lang="cs-CZ" dirty="0"/>
              <a:t>Nálepky </a:t>
            </a:r>
          </a:p>
        </p:txBody>
      </p:sp>
      <p:sp>
        <p:nvSpPr>
          <p:cNvPr id="3" name="Zástupný obsah 2">
            <a:extLst>
              <a:ext uri="{FF2B5EF4-FFF2-40B4-BE49-F238E27FC236}">
                <a16:creationId xmlns:a16="http://schemas.microsoft.com/office/drawing/2014/main" id="{A133E2BA-40F8-6241-9D58-AFEB87C359C8}"/>
              </a:ext>
            </a:extLst>
          </p:cNvPr>
          <p:cNvSpPr>
            <a:spLocks noGrp="1"/>
          </p:cNvSpPr>
          <p:nvPr>
            <p:ph idx="1"/>
          </p:nvPr>
        </p:nvSpPr>
        <p:spPr/>
        <p:txBody>
          <a:bodyPr/>
          <a:lstStyle/>
          <a:p>
            <a:r>
              <a:rPr lang="cs-CZ" b="1" dirty="0"/>
              <a:t>formální nálepky</a:t>
            </a:r>
            <a:r>
              <a:rPr lang="cs-CZ" dirty="0"/>
              <a:t> – jsou dány profesionály – psychiatři, pediatři…</a:t>
            </a:r>
          </a:p>
          <a:p>
            <a:r>
              <a:rPr lang="cs-CZ" b="1" dirty="0"/>
              <a:t>neformální nálepky</a:t>
            </a:r>
            <a:r>
              <a:rPr lang="cs-CZ" dirty="0"/>
              <a:t> – jsou dány vrstevníky, rodinou, učiteli.</a:t>
            </a:r>
          </a:p>
          <a:p>
            <a:endParaRPr lang="cs-CZ" dirty="0"/>
          </a:p>
          <a:p>
            <a:endParaRPr lang="cs-CZ" dirty="0"/>
          </a:p>
          <a:p>
            <a:endParaRPr lang="cs-CZ" dirty="0"/>
          </a:p>
        </p:txBody>
      </p:sp>
    </p:spTree>
    <p:extLst>
      <p:ext uri="{BB962C8B-B14F-4D97-AF65-F5344CB8AC3E}">
        <p14:creationId xmlns:p14="http://schemas.microsoft.com/office/powerpoint/2010/main" val="592769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AB08FC-2637-7E48-911F-CBC42406AD85}"/>
              </a:ext>
            </a:extLst>
          </p:cNvPr>
          <p:cNvSpPr>
            <a:spLocks noGrp="1"/>
          </p:cNvSpPr>
          <p:nvPr>
            <p:ph type="title"/>
          </p:nvPr>
        </p:nvSpPr>
        <p:spPr/>
        <p:txBody>
          <a:bodyPr/>
          <a:lstStyle/>
          <a:p>
            <a:r>
              <a:rPr lang="cs-CZ" dirty="0"/>
              <a:t>Rodina </a:t>
            </a:r>
          </a:p>
        </p:txBody>
      </p:sp>
      <p:sp>
        <p:nvSpPr>
          <p:cNvPr id="3" name="Zástupný obsah 2">
            <a:extLst>
              <a:ext uri="{FF2B5EF4-FFF2-40B4-BE49-F238E27FC236}">
                <a16:creationId xmlns:a16="http://schemas.microsoft.com/office/drawing/2014/main" id="{606655E4-FB51-4A40-A207-399B0D44F674}"/>
              </a:ext>
            </a:extLst>
          </p:cNvPr>
          <p:cNvSpPr>
            <a:spLocks noGrp="1"/>
          </p:cNvSpPr>
          <p:nvPr>
            <p:ph idx="1"/>
          </p:nvPr>
        </p:nvSpPr>
        <p:spPr/>
        <p:txBody>
          <a:bodyPr/>
          <a:lstStyle/>
          <a:p>
            <a:r>
              <a:rPr lang="cs-CZ" dirty="0"/>
              <a:t>Jaké nálepky jsou v rodině</a:t>
            </a:r>
          </a:p>
          <a:p>
            <a:endParaRPr lang="cs-CZ" dirty="0"/>
          </a:p>
          <a:p>
            <a:r>
              <a:rPr lang="cs-CZ" dirty="0"/>
              <a:t>Jaká jsou očekávání vzhledem k těmto nálepkám:</a:t>
            </a:r>
          </a:p>
          <a:p>
            <a:pPr>
              <a:buFontTx/>
              <a:buChar char="-"/>
            </a:pPr>
            <a:r>
              <a:rPr lang="cs-CZ" dirty="0"/>
              <a:t>Ze strany členů rodiny</a:t>
            </a:r>
          </a:p>
          <a:p>
            <a:pPr>
              <a:buFontTx/>
              <a:buChar char="-"/>
            </a:pPr>
            <a:r>
              <a:rPr lang="cs-CZ" dirty="0"/>
              <a:t>Ze strany autorit – učitel, sociální pracovník</a:t>
            </a:r>
          </a:p>
        </p:txBody>
      </p:sp>
    </p:spTree>
    <p:extLst>
      <p:ext uri="{BB962C8B-B14F-4D97-AF65-F5344CB8AC3E}">
        <p14:creationId xmlns:p14="http://schemas.microsoft.com/office/powerpoint/2010/main" val="1060164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151A8E-04E0-8D43-880D-F63A932F89D1}"/>
              </a:ext>
            </a:extLst>
          </p:cNvPr>
          <p:cNvSpPr>
            <a:spLocks noGrp="1"/>
          </p:cNvSpPr>
          <p:nvPr>
            <p:ph type="title"/>
          </p:nvPr>
        </p:nvSpPr>
        <p:spPr/>
        <p:txBody>
          <a:bodyPr/>
          <a:lstStyle/>
          <a:p>
            <a:r>
              <a:rPr lang="cs-CZ" dirty="0"/>
              <a:t>Komunikace v rolích</a:t>
            </a:r>
          </a:p>
        </p:txBody>
      </p:sp>
      <p:sp>
        <p:nvSpPr>
          <p:cNvPr id="3" name="Zástupný obsah 2">
            <a:extLst>
              <a:ext uri="{FF2B5EF4-FFF2-40B4-BE49-F238E27FC236}">
                <a16:creationId xmlns:a16="http://schemas.microsoft.com/office/drawing/2014/main" id="{AAEB918E-5DEB-9B46-9133-9E1A9A6413A2}"/>
              </a:ext>
            </a:extLst>
          </p:cNvPr>
          <p:cNvSpPr>
            <a:spLocks noGrp="1"/>
          </p:cNvSpPr>
          <p:nvPr>
            <p:ph idx="1"/>
          </p:nvPr>
        </p:nvSpPr>
        <p:spPr/>
        <p:txBody>
          <a:bodyPr/>
          <a:lstStyle/>
          <a:p>
            <a:r>
              <a:rPr lang="cs-CZ" dirty="0"/>
              <a:t>Obsahová</a:t>
            </a:r>
          </a:p>
          <a:p>
            <a:r>
              <a:rPr lang="cs-CZ" dirty="0"/>
              <a:t>Formální</a:t>
            </a:r>
          </a:p>
          <a:p>
            <a:r>
              <a:rPr lang="cs-CZ" dirty="0"/>
              <a:t>Očekávaný efekt</a:t>
            </a:r>
          </a:p>
        </p:txBody>
      </p:sp>
    </p:spTree>
    <p:extLst>
      <p:ext uri="{BB962C8B-B14F-4D97-AF65-F5344CB8AC3E}">
        <p14:creationId xmlns:p14="http://schemas.microsoft.com/office/powerpoint/2010/main" val="174962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C0FE22-7D7A-4F4D-957E-D28E7E6AC566}"/>
              </a:ext>
            </a:extLst>
          </p:cNvPr>
          <p:cNvSpPr>
            <a:spLocks noGrp="1"/>
          </p:cNvSpPr>
          <p:nvPr>
            <p:ph type="title"/>
          </p:nvPr>
        </p:nvSpPr>
        <p:spPr/>
        <p:txBody>
          <a:bodyPr/>
          <a:lstStyle/>
          <a:p>
            <a:r>
              <a:rPr lang="cs-CZ" dirty="0"/>
              <a:t>KBT modely</a:t>
            </a:r>
          </a:p>
        </p:txBody>
      </p:sp>
      <p:sp>
        <p:nvSpPr>
          <p:cNvPr id="3" name="Zástupný obsah 2">
            <a:extLst>
              <a:ext uri="{FF2B5EF4-FFF2-40B4-BE49-F238E27FC236}">
                <a16:creationId xmlns:a16="http://schemas.microsoft.com/office/drawing/2014/main" id="{01B469A5-E6B8-7948-B198-5A657E0176DD}"/>
              </a:ext>
            </a:extLst>
          </p:cNvPr>
          <p:cNvSpPr>
            <a:spLocks noGrp="1"/>
          </p:cNvSpPr>
          <p:nvPr>
            <p:ph idx="1"/>
          </p:nvPr>
        </p:nvSpPr>
        <p:spPr/>
        <p:txBody>
          <a:bodyPr>
            <a:normAutofit fontScale="92500" lnSpcReduction="10000"/>
          </a:bodyPr>
          <a:lstStyle/>
          <a:p>
            <a:r>
              <a:rPr lang="cs-CZ" dirty="0"/>
              <a:t>KBT vzniklo spojení dvou původně samostatných psychoterapeutických směrů – behaviorální terapie a kognitivní terapie.</a:t>
            </a:r>
          </a:p>
          <a:p>
            <a:r>
              <a:rPr lang="cs-CZ" b="1" dirty="0"/>
              <a:t>Behaviorální terapie</a:t>
            </a:r>
            <a:r>
              <a:rPr lang="cs-CZ" dirty="0"/>
              <a:t> – je historicky starší než kognitivní. Vychází z </a:t>
            </a:r>
            <a:r>
              <a:rPr lang="cs-CZ" i="1" dirty="0"/>
              <a:t>empirismu</a:t>
            </a:r>
            <a:r>
              <a:rPr lang="cs-CZ" dirty="0"/>
              <a:t> – všechno poznání je uskutečňováno prostřednictvím smyslů ( zrak, hmat, sluch, čich, chuť). Tento směr se zabývá podrobným sledováním a analýzou zjevného chování jedince v určitých problémových situacích. Cílem je změna problémového chování takovým způsobem, aby jedinec dokázal své problémy lépe řešit a zvládat.</a:t>
            </a:r>
          </a:p>
          <a:p>
            <a:r>
              <a:rPr lang="cs-CZ" b="1" dirty="0"/>
              <a:t>Kognitivní terapie</a:t>
            </a:r>
            <a:r>
              <a:rPr lang="cs-CZ" dirty="0"/>
              <a:t> – rozvíjí se v 70. letech v USA. Jde zde o proces </a:t>
            </a:r>
            <a:r>
              <a:rPr lang="cs-CZ" dirty="0" err="1"/>
              <a:t>příjímání</a:t>
            </a:r>
            <a:r>
              <a:rPr lang="cs-CZ" dirty="0"/>
              <a:t>, zpracovávání, hodnocení a ukládání informací z vnějšího i vnitřního prostředí. Zaměřuje se na analýzu a změnu myšlení. Cílem je, aby došlo ke změně myšlení. </a:t>
            </a:r>
          </a:p>
          <a:p>
            <a:endParaRPr lang="cs-CZ" dirty="0"/>
          </a:p>
        </p:txBody>
      </p:sp>
    </p:spTree>
    <p:extLst>
      <p:ext uri="{BB962C8B-B14F-4D97-AF65-F5344CB8AC3E}">
        <p14:creationId xmlns:p14="http://schemas.microsoft.com/office/powerpoint/2010/main" val="277979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ACF4A-F59B-5B48-8FAC-7FA6C82D61C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AE379AD-3A0F-AA40-8FE8-0A3D0CB4193F}"/>
              </a:ext>
            </a:extLst>
          </p:cNvPr>
          <p:cNvSpPr>
            <a:spLocks noGrp="1"/>
          </p:cNvSpPr>
          <p:nvPr>
            <p:ph idx="1"/>
          </p:nvPr>
        </p:nvSpPr>
        <p:spPr/>
        <p:txBody>
          <a:bodyPr>
            <a:normAutofit lnSpcReduction="10000"/>
          </a:bodyPr>
          <a:lstStyle/>
          <a:p>
            <a:r>
              <a:rPr lang="cs-CZ" dirty="0"/>
              <a:t>Člověk má každý den možnost vnímání </a:t>
            </a:r>
            <a:r>
              <a:rPr lang="cs-CZ" dirty="0" err="1"/>
              <a:t>nekonečn</a:t>
            </a:r>
            <a:r>
              <a:rPr lang="fr-FR" dirty="0" err="1"/>
              <a:t>é</a:t>
            </a:r>
            <a:r>
              <a:rPr lang="cs-CZ" dirty="0"/>
              <a:t>ho množství dat. Díky svým smyslům je schopen selektivně pojmout jen určit</a:t>
            </a:r>
            <a:r>
              <a:rPr lang="fr-FR" dirty="0" err="1"/>
              <a:t>é</a:t>
            </a:r>
            <a:r>
              <a:rPr lang="fr-FR" dirty="0"/>
              <a:t> </a:t>
            </a:r>
            <a:r>
              <a:rPr lang="cs-CZ" dirty="0"/>
              <a:t>množství. </a:t>
            </a:r>
          </a:p>
          <a:p>
            <a:r>
              <a:rPr lang="cs-CZ" dirty="0"/>
              <a:t>Zpracování informací je selektivní a je dáno vědomými prioritami. Tyto lze vědomě měnit. Změnou priorit získáváme novou množinu dat na úkor jiných. Změna pozornosti je nosným prvkem změny informací, které dojdou do vědomí.</a:t>
            </a:r>
          </a:p>
          <a:p>
            <a:r>
              <a:rPr lang="cs-CZ" dirty="0"/>
              <a:t>Lidský mozek není receptor senzorických informací, ale spíše aktivní filtr pro vědomí. </a:t>
            </a:r>
          </a:p>
          <a:p>
            <a:r>
              <a:rPr lang="cs-CZ" dirty="0"/>
              <a:t>Následně vznikají emoce jako reakce na přijat</a:t>
            </a:r>
            <a:r>
              <a:rPr lang="fr-FR" dirty="0" err="1"/>
              <a:t>é</a:t>
            </a:r>
            <a:r>
              <a:rPr lang="fr-FR" dirty="0"/>
              <a:t> </a:t>
            </a:r>
            <a:r>
              <a:rPr lang="cs-CZ" dirty="0"/>
              <a:t>informace a jejich výklad na úrovni vědomí.</a:t>
            </a:r>
          </a:p>
          <a:p>
            <a:endParaRPr lang="cs-CZ" dirty="0"/>
          </a:p>
        </p:txBody>
      </p:sp>
    </p:spTree>
    <p:extLst>
      <p:ext uri="{BB962C8B-B14F-4D97-AF65-F5344CB8AC3E}">
        <p14:creationId xmlns:p14="http://schemas.microsoft.com/office/powerpoint/2010/main" val="544866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378AA80-0026-5741-855F-B92DB236C1FF}"/>
              </a:ext>
            </a:extLst>
          </p:cNvPr>
          <p:cNvSpPr>
            <a:spLocks noGrp="1"/>
          </p:cNvSpPr>
          <p:nvPr>
            <p:ph idx="1"/>
          </p:nvPr>
        </p:nvSpPr>
        <p:spPr>
          <a:xfrm>
            <a:off x="838200" y="529389"/>
            <a:ext cx="10515600" cy="5647574"/>
          </a:xfrm>
        </p:spPr>
        <p:txBody>
          <a:bodyPr>
            <a:normAutofit lnSpcReduction="10000"/>
          </a:bodyPr>
          <a:lstStyle/>
          <a:p>
            <a:r>
              <a:rPr lang="cs-CZ" dirty="0"/>
              <a:t>Zpracování myšlenek je ovlivněno kognitivním myšlením, případně kognitivními chybami. </a:t>
            </a:r>
          </a:p>
          <a:p>
            <a:r>
              <a:rPr lang="cs-CZ" dirty="0" err="1"/>
              <a:t>Automatick</a:t>
            </a:r>
            <a:r>
              <a:rPr lang="fr-FR" dirty="0" err="1"/>
              <a:t>é</a:t>
            </a:r>
            <a:r>
              <a:rPr lang="fr-FR" dirty="0"/>
              <a:t> </a:t>
            </a:r>
            <a:r>
              <a:rPr lang="cs-CZ" dirty="0"/>
              <a:t>myšlení – zpravidla nejvíce stresující – běží pod povrchem vědom</a:t>
            </a:r>
            <a:r>
              <a:rPr lang="fr-FR" dirty="0" err="1"/>
              <a:t>é</a:t>
            </a:r>
            <a:r>
              <a:rPr lang="fr-FR" dirty="0"/>
              <a:t> </a:t>
            </a:r>
            <a:r>
              <a:rPr lang="cs-CZ" dirty="0"/>
              <a:t>mysli a je způsobeno kognitivními chybami. Např. děvče vyrůstalo v rodině, kde všichni museli odhadovat přání rodičů. </a:t>
            </a:r>
          </a:p>
          <a:p>
            <a:r>
              <a:rPr lang="cs-CZ" dirty="0"/>
              <a:t>Rodiče jako osoby dospěl</a:t>
            </a:r>
            <a:r>
              <a:rPr lang="fr-FR" dirty="0" err="1"/>
              <a:t>é</a:t>
            </a:r>
            <a:r>
              <a:rPr lang="fr-FR" dirty="0"/>
              <a:t> </a:t>
            </a:r>
            <a:r>
              <a:rPr lang="cs-CZ" dirty="0"/>
              <a:t>měli vždy pravdu. Samo chce, aby toto nedělala. Když se však dostane do pozice dospěl</a:t>
            </a:r>
            <a:r>
              <a:rPr lang="fr-FR" dirty="0" err="1"/>
              <a:t>é</a:t>
            </a:r>
            <a:r>
              <a:rPr lang="fr-FR" dirty="0"/>
              <a:t> </a:t>
            </a:r>
            <a:r>
              <a:rPr lang="cs-CZ" dirty="0"/>
              <a:t>osoby a rodiče, tyto zažit</a:t>
            </a:r>
            <a:r>
              <a:rPr lang="fr-FR" dirty="0" err="1"/>
              <a:t>é</a:t>
            </a:r>
            <a:r>
              <a:rPr lang="fr-FR" dirty="0"/>
              <a:t> </a:t>
            </a:r>
            <a:r>
              <a:rPr lang="cs-CZ" dirty="0"/>
              <a:t>mechanizmy se samy spustí. Když narazí na odpor </a:t>
            </a:r>
            <a:r>
              <a:rPr lang="cs-CZ" dirty="0" err="1"/>
              <a:t>sv</a:t>
            </a:r>
            <a:r>
              <a:rPr lang="fr-FR" dirty="0" err="1"/>
              <a:t>é</a:t>
            </a:r>
            <a:r>
              <a:rPr lang="cs-CZ" dirty="0"/>
              <a:t>ho okolí, nechápe, co je špatně. Významně však prožívá zklamání z toho, že její manžel a děti se nesnaží naplnit její očekávání bez toho, aby je formulovala. </a:t>
            </a:r>
          </a:p>
          <a:p>
            <a:r>
              <a:rPr lang="cs-CZ" dirty="0"/>
              <a:t>Zklamání tento program spouští častěji a posiluje jej. Posílení může spouštět depresi nebo </a:t>
            </a:r>
            <a:r>
              <a:rPr lang="cs-CZ" dirty="0" err="1"/>
              <a:t>neur</a:t>
            </a:r>
            <a:r>
              <a:rPr lang="es-ES_tradnl" dirty="0" err="1"/>
              <a:t>ó</a:t>
            </a:r>
            <a:r>
              <a:rPr lang="cs-CZ" dirty="0" err="1"/>
              <a:t>zu</a:t>
            </a:r>
            <a:r>
              <a:rPr lang="cs-CZ" dirty="0"/>
              <a:t>, případně agresi – jedná se o maladaptivní myšlenky.</a:t>
            </a:r>
          </a:p>
          <a:p>
            <a:endParaRPr lang="cs-CZ" dirty="0"/>
          </a:p>
        </p:txBody>
      </p:sp>
    </p:spTree>
    <p:extLst>
      <p:ext uri="{BB962C8B-B14F-4D97-AF65-F5344CB8AC3E}">
        <p14:creationId xmlns:p14="http://schemas.microsoft.com/office/powerpoint/2010/main" val="720550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41214EE-3A2D-0E45-8496-5A3C1BE82165}"/>
              </a:ext>
            </a:extLst>
          </p:cNvPr>
          <p:cNvSpPr>
            <a:spLocks noGrp="1"/>
          </p:cNvSpPr>
          <p:nvPr>
            <p:ph idx="1"/>
          </p:nvPr>
        </p:nvSpPr>
        <p:spPr>
          <a:xfrm>
            <a:off x="838200" y="312821"/>
            <a:ext cx="10515600" cy="5864142"/>
          </a:xfrm>
        </p:spPr>
        <p:txBody>
          <a:bodyPr/>
          <a:lstStyle/>
          <a:p>
            <a:r>
              <a:rPr lang="de-DE" u="sng" dirty="0"/>
              <a:t>Mechanismus:</a:t>
            </a:r>
            <a:endParaRPr lang="cs-CZ" dirty="0"/>
          </a:p>
          <a:p>
            <a:r>
              <a:rPr lang="cs-CZ" dirty="0" err="1"/>
              <a:t>Výsledn</a:t>
            </a:r>
            <a:r>
              <a:rPr lang="fr-FR" dirty="0" err="1"/>
              <a:t>é</a:t>
            </a:r>
            <a:r>
              <a:rPr lang="fr-FR" dirty="0"/>
              <a:t> </a:t>
            </a:r>
            <a:r>
              <a:rPr lang="cs-CZ" dirty="0"/>
              <a:t>chování je interakce mezi jednotlivcem a okolním světem (životním prostředím). Člověk a životní prostředí se tvarují recipročně. Člověk mění svět, ale musí se přizpůsobit světu, který vytváří.</a:t>
            </a:r>
          </a:p>
          <a:p>
            <a:r>
              <a:rPr lang="cs-CZ" dirty="0"/>
              <a:t>Behaviorismus a enviromentalismus odmítá myšlenku, že organismus pasivně reaguje na životní prostředí, ale tyto vztahy jsou na sobě </a:t>
            </a:r>
            <a:r>
              <a:rPr lang="cs-CZ" dirty="0" err="1"/>
              <a:t>závisl</a:t>
            </a:r>
            <a:r>
              <a:rPr lang="fr-FR" dirty="0" err="1"/>
              <a:t>é</a:t>
            </a:r>
            <a:r>
              <a:rPr lang="fr-FR" dirty="0"/>
              <a:t> </a:t>
            </a:r>
            <a:r>
              <a:rPr lang="cs-CZ" dirty="0"/>
              <a:t>a reciproční</a:t>
            </a:r>
            <a:r>
              <a:rPr lang="de-DE" dirty="0"/>
              <a:t>. Organismus m</a:t>
            </a:r>
            <a:r>
              <a:rPr lang="cs-CZ" dirty="0" err="1"/>
              <a:t>ění</a:t>
            </a:r>
            <a:r>
              <a:rPr lang="cs-CZ" dirty="0"/>
              <a:t> prostředí a změněn</a:t>
            </a:r>
            <a:r>
              <a:rPr lang="fr-FR" dirty="0" err="1"/>
              <a:t>é</a:t>
            </a:r>
            <a:r>
              <a:rPr lang="fr-FR" dirty="0"/>
              <a:t> </a:t>
            </a:r>
            <a:r>
              <a:rPr lang="cs-CZ" dirty="0"/>
              <a:t>prostředí mění </a:t>
            </a:r>
            <a:r>
              <a:rPr lang="de-DE" dirty="0" err="1"/>
              <a:t>organismus</a:t>
            </a:r>
            <a:r>
              <a:rPr lang="de-DE" dirty="0"/>
              <a:t> – </a:t>
            </a:r>
            <a:r>
              <a:rPr lang="de-DE" dirty="0" err="1"/>
              <a:t>nutí</a:t>
            </a:r>
            <a:r>
              <a:rPr lang="cs-CZ" dirty="0"/>
              <a:t> jej ke přizpůsobení se nov</a:t>
            </a:r>
            <a:r>
              <a:rPr lang="fr-FR" dirty="0" err="1"/>
              <a:t>é</a:t>
            </a:r>
            <a:r>
              <a:rPr lang="fr-FR" dirty="0"/>
              <a:t> </a:t>
            </a:r>
            <a:r>
              <a:rPr lang="cs-CZ" dirty="0"/>
              <a:t>situaci.</a:t>
            </a:r>
          </a:p>
          <a:p>
            <a:r>
              <a:rPr lang="cs-CZ" dirty="0"/>
              <a:t>Jednání je často reakcí na situaci – filtrovanou zkušeností, a očekáváním okolí nebo od sebe – zvnitřnění „normy“</a:t>
            </a:r>
          </a:p>
          <a:p>
            <a:endParaRPr lang="cs-CZ" dirty="0"/>
          </a:p>
        </p:txBody>
      </p:sp>
    </p:spTree>
    <p:extLst>
      <p:ext uri="{BB962C8B-B14F-4D97-AF65-F5344CB8AC3E}">
        <p14:creationId xmlns:p14="http://schemas.microsoft.com/office/powerpoint/2010/main" val="234611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5E3B5-6C4C-2045-BE9F-6A1AD1D9C2E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D8B4965-E65B-E54C-8C51-0BDBAF052AB9}"/>
              </a:ext>
            </a:extLst>
          </p:cNvPr>
          <p:cNvSpPr>
            <a:spLocks noGrp="1"/>
          </p:cNvSpPr>
          <p:nvPr>
            <p:ph idx="1"/>
          </p:nvPr>
        </p:nvSpPr>
        <p:spPr/>
        <p:txBody>
          <a:bodyPr/>
          <a:lstStyle/>
          <a:p>
            <a:r>
              <a:rPr lang="cs-CZ" dirty="0"/>
              <a:t>KBT je strukturovaný postup. Pracovník zapojuje klienta do procesu a spoluutváří cíle i činnosti k dosažení cílů. Je to vztah spolupráce, průběh KBT trvá 2–20 sezení. Kritickou složkou jsou domácí úkoly. KBT identifikuje negativní myšlenky a maladaptivní </a:t>
            </a:r>
            <a:r>
              <a:rPr lang="de-DE" dirty="0" err="1"/>
              <a:t>sch</a:t>
            </a:r>
            <a:r>
              <a:rPr lang="fr-FR" dirty="0" err="1"/>
              <a:t>é</a:t>
            </a:r>
            <a:r>
              <a:rPr lang="cs-CZ" dirty="0"/>
              <a:t>mata, prochází i historií. Cíle musí být </a:t>
            </a:r>
            <a:r>
              <a:rPr lang="cs-CZ" dirty="0" err="1"/>
              <a:t>měřiteln</a:t>
            </a:r>
            <a:r>
              <a:rPr lang="fr-FR" dirty="0" err="1"/>
              <a:t>é</a:t>
            </a:r>
            <a:r>
              <a:rPr lang="fr-FR" dirty="0"/>
              <a:t> </a:t>
            </a:r>
            <a:r>
              <a:rPr lang="cs-CZ" dirty="0"/>
              <a:t>a </a:t>
            </a:r>
            <a:r>
              <a:rPr lang="cs-CZ" dirty="0" err="1"/>
              <a:t>konkr</a:t>
            </a:r>
            <a:r>
              <a:rPr lang="fr-FR" dirty="0" err="1"/>
              <a:t>é</a:t>
            </a:r>
            <a:r>
              <a:rPr lang="cs-CZ" dirty="0" err="1"/>
              <a:t>tní</a:t>
            </a:r>
            <a:r>
              <a:rPr lang="cs-CZ" dirty="0"/>
              <a:t>. Jak</a:t>
            </a:r>
            <a:r>
              <a:rPr lang="fr-FR" dirty="0" err="1"/>
              <a:t>é</a:t>
            </a:r>
            <a:r>
              <a:rPr lang="cs-CZ" dirty="0" err="1"/>
              <a:t>koliv</a:t>
            </a:r>
            <a:r>
              <a:rPr lang="cs-CZ" dirty="0"/>
              <a:t> dosažení, byť </a:t>
            </a:r>
            <a:r>
              <a:rPr lang="cs-CZ" dirty="0" err="1"/>
              <a:t>mal</a:t>
            </a:r>
            <a:r>
              <a:rPr lang="fr-FR" dirty="0" err="1"/>
              <a:t>é</a:t>
            </a:r>
            <a:r>
              <a:rPr lang="cs-CZ" dirty="0"/>
              <a:t>ho cíle, je zásadním motivačním prvkem pro další změny.</a:t>
            </a:r>
          </a:p>
          <a:p>
            <a:endParaRPr lang="cs-CZ" dirty="0"/>
          </a:p>
        </p:txBody>
      </p:sp>
    </p:spTree>
    <p:extLst>
      <p:ext uri="{BB962C8B-B14F-4D97-AF65-F5344CB8AC3E}">
        <p14:creationId xmlns:p14="http://schemas.microsoft.com/office/powerpoint/2010/main" val="618954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D9A6A-648C-3249-AAD4-8885727F8C4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8FDFD7C-CAB2-7245-9F89-080CFFE4F918}"/>
              </a:ext>
            </a:extLst>
          </p:cNvPr>
          <p:cNvSpPr>
            <a:spLocks noGrp="1"/>
          </p:cNvSpPr>
          <p:nvPr>
            <p:ph idx="1"/>
          </p:nvPr>
        </p:nvSpPr>
        <p:spPr/>
        <p:txBody>
          <a:bodyPr/>
          <a:lstStyle/>
          <a:p>
            <a:r>
              <a:rPr lang="cs-CZ" b="1" dirty="0" err="1"/>
              <a:t>Etiketizační</a:t>
            </a:r>
            <a:r>
              <a:rPr lang="cs-CZ" b="1" dirty="0"/>
              <a:t> teorie</a:t>
            </a:r>
            <a:r>
              <a:rPr lang="cs-CZ" dirty="0"/>
              <a:t> zdůrazňuje proces utváření rolí prostřednictvím </a:t>
            </a:r>
            <a:r>
              <a:rPr lang="cs-CZ" b="1" dirty="0"/>
              <a:t>sociálního</a:t>
            </a:r>
            <a:r>
              <a:rPr lang="cs-CZ" dirty="0"/>
              <a:t> očekávání.</a:t>
            </a:r>
          </a:p>
          <a:p>
            <a:r>
              <a:rPr lang="cs-CZ" dirty="0"/>
              <a:t>Role označují očekávané jednání vzhledem k držitelům těchto pozic. </a:t>
            </a:r>
          </a:p>
          <a:p>
            <a:r>
              <a:rPr lang="cs-CZ" dirty="0"/>
              <a:t>Role lze chápat jen v kontextu vztahů, neboť mohou být identifikovány jen v jejich síti.</a:t>
            </a:r>
          </a:p>
        </p:txBody>
      </p:sp>
    </p:spTree>
    <p:extLst>
      <p:ext uri="{BB962C8B-B14F-4D97-AF65-F5344CB8AC3E}">
        <p14:creationId xmlns:p14="http://schemas.microsoft.com/office/powerpoint/2010/main" val="1384513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79E94E-9112-8C4A-8FA5-B143548672C4}"/>
              </a:ext>
            </a:extLst>
          </p:cNvPr>
          <p:cNvSpPr>
            <a:spLocks noGrp="1"/>
          </p:cNvSpPr>
          <p:nvPr>
            <p:ph type="title"/>
          </p:nvPr>
        </p:nvSpPr>
        <p:spPr/>
        <p:txBody>
          <a:bodyPr/>
          <a:lstStyle/>
          <a:p>
            <a:r>
              <a:rPr lang="cs-CZ" dirty="0"/>
              <a:t>Začarovaný kruh</a:t>
            </a:r>
          </a:p>
        </p:txBody>
      </p:sp>
      <p:sp>
        <p:nvSpPr>
          <p:cNvPr id="4" name="Ovál 3">
            <a:extLst>
              <a:ext uri="{FF2B5EF4-FFF2-40B4-BE49-F238E27FC236}">
                <a16:creationId xmlns:a16="http://schemas.microsoft.com/office/drawing/2014/main" id="{DD4711F7-EFC2-5D4D-BC50-DA5CC32952CC}"/>
              </a:ext>
            </a:extLst>
          </p:cNvPr>
          <p:cNvSpPr/>
          <p:nvPr/>
        </p:nvSpPr>
        <p:spPr>
          <a:xfrm>
            <a:off x="5317958" y="2358189"/>
            <a:ext cx="778042" cy="601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592CCCCE-C1D0-F945-B8C6-6699A42805CE}"/>
              </a:ext>
            </a:extLst>
          </p:cNvPr>
          <p:cNvSpPr txBox="1"/>
          <p:nvPr/>
        </p:nvSpPr>
        <p:spPr>
          <a:xfrm>
            <a:off x="5522495" y="3092116"/>
            <a:ext cx="476412" cy="369332"/>
          </a:xfrm>
          <a:prstGeom prst="rect">
            <a:avLst/>
          </a:prstGeom>
          <a:noFill/>
        </p:spPr>
        <p:txBody>
          <a:bodyPr wrap="none" rtlCol="0">
            <a:spAutoFit/>
          </a:bodyPr>
          <a:lstStyle/>
          <a:p>
            <a:r>
              <a:rPr lang="cs-CZ" dirty="0"/>
              <a:t>děj</a:t>
            </a:r>
          </a:p>
        </p:txBody>
      </p:sp>
      <p:sp>
        <p:nvSpPr>
          <p:cNvPr id="6" name="Šipka vpravo 5">
            <a:extLst>
              <a:ext uri="{FF2B5EF4-FFF2-40B4-BE49-F238E27FC236}">
                <a16:creationId xmlns:a16="http://schemas.microsoft.com/office/drawing/2014/main" id="{E7BB8F8A-26F5-AC46-88A8-F48D91E4171F}"/>
              </a:ext>
            </a:extLst>
          </p:cNvPr>
          <p:cNvSpPr/>
          <p:nvPr/>
        </p:nvSpPr>
        <p:spPr>
          <a:xfrm>
            <a:off x="6448926" y="2755232"/>
            <a:ext cx="2719137" cy="3489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6645CEFE-57DA-A745-A651-213B626EDABD}"/>
              </a:ext>
            </a:extLst>
          </p:cNvPr>
          <p:cNvSpPr txBox="1"/>
          <p:nvPr/>
        </p:nvSpPr>
        <p:spPr>
          <a:xfrm>
            <a:off x="9553074" y="3922295"/>
            <a:ext cx="2251386" cy="646331"/>
          </a:xfrm>
          <a:prstGeom prst="rect">
            <a:avLst/>
          </a:prstGeom>
          <a:noFill/>
        </p:spPr>
        <p:txBody>
          <a:bodyPr wrap="none" rtlCol="0">
            <a:spAutoFit/>
          </a:bodyPr>
          <a:lstStyle/>
          <a:p>
            <a:r>
              <a:rPr lang="cs-CZ" dirty="0"/>
              <a:t>chemie – automatický</a:t>
            </a:r>
          </a:p>
          <a:p>
            <a:r>
              <a:rPr lang="cs-CZ" dirty="0"/>
              <a:t>postup</a:t>
            </a:r>
          </a:p>
        </p:txBody>
      </p:sp>
      <p:sp>
        <p:nvSpPr>
          <p:cNvPr id="8" name="Výseč 7">
            <a:extLst>
              <a:ext uri="{FF2B5EF4-FFF2-40B4-BE49-F238E27FC236}">
                <a16:creationId xmlns:a16="http://schemas.microsoft.com/office/drawing/2014/main" id="{7086EC9C-377E-6D42-A36F-C9AC8CA853D1}"/>
              </a:ext>
            </a:extLst>
          </p:cNvPr>
          <p:cNvSpPr/>
          <p:nvPr/>
        </p:nvSpPr>
        <p:spPr>
          <a:xfrm>
            <a:off x="9886950" y="2600325"/>
            <a:ext cx="1157288" cy="1085850"/>
          </a:xfrm>
          <a:prstGeom prst="pi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cs-CZ">
              <a:solidFill>
                <a:schemeClr val="tx1"/>
              </a:solidFill>
            </a:endParaRPr>
          </a:p>
        </p:txBody>
      </p:sp>
      <p:sp>
        <p:nvSpPr>
          <p:cNvPr id="9" name="Šipka vlevo 8">
            <a:extLst>
              <a:ext uri="{FF2B5EF4-FFF2-40B4-BE49-F238E27FC236}">
                <a16:creationId xmlns:a16="http://schemas.microsoft.com/office/drawing/2014/main" id="{727EF505-60A0-A243-A770-13802C11FD77}"/>
              </a:ext>
            </a:extLst>
          </p:cNvPr>
          <p:cNvSpPr/>
          <p:nvPr/>
        </p:nvSpPr>
        <p:spPr>
          <a:xfrm>
            <a:off x="6300788" y="5343525"/>
            <a:ext cx="3571875" cy="4714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1670AFB1-A5F5-4A41-9D06-A807758E3380}"/>
              </a:ext>
            </a:extLst>
          </p:cNvPr>
          <p:cNvSpPr txBox="1"/>
          <p:nvPr/>
        </p:nvSpPr>
        <p:spPr>
          <a:xfrm>
            <a:off x="7140683" y="2096255"/>
            <a:ext cx="1335622" cy="369332"/>
          </a:xfrm>
          <a:prstGeom prst="rect">
            <a:avLst/>
          </a:prstGeom>
          <a:noFill/>
        </p:spPr>
        <p:txBody>
          <a:bodyPr wrap="none" rtlCol="0">
            <a:spAutoFit/>
          </a:bodyPr>
          <a:lstStyle/>
          <a:p>
            <a:r>
              <a:rPr lang="cs-CZ" dirty="0"/>
              <a:t>Emoční děje</a:t>
            </a:r>
          </a:p>
        </p:txBody>
      </p:sp>
      <p:sp>
        <p:nvSpPr>
          <p:cNvPr id="11" name="Šestiúhelník 10">
            <a:extLst>
              <a:ext uri="{FF2B5EF4-FFF2-40B4-BE49-F238E27FC236}">
                <a16:creationId xmlns:a16="http://schemas.microsoft.com/office/drawing/2014/main" id="{391C42CA-64D5-E748-BFF6-96B6EB6ABCAD}"/>
              </a:ext>
            </a:extLst>
          </p:cNvPr>
          <p:cNvSpPr/>
          <p:nvPr/>
        </p:nvSpPr>
        <p:spPr>
          <a:xfrm>
            <a:off x="4071938" y="5208588"/>
            <a:ext cx="1450557" cy="1103312"/>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Nějaký čin</a:t>
            </a:r>
          </a:p>
        </p:txBody>
      </p:sp>
      <p:sp>
        <p:nvSpPr>
          <p:cNvPr id="12" name="Šipka nahoru 11">
            <a:extLst>
              <a:ext uri="{FF2B5EF4-FFF2-40B4-BE49-F238E27FC236}">
                <a16:creationId xmlns:a16="http://schemas.microsoft.com/office/drawing/2014/main" id="{5B63573C-16F8-684A-9DCB-92A0553D0358}"/>
              </a:ext>
            </a:extLst>
          </p:cNvPr>
          <p:cNvSpPr/>
          <p:nvPr/>
        </p:nvSpPr>
        <p:spPr>
          <a:xfrm>
            <a:off x="1985963" y="4267549"/>
            <a:ext cx="542925" cy="14239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C348EB6F-6D4A-1642-8C90-84E77588EAC8}"/>
              </a:ext>
            </a:extLst>
          </p:cNvPr>
          <p:cNvSpPr txBox="1"/>
          <p:nvPr/>
        </p:nvSpPr>
        <p:spPr>
          <a:xfrm>
            <a:off x="2608717" y="4568626"/>
            <a:ext cx="1463221" cy="646331"/>
          </a:xfrm>
          <a:prstGeom prst="rect">
            <a:avLst/>
          </a:prstGeom>
          <a:noFill/>
        </p:spPr>
        <p:txBody>
          <a:bodyPr wrap="none" rtlCol="0">
            <a:spAutoFit/>
          </a:bodyPr>
          <a:lstStyle/>
          <a:p>
            <a:r>
              <a:rPr lang="cs-CZ" dirty="0"/>
              <a:t>Uvědomění si</a:t>
            </a:r>
          </a:p>
          <a:p>
            <a:r>
              <a:rPr lang="cs-CZ" dirty="0"/>
              <a:t>reakce</a:t>
            </a:r>
          </a:p>
        </p:txBody>
      </p:sp>
      <p:sp>
        <p:nvSpPr>
          <p:cNvPr id="14" name="Bublinový popisek se čtyřstrannou šipkou 13">
            <a:extLst>
              <a:ext uri="{FF2B5EF4-FFF2-40B4-BE49-F238E27FC236}">
                <a16:creationId xmlns:a16="http://schemas.microsoft.com/office/drawing/2014/main" id="{51C42022-5D87-F449-96D4-1E7884347915}"/>
              </a:ext>
            </a:extLst>
          </p:cNvPr>
          <p:cNvSpPr/>
          <p:nvPr/>
        </p:nvSpPr>
        <p:spPr>
          <a:xfrm>
            <a:off x="1605877" y="3127923"/>
            <a:ext cx="1271588" cy="1004689"/>
          </a:xfrm>
          <a:prstGeom prst="quad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5F178844-2F9E-0E45-B231-681981ED7639}"/>
              </a:ext>
            </a:extLst>
          </p:cNvPr>
          <p:cNvSpPr txBox="1"/>
          <p:nvPr/>
        </p:nvSpPr>
        <p:spPr>
          <a:xfrm>
            <a:off x="3228975" y="3686175"/>
            <a:ext cx="1391471" cy="369332"/>
          </a:xfrm>
          <a:prstGeom prst="rect">
            <a:avLst/>
          </a:prstGeom>
          <a:noFill/>
        </p:spPr>
        <p:txBody>
          <a:bodyPr wrap="none" rtlCol="0">
            <a:spAutoFit/>
          </a:bodyPr>
          <a:lstStyle/>
          <a:p>
            <a:r>
              <a:rPr lang="cs-CZ" dirty="0"/>
              <a:t>vyhodnocení</a:t>
            </a:r>
          </a:p>
        </p:txBody>
      </p:sp>
      <p:sp>
        <p:nvSpPr>
          <p:cNvPr id="16" name="Šipka vpravo 15">
            <a:extLst>
              <a:ext uri="{FF2B5EF4-FFF2-40B4-BE49-F238E27FC236}">
                <a16:creationId xmlns:a16="http://schemas.microsoft.com/office/drawing/2014/main" id="{E4B22E9C-A3F0-C144-92CB-C98AC56D63A9}"/>
              </a:ext>
            </a:extLst>
          </p:cNvPr>
          <p:cNvSpPr/>
          <p:nvPr/>
        </p:nvSpPr>
        <p:spPr>
          <a:xfrm>
            <a:off x="1985963" y="2600325"/>
            <a:ext cx="2386012" cy="3293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7FF77E75-DD91-5E47-A7EF-5C46A0CED969}"/>
              </a:ext>
            </a:extLst>
          </p:cNvPr>
          <p:cNvSpPr txBox="1"/>
          <p:nvPr/>
        </p:nvSpPr>
        <p:spPr>
          <a:xfrm>
            <a:off x="2178566" y="2115905"/>
            <a:ext cx="2323521" cy="369332"/>
          </a:xfrm>
          <a:prstGeom prst="rect">
            <a:avLst/>
          </a:prstGeom>
          <a:noFill/>
        </p:spPr>
        <p:txBody>
          <a:bodyPr wrap="none" rtlCol="0">
            <a:spAutoFit/>
          </a:bodyPr>
          <a:lstStyle/>
          <a:p>
            <a:r>
              <a:rPr lang="cs-CZ" dirty="0"/>
              <a:t>Příprava na další reakci</a:t>
            </a:r>
          </a:p>
        </p:txBody>
      </p:sp>
    </p:spTree>
    <p:extLst>
      <p:ext uri="{BB962C8B-B14F-4D97-AF65-F5344CB8AC3E}">
        <p14:creationId xmlns:p14="http://schemas.microsoft.com/office/powerpoint/2010/main" val="532423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450636-703B-0B41-88A7-9E4F2153ED5C}"/>
              </a:ext>
            </a:extLst>
          </p:cNvPr>
          <p:cNvSpPr>
            <a:spLocks noGrp="1"/>
          </p:cNvSpPr>
          <p:nvPr>
            <p:ph type="title"/>
          </p:nvPr>
        </p:nvSpPr>
        <p:spPr/>
        <p:txBody>
          <a:bodyPr/>
          <a:lstStyle/>
          <a:p>
            <a:r>
              <a:rPr lang="cs-CZ" dirty="0"/>
              <a:t>Co se stane?</a:t>
            </a:r>
          </a:p>
        </p:txBody>
      </p:sp>
      <p:sp>
        <p:nvSpPr>
          <p:cNvPr id="3" name="Zástupný obsah 2">
            <a:extLst>
              <a:ext uri="{FF2B5EF4-FFF2-40B4-BE49-F238E27FC236}">
                <a16:creationId xmlns:a16="http://schemas.microsoft.com/office/drawing/2014/main" id="{B52E97DA-A3D0-9341-A649-67CEA79CF218}"/>
              </a:ext>
            </a:extLst>
          </p:cNvPr>
          <p:cNvSpPr>
            <a:spLocks noGrp="1"/>
          </p:cNvSpPr>
          <p:nvPr>
            <p:ph idx="1"/>
          </p:nvPr>
        </p:nvSpPr>
        <p:spPr/>
        <p:txBody>
          <a:bodyPr/>
          <a:lstStyle/>
          <a:p>
            <a:r>
              <a:rPr lang="cs-CZ" dirty="0"/>
              <a:t>Poznání divné reakce</a:t>
            </a:r>
          </a:p>
          <a:p>
            <a:r>
              <a:rPr lang="cs-CZ" dirty="0"/>
              <a:t>Definují žádoucí reakci</a:t>
            </a:r>
          </a:p>
          <a:p>
            <a:r>
              <a:rPr lang="cs-CZ" dirty="0"/>
              <a:t>Neměním reakci, ale její vyhodnocení</a:t>
            </a:r>
          </a:p>
          <a:p>
            <a:r>
              <a:rPr lang="cs-CZ" dirty="0"/>
              <a:t>Při změně reakce se odměním</a:t>
            </a:r>
          </a:p>
        </p:txBody>
      </p:sp>
    </p:spTree>
    <p:extLst>
      <p:ext uri="{BB962C8B-B14F-4D97-AF65-F5344CB8AC3E}">
        <p14:creationId xmlns:p14="http://schemas.microsoft.com/office/powerpoint/2010/main" val="139676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29E975-A0A6-4049-B2A8-9466A85CB7D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0AEF89A-36DF-F743-B6DA-BAD456E3560B}"/>
              </a:ext>
            </a:extLst>
          </p:cNvPr>
          <p:cNvSpPr>
            <a:spLocks noGrp="1"/>
          </p:cNvSpPr>
          <p:nvPr>
            <p:ph idx="1"/>
          </p:nvPr>
        </p:nvSpPr>
        <p:spPr/>
        <p:txBody>
          <a:bodyPr>
            <a:normAutofit lnSpcReduction="10000"/>
          </a:bodyPr>
          <a:lstStyle/>
          <a:p>
            <a:r>
              <a:rPr lang="cs-CZ" b="1" dirty="0"/>
              <a:t>Klient: </a:t>
            </a:r>
            <a:r>
              <a:rPr lang="cs-CZ" dirty="0"/>
              <a:t>Nikdo mě nikdy neměl rád.</a:t>
            </a:r>
          </a:p>
          <a:p>
            <a:r>
              <a:rPr lang="cs-CZ" b="1" dirty="0"/>
              <a:t>Pracovník:</a:t>
            </a:r>
            <a:r>
              <a:rPr lang="cs-CZ" dirty="0"/>
              <a:t> Kdyby to byla pravda, co by to znamenalo?</a:t>
            </a:r>
          </a:p>
          <a:p>
            <a:r>
              <a:rPr lang="cs-CZ" i="1" dirty="0"/>
              <a:t> </a:t>
            </a:r>
            <a:endParaRPr lang="cs-CZ" dirty="0"/>
          </a:p>
          <a:p>
            <a:r>
              <a:rPr lang="cs-CZ" i="1" dirty="0"/>
              <a:t>Kognitivní restrukturalizace:</a:t>
            </a:r>
            <a:endParaRPr lang="cs-CZ" dirty="0"/>
          </a:p>
          <a:p>
            <a:pPr lvl="0"/>
            <a:r>
              <a:rPr lang="cs-CZ" dirty="0"/>
              <a:t>Hledání důkazů proti automatickým myšlenkám.</a:t>
            </a:r>
          </a:p>
          <a:p>
            <a:pPr lvl="0"/>
            <a:r>
              <a:rPr lang="cs-CZ" dirty="0" err="1"/>
              <a:t>Př</a:t>
            </a:r>
            <a:r>
              <a:rPr lang="fr-FR" dirty="0"/>
              <a:t>i pou</a:t>
            </a:r>
            <a:r>
              <a:rPr lang="cs-CZ" dirty="0"/>
              <a:t>žití logiky </a:t>
            </a:r>
            <a:r>
              <a:rPr lang="cs-CZ" dirty="0" err="1"/>
              <a:t>nal</a:t>
            </a:r>
            <a:r>
              <a:rPr lang="fr-FR" dirty="0" err="1"/>
              <a:t>é</a:t>
            </a:r>
            <a:r>
              <a:rPr lang="cs-CZ" dirty="0" err="1"/>
              <a:t>zt</a:t>
            </a:r>
            <a:r>
              <a:rPr lang="cs-CZ" dirty="0"/>
              <a:t> chyby. Pozor na základní </a:t>
            </a:r>
            <a:r>
              <a:rPr lang="cs-CZ" dirty="0" err="1"/>
              <a:t>logick</a:t>
            </a:r>
            <a:r>
              <a:rPr lang="fr-FR" dirty="0" err="1"/>
              <a:t>é</a:t>
            </a:r>
            <a:r>
              <a:rPr lang="fr-FR" dirty="0"/>
              <a:t> </a:t>
            </a:r>
            <a:r>
              <a:rPr lang="cs-CZ" dirty="0"/>
              <a:t>chyby ve výrocích. Normativní výrok – Každé dítě má vyrůstat v rodině. Pozitivní výrok – Dítě má vyrůstat ve funkční rodině. Normativní výrok slouží k manipulaci, pozitivní výroky k dialogu.</a:t>
            </a:r>
          </a:p>
          <a:p>
            <a:pPr lvl="0"/>
            <a:r>
              <a:rPr lang="cs-CZ" dirty="0"/>
              <a:t>Generování nových, adaptivních myšlenek.</a:t>
            </a:r>
          </a:p>
          <a:p>
            <a:endParaRPr lang="cs-CZ" dirty="0"/>
          </a:p>
        </p:txBody>
      </p:sp>
    </p:spTree>
    <p:extLst>
      <p:ext uri="{BB962C8B-B14F-4D97-AF65-F5344CB8AC3E}">
        <p14:creationId xmlns:p14="http://schemas.microsoft.com/office/powerpoint/2010/main" val="1160123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F3478B-97A9-804D-8AA3-9EF1435347B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8AAAAAF-6DA9-CA47-9367-4763CBDDAE63}"/>
              </a:ext>
            </a:extLst>
          </p:cNvPr>
          <p:cNvSpPr>
            <a:spLocks noGrp="1"/>
          </p:cNvSpPr>
          <p:nvPr>
            <p:ph idx="1"/>
          </p:nvPr>
        </p:nvSpPr>
        <p:spPr/>
        <p:txBody>
          <a:bodyPr/>
          <a:lstStyle/>
          <a:p>
            <a:r>
              <a:rPr lang="cs-CZ" b="1" dirty="0"/>
              <a:t>ABC model:</a:t>
            </a:r>
            <a:endParaRPr lang="cs-CZ" dirty="0"/>
          </a:p>
          <a:p>
            <a:r>
              <a:rPr lang="cs-CZ" dirty="0"/>
              <a:t>A – aktivace: Něco se stane a spustí reakci – co se stalo?</a:t>
            </a:r>
          </a:p>
          <a:p>
            <a:r>
              <a:rPr lang="cs-CZ" dirty="0"/>
              <a:t>B – </a:t>
            </a:r>
            <a:r>
              <a:rPr lang="cs-CZ" dirty="0" err="1"/>
              <a:t>behavior</a:t>
            </a:r>
            <a:r>
              <a:rPr lang="cs-CZ" dirty="0"/>
              <a:t>: Minulost ovlivňuje dnešek, co změnit, aby dnešek změnil budoucnost?</a:t>
            </a:r>
          </a:p>
          <a:p>
            <a:r>
              <a:rPr lang="cs-CZ" dirty="0"/>
              <a:t>C – </a:t>
            </a:r>
            <a:r>
              <a:rPr lang="cs-CZ" dirty="0" err="1"/>
              <a:t>cognitiv</a:t>
            </a:r>
            <a:r>
              <a:rPr lang="cs-CZ" dirty="0"/>
              <a:t> – Spojuje prvky klienta, pracovníka a sociálního učení.</a:t>
            </a:r>
          </a:p>
          <a:p>
            <a:endParaRPr lang="cs-CZ" dirty="0"/>
          </a:p>
        </p:txBody>
      </p:sp>
    </p:spTree>
    <p:extLst>
      <p:ext uri="{BB962C8B-B14F-4D97-AF65-F5344CB8AC3E}">
        <p14:creationId xmlns:p14="http://schemas.microsoft.com/office/powerpoint/2010/main" val="4265915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7D8619E-D9DF-E34A-81BD-0A609730621A}"/>
              </a:ext>
            </a:extLst>
          </p:cNvPr>
          <p:cNvSpPr>
            <a:spLocks noGrp="1"/>
          </p:cNvSpPr>
          <p:nvPr>
            <p:ph idx="1"/>
          </p:nvPr>
        </p:nvSpPr>
        <p:spPr>
          <a:xfrm>
            <a:off x="838200" y="614363"/>
            <a:ext cx="10515600" cy="5562600"/>
          </a:xfrm>
        </p:spPr>
        <p:txBody>
          <a:bodyPr>
            <a:normAutofit fontScale="92500" lnSpcReduction="20000"/>
          </a:bodyPr>
          <a:lstStyle/>
          <a:p>
            <a:r>
              <a:rPr lang="cs-CZ" dirty="0"/>
              <a:t>Navazuje na předchozí KBT model. Je založena na pomoci při zvládání konkrétních cílů. Zde především platí, že všechny cíle musí být definovány na vysoce erudované anamnéze klienta, včetně jeho sociálního prostředí a dosavadní historie. Cíle musí být podle metody SMART:</a:t>
            </a:r>
          </a:p>
          <a:p>
            <a:pPr lvl="0" fontAlgn="base"/>
            <a:r>
              <a:rPr lang="cs-CZ" dirty="0"/>
              <a:t>S – </a:t>
            </a:r>
            <a:r>
              <a:rPr lang="cs-CZ" dirty="0" err="1"/>
              <a:t>Specific</a:t>
            </a:r>
            <a:r>
              <a:rPr lang="cs-CZ" dirty="0"/>
              <a:t> (specifický) – cíl musí být definován přesně..</a:t>
            </a:r>
          </a:p>
          <a:p>
            <a:pPr lvl="0" fontAlgn="base"/>
            <a:r>
              <a:rPr lang="cs-CZ" dirty="0"/>
              <a:t>M – </a:t>
            </a:r>
            <a:r>
              <a:rPr lang="cs-CZ" dirty="0" err="1"/>
              <a:t>Measurable</a:t>
            </a:r>
            <a:r>
              <a:rPr lang="cs-CZ" dirty="0"/>
              <a:t> (měřitelný) – splnění cíle musí být možné změřit. Emočně pozitivní</a:t>
            </a:r>
          </a:p>
          <a:p>
            <a:pPr lvl="0" fontAlgn="base"/>
            <a:r>
              <a:rPr lang="cs-CZ" dirty="0"/>
              <a:t>A – </a:t>
            </a:r>
            <a:r>
              <a:rPr lang="cs-CZ" dirty="0" err="1"/>
              <a:t>Accepted</a:t>
            </a:r>
            <a:r>
              <a:rPr lang="cs-CZ" dirty="0"/>
              <a:t> (akceptovaný) – cíl musí být akceptovaný odpovědnou osobou. Jedinou odpovědnou osobou je klient. Sociální pracovník nenese odpovědnost za klientův přístup ke svým cílům.</a:t>
            </a:r>
          </a:p>
          <a:p>
            <a:pPr lvl="0" fontAlgn="base"/>
            <a:r>
              <a:rPr lang="cs-CZ" dirty="0" err="1"/>
              <a:t>R</a:t>
            </a:r>
            <a:r>
              <a:rPr lang="cs-CZ" dirty="0"/>
              <a:t> – </a:t>
            </a:r>
            <a:r>
              <a:rPr lang="cs-CZ" dirty="0" err="1"/>
              <a:t>Realistic</a:t>
            </a:r>
            <a:r>
              <a:rPr lang="cs-CZ" dirty="0"/>
              <a:t> (reálný) – cíl musí být reálný. Musí být možné ho splnit v reálném čase, musí být k dispozici příslušné nástroje a znalosti apod. Nástroje musí zhodnotit sociální pracovník s klientem, případně je nutné tyto nástroje klientovi zprostředkovat.</a:t>
            </a:r>
          </a:p>
          <a:p>
            <a:pPr lvl="0" fontAlgn="base"/>
            <a:r>
              <a:rPr lang="cs-CZ" dirty="0"/>
              <a:t>T – </a:t>
            </a:r>
            <a:r>
              <a:rPr lang="cs-CZ" dirty="0" err="1"/>
              <a:t>Timed</a:t>
            </a:r>
            <a:r>
              <a:rPr lang="cs-CZ" dirty="0"/>
              <a:t> (časově ohraničený) − cíl musí mít daný termín. Pokud není stanoven termín, splnění se bude odkládat „až bude čas“, což nebude nikdy. Něco, někdo, někdy – taková země se nehýbe z místa.</a:t>
            </a:r>
          </a:p>
          <a:p>
            <a:endParaRPr lang="cs-CZ" dirty="0"/>
          </a:p>
        </p:txBody>
      </p:sp>
    </p:spTree>
    <p:extLst>
      <p:ext uri="{BB962C8B-B14F-4D97-AF65-F5344CB8AC3E}">
        <p14:creationId xmlns:p14="http://schemas.microsoft.com/office/powerpoint/2010/main" val="4238812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B76A9B-69C7-C641-A21E-E9248426FE2F}"/>
              </a:ext>
            </a:extLst>
          </p:cNvPr>
          <p:cNvSpPr>
            <a:spLocks noGrp="1"/>
          </p:cNvSpPr>
          <p:nvPr>
            <p:ph type="title"/>
          </p:nvPr>
        </p:nvSpPr>
        <p:spPr/>
        <p:txBody>
          <a:bodyPr/>
          <a:lstStyle/>
          <a:p>
            <a:r>
              <a:rPr lang="cs-CZ" dirty="0"/>
              <a:t>Sociální pracovník a KBT</a:t>
            </a:r>
          </a:p>
        </p:txBody>
      </p:sp>
      <p:sp>
        <p:nvSpPr>
          <p:cNvPr id="3" name="Zástupný obsah 2">
            <a:extLst>
              <a:ext uri="{FF2B5EF4-FFF2-40B4-BE49-F238E27FC236}">
                <a16:creationId xmlns:a16="http://schemas.microsoft.com/office/drawing/2014/main" id="{F281C7D6-1FE4-A643-8D18-9D8F4F2C07EC}"/>
              </a:ext>
            </a:extLst>
          </p:cNvPr>
          <p:cNvSpPr>
            <a:spLocks noGrp="1"/>
          </p:cNvSpPr>
          <p:nvPr>
            <p:ph idx="1"/>
          </p:nvPr>
        </p:nvSpPr>
        <p:spPr/>
        <p:txBody>
          <a:bodyPr>
            <a:normAutofit fontScale="92500" lnSpcReduction="10000"/>
          </a:bodyPr>
          <a:lstStyle/>
          <a:p>
            <a:r>
              <a:rPr lang="cs-CZ" b="1" dirty="0"/>
              <a:t>Orientace na chování</a:t>
            </a:r>
            <a:r>
              <a:rPr lang="cs-CZ" dirty="0"/>
              <a:t> – soc. pracovníci se zaměřují na klientovy problémy, zatímco KBT se zaměřuje na klientovo jednání</a:t>
            </a:r>
          </a:p>
          <a:p>
            <a:r>
              <a:rPr lang="cs-CZ" b="1" dirty="0"/>
              <a:t>Orientace na řešení</a:t>
            </a:r>
            <a:r>
              <a:rPr lang="cs-CZ" dirty="0"/>
              <a:t> – mnoho času se věnuje na promýšlení obtíží a problémů, ale zapomíná se hledat řešení problémů</a:t>
            </a:r>
          </a:p>
          <a:p>
            <a:r>
              <a:rPr lang="cs-CZ" b="1" dirty="0"/>
              <a:t>Pozitivní orientace</a:t>
            </a:r>
            <a:r>
              <a:rPr lang="cs-CZ" dirty="0"/>
              <a:t> – podpora pozitivního myšlení klienta. Důležité je oceňování klienta za jeho i drobný úspěch</a:t>
            </a:r>
          </a:p>
          <a:p>
            <a:r>
              <a:rPr lang="cs-CZ" b="1" dirty="0"/>
              <a:t>Krok za krokem</a:t>
            </a:r>
            <a:r>
              <a:rPr lang="cs-CZ" dirty="0"/>
              <a:t> – klienti očekávají větší změny, ale to je velmi obtížné, proto je lepší změn dosahovat postupně, pomaloučku, což napomůže klientovi redukovat jeho strach.</a:t>
            </a:r>
          </a:p>
          <a:p>
            <a:r>
              <a:rPr lang="cs-CZ" b="1" dirty="0"/>
              <a:t>Flexibilita</a:t>
            </a:r>
            <a:r>
              <a:rPr lang="cs-CZ" dirty="0"/>
              <a:t> – přizpůsobování postupů potřebám klienta</a:t>
            </a:r>
          </a:p>
          <a:p>
            <a:r>
              <a:rPr lang="cs-CZ" b="1" dirty="0"/>
              <a:t>Orientace na budoucnost</a:t>
            </a:r>
            <a:r>
              <a:rPr lang="cs-CZ" dirty="0"/>
              <a:t> – orientují se na budoucí cíle</a:t>
            </a:r>
          </a:p>
          <a:p>
            <a:endParaRPr lang="cs-CZ" dirty="0"/>
          </a:p>
        </p:txBody>
      </p:sp>
    </p:spTree>
    <p:extLst>
      <p:ext uri="{BB962C8B-B14F-4D97-AF65-F5344CB8AC3E}">
        <p14:creationId xmlns:p14="http://schemas.microsoft.com/office/powerpoint/2010/main" val="1227043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C41DD7-4691-9948-95A1-243241BBDE70}"/>
              </a:ext>
            </a:extLst>
          </p:cNvPr>
          <p:cNvSpPr>
            <a:spLocks noGrp="1"/>
          </p:cNvSpPr>
          <p:nvPr>
            <p:ph type="title"/>
          </p:nvPr>
        </p:nvSpPr>
        <p:spPr/>
        <p:txBody>
          <a:bodyPr/>
          <a:lstStyle/>
          <a:p>
            <a:r>
              <a:rPr lang="cs-CZ" dirty="0"/>
              <a:t>Přístup orientovaný na úkoly</a:t>
            </a:r>
          </a:p>
        </p:txBody>
      </p:sp>
      <p:sp>
        <p:nvSpPr>
          <p:cNvPr id="3" name="Zástupný obsah 2">
            <a:extLst>
              <a:ext uri="{FF2B5EF4-FFF2-40B4-BE49-F238E27FC236}">
                <a16:creationId xmlns:a16="http://schemas.microsoft.com/office/drawing/2014/main" id="{47DE2199-74C5-654A-A7B1-0B4EC3E1D753}"/>
              </a:ext>
            </a:extLst>
          </p:cNvPr>
          <p:cNvSpPr>
            <a:spLocks noGrp="1"/>
          </p:cNvSpPr>
          <p:nvPr>
            <p:ph idx="1"/>
          </p:nvPr>
        </p:nvSpPr>
        <p:spPr/>
        <p:txBody>
          <a:bodyPr/>
          <a:lstStyle/>
          <a:p>
            <a:r>
              <a:rPr lang="cs-CZ" dirty="0"/>
              <a:t>Řešíme úkoly k cíli – step by step</a:t>
            </a:r>
          </a:p>
          <a:p>
            <a:r>
              <a:rPr lang="cs-CZ" dirty="0"/>
              <a:t>Vždy se odměňujeme</a:t>
            </a:r>
          </a:p>
          <a:p>
            <a:r>
              <a:rPr lang="cs-CZ" dirty="0"/>
              <a:t>Popisujeme si své emoce – změna emočního vzorce</a:t>
            </a:r>
          </a:p>
          <a:p>
            <a:r>
              <a:rPr lang="cs-CZ" dirty="0"/>
              <a:t>Dovolíme si měnit vzorce chování</a:t>
            </a:r>
          </a:p>
        </p:txBody>
      </p:sp>
    </p:spTree>
    <p:extLst>
      <p:ext uri="{BB962C8B-B14F-4D97-AF65-F5344CB8AC3E}">
        <p14:creationId xmlns:p14="http://schemas.microsoft.com/office/powerpoint/2010/main" val="3630525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96007D-F271-AD4F-96C7-92F2C9E144DF}"/>
              </a:ext>
            </a:extLst>
          </p:cNvPr>
          <p:cNvSpPr>
            <a:spLocks noGrp="1"/>
          </p:cNvSpPr>
          <p:nvPr>
            <p:ph type="title"/>
          </p:nvPr>
        </p:nvSpPr>
        <p:spPr/>
        <p:txBody>
          <a:bodyPr/>
          <a:lstStyle/>
          <a:p>
            <a:r>
              <a:rPr lang="cs-CZ" dirty="0"/>
              <a:t>Vznik </a:t>
            </a:r>
          </a:p>
        </p:txBody>
      </p:sp>
      <p:sp>
        <p:nvSpPr>
          <p:cNvPr id="3" name="Zástupný obsah 2">
            <a:extLst>
              <a:ext uri="{FF2B5EF4-FFF2-40B4-BE49-F238E27FC236}">
                <a16:creationId xmlns:a16="http://schemas.microsoft.com/office/drawing/2014/main" id="{9F80D7C2-F9F7-414F-B922-B3E0EA0ECE9E}"/>
              </a:ext>
            </a:extLst>
          </p:cNvPr>
          <p:cNvSpPr>
            <a:spLocks noGrp="1"/>
          </p:cNvSpPr>
          <p:nvPr>
            <p:ph idx="1"/>
          </p:nvPr>
        </p:nvSpPr>
        <p:spPr/>
        <p:txBody>
          <a:bodyPr>
            <a:normAutofit lnSpcReduction="10000"/>
          </a:bodyPr>
          <a:lstStyle/>
          <a:p>
            <a:r>
              <a:rPr lang="cs-CZ" dirty="0" err="1"/>
              <a:t>Sociálněpsychologické</a:t>
            </a:r>
            <a:r>
              <a:rPr lang="cs-CZ" dirty="0"/>
              <a:t> a komunikační modely se začaly v sociální práci uplatňovat v souvislosti s poznatky o lidské komunikaci. </a:t>
            </a:r>
          </a:p>
          <a:p>
            <a:r>
              <a:rPr lang="cs-CZ" dirty="0"/>
              <a:t>Na jejich pojetí měla vliv zejména teorie rolí, </a:t>
            </a:r>
            <a:r>
              <a:rPr lang="cs-CZ" dirty="0" err="1"/>
              <a:t>etiketizační</a:t>
            </a:r>
            <a:r>
              <a:rPr lang="cs-CZ" dirty="0"/>
              <a:t> teorie a další oblasti sociální psychologie. </a:t>
            </a:r>
          </a:p>
          <a:p>
            <a:r>
              <a:rPr lang="cs-CZ" dirty="0"/>
              <a:t>Důraz je kladen na to, jak se mezi lidmi vytvářejí vztahy a jak jsou vztahy modifikovány v rozmanitých sociálních situacích. Jsou rozebírány i otázky identity, stigmatizace, skupinového chování, teritoriality, sociální a osobnostní změny apod.</a:t>
            </a:r>
          </a:p>
          <a:p>
            <a:r>
              <a:rPr lang="cs-CZ" dirty="0"/>
              <a:t>S-P modely mají také blízko ke kognitivním, fenomenologickým a existenciálním školám sociální práce a mají také hodně společného s Rogersovým pojetím práce s klientem a zážitkovými technikami.</a:t>
            </a:r>
          </a:p>
          <a:p>
            <a:endParaRPr lang="cs-CZ" dirty="0"/>
          </a:p>
        </p:txBody>
      </p:sp>
    </p:spTree>
    <p:extLst>
      <p:ext uri="{BB962C8B-B14F-4D97-AF65-F5344CB8AC3E}">
        <p14:creationId xmlns:p14="http://schemas.microsoft.com/office/powerpoint/2010/main" val="4147611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8BAD11-2C0D-B840-B006-C4E725FAB820}"/>
              </a:ext>
            </a:extLst>
          </p:cNvPr>
          <p:cNvSpPr>
            <a:spLocks noGrp="1"/>
          </p:cNvSpPr>
          <p:nvPr>
            <p:ph type="title"/>
          </p:nvPr>
        </p:nvSpPr>
        <p:spPr>
          <a:xfrm>
            <a:off x="1653363" y="365760"/>
            <a:ext cx="9367203" cy="1188720"/>
          </a:xfrm>
        </p:spPr>
        <p:txBody>
          <a:bodyPr>
            <a:normAutofit/>
          </a:bodyPr>
          <a:lstStyle/>
          <a:p>
            <a:r>
              <a:rPr lang="cs-CZ" dirty="0"/>
              <a:t>Princip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EFCFB835-7763-5447-A8A4-A7DD47D5B793}"/>
              </a:ext>
            </a:extLst>
          </p:cNvPr>
          <p:cNvSpPr>
            <a:spLocks noGrp="1"/>
          </p:cNvSpPr>
          <p:nvPr>
            <p:ph idx="1"/>
          </p:nvPr>
        </p:nvSpPr>
        <p:spPr>
          <a:xfrm>
            <a:off x="1653363" y="2176272"/>
            <a:ext cx="9367204" cy="4041648"/>
          </a:xfrm>
        </p:spPr>
        <p:txBody>
          <a:bodyPr anchor="t">
            <a:normAutofit/>
          </a:bodyPr>
          <a:lstStyle/>
          <a:p>
            <a:r>
              <a:rPr lang="cs-CZ" sz="2400"/>
              <a:t>Teorie nálepkování tvrdí, že deviaci dávají vzniknout sociální skupině, která si definuje pravidla, jejichž porušení vede k označení jedince za devianta. </a:t>
            </a:r>
          </a:p>
          <a:p>
            <a:r>
              <a:rPr lang="cs-CZ" sz="2400"/>
              <a:t>Zda bude chování označeno za deviantní tedy určují aktuálně platné společenské normy, přičemž lidé, kteří obdrželi tuto nálepku, se stávají “</a:t>
            </a:r>
            <a:r>
              <a:rPr lang="cs-CZ" sz="2400" b="1"/>
              <a:t>outsidery</a:t>
            </a:r>
            <a:r>
              <a:rPr lang="cs-CZ" sz="2400"/>
              <a:t>”. </a:t>
            </a:r>
          </a:p>
          <a:p>
            <a:r>
              <a:rPr lang="cs-CZ" sz="2400"/>
              <a:t>To, co je označeno jako deviantní, tedy tolik nesouvisí s tím, čeho se člověk dopustil, ale spíše s tím, jak na daný čin nahlíží společnost.</a:t>
            </a:r>
          </a:p>
        </p:txBody>
      </p:sp>
    </p:spTree>
    <p:extLst>
      <p:ext uri="{BB962C8B-B14F-4D97-AF65-F5344CB8AC3E}">
        <p14:creationId xmlns:p14="http://schemas.microsoft.com/office/powerpoint/2010/main" val="2220217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F984C5-CCDB-4147-B747-AEE8758CFE53}"/>
              </a:ext>
            </a:extLst>
          </p:cNvPr>
          <p:cNvSpPr>
            <a:spLocks noGrp="1"/>
          </p:cNvSpPr>
          <p:nvPr>
            <p:ph type="title"/>
          </p:nvPr>
        </p:nvSpPr>
        <p:spPr/>
        <p:txBody>
          <a:bodyPr/>
          <a:lstStyle/>
          <a:p>
            <a:r>
              <a:rPr lang="cs-CZ" dirty="0"/>
              <a:t>Deviace a deviantní chování</a:t>
            </a:r>
          </a:p>
        </p:txBody>
      </p:sp>
      <p:sp>
        <p:nvSpPr>
          <p:cNvPr id="3" name="Zástupný obsah 2">
            <a:extLst>
              <a:ext uri="{FF2B5EF4-FFF2-40B4-BE49-F238E27FC236}">
                <a16:creationId xmlns:a16="http://schemas.microsoft.com/office/drawing/2014/main" id="{38CDF227-C4BB-434C-B188-EA586CAFAFE1}"/>
              </a:ext>
            </a:extLst>
          </p:cNvPr>
          <p:cNvSpPr>
            <a:spLocks noGrp="1"/>
          </p:cNvSpPr>
          <p:nvPr>
            <p:ph idx="1"/>
          </p:nvPr>
        </p:nvSpPr>
        <p:spPr/>
        <p:txBody>
          <a:bodyPr>
            <a:normAutofit/>
          </a:bodyPr>
          <a:lstStyle/>
          <a:p>
            <a:r>
              <a:rPr lang="cs-CZ" b="1" dirty="0"/>
              <a:t>primární deviace</a:t>
            </a:r>
            <a:r>
              <a:rPr lang="cs-CZ" dirty="0"/>
              <a:t> – porušení pravidel v rámci přizpůsobivosti</a:t>
            </a:r>
          </a:p>
          <a:p>
            <a:r>
              <a:rPr lang="cs-CZ" b="1" dirty="0"/>
              <a:t>sekundární deviace</a:t>
            </a:r>
            <a:r>
              <a:rPr lang="cs-CZ" dirty="0"/>
              <a:t> – dochází k ní poté, co už byl jedinci přiřazen štítek; je to odpověď jedince na prvotní reakci společnosti</a:t>
            </a:r>
          </a:p>
          <a:p>
            <a:pPr marL="0" indent="0">
              <a:buNone/>
            </a:pPr>
            <a:endParaRPr lang="cs-CZ" dirty="0"/>
          </a:p>
          <a:p>
            <a:pPr marL="0" indent="0">
              <a:buNone/>
            </a:pPr>
            <a:r>
              <a:rPr lang="cs-CZ" dirty="0"/>
              <a:t>Deviace v čase</a:t>
            </a:r>
          </a:p>
          <a:p>
            <a:r>
              <a:rPr lang="cs-CZ" dirty="0"/>
              <a:t>čase (v jednu chvíli může být člověk za deviantní akt souzen mírněji než jindy), - homosexuálové</a:t>
            </a:r>
          </a:p>
          <a:p>
            <a:r>
              <a:rPr lang="cs-CZ" dirty="0"/>
              <a:t>původci aktu a na tom, komu při něm bylo ublíženo,</a:t>
            </a:r>
          </a:p>
          <a:p>
            <a:r>
              <a:rPr lang="cs-CZ" dirty="0"/>
              <a:t>viditelnosti aktu.</a:t>
            </a:r>
          </a:p>
          <a:p>
            <a:endParaRPr lang="cs-CZ" dirty="0"/>
          </a:p>
        </p:txBody>
      </p:sp>
    </p:spTree>
    <p:extLst>
      <p:ext uri="{BB962C8B-B14F-4D97-AF65-F5344CB8AC3E}">
        <p14:creationId xmlns:p14="http://schemas.microsoft.com/office/powerpoint/2010/main" val="2344546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6D0E015-A54D-C746-B576-5071FA0AA67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Proces nálepkování</a:t>
            </a:r>
          </a:p>
        </p:txBody>
      </p:sp>
      <p:graphicFrame>
        <p:nvGraphicFramePr>
          <p:cNvPr id="4" name="Zástupný obsah 3">
            <a:extLst>
              <a:ext uri="{FF2B5EF4-FFF2-40B4-BE49-F238E27FC236}">
                <a16:creationId xmlns:a16="http://schemas.microsoft.com/office/drawing/2014/main" id="{BE88212D-7C81-3344-9F7C-C74B2663532E}"/>
              </a:ext>
            </a:extLst>
          </p:cNvPr>
          <p:cNvGraphicFramePr>
            <a:graphicFrameLocks noGrp="1"/>
          </p:cNvGraphicFramePr>
          <p:nvPr>
            <p:ph idx="1"/>
            <p:extLst>
              <p:ext uri="{D42A27DB-BD31-4B8C-83A1-F6EECF244321}">
                <p14:modId xmlns:p14="http://schemas.microsoft.com/office/powerpoint/2010/main" val="3613156416"/>
              </p:ext>
            </p:extLst>
          </p:nvPr>
        </p:nvGraphicFramePr>
        <p:xfrm>
          <a:off x="4777316" y="1976517"/>
          <a:ext cx="6780702" cy="2902639"/>
        </p:xfrm>
        <a:graphic>
          <a:graphicData uri="http://schemas.openxmlformats.org/drawingml/2006/table">
            <a:tbl>
              <a:tblPr firstRow="1" bandRow="1"/>
              <a:tblGrid>
                <a:gridCol w="2133936">
                  <a:extLst>
                    <a:ext uri="{9D8B030D-6E8A-4147-A177-3AD203B41FA5}">
                      <a16:colId xmlns:a16="http://schemas.microsoft.com/office/drawing/2014/main" val="2854181778"/>
                    </a:ext>
                  </a:extLst>
                </a:gridCol>
                <a:gridCol w="2376428">
                  <a:extLst>
                    <a:ext uri="{9D8B030D-6E8A-4147-A177-3AD203B41FA5}">
                      <a16:colId xmlns:a16="http://schemas.microsoft.com/office/drawing/2014/main" val="3374586218"/>
                    </a:ext>
                  </a:extLst>
                </a:gridCol>
                <a:gridCol w="2270338">
                  <a:extLst>
                    <a:ext uri="{9D8B030D-6E8A-4147-A177-3AD203B41FA5}">
                      <a16:colId xmlns:a16="http://schemas.microsoft.com/office/drawing/2014/main" val="545944662"/>
                    </a:ext>
                  </a:extLst>
                </a:gridCol>
              </a:tblGrid>
              <a:tr h="480136">
                <a:tc>
                  <a:txBody>
                    <a:bodyPr/>
                    <a:lstStyle/>
                    <a:p>
                      <a:pPr algn="ctr"/>
                      <a:r>
                        <a:rPr lang="cs-CZ" sz="2100">
                          <a:effectLst/>
                        </a:rPr>
                        <a:t>chování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gridSpan="2">
                  <a:txBody>
                    <a:bodyPr/>
                    <a:lstStyle/>
                    <a:p>
                      <a:pPr algn="ctr"/>
                      <a:r>
                        <a:rPr lang="cs-CZ" sz="2100">
                          <a:effectLst/>
                        </a:rPr>
                        <a:t>možnosti</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cs-CZ"/>
                    </a:p>
                  </a:txBody>
                  <a:tcPr/>
                </a:tc>
                <a:extLst>
                  <a:ext uri="{0D108BD9-81ED-4DB2-BD59-A6C34878D82A}">
                    <a16:rowId xmlns:a16="http://schemas.microsoft.com/office/drawing/2014/main" val="1794902785"/>
                  </a:ext>
                </a:extLst>
              </a:tr>
              <a:tr h="807501">
                <a:tc>
                  <a:txBody>
                    <a:bodyPr/>
                    <a:lstStyle/>
                    <a:p>
                      <a:r>
                        <a:rPr lang="cs-CZ" sz="2100">
                          <a:effectLst/>
                        </a:rPr>
                        <a:t>označené</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došlo k porušení normy</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nedošlo k porušení normy</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29230589"/>
                  </a:ext>
                </a:extLst>
              </a:tr>
              <a:tr h="807501">
                <a:tc>
                  <a:txBody>
                    <a:bodyPr/>
                    <a:lstStyle/>
                    <a:p>
                      <a:r>
                        <a:rPr lang="cs-CZ" sz="2100">
                          <a:effectLst/>
                        </a:rPr>
                        <a:t>označené jako deviantní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identifikovaná deviace</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neadekvátní označení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61136353"/>
                  </a:ext>
                </a:extLst>
              </a:tr>
              <a:tr h="807501">
                <a:tc>
                  <a:txBody>
                    <a:bodyPr/>
                    <a:lstStyle/>
                    <a:p>
                      <a:r>
                        <a:rPr lang="cs-CZ" sz="2100">
                          <a:effectLst/>
                        </a:rPr>
                        <a:t>neoznačené</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skrytá deviace</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konformní chování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94989163"/>
                  </a:ext>
                </a:extLst>
              </a:tr>
            </a:tbl>
          </a:graphicData>
        </a:graphic>
      </p:graphicFrame>
    </p:spTree>
    <p:extLst>
      <p:ext uri="{BB962C8B-B14F-4D97-AF65-F5344CB8AC3E}">
        <p14:creationId xmlns:p14="http://schemas.microsoft.com/office/powerpoint/2010/main" val="1333106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9FF21-4011-E34E-8E9B-BA56ED40388E}"/>
              </a:ext>
            </a:extLst>
          </p:cNvPr>
          <p:cNvSpPr>
            <a:spLocks noGrp="1"/>
          </p:cNvSpPr>
          <p:nvPr>
            <p:ph type="title"/>
          </p:nvPr>
        </p:nvSpPr>
        <p:spPr/>
        <p:txBody>
          <a:bodyPr/>
          <a:lstStyle/>
          <a:p>
            <a:r>
              <a:rPr lang="cs-CZ" dirty="0"/>
              <a:t>Teorie moci</a:t>
            </a:r>
          </a:p>
        </p:txBody>
      </p:sp>
      <p:sp>
        <p:nvSpPr>
          <p:cNvPr id="3" name="Zástupný obsah 2">
            <a:extLst>
              <a:ext uri="{FF2B5EF4-FFF2-40B4-BE49-F238E27FC236}">
                <a16:creationId xmlns:a16="http://schemas.microsoft.com/office/drawing/2014/main" id="{6D270643-DB58-5649-B6A5-B2BB6FED5D11}"/>
              </a:ext>
            </a:extLst>
          </p:cNvPr>
          <p:cNvSpPr>
            <a:spLocks noGrp="1"/>
          </p:cNvSpPr>
          <p:nvPr>
            <p:ph idx="1"/>
          </p:nvPr>
        </p:nvSpPr>
        <p:spPr/>
        <p:txBody>
          <a:bodyPr>
            <a:normAutofit fontScale="92500"/>
          </a:bodyPr>
          <a:lstStyle/>
          <a:p>
            <a:r>
              <a:rPr lang="cs-CZ" dirty="0"/>
              <a:t>Ti, kdo nálepky udělují, jsou nejčastěji jedinci disponující nějakou mocí (ekonomickou či politickou) a autoritou, například policisté či učitelé. </a:t>
            </a:r>
          </a:p>
          <a:p>
            <a:r>
              <a:rPr lang="cs-CZ" dirty="0"/>
              <a:t>Bohatí nálepkují chudé, starší mladší, muži ženy, příslušníci etnické většiny přidělují nálepky lidem z menšin (náboženských, etnických apod.)</a:t>
            </a:r>
          </a:p>
          <a:p>
            <a:r>
              <a:rPr lang="cs-CZ" b="1" dirty="0"/>
              <a:t>Soft </a:t>
            </a:r>
            <a:r>
              <a:rPr lang="cs-CZ" b="1" dirty="0" err="1"/>
              <a:t>deviance</a:t>
            </a:r>
            <a:r>
              <a:rPr lang="cs-CZ" dirty="0"/>
              <a:t> = chování jedince je v rozporu s platnými normami, avšak není hrozbou pro sociální řád.</a:t>
            </a:r>
          </a:p>
          <a:p>
            <a:r>
              <a:rPr lang="cs-CZ" b="1" dirty="0"/>
              <a:t>Hard </a:t>
            </a:r>
            <a:r>
              <a:rPr lang="cs-CZ" b="1" dirty="0" err="1"/>
              <a:t>deviance</a:t>
            </a:r>
            <a:r>
              <a:rPr lang="cs-CZ" dirty="0"/>
              <a:t> = chováni jde jednak mimo normy a navíc je považováno za hrozbu.</a:t>
            </a:r>
          </a:p>
          <a:p>
            <a:r>
              <a:rPr lang="cs-CZ" dirty="0"/>
              <a:t>Nálepka může vést ke shovívavosti – děti s ADHD,</a:t>
            </a:r>
          </a:p>
          <a:p>
            <a:endParaRPr lang="cs-CZ" dirty="0"/>
          </a:p>
        </p:txBody>
      </p:sp>
    </p:spTree>
    <p:extLst>
      <p:ext uri="{BB962C8B-B14F-4D97-AF65-F5344CB8AC3E}">
        <p14:creationId xmlns:p14="http://schemas.microsoft.com/office/powerpoint/2010/main" val="3346950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8C7346-AE2E-F24A-AEC7-18E53C1C744B}"/>
              </a:ext>
            </a:extLst>
          </p:cNvPr>
          <p:cNvSpPr>
            <a:spLocks noGrp="1"/>
          </p:cNvSpPr>
          <p:nvPr>
            <p:ph type="title"/>
          </p:nvPr>
        </p:nvSpPr>
        <p:spPr/>
        <p:txBody>
          <a:bodyPr/>
          <a:lstStyle/>
          <a:p>
            <a:r>
              <a:rPr lang="cs-CZ" dirty="0"/>
              <a:t>Normy</a:t>
            </a:r>
          </a:p>
        </p:txBody>
      </p:sp>
      <p:sp>
        <p:nvSpPr>
          <p:cNvPr id="3" name="Zástupný obsah 2">
            <a:extLst>
              <a:ext uri="{FF2B5EF4-FFF2-40B4-BE49-F238E27FC236}">
                <a16:creationId xmlns:a16="http://schemas.microsoft.com/office/drawing/2014/main" id="{257B84C4-E00D-664A-92D8-2C824A821B3E}"/>
              </a:ext>
            </a:extLst>
          </p:cNvPr>
          <p:cNvSpPr>
            <a:spLocks noGrp="1"/>
          </p:cNvSpPr>
          <p:nvPr>
            <p:ph idx="1"/>
          </p:nvPr>
        </p:nvSpPr>
        <p:spPr/>
        <p:txBody>
          <a:bodyPr>
            <a:normAutofit lnSpcReduction="10000"/>
          </a:bodyPr>
          <a:lstStyle/>
          <a:p>
            <a:pPr marL="0" indent="0">
              <a:buNone/>
            </a:pPr>
            <a:endParaRPr lang="cs-CZ" b="1" dirty="0"/>
          </a:p>
          <a:p>
            <a:r>
              <a:rPr lang="cs-CZ" b="1" dirty="0"/>
              <a:t>Co společnost akceptuje a považuje za normální</a:t>
            </a:r>
            <a:endParaRPr lang="cs-CZ" dirty="0"/>
          </a:p>
          <a:p>
            <a:r>
              <a:rPr lang="cs-CZ" dirty="0"/>
              <a:t>Většina norem není verbálně fixovaná</a:t>
            </a:r>
          </a:p>
          <a:p>
            <a:r>
              <a:rPr lang="cs-CZ" b="1" dirty="0"/>
              <a:t>Člověk konformní</a:t>
            </a:r>
            <a:r>
              <a:rPr lang="cs-CZ" dirty="0"/>
              <a:t> – respektují normy</a:t>
            </a:r>
          </a:p>
          <a:p>
            <a:r>
              <a:rPr lang="cs-CZ" b="1" dirty="0"/>
              <a:t>Člověk deviantní</a:t>
            </a:r>
            <a:r>
              <a:rPr lang="cs-CZ" dirty="0"/>
              <a:t> – porušují normy</a:t>
            </a:r>
          </a:p>
          <a:p>
            <a:pPr marL="0" indent="0">
              <a:buNone/>
            </a:pPr>
            <a:r>
              <a:rPr lang="cs-CZ" dirty="0"/>
              <a:t>-          </a:t>
            </a:r>
            <a:r>
              <a:rPr lang="cs-CZ" b="1" u="sng" dirty="0"/>
              <a:t>Právní</a:t>
            </a:r>
            <a:r>
              <a:rPr lang="cs-CZ" dirty="0"/>
              <a:t> – řídí se zákony, porovnává s nimi chování jedince</a:t>
            </a:r>
          </a:p>
          <a:p>
            <a:pPr marL="0" indent="0">
              <a:buNone/>
            </a:pPr>
            <a:r>
              <a:rPr lang="cs-CZ" dirty="0"/>
              <a:t>-          </a:t>
            </a:r>
            <a:r>
              <a:rPr lang="cs-CZ" b="1" u="sng" dirty="0"/>
              <a:t>Sociální</a:t>
            </a:r>
            <a:r>
              <a:rPr lang="cs-CZ" dirty="0"/>
              <a:t> – úlohu hraje náboženský řád, etika, zvyky, obyčeje, společnost</a:t>
            </a:r>
          </a:p>
          <a:p>
            <a:r>
              <a:rPr lang="cs-CZ" dirty="0"/>
              <a:t> To tvoří tzv. sociální (společenský) řád</a:t>
            </a:r>
          </a:p>
          <a:p>
            <a:endParaRPr lang="cs-CZ" dirty="0"/>
          </a:p>
        </p:txBody>
      </p:sp>
    </p:spTree>
    <p:extLst>
      <p:ext uri="{BB962C8B-B14F-4D97-AF65-F5344CB8AC3E}">
        <p14:creationId xmlns:p14="http://schemas.microsoft.com/office/powerpoint/2010/main" val="3076994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814228-215F-834F-B5E8-94A31317CC28}"/>
              </a:ext>
            </a:extLst>
          </p:cNvPr>
          <p:cNvSpPr>
            <a:spLocks noGrp="1"/>
          </p:cNvSpPr>
          <p:nvPr>
            <p:ph type="title"/>
          </p:nvPr>
        </p:nvSpPr>
        <p:spPr/>
        <p:txBody>
          <a:bodyPr/>
          <a:lstStyle/>
          <a:p>
            <a:r>
              <a:rPr lang="cs-CZ" b="1" dirty="0"/>
              <a:t>Role mohou být:</a:t>
            </a:r>
            <a:endParaRPr lang="cs-CZ" dirty="0"/>
          </a:p>
        </p:txBody>
      </p:sp>
      <p:sp>
        <p:nvSpPr>
          <p:cNvPr id="3" name="Zástupný obsah 2">
            <a:extLst>
              <a:ext uri="{FF2B5EF4-FFF2-40B4-BE49-F238E27FC236}">
                <a16:creationId xmlns:a16="http://schemas.microsoft.com/office/drawing/2014/main" id="{011AA546-65C1-6E4C-86F3-F24110EE4A7D}"/>
              </a:ext>
            </a:extLst>
          </p:cNvPr>
          <p:cNvSpPr>
            <a:spLocks noGrp="1"/>
          </p:cNvSpPr>
          <p:nvPr>
            <p:ph idx="1"/>
          </p:nvPr>
        </p:nvSpPr>
        <p:spPr/>
        <p:txBody>
          <a:bodyPr/>
          <a:lstStyle/>
          <a:p>
            <a:endParaRPr lang="cs-CZ" dirty="0"/>
          </a:p>
          <a:p>
            <a:r>
              <a:rPr lang="cs-CZ" dirty="0"/>
              <a:t>  připsané (výsledek určitých okolností - pohlaví, věk, rasa);</a:t>
            </a:r>
          </a:p>
          <a:p>
            <a:r>
              <a:rPr lang="cs-CZ" dirty="0"/>
              <a:t>  získané (výsledek naší činnosti - vzdělání, prestiž);</a:t>
            </a:r>
          </a:p>
          <a:p>
            <a:r>
              <a:rPr lang="cs-CZ" dirty="0"/>
              <a:t>  vnucené (výsledek činnosti někoho jiného - nezaměstnanost).</a:t>
            </a:r>
          </a:p>
          <a:p>
            <a:endParaRPr lang="cs-CZ" dirty="0"/>
          </a:p>
        </p:txBody>
      </p:sp>
    </p:spTree>
    <p:extLst>
      <p:ext uri="{BB962C8B-B14F-4D97-AF65-F5344CB8AC3E}">
        <p14:creationId xmlns:p14="http://schemas.microsoft.com/office/powerpoint/2010/main" val="409205919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1766</Words>
  <Application>Microsoft Office PowerPoint</Application>
  <PresentationFormat>Širokoúhlá obrazovka</PresentationFormat>
  <Paragraphs>139</Paragraphs>
  <Slides>26</Slides>
  <Notes>0</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Arial</vt:lpstr>
      <vt:lpstr>Calibri</vt:lpstr>
      <vt:lpstr>Calibri Light</vt:lpstr>
      <vt:lpstr>Motiv Office</vt:lpstr>
      <vt:lpstr>Etiketizační teorie v sociální práci</vt:lpstr>
      <vt:lpstr>Prezentace aplikace PowerPoint</vt:lpstr>
      <vt:lpstr>Vznik </vt:lpstr>
      <vt:lpstr>Princip </vt:lpstr>
      <vt:lpstr>Deviace a deviantní chování</vt:lpstr>
      <vt:lpstr>Proces nálepkování</vt:lpstr>
      <vt:lpstr>Teorie moci</vt:lpstr>
      <vt:lpstr>Normy</vt:lpstr>
      <vt:lpstr>Role mohou být:</vt:lpstr>
      <vt:lpstr>Konflikty rolí</vt:lpstr>
      <vt:lpstr>Etiketizace - labelling</vt:lpstr>
      <vt:lpstr>Nálepky </vt:lpstr>
      <vt:lpstr>Rodina </vt:lpstr>
      <vt:lpstr>Komunikace v rolích</vt:lpstr>
      <vt:lpstr>KBT modely</vt:lpstr>
      <vt:lpstr>Prezentace aplikace PowerPoint</vt:lpstr>
      <vt:lpstr>Prezentace aplikace PowerPoint</vt:lpstr>
      <vt:lpstr>Prezentace aplikace PowerPoint</vt:lpstr>
      <vt:lpstr>Prezentace aplikace PowerPoint</vt:lpstr>
      <vt:lpstr>Začarovaný kruh</vt:lpstr>
      <vt:lpstr>Co se stane?</vt:lpstr>
      <vt:lpstr>Prezentace aplikace PowerPoint</vt:lpstr>
      <vt:lpstr>Prezentace aplikace PowerPoint</vt:lpstr>
      <vt:lpstr>Prezentace aplikace PowerPoint</vt:lpstr>
      <vt:lpstr>Sociální pracovník a KBT</vt:lpstr>
      <vt:lpstr>Přístup orientovaný na úkoly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Etiketizační teorie v sociální práci</dc:title>
  <dc:creator>Petr Fabián</dc:creator>
  <cp:lastModifiedBy>Petr Fabián</cp:lastModifiedBy>
  <cp:revision>9</cp:revision>
  <dcterms:created xsi:type="dcterms:W3CDTF">2022-03-21T12:05:02Z</dcterms:created>
  <dcterms:modified xsi:type="dcterms:W3CDTF">2023-03-30T12:15:04Z</dcterms:modified>
</cp:coreProperties>
</file>