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3" r:id="rId4"/>
    <p:sldId id="359" r:id="rId5"/>
    <p:sldId id="265" r:id="rId6"/>
    <p:sldId id="258" r:id="rId7"/>
    <p:sldId id="272" r:id="rId8"/>
    <p:sldId id="331" r:id="rId9"/>
    <p:sldId id="302" r:id="rId10"/>
    <p:sldId id="387" r:id="rId11"/>
    <p:sldId id="376" r:id="rId12"/>
    <p:sldId id="301" r:id="rId13"/>
    <p:sldId id="386" r:id="rId14"/>
    <p:sldId id="300" r:id="rId15"/>
    <p:sldId id="299" r:id="rId16"/>
    <p:sldId id="298" r:id="rId17"/>
    <p:sldId id="318" r:id="rId18"/>
    <p:sldId id="367" r:id="rId19"/>
    <p:sldId id="388" r:id="rId20"/>
    <p:sldId id="385" r:id="rId21"/>
    <p:sldId id="360" r:id="rId22"/>
    <p:sldId id="384" r:id="rId23"/>
    <p:sldId id="361" r:id="rId24"/>
    <p:sldId id="383" r:id="rId25"/>
    <p:sldId id="366" r:id="rId26"/>
    <p:sldId id="368" r:id="rId27"/>
    <p:sldId id="369" r:id="rId28"/>
    <p:sldId id="370" r:id="rId29"/>
    <p:sldId id="260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0"/>
  </p:normalViewPr>
  <p:slideViewPr>
    <p:cSldViewPr snapToGrid="0" snapToObjects="1">
      <p:cViewPr varScale="1">
        <p:scale>
          <a:sx n="67" d="100"/>
          <a:sy n="67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A291A-DB6A-405E-88D7-714F6A841B4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6A404F9-4493-4340-BB71-A0C391294D6D}">
      <dgm:prSet/>
      <dgm:spPr/>
      <dgm:t>
        <a:bodyPr/>
        <a:lstStyle/>
        <a:p>
          <a:r>
            <a:rPr lang="cs-CZ"/>
            <a:t>Profesionalizace – vyšší míra kontroly, typizace, standardy, definované pracovní pozice na vzdělání, nikoliv na lidských nebo profesních kompetencích</a:t>
          </a:r>
          <a:endParaRPr lang="en-US"/>
        </a:p>
      </dgm:t>
    </dgm:pt>
    <dgm:pt modelId="{B668CAB2-73AD-4286-81FB-E6ED9C73C5FF}" type="parTrans" cxnId="{514EB14E-417C-4917-A707-2551B64F6867}">
      <dgm:prSet/>
      <dgm:spPr/>
      <dgm:t>
        <a:bodyPr/>
        <a:lstStyle/>
        <a:p>
          <a:endParaRPr lang="en-US"/>
        </a:p>
      </dgm:t>
    </dgm:pt>
    <dgm:pt modelId="{E32A736F-2224-415A-ADE1-1A4B754A5E5D}" type="sibTrans" cxnId="{514EB14E-417C-4917-A707-2551B64F6867}">
      <dgm:prSet/>
      <dgm:spPr/>
      <dgm:t>
        <a:bodyPr/>
        <a:lstStyle/>
        <a:p>
          <a:endParaRPr lang="en-US"/>
        </a:p>
      </dgm:t>
    </dgm:pt>
    <dgm:pt modelId="{3D80EE05-4906-43C9-9E02-6733B09275B9}">
      <dgm:prSet/>
      <dgm:spPr/>
      <dgm:t>
        <a:bodyPr/>
        <a:lstStyle/>
        <a:p>
          <a:r>
            <a:rPr lang="cs-CZ"/>
            <a:t>Deprofesionalizace – především příbuzní a dobrovolníci – lepší kvalita výsledků – asistent sociálních služeb</a:t>
          </a:r>
          <a:endParaRPr lang="en-US"/>
        </a:p>
      </dgm:t>
    </dgm:pt>
    <dgm:pt modelId="{C5CB09D0-DDD2-4C5F-9573-F3784F37C411}" type="parTrans" cxnId="{5ADB9548-D945-439A-A131-E808235571EF}">
      <dgm:prSet/>
      <dgm:spPr/>
      <dgm:t>
        <a:bodyPr/>
        <a:lstStyle/>
        <a:p>
          <a:endParaRPr lang="en-US"/>
        </a:p>
      </dgm:t>
    </dgm:pt>
    <dgm:pt modelId="{FFE26ADF-A00A-4551-9022-7220CF7E87D6}" type="sibTrans" cxnId="{5ADB9548-D945-439A-A131-E808235571EF}">
      <dgm:prSet/>
      <dgm:spPr/>
      <dgm:t>
        <a:bodyPr/>
        <a:lstStyle/>
        <a:p>
          <a:endParaRPr lang="en-US"/>
        </a:p>
      </dgm:t>
    </dgm:pt>
    <dgm:pt modelId="{08959CCA-51D7-CD42-B26C-9BBCB0D7012A}" type="pres">
      <dgm:prSet presAssocID="{33BA291A-DB6A-405E-88D7-714F6A841B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6F4607C-5191-7A48-A252-C587FEFC081A}" type="pres">
      <dgm:prSet presAssocID="{06A404F9-4493-4340-BB71-A0C391294D6D}" presName="root" presStyleCnt="0"/>
      <dgm:spPr/>
    </dgm:pt>
    <dgm:pt modelId="{4DAE641C-F6F9-8049-A676-EAB27A7D3657}" type="pres">
      <dgm:prSet presAssocID="{06A404F9-4493-4340-BB71-A0C391294D6D}" presName="rootComposite" presStyleCnt="0"/>
      <dgm:spPr/>
    </dgm:pt>
    <dgm:pt modelId="{1B7F535F-56D8-2040-911A-5A4E1BABFE47}" type="pres">
      <dgm:prSet presAssocID="{06A404F9-4493-4340-BB71-A0C391294D6D}" presName="rootText" presStyleLbl="node1" presStyleIdx="0" presStyleCnt="2"/>
      <dgm:spPr/>
      <dgm:t>
        <a:bodyPr/>
        <a:lstStyle/>
        <a:p>
          <a:endParaRPr lang="cs-CZ"/>
        </a:p>
      </dgm:t>
    </dgm:pt>
    <dgm:pt modelId="{EFCBF47D-1175-524A-9801-1B8FE84F860E}" type="pres">
      <dgm:prSet presAssocID="{06A404F9-4493-4340-BB71-A0C391294D6D}" presName="rootConnector" presStyleLbl="node1" presStyleIdx="0" presStyleCnt="2"/>
      <dgm:spPr/>
      <dgm:t>
        <a:bodyPr/>
        <a:lstStyle/>
        <a:p>
          <a:endParaRPr lang="cs-CZ"/>
        </a:p>
      </dgm:t>
    </dgm:pt>
    <dgm:pt modelId="{FCEE1A33-5836-3942-A8FF-EE95E9231C5F}" type="pres">
      <dgm:prSet presAssocID="{06A404F9-4493-4340-BB71-A0C391294D6D}" presName="childShape" presStyleCnt="0"/>
      <dgm:spPr/>
    </dgm:pt>
    <dgm:pt modelId="{177AA8C1-C3C3-AA4B-9BE1-AB3CC66380EF}" type="pres">
      <dgm:prSet presAssocID="{3D80EE05-4906-43C9-9E02-6733B09275B9}" presName="root" presStyleCnt="0"/>
      <dgm:spPr/>
    </dgm:pt>
    <dgm:pt modelId="{03720590-5149-4747-A419-75CADF8E7E86}" type="pres">
      <dgm:prSet presAssocID="{3D80EE05-4906-43C9-9E02-6733B09275B9}" presName="rootComposite" presStyleCnt="0"/>
      <dgm:spPr/>
    </dgm:pt>
    <dgm:pt modelId="{BFD15CCB-D4BA-3F49-81A1-326B066242CA}" type="pres">
      <dgm:prSet presAssocID="{3D80EE05-4906-43C9-9E02-6733B09275B9}" presName="rootText" presStyleLbl="node1" presStyleIdx="1" presStyleCnt="2"/>
      <dgm:spPr/>
      <dgm:t>
        <a:bodyPr/>
        <a:lstStyle/>
        <a:p>
          <a:endParaRPr lang="cs-CZ"/>
        </a:p>
      </dgm:t>
    </dgm:pt>
    <dgm:pt modelId="{E898460A-FDFB-5443-BC56-B85C4831DF81}" type="pres">
      <dgm:prSet presAssocID="{3D80EE05-4906-43C9-9E02-6733B09275B9}" presName="rootConnector" presStyleLbl="node1" presStyleIdx="1" presStyleCnt="2"/>
      <dgm:spPr/>
      <dgm:t>
        <a:bodyPr/>
        <a:lstStyle/>
        <a:p>
          <a:endParaRPr lang="cs-CZ"/>
        </a:p>
      </dgm:t>
    </dgm:pt>
    <dgm:pt modelId="{14CD5D24-8A0C-404D-84A7-6CC99EC610AA}" type="pres">
      <dgm:prSet presAssocID="{3D80EE05-4906-43C9-9E02-6733B09275B9}" presName="childShape" presStyleCnt="0"/>
      <dgm:spPr/>
    </dgm:pt>
  </dgm:ptLst>
  <dgm:cxnLst>
    <dgm:cxn modelId="{3656DE46-935B-9949-B0B7-0D626D7D689F}" type="presOf" srcId="{3D80EE05-4906-43C9-9E02-6733B09275B9}" destId="{E898460A-FDFB-5443-BC56-B85C4831DF81}" srcOrd="1" destOrd="0" presId="urn:microsoft.com/office/officeart/2005/8/layout/hierarchy3"/>
    <dgm:cxn modelId="{5ADB9548-D945-439A-A131-E808235571EF}" srcId="{33BA291A-DB6A-405E-88D7-714F6A841B46}" destId="{3D80EE05-4906-43C9-9E02-6733B09275B9}" srcOrd="1" destOrd="0" parTransId="{C5CB09D0-DDD2-4C5F-9573-F3784F37C411}" sibTransId="{FFE26ADF-A00A-4551-9022-7220CF7E87D6}"/>
    <dgm:cxn modelId="{0217253E-4848-3747-9D8F-20D08B0B3F90}" type="presOf" srcId="{06A404F9-4493-4340-BB71-A0C391294D6D}" destId="{1B7F535F-56D8-2040-911A-5A4E1BABFE47}" srcOrd="0" destOrd="0" presId="urn:microsoft.com/office/officeart/2005/8/layout/hierarchy3"/>
    <dgm:cxn modelId="{514EB14E-417C-4917-A707-2551B64F6867}" srcId="{33BA291A-DB6A-405E-88D7-714F6A841B46}" destId="{06A404F9-4493-4340-BB71-A0C391294D6D}" srcOrd="0" destOrd="0" parTransId="{B668CAB2-73AD-4286-81FB-E6ED9C73C5FF}" sibTransId="{E32A736F-2224-415A-ADE1-1A4B754A5E5D}"/>
    <dgm:cxn modelId="{C4FFF0FA-9413-8F40-83CA-27CBF2A495AD}" type="presOf" srcId="{3D80EE05-4906-43C9-9E02-6733B09275B9}" destId="{BFD15CCB-D4BA-3F49-81A1-326B066242CA}" srcOrd="0" destOrd="0" presId="urn:microsoft.com/office/officeart/2005/8/layout/hierarchy3"/>
    <dgm:cxn modelId="{9AECD440-80E7-5F48-892B-3219D9FC93B2}" type="presOf" srcId="{06A404F9-4493-4340-BB71-A0C391294D6D}" destId="{EFCBF47D-1175-524A-9801-1B8FE84F860E}" srcOrd="1" destOrd="0" presId="urn:microsoft.com/office/officeart/2005/8/layout/hierarchy3"/>
    <dgm:cxn modelId="{01D5563A-5E4F-6A45-80E1-C719556C0043}" type="presOf" srcId="{33BA291A-DB6A-405E-88D7-714F6A841B46}" destId="{08959CCA-51D7-CD42-B26C-9BBCB0D7012A}" srcOrd="0" destOrd="0" presId="urn:microsoft.com/office/officeart/2005/8/layout/hierarchy3"/>
    <dgm:cxn modelId="{7D89D18E-8542-B44A-90EE-BFFBF1E8C309}" type="presParOf" srcId="{08959CCA-51D7-CD42-B26C-9BBCB0D7012A}" destId="{76F4607C-5191-7A48-A252-C587FEFC081A}" srcOrd="0" destOrd="0" presId="urn:microsoft.com/office/officeart/2005/8/layout/hierarchy3"/>
    <dgm:cxn modelId="{00F2DCA9-E635-7A43-8CC1-EE7E8B3BB24B}" type="presParOf" srcId="{76F4607C-5191-7A48-A252-C587FEFC081A}" destId="{4DAE641C-F6F9-8049-A676-EAB27A7D3657}" srcOrd="0" destOrd="0" presId="urn:microsoft.com/office/officeart/2005/8/layout/hierarchy3"/>
    <dgm:cxn modelId="{A32CA5C4-DDFD-F44B-B06C-25CADE04EBB5}" type="presParOf" srcId="{4DAE641C-F6F9-8049-A676-EAB27A7D3657}" destId="{1B7F535F-56D8-2040-911A-5A4E1BABFE47}" srcOrd="0" destOrd="0" presId="urn:microsoft.com/office/officeart/2005/8/layout/hierarchy3"/>
    <dgm:cxn modelId="{8010F7E4-7B75-5B47-804B-F6D182C4396C}" type="presParOf" srcId="{4DAE641C-F6F9-8049-A676-EAB27A7D3657}" destId="{EFCBF47D-1175-524A-9801-1B8FE84F860E}" srcOrd="1" destOrd="0" presId="urn:microsoft.com/office/officeart/2005/8/layout/hierarchy3"/>
    <dgm:cxn modelId="{32FE0412-52F9-9C4B-8BAC-4A03D660A8C2}" type="presParOf" srcId="{76F4607C-5191-7A48-A252-C587FEFC081A}" destId="{FCEE1A33-5836-3942-A8FF-EE95E9231C5F}" srcOrd="1" destOrd="0" presId="urn:microsoft.com/office/officeart/2005/8/layout/hierarchy3"/>
    <dgm:cxn modelId="{489D298C-8F7C-0546-A3C0-B2B21725726C}" type="presParOf" srcId="{08959CCA-51D7-CD42-B26C-9BBCB0D7012A}" destId="{177AA8C1-C3C3-AA4B-9BE1-AB3CC66380EF}" srcOrd="1" destOrd="0" presId="urn:microsoft.com/office/officeart/2005/8/layout/hierarchy3"/>
    <dgm:cxn modelId="{81FA8526-0230-0741-A4DF-2FBD11D2EDDC}" type="presParOf" srcId="{177AA8C1-C3C3-AA4B-9BE1-AB3CC66380EF}" destId="{03720590-5149-4747-A419-75CADF8E7E86}" srcOrd="0" destOrd="0" presId="urn:microsoft.com/office/officeart/2005/8/layout/hierarchy3"/>
    <dgm:cxn modelId="{9AA0BD31-8B60-5C43-BDED-2F4CE86D10C4}" type="presParOf" srcId="{03720590-5149-4747-A419-75CADF8E7E86}" destId="{BFD15CCB-D4BA-3F49-81A1-326B066242CA}" srcOrd="0" destOrd="0" presId="urn:microsoft.com/office/officeart/2005/8/layout/hierarchy3"/>
    <dgm:cxn modelId="{C03D216B-2911-0845-AE81-A51E7DF7F83E}" type="presParOf" srcId="{03720590-5149-4747-A419-75CADF8E7E86}" destId="{E898460A-FDFB-5443-BC56-B85C4831DF81}" srcOrd="1" destOrd="0" presId="urn:microsoft.com/office/officeart/2005/8/layout/hierarchy3"/>
    <dgm:cxn modelId="{F1E2D9F8-FFE3-1443-A132-33E9720DA8E7}" type="presParOf" srcId="{177AA8C1-C3C3-AA4B-9BE1-AB3CC66380EF}" destId="{14CD5D24-8A0C-404D-84A7-6CC99EC610A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4AF27-A0BE-43EE-928E-76A04435161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E2E18F5-DBE5-4562-9ABA-67EB8BD7CCBF}">
      <dgm:prSet/>
      <dgm:spPr/>
      <dgm:t>
        <a:bodyPr/>
        <a:lstStyle/>
        <a:p>
          <a:r>
            <a:rPr lang="cs-CZ"/>
            <a:t>Polyvalence – sociální pracovník je zaměřen na široké spektrum práce</a:t>
          </a:r>
          <a:endParaRPr lang="en-US"/>
        </a:p>
      </dgm:t>
    </dgm:pt>
    <dgm:pt modelId="{9B7865E8-19C3-4145-8215-65B9E789AF3A}" type="parTrans" cxnId="{E98B052D-998C-4A80-8DCA-B4705B5D9A25}">
      <dgm:prSet/>
      <dgm:spPr/>
      <dgm:t>
        <a:bodyPr/>
        <a:lstStyle/>
        <a:p>
          <a:endParaRPr lang="en-US"/>
        </a:p>
      </dgm:t>
    </dgm:pt>
    <dgm:pt modelId="{533A497E-30CE-4A9F-9D85-9CEB28A537D8}" type="sibTrans" cxnId="{E98B052D-998C-4A80-8DCA-B4705B5D9A25}">
      <dgm:prSet/>
      <dgm:spPr/>
      <dgm:t>
        <a:bodyPr/>
        <a:lstStyle/>
        <a:p>
          <a:endParaRPr lang="en-US"/>
        </a:p>
      </dgm:t>
    </dgm:pt>
    <dgm:pt modelId="{7C48B550-EB5E-4341-AD52-549F4B665568}">
      <dgm:prSet/>
      <dgm:spPr/>
      <dgm:t>
        <a:bodyPr/>
        <a:lstStyle/>
        <a:p>
          <a:r>
            <a:rPr lang="cs-CZ"/>
            <a:t>Specializace – sociální pracovník je specialista v jistém oboru pomoci</a:t>
          </a:r>
          <a:endParaRPr lang="en-US"/>
        </a:p>
      </dgm:t>
    </dgm:pt>
    <dgm:pt modelId="{54573511-246C-4D77-BCA7-E60CBB5FF06F}" type="parTrans" cxnId="{FBA5DE10-9DB2-405D-A505-CDCCAC25EF61}">
      <dgm:prSet/>
      <dgm:spPr/>
      <dgm:t>
        <a:bodyPr/>
        <a:lstStyle/>
        <a:p>
          <a:endParaRPr lang="en-US"/>
        </a:p>
      </dgm:t>
    </dgm:pt>
    <dgm:pt modelId="{F61FD309-E506-4B4D-8B49-5A59A57AF464}" type="sibTrans" cxnId="{FBA5DE10-9DB2-405D-A505-CDCCAC25EF61}">
      <dgm:prSet/>
      <dgm:spPr/>
      <dgm:t>
        <a:bodyPr/>
        <a:lstStyle/>
        <a:p>
          <a:endParaRPr lang="en-US"/>
        </a:p>
      </dgm:t>
    </dgm:pt>
    <dgm:pt modelId="{670CAF2B-25DE-4DC3-88B8-FC5079FBDDBA}" type="pres">
      <dgm:prSet presAssocID="{E194AF27-A0BE-43EE-928E-76A04435161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6A8AD8-51AE-4FAD-AD6D-DEFF98934DCD}" type="pres">
      <dgm:prSet presAssocID="{0E2E18F5-DBE5-4562-9ABA-67EB8BD7CCBF}" presName="compNode" presStyleCnt="0"/>
      <dgm:spPr/>
    </dgm:pt>
    <dgm:pt modelId="{4F6305C2-C0B0-42C0-87E5-23A35EF2BB53}" type="pres">
      <dgm:prSet presAssocID="{0E2E18F5-DBE5-4562-9ABA-67EB8BD7CCB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F9BE06C5-FB1A-4750-ABB4-18441019B7F9}" type="pres">
      <dgm:prSet presAssocID="{0E2E18F5-DBE5-4562-9ABA-67EB8BD7CCBF}" presName="spaceRect" presStyleCnt="0"/>
      <dgm:spPr/>
    </dgm:pt>
    <dgm:pt modelId="{CA8E646B-86BA-4800-A99F-826D704F06CE}" type="pres">
      <dgm:prSet presAssocID="{0E2E18F5-DBE5-4562-9ABA-67EB8BD7CCBF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00BD5EB-A039-4C5A-84FF-C70E1A8A743C}" type="pres">
      <dgm:prSet presAssocID="{533A497E-30CE-4A9F-9D85-9CEB28A537D8}" presName="sibTrans" presStyleCnt="0"/>
      <dgm:spPr/>
    </dgm:pt>
    <dgm:pt modelId="{3904D45D-DDD9-4181-B025-8B820DB7450F}" type="pres">
      <dgm:prSet presAssocID="{7C48B550-EB5E-4341-AD52-549F4B665568}" presName="compNode" presStyleCnt="0"/>
      <dgm:spPr/>
    </dgm:pt>
    <dgm:pt modelId="{DE1CC210-F01C-4F5E-B45B-0E5CF1A1BDB7}" type="pres">
      <dgm:prSet presAssocID="{7C48B550-EB5E-4341-AD52-549F4B6655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B642967C-D92B-434B-9453-D96301F94431}" type="pres">
      <dgm:prSet presAssocID="{7C48B550-EB5E-4341-AD52-549F4B665568}" presName="spaceRect" presStyleCnt="0"/>
      <dgm:spPr/>
    </dgm:pt>
    <dgm:pt modelId="{E9B1732E-D6C3-4BF5-944C-2B988312411B}" type="pres">
      <dgm:prSet presAssocID="{7C48B550-EB5E-4341-AD52-549F4B665568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023EAB-9216-4B77-94AC-04A23DF3B8C1}" type="presOf" srcId="{0E2E18F5-DBE5-4562-9ABA-67EB8BD7CCBF}" destId="{CA8E646B-86BA-4800-A99F-826D704F06CE}" srcOrd="0" destOrd="0" presId="urn:microsoft.com/office/officeart/2018/2/layout/IconLabelList"/>
    <dgm:cxn modelId="{E98B052D-998C-4A80-8DCA-B4705B5D9A25}" srcId="{E194AF27-A0BE-43EE-928E-76A04435161B}" destId="{0E2E18F5-DBE5-4562-9ABA-67EB8BD7CCBF}" srcOrd="0" destOrd="0" parTransId="{9B7865E8-19C3-4145-8215-65B9E789AF3A}" sibTransId="{533A497E-30CE-4A9F-9D85-9CEB28A537D8}"/>
    <dgm:cxn modelId="{F4BBFB7A-5BDD-4654-A0D6-74924072676F}" type="presOf" srcId="{7C48B550-EB5E-4341-AD52-549F4B665568}" destId="{E9B1732E-D6C3-4BF5-944C-2B988312411B}" srcOrd="0" destOrd="0" presId="urn:microsoft.com/office/officeart/2018/2/layout/IconLabelList"/>
    <dgm:cxn modelId="{FBA5DE10-9DB2-405D-A505-CDCCAC25EF61}" srcId="{E194AF27-A0BE-43EE-928E-76A04435161B}" destId="{7C48B550-EB5E-4341-AD52-549F4B665568}" srcOrd="1" destOrd="0" parTransId="{54573511-246C-4D77-BCA7-E60CBB5FF06F}" sibTransId="{F61FD309-E506-4B4D-8B49-5A59A57AF464}"/>
    <dgm:cxn modelId="{473563F3-8317-452F-8DDD-6A8C97A80980}" type="presOf" srcId="{E194AF27-A0BE-43EE-928E-76A04435161B}" destId="{670CAF2B-25DE-4DC3-88B8-FC5079FBDDBA}" srcOrd="0" destOrd="0" presId="urn:microsoft.com/office/officeart/2018/2/layout/IconLabelList"/>
    <dgm:cxn modelId="{6F60AC13-4895-44C8-82D8-B83BB94B90AA}" type="presParOf" srcId="{670CAF2B-25DE-4DC3-88B8-FC5079FBDDBA}" destId="{926A8AD8-51AE-4FAD-AD6D-DEFF98934DCD}" srcOrd="0" destOrd="0" presId="urn:microsoft.com/office/officeart/2018/2/layout/IconLabelList"/>
    <dgm:cxn modelId="{CF6E5C4B-4542-42C0-A27E-B8FBA70F80F0}" type="presParOf" srcId="{926A8AD8-51AE-4FAD-AD6D-DEFF98934DCD}" destId="{4F6305C2-C0B0-42C0-87E5-23A35EF2BB53}" srcOrd="0" destOrd="0" presId="urn:microsoft.com/office/officeart/2018/2/layout/IconLabelList"/>
    <dgm:cxn modelId="{A9810160-9361-4044-B0D5-6B9A99C4E3C2}" type="presParOf" srcId="{926A8AD8-51AE-4FAD-AD6D-DEFF98934DCD}" destId="{F9BE06C5-FB1A-4750-ABB4-18441019B7F9}" srcOrd="1" destOrd="0" presId="urn:microsoft.com/office/officeart/2018/2/layout/IconLabelList"/>
    <dgm:cxn modelId="{EDB488BC-2009-46AD-B7D5-228639E37C81}" type="presParOf" srcId="{926A8AD8-51AE-4FAD-AD6D-DEFF98934DCD}" destId="{CA8E646B-86BA-4800-A99F-826D704F06CE}" srcOrd="2" destOrd="0" presId="urn:microsoft.com/office/officeart/2018/2/layout/IconLabelList"/>
    <dgm:cxn modelId="{CAF0AD11-D3DB-474E-9D95-DAA1129A2ED6}" type="presParOf" srcId="{670CAF2B-25DE-4DC3-88B8-FC5079FBDDBA}" destId="{800BD5EB-A039-4C5A-84FF-C70E1A8A743C}" srcOrd="1" destOrd="0" presId="urn:microsoft.com/office/officeart/2018/2/layout/IconLabelList"/>
    <dgm:cxn modelId="{86625E54-596D-4ABA-A33B-385643156F69}" type="presParOf" srcId="{670CAF2B-25DE-4DC3-88B8-FC5079FBDDBA}" destId="{3904D45D-DDD9-4181-B025-8B820DB7450F}" srcOrd="2" destOrd="0" presId="urn:microsoft.com/office/officeart/2018/2/layout/IconLabelList"/>
    <dgm:cxn modelId="{2F14B08D-B7BE-47D7-99CE-3BB14C8B419E}" type="presParOf" srcId="{3904D45D-DDD9-4181-B025-8B820DB7450F}" destId="{DE1CC210-F01C-4F5E-B45B-0E5CF1A1BDB7}" srcOrd="0" destOrd="0" presId="urn:microsoft.com/office/officeart/2018/2/layout/IconLabelList"/>
    <dgm:cxn modelId="{72920872-2CB6-4743-8FD8-3B1ADAFA2F12}" type="presParOf" srcId="{3904D45D-DDD9-4181-B025-8B820DB7450F}" destId="{B642967C-D92B-434B-9453-D96301F94431}" srcOrd="1" destOrd="0" presId="urn:microsoft.com/office/officeart/2018/2/layout/IconLabelList"/>
    <dgm:cxn modelId="{10F98393-F2C9-4559-9486-B192BB114FA9}" type="presParOf" srcId="{3904D45D-DDD9-4181-B025-8B820DB7450F}" destId="{E9B1732E-D6C3-4BF5-944C-2B988312411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B39339-5461-47E0-B828-83092BF3B24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3950ADD-3B3E-4BFD-BCA4-31CECC689785}">
      <dgm:prSet/>
      <dgm:spPr/>
      <dgm:t>
        <a:bodyPr/>
        <a:lstStyle/>
        <a:p>
          <a:r>
            <a:rPr lang="cs-CZ"/>
            <a:t>Potravinové banky, šatníky</a:t>
          </a:r>
          <a:endParaRPr lang="en-US"/>
        </a:p>
      </dgm:t>
    </dgm:pt>
    <dgm:pt modelId="{0F3436DF-F6B5-44E9-BE33-65FEB11ABA67}" type="parTrans" cxnId="{1C0ECFF3-D773-4786-ABE3-CAF2195A9D50}">
      <dgm:prSet/>
      <dgm:spPr/>
      <dgm:t>
        <a:bodyPr/>
        <a:lstStyle/>
        <a:p>
          <a:endParaRPr lang="en-US"/>
        </a:p>
      </dgm:t>
    </dgm:pt>
    <dgm:pt modelId="{9F87B610-D9A2-4872-86EC-8E28F02F4C3E}" type="sibTrans" cxnId="{1C0ECFF3-D773-4786-ABE3-CAF2195A9D50}">
      <dgm:prSet/>
      <dgm:spPr/>
      <dgm:t>
        <a:bodyPr/>
        <a:lstStyle/>
        <a:p>
          <a:endParaRPr lang="en-US"/>
        </a:p>
      </dgm:t>
    </dgm:pt>
    <dgm:pt modelId="{D9DFECB9-FB35-4394-B784-AC312C3DEB9F}">
      <dgm:prSet/>
      <dgm:spPr/>
      <dgm:t>
        <a:bodyPr/>
        <a:lstStyle/>
        <a:p>
          <a:r>
            <a:rPr lang="cs-CZ"/>
            <a:t>Pomáhají v krizové situaci</a:t>
          </a:r>
          <a:endParaRPr lang="en-US"/>
        </a:p>
      </dgm:t>
    </dgm:pt>
    <dgm:pt modelId="{C2CCAE22-9AC5-4CB7-96C0-003ABA18C9C9}" type="parTrans" cxnId="{409A7214-2961-4F66-8EE1-4FF06D3D5305}">
      <dgm:prSet/>
      <dgm:spPr/>
      <dgm:t>
        <a:bodyPr/>
        <a:lstStyle/>
        <a:p>
          <a:endParaRPr lang="en-US"/>
        </a:p>
      </dgm:t>
    </dgm:pt>
    <dgm:pt modelId="{201CFFA7-EBBA-4B8A-8F2F-525395FFA94E}" type="sibTrans" cxnId="{409A7214-2961-4F66-8EE1-4FF06D3D5305}">
      <dgm:prSet/>
      <dgm:spPr/>
      <dgm:t>
        <a:bodyPr/>
        <a:lstStyle/>
        <a:p>
          <a:endParaRPr lang="en-US"/>
        </a:p>
      </dgm:t>
    </dgm:pt>
    <dgm:pt modelId="{C81CA3C1-EE71-4A96-BB97-781BF9C7A7E7}">
      <dgm:prSet/>
      <dgm:spPr/>
      <dgm:t>
        <a:bodyPr/>
        <a:lstStyle/>
        <a:p>
          <a:r>
            <a:rPr lang="cs-CZ"/>
            <a:t>Nabourávají „výchovný“ model dávek – dávky nastaveny tak, aby nebylo na alkohol a cigarety, materiální pomoc pomáhá vytvářet finanční rezervu na závislosti.</a:t>
          </a:r>
          <a:endParaRPr lang="en-US"/>
        </a:p>
      </dgm:t>
    </dgm:pt>
    <dgm:pt modelId="{E330681F-DBC9-4AAD-A715-EE9E031FCAA0}" type="parTrans" cxnId="{7081B565-D02F-4EC0-B47C-176B99A4CE0F}">
      <dgm:prSet/>
      <dgm:spPr/>
      <dgm:t>
        <a:bodyPr/>
        <a:lstStyle/>
        <a:p>
          <a:endParaRPr lang="en-US"/>
        </a:p>
      </dgm:t>
    </dgm:pt>
    <dgm:pt modelId="{5A110962-4AF2-439F-8DD1-9D7D6D1F3E3A}" type="sibTrans" cxnId="{7081B565-D02F-4EC0-B47C-176B99A4CE0F}">
      <dgm:prSet/>
      <dgm:spPr/>
      <dgm:t>
        <a:bodyPr/>
        <a:lstStyle/>
        <a:p>
          <a:endParaRPr lang="en-US"/>
        </a:p>
      </dgm:t>
    </dgm:pt>
    <dgm:pt modelId="{9A2A04F1-79C8-454F-A5B8-5969B700A0C0}" type="pres">
      <dgm:prSet presAssocID="{D0B39339-5461-47E0-B828-83092BF3B2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5855CE8-69A3-0D42-9FF3-04B7C2C397B5}" type="pres">
      <dgm:prSet presAssocID="{E3950ADD-3B3E-4BFD-BCA4-31CECC6897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248ACC-F1C5-264B-9D0D-8A963521D2C1}" type="pres">
      <dgm:prSet presAssocID="{9F87B610-D9A2-4872-86EC-8E28F02F4C3E}" presName="spacer" presStyleCnt="0"/>
      <dgm:spPr/>
    </dgm:pt>
    <dgm:pt modelId="{928E0E1F-F8F9-2846-BCAF-52EA4B3B7679}" type="pres">
      <dgm:prSet presAssocID="{D9DFECB9-FB35-4394-B784-AC312C3DEB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6F97F-758E-554F-9531-F938B9059A09}" type="pres">
      <dgm:prSet presAssocID="{201CFFA7-EBBA-4B8A-8F2F-525395FFA94E}" presName="spacer" presStyleCnt="0"/>
      <dgm:spPr/>
    </dgm:pt>
    <dgm:pt modelId="{D14769CF-C5AB-B146-93B9-9737D4454AE6}" type="pres">
      <dgm:prSet presAssocID="{C81CA3C1-EE71-4A96-BB97-781BF9C7A7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0ECFF3-D773-4786-ABE3-CAF2195A9D50}" srcId="{D0B39339-5461-47E0-B828-83092BF3B245}" destId="{E3950ADD-3B3E-4BFD-BCA4-31CECC689785}" srcOrd="0" destOrd="0" parTransId="{0F3436DF-F6B5-44E9-BE33-65FEB11ABA67}" sibTransId="{9F87B610-D9A2-4872-86EC-8E28F02F4C3E}"/>
    <dgm:cxn modelId="{FADA2C9E-4ED1-A74E-B256-BABE73E49073}" type="presOf" srcId="{D0B39339-5461-47E0-B828-83092BF3B245}" destId="{9A2A04F1-79C8-454F-A5B8-5969B700A0C0}" srcOrd="0" destOrd="0" presId="urn:microsoft.com/office/officeart/2005/8/layout/vList2"/>
    <dgm:cxn modelId="{A133AA6A-18A9-834D-8921-58C72DC37B3A}" type="presOf" srcId="{C81CA3C1-EE71-4A96-BB97-781BF9C7A7E7}" destId="{D14769CF-C5AB-B146-93B9-9737D4454AE6}" srcOrd="0" destOrd="0" presId="urn:microsoft.com/office/officeart/2005/8/layout/vList2"/>
    <dgm:cxn modelId="{EF5DF465-D009-844D-BDA5-4024E89255C4}" type="presOf" srcId="{E3950ADD-3B3E-4BFD-BCA4-31CECC689785}" destId="{65855CE8-69A3-0D42-9FF3-04B7C2C397B5}" srcOrd="0" destOrd="0" presId="urn:microsoft.com/office/officeart/2005/8/layout/vList2"/>
    <dgm:cxn modelId="{7081B565-D02F-4EC0-B47C-176B99A4CE0F}" srcId="{D0B39339-5461-47E0-B828-83092BF3B245}" destId="{C81CA3C1-EE71-4A96-BB97-781BF9C7A7E7}" srcOrd="2" destOrd="0" parTransId="{E330681F-DBC9-4AAD-A715-EE9E031FCAA0}" sibTransId="{5A110962-4AF2-439F-8DD1-9D7D6D1F3E3A}"/>
    <dgm:cxn modelId="{D7FAA52B-22A4-244D-A3D3-AAF9B4307A67}" type="presOf" srcId="{D9DFECB9-FB35-4394-B784-AC312C3DEB9F}" destId="{928E0E1F-F8F9-2846-BCAF-52EA4B3B7679}" srcOrd="0" destOrd="0" presId="urn:microsoft.com/office/officeart/2005/8/layout/vList2"/>
    <dgm:cxn modelId="{409A7214-2961-4F66-8EE1-4FF06D3D5305}" srcId="{D0B39339-5461-47E0-B828-83092BF3B245}" destId="{D9DFECB9-FB35-4394-B784-AC312C3DEB9F}" srcOrd="1" destOrd="0" parTransId="{C2CCAE22-9AC5-4CB7-96C0-003ABA18C9C9}" sibTransId="{201CFFA7-EBBA-4B8A-8F2F-525395FFA94E}"/>
    <dgm:cxn modelId="{12B4884D-2E6B-614D-B219-B380021AC306}" type="presParOf" srcId="{9A2A04F1-79C8-454F-A5B8-5969B700A0C0}" destId="{65855CE8-69A3-0D42-9FF3-04B7C2C397B5}" srcOrd="0" destOrd="0" presId="urn:microsoft.com/office/officeart/2005/8/layout/vList2"/>
    <dgm:cxn modelId="{0063F27C-C1D3-E64F-8EE3-43D7CB11D125}" type="presParOf" srcId="{9A2A04F1-79C8-454F-A5B8-5969B700A0C0}" destId="{5B248ACC-F1C5-264B-9D0D-8A963521D2C1}" srcOrd="1" destOrd="0" presId="urn:microsoft.com/office/officeart/2005/8/layout/vList2"/>
    <dgm:cxn modelId="{717FB2AE-908E-F942-8D9F-52EFA565A4BA}" type="presParOf" srcId="{9A2A04F1-79C8-454F-A5B8-5969B700A0C0}" destId="{928E0E1F-F8F9-2846-BCAF-52EA4B3B7679}" srcOrd="2" destOrd="0" presId="urn:microsoft.com/office/officeart/2005/8/layout/vList2"/>
    <dgm:cxn modelId="{9B15BF3D-72F8-C647-82A9-FAF3DF17321E}" type="presParOf" srcId="{9A2A04F1-79C8-454F-A5B8-5969B700A0C0}" destId="{0BA6F97F-758E-554F-9531-F938B9059A09}" srcOrd="3" destOrd="0" presId="urn:microsoft.com/office/officeart/2005/8/layout/vList2"/>
    <dgm:cxn modelId="{194B2F2F-127D-E24D-8F6F-AE1458B01777}" type="presParOf" srcId="{9A2A04F1-79C8-454F-A5B8-5969B700A0C0}" destId="{D14769CF-C5AB-B146-93B9-9737D4454A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64B383-DEEE-4662-A99B-E0C1217C47F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66DEC0E-C0AC-465B-85BF-4DFBCF9C2515}">
      <dgm:prSet/>
      <dgm:spPr/>
      <dgm:t>
        <a:bodyPr/>
        <a:lstStyle/>
        <a:p>
          <a:r>
            <a:rPr lang="cs-CZ"/>
            <a:t>Které postupy mohou být přínosem pro změnu</a:t>
          </a:r>
          <a:endParaRPr lang="en-US"/>
        </a:p>
      </dgm:t>
    </dgm:pt>
    <dgm:pt modelId="{9C038F82-0985-4A89-9FD6-792D62160FB0}" type="parTrans" cxnId="{0AA9665D-E177-47DD-BCF4-E68645E75E68}">
      <dgm:prSet/>
      <dgm:spPr/>
      <dgm:t>
        <a:bodyPr/>
        <a:lstStyle/>
        <a:p>
          <a:endParaRPr lang="en-US"/>
        </a:p>
      </dgm:t>
    </dgm:pt>
    <dgm:pt modelId="{449770FE-95CD-42FC-845B-BD0F5868004B}" type="sibTrans" cxnId="{0AA9665D-E177-47DD-BCF4-E68645E75E68}">
      <dgm:prSet/>
      <dgm:spPr/>
      <dgm:t>
        <a:bodyPr/>
        <a:lstStyle/>
        <a:p>
          <a:endParaRPr lang="en-US"/>
        </a:p>
      </dgm:t>
    </dgm:pt>
    <dgm:pt modelId="{4676AAF3-7BCA-44E9-94C9-5EF449B5BD6A}">
      <dgm:prSet/>
      <dgm:spPr/>
      <dgm:t>
        <a:bodyPr/>
        <a:lstStyle/>
        <a:p>
          <a:r>
            <a:rPr lang="cs-CZ"/>
            <a:t>Které postupy mohou být kontrapruduktivní</a:t>
          </a:r>
          <a:endParaRPr lang="en-US"/>
        </a:p>
      </dgm:t>
    </dgm:pt>
    <dgm:pt modelId="{1B8FCACE-E259-418E-890E-4FBE0114C28E}" type="parTrans" cxnId="{25715433-EC9D-472B-A685-CDDB704DD00A}">
      <dgm:prSet/>
      <dgm:spPr/>
      <dgm:t>
        <a:bodyPr/>
        <a:lstStyle/>
        <a:p>
          <a:endParaRPr lang="en-US"/>
        </a:p>
      </dgm:t>
    </dgm:pt>
    <dgm:pt modelId="{DBBFEACE-C675-4586-B479-FDAEA2E4EB59}" type="sibTrans" cxnId="{25715433-EC9D-472B-A685-CDDB704DD00A}">
      <dgm:prSet/>
      <dgm:spPr/>
      <dgm:t>
        <a:bodyPr/>
        <a:lstStyle/>
        <a:p>
          <a:endParaRPr lang="en-US"/>
        </a:p>
      </dgm:t>
    </dgm:pt>
    <dgm:pt modelId="{394F2D07-481C-9F49-B6EE-A79D2ABECA9E}" type="pres">
      <dgm:prSet presAssocID="{3F64B383-DEEE-4662-A99B-E0C1217C47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C7A7CAC-574C-CA44-ABE5-4A8FCEE8E823}" type="pres">
      <dgm:prSet presAssocID="{E66DEC0E-C0AC-465B-85BF-4DFBCF9C251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D8D87C-72F1-FD43-BF38-C642C449B628}" type="pres">
      <dgm:prSet presAssocID="{449770FE-95CD-42FC-845B-BD0F5868004B}" presName="sibTrans" presStyleCnt="0"/>
      <dgm:spPr/>
    </dgm:pt>
    <dgm:pt modelId="{953D849C-DDE3-8B4C-A16C-F1D177E2A1B3}" type="pres">
      <dgm:prSet presAssocID="{4676AAF3-7BCA-44E9-94C9-5EF449B5BD6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4B9F98-A102-0E42-B3FE-853A83BA16EF}" type="presOf" srcId="{E66DEC0E-C0AC-465B-85BF-4DFBCF9C2515}" destId="{4C7A7CAC-574C-CA44-ABE5-4A8FCEE8E823}" srcOrd="0" destOrd="0" presId="urn:microsoft.com/office/officeart/2005/8/layout/default"/>
    <dgm:cxn modelId="{0AA9665D-E177-47DD-BCF4-E68645E75E68}" srcId="{3F64B383-DEEE-4662-A99B-E0C1217C47F0}" destId="{E66DEC0E-C0AC-465B-85BF-4DFBCF9C2515}" srcOrd="0" destOrd="0" parTransId="{9C038F82-0985-4A89-9FD6-792D62160FB0}" sibTransId="{449770FE-95CD-42FC-845B-BD0F5868004B}"/>
    <dgm:cxn modelId="{D9B8EC24-B215-BD4A-8DF4-1052BA5E0CEB}" type="presOf" srcId="{3F64B383-DEEE-4662-A99B-E0C1217C47F0}" destId="{394F2D07-481C-9F49-B6EE-A79D2ABECA9E}" srcOrd="0" destOrd="0" presId="urn:microsoft.com/office/officeart/2005/8/layout/default"/>
    <dgm:cxn modelId="{7F72C938-D4E2-3942-BCA9-A62E9FA14077}" type="presOf" srcId="{4676AAF3-7BCA-44E9-94C9-5EF449B5BD6A}" destId="{953D849C-DDE3-8B4C-A16C-F1D177E2A1B3}" srcOrd="0" destOrd="0" presId="urn:microsoft.com/office/officeart/2005/8/layout/default"/>
    <dgm:cxn modelId="{25715433-EC9D-472B-A685-CDDB704DD00A}" srcId="{3F64B383-DEEE-4662-A99B-E0C1217C47F0}" destId="{4676AAF3-7BCA-44E9-94C9-5EF449B5BD6A}" srcOrd="1" destOrd="0" parTransId="{1B8FCACE-E259-418E-890E-4FBE0114C28E}" sibTransId="{DBBFEACE-C675-4586-B479-FDAEA2E4EB59}"/>
    <dgm:cxn modelId="{41C8C3C8-2965-1844-9B1C-36A38FEDCC14}" type="presParOf" srcId="{394F2D07-481C-9F49-B6EE-A79D2ABECA9E}" destId="{4C7A7CAC-574C-CA44-ABE5-4A8FCEE8E823}" srcOrd="0" destOrd="0" presId="urn:microsoft.com/office/officeart/2005/8/layout/default"/>
    <dgm:cxn modelId="{CF624E41-A413-9547-A338-5EE4398B03B7}" type="presParOf" srcId="{394F2D07-481C-9F49-B6EE-A79D2ABECA9E}" destId="{4FD8D87C-72F1-FD43-BF38-C642C449B628}" srcOrd="1" destOrd="0" presId="urn:microsoft.com/office/officeart/2005/8/layout/default"/>
    <dgm:cxn modelId="{A89864C0-2804-EF4F-BB73-40F5CCCC2527}" type="presParOf" srcId="{394F2D07-481C-9F49-B6EE-A79D2ABECA9E}" destId="{953D849C-DDE3-8B4C-A16C-F1D177E2A1B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F535F-56D8-2040-911A-5A4E1BABFE47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Profesionalizace – vyšší míra kontroly, typizace, standardy, definované pracovní pozice na vzdělání, nikoliv na lidských nebo profesních kompetencích</a:t>
          </a:r>
          <a:endParaRPr lang="en-US" sz="2700" kern="1200"/>
        </a:p>
      </dsp:txBody>
      <dsp:txXfrm>
        <a:off x="69709" y="1075980"/>
        <a:ext cx="4535606" cy="2199377"/>
      </dsp:txXfrm>
    </dsp:sp>
    <dsp:sp modelId="{BFD15CCB-D4BA-3F49-81A1-326B066242CA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Deprofesionalizace – především příbuzní a dobrovolníci – lepší kvalita výsledků – asistent sociálních služeb</a:t>
          </a:r>
          <a:endParaRPr lang="en-US" sz="2700" kern="1200"/>
        </a:p>
      </dsp:txBody>
      <dsp:txXfrm>
        <a:off x="5910283" y="1075980"/>
        <a:ext cx="4535606" cy="2199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305C2-C0B0-42C0-87E5-23A35EF2BB53}">
      <dsp:nvSpPr>
        <dsp:cNvPr id="0" name=""/>
        <dsp:cNvSpPr/>
      </dsp:nvSpPr>
      <dsp:spPr>
        <a:xfrm>
          <a:off x="1747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E646B-86BA-4800-A99F-826D704F06CE}">
      <dsp:nvSpPr>
        <dsp:cNvPr id="0" name=""/>
        <dsp:cNvSpPr/>
      </dsp:nvSpPr>
      <dsp:spPr>
        <a:xfrm>
          <a:off x="559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Polyvalence – sociální pracovník je zaměřen na široké spektrum práce</a:t>
          </a:r>
          <a:endParaRPr lang="en-US" sz="2400" kern="1200"/>
        </a:p>
      </dsp:txBody>
      <dsp:txXfrm>
        <a:off x="559800" y="3022743"/>
        <a:ext cx="4320000" cy="720000"/>
      </dsp:txXfrm>
    </dsp:sp>
    <dsp:sp modelId="{DE1CC210-F01C-4F5E-B45B-0E5CF1A1BDB7}">
      <dsp:nvSpPr>
        <dsp:cNvPr id="0" name=""/>
        <dsp:cNvSpPr/>
      </dsp:nvSpPr>
      <dsp:spPr>
        <a:xfrm>
          <a:off x="6823800" y="6085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1732E-D6C3-4BF5-944C-2B988312411B}">
      <dsp:nvSpPr>
        <dsp:cNvPr id="0" name=""/>
        <dsp:cNvSpPr/>
      </dsp:nvSpPr>
      <dsp:spPr>
        <a:xfrm>
          <a:off x="5635800" y="302274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Specializace – sociální pracovník je specialista v jistém oboru pomoci</a:t>
          </a:r>
          <a:endParaRPr lang="en-US" sz="2400" kern="1200"/>
        </a:p>
      </dsp:txBody>
      <dsp:txXfrm>
        <a:off x="5635800" y="3022743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55CE8-69A3-0D42-9FF3-04B7C2C397B5}">
      <dsp:nvSpPr>
        <dsp:cNvPr id="0" name=""/>
        <dsp:cNvSpPr/>
      </dsp:nvSpPr>
      <dsp:spPr>
        <a:xfrm>
          <a:off x="0" y="102859"/>
          <a:ext cx="7559504" cy="19727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Potravinové banky, šatníky</a:t>
          </a:r>
          <a:endParaRPr lang="en-US" sz="2800" kern="1200"/>
        </a:p>
      </dsp:txBody>
      <dsp:txXfrm>
        <a:off x="96302" y="199161"/>
        <a:ext cx="7366900" cy="1780162"/>
      </dsp:txXfrm>
    </dsp:sp>
    <dsp:sp modelId="{928E0E1F-F8F9-2846-BCAF-52EA4B3B7679}">
      <dsp:nvSpPr>
        <dsp:cNvPr id="0" name=""/>
        <dsp:cNvSpPr/>
      </dsp:nvSpPr>
      <dsp:spPr>
        <a:xfrm>
          <a:off x="0" y="2156265"/>
          <a:ext cx="7559504" cy="1972766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Pomáhají v krizové situaci</a:t>
          </a:r>
          <a:endParaRPr lang="en-US" sz="2800" kern="1200"/>
        </a:p>
      </dsp:txBody>
      <dsp:txXfrm>
        <a:off x="96302" y="2252567"/>
        <a:ext cx="7366900" cy="1780162"/>
      </dsp:txXfrm>
    </dsp:sp>
    <dsp:sp modelId="{D14769CF-C5AB-B146-93B9-9737D4454AE6}">
      <dsp:nvSpPr>
        <dsp:cNvPr id="0" name=""/>
        <dsp:cNvSpPr/>
      </dsp:nvSpPr>
      <dsp:spPr>
        <a:xfrm>
          <a:off x="0" y="4209671"/>
          <a:ext cx="7559504" cy="197276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Nabourávají „výchovný“ model dávek – dávky nastaveny tak, aby nebylo na alkohol a cigarety, materiální pomoc pomáhá vytvářet finanční rezervu na závislosti.</a:t>
          </a:r>
          <a:endParaRPr lang="en-US" sz="2800" kern="1200"/>
        </a:p>
      </dsp:txBody>
      <dsp:txXfrm>
        <a:off x="96302" y="4305973"/>
        <a:ext cx="7366900" cy="17801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A7CAC-574C-CA44-ABE5-4A8FCEE8E823}">
      <dsp:nvSpPr>
        <dsp:cNvPr id="0" name=""/>
        <dsp:cNvSpPr/>
      </dsp:nvSpPr>
      <dsp:spPr>
        <a:xfrm>
          <a:off x="1365730" y="4420"/>
          <a:ext cx="4828042" cy="28968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Které postupy mohou být přínosem pro změnu</a:t>
          </a:r>
          <a:endParaRPr lang="en-US" sz="4500" kern="1200"/>
        </a:p>
      </dsp:txBody>
      <dsp:txXfrm>
        <a:off x="1365730" y="4420"/>
        <a:ext cx="4828042" cy="2896825"/>
      </dsp:txXfrm>
    </dsp:sp>
    <dsp:sp modelId="{953D849C-DDE3-8B4C-A16C-F1D177E2A1B3}">
      <dsp:nvSpPr>
        <dsp:cNvPr id="0" name=""/>
        <dsp:cNvSpPr/>
      </dsp:nvSpPr>
      <dsp:spPr>
        <a:xfrm>
          <a:off x="1365730" y="3384050"/>
          <a:ext cx="4828042" cy="28968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Které postupy mohou být kontrapruduktivní</a:t>
          </a:r>
          <a:endParaRPr lang="en-US" sz="4500" kern="1200"/>
        </a:p>
      </dsp:txBody>
      <dsp:txXfrm>
        <a:off x="1365730" y="3384050"/>
        <a:ext cx="4828042" cy="289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A2A84-D9A6-884E-B309-FC815FDF3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05A553-9BDC-D549-A56C-4C0E077A4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95F760-BE87-C845-BA49-41EA6F99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AF07-9367-F742-BAE9-E60C284CF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140FE-CA74-9B4B-99C6-A473F066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52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6CFCD-B28B-F943-8387-A182CA1A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34AF7D-C3E2-3A4A-AD31-D1414391D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B7BD23-BEFD-2740-AD8F-4B4D6F7C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1548B-06B9-454B-8968-CA673AFE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D645F-FC9F-B542-9E33-8DF0DE80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62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B75744-50B0-1D40-92C5-209DB0805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A37949-8BAC-F14C-8EA4-B7F12CE7F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B1BF8-CFA9-1C48-A3B7-A382FDE5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B38B9-A1F1-1048-9C6B-2EAAB122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602EC-12F4-D24B-9F4D-EC5BBB02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0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722A5-C6F9-8F4C-AEF3-3A29448D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312DC-85F8-6D4E-B6DF-2D1171502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2942F-ED51-B944-B351-A546A92C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7BE4B4-7BE5-574C-8E88-B30234A0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BDA097-F3C9-F648-85E4-A44E8BF1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19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61E35C-D91D-DE44-886D-00708CE1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229F0D-DE67-A64E-9624-11D0008B4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CEE51-738F-ED4A-AE48-82CF1FE7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3DE61-0083-1543-A783-0B823D2D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B7256-8B7F-B34C-A053-72B9C629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01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A1D68-CB38-2D4E-B728-911AFEE8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9EA7E8-FFFA-F04B-B397-C4E01D6B6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4596A2-33F7-DF4D-9C9A-3E4EA9DD7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D0BC76-ED08-0C42-BDB6-8F21338D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D1BA33-5192-7C40-8986-ABD20136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F9CE41-2BC2-0844-8D0D-BAAFAB5C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73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89293-EC76-B44C-8E13-0DC139FF1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5FA94E-A4B1-974A-961C-6FD04061D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82F66B-0EAC-BA4A-9CFA-1BA6D50E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5E2FCA7-2DA9-E346-AC04-1C544B353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6D07AF-84A5-FE46-8C63-9196F3093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C21353-7911-0944-819A-3C9508077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5BF545-AEB9-A243-8991-A8CA2A67F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D6874C-6FF4-EA47-8011-99FB6BA9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9FD53-AA7B-9D4D-B3FC-719D24FE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270F62-DF1F-2740-A70A-E9C34294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B31547-D3A1-334B-B19F-42A98822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72419F-969B-0542-A78E-82301232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53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00A820-5E09-7A43-B45B-C9A660FA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5FB0FF-83B5-1D4D-B1CB-BD3E3301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30D8AA-B898-A14E-9EA8-4213F3E2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32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F4B38-FA98-9248-89D3-E10D3CE8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BAE60-52DB-3E4A-A812-A2DFECB4D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9D704A-F078-1941-8A5E-DDBA7F3E5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56DEA3-8B35-D447-AC32-8F0900D7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D14F4-EF56-2E4B-B8FC-84997DF8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6AF857-2607-AA40-929D-1B41094D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AF874-0F7C-7E4F-9D21-30AC38D9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7B965B-BBA0-1D4F-AC43-253057B90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EBB895-4601-7243-A691-B435C2110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B022CD-7291-6241-85A8-295BC796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22A653-7796-7A4D-A5F1-0F2367D6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25A59D-8BD0-5841-A2B4-30DF628E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75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73DA7C-1BE6-B345-9164-FE534A02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4F587C-23DB-AB4E-8C3E-2F81E4DC5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6D74DC-1854-CE42-84F4-68BB44B6E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B1F12-CDA9-0F41-A031-4856DC137982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3159A8-43A8-9749-B4C0-A98ABD6E1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B7A037-A03E-C14C-A1C4-75B2E42A1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9A4A1-8528-DB44-91FB-6BBA376B4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09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43224713-27C4-403E-9C53-648EBD0770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755B39F-30B8-624B-BB7C-1537532D2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Dilemata v sociální práci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52B286-1D5F-7C44-9591-CEEEC6850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Kde jsem já</a:t>
            </a:r>
          </a:p>
        </p:txBody>
      </p:sp>
    </p:spTree>
    <p:extLst>
      <p:ext uri="{BB962C8B-B14F-4D97-AF65-F5344CB8AC3E}">
        <p14:creationId xmlns:p14="http://schemas.microsoft.com/office/powerpoint/2010/main" val="822209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92554"/>
              </p:ext>
            </p:extLst>
          </p:nvPr>
        </p:nvGraphicFramePr>
        <p:xfrm>
          <a:off x="642937" y="2600325"/>
          <a:ext cx="10710862" cy="3428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0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27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Klientova situace z hlediska času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problém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řešení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Minulost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Minulá selhání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Minulé úspěchy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Současnost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Přítomné nedostatky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Přítomné zdroje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Budoucí omezení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Budoucí možnosti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6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658A0-2AA1-6445-9979-5AF7F04BE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B6D5F-173B-CC42-9526-4B697E0F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Minulé úspěchy</a:t>
            </a:r>
          </a:p>
          <a:p>
            <a:endParaRPr lang="cs-CZ" dirty="0"/>
          </a:p>
          <a:p>
            <a:r>
              <a:rPr lang="cs-CZ" dirty="0"/>
              <a:t>Přítomné zdroje</a:t>
            </a:r>
          </a:p>
          <a:p>
            <a:endParaRPr lang="cs-CZ" dirty="0"/>
          </a:p>
          <a:p>
            <a:r>
              <a:rPr lang="cs-CZ" dirty="0"/>
              <a:t>Budoucí možnosti</a:t>
            </a:r>
          </a:p>
        </p:txBody>
      </p:sp>
    </p:spTree>
    <p:extLst>
      <p:ext uri="{BB962C8B-B14F-4D97-AF65-F5344CB8AC3E}">
        <p14:creationId xmlns:p14="http://schemas.microsoft.com/office/powerpoint/2010/main" val="38050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Sociální pomoc, sociální kontrola a rozvoj zdraví v partnerských vztazích  – </a:t>
            </a:r>
            <a:r>
              <a:rPr lang="cs-CZ" b="1" dirty="0" err="1"/>
              <a:t>Kieran</a:t>
            </a:r>
            <a:r>
              <a:rPr lang="cs-CZ" b="1" dirty="0"/>
              <a:t> T. </a:t>
            </a:r>
            <a:r>
              <a:rPr lang="cs-CZ" b="1" dirty="0" err="1"/>
              <a:t>Sullivan</a:t>
            </a:r>
            <a:r>
              <a:rPr lang="cs-CZ" b="1" dirty="0"/>
              <a:t> and </a:t>
            </a:r>
            <a:r>
              <a:rPr lang="cs-CZ" b="1" dirty="0" err="1"/>
              <a:t>col</a:t>
            </a:r>
            <a:r>
              <a:rPr lang="cs-CZ" b="1" dirty="0"/>
              <a:t>.</a:t>
            </a:r>
            <a:endParaRPr lang="cs-CZ" dirty="0"/>
          </a:p>
          <a:p>
            <a:r>
              <a:rPr lang="cs-CZ" dirty="0"/>
              <a:t>Tento autor se svým týmem se zabýval sociální pomocí a sociální kontrolu u osob dlouhodobě nemocných v souvislosti s jejich partnerskými vztahy. </a:t>
            </a:r>
          </a:p>
          <a:p>
            <a:r>
              <a:rPr lang="cs-CZ" dirty="0"/>
              <a:t>V tomto kontextu rozlišují pozitivní a negativní sociální kontrolu.</a:t>
            </a:r>
          </a:p>
          <a:p>
            <a:r>
              <a:rPr lang="cs-CZ" dirty="0"/>
              <a:t>Negativní sociální kontrola je nám všem nějak jasná – kontrolujeme dodržování léčebného režimu všemi dostupnými nástroji – laboratoř, magnetická rezonance – jen v souvislosti s pacientem jako jednotlivcem.</a:t>
            </a:r>
          </a:p>
          <a:p>
            <a:r>
              <a:rPr lang="cs-CZ" dirty="0"/>
              <a:t>Pozitivní sociální kontrola – je využití partnera pro motivaci k léčbě. Zapojení partnera do systému pomoci se nám jeví spíše jako podpora. Motivující a motivovaný partner pro léčbu je kontrolním mechanizmem.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688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1A3AD-6BBE-EB6A-9AAE-BFFD62D4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BDC4BF-5B61-1CFC-C3AB-360CA9806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Umění pomáhat – Ivan Úlehla</a:t>
            </a:r>
            <a:endParaRPr lang="cs-CZ" dirty="0"/>
          </a:p>
          <a:p>
            <a:r>
              <a:rPr lang="cs-CZ" dirty="0"/>
              <a:t>Pro Úlehlu je dilema sociální pomoci a kontroly, záležitostí dynamické změny, která je svým způsobem kontinuální. Toto dilema je ovlivňováno třemi okruhy:</a:t>
            </a:r>
          </a:p>
          <a:p>
            <a:pPr lvl="0"/>
            <a:r>
              <a:rPr lang="cs-CZ" dirty="0"/>
              <a:t>Klientovy způsoby              </a:t>
            </a:r>
          </a:p>
          <a:p>
            <a:pPr lvl="0"/>
            <a:r>
              <a:rPr lang="cs-CZ" dirty="0"/>
              <a:t>Pracovníkova odbornost               </a:t>
            </a:r>
          </a:p>
          <a:p>
            <a:pPr lvl="0"/>
            <a:r>
              <a:rPr lang="cs-CZ" dirty="0"/>
              <a:t>Normy společnosti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Míra kontroly v závislosti na motivaci</a:t>
            </a:r>
          </a:p>
          <a:p>
            <a:pPr marL="4572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C27B72-BDEF-F540-9D90-258664B65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640" y="3602228"/>
            <a:ext cx="5602029" cy="21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04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Pomoc není zboží – Gert van Der </a:t>
            </a:r>
            <a:r>
              <a:rPr lang="cs-CZ" b="1" dirty="0" err="1"/>
              <a:t>Laan</a:t>
            </a:r>
            <a:endParaRPr lang="cs-CZ" dirty="0"/>
          </a:p>
          <a:p>
            <a:pPr lvl="0"/>
            <a:r>
              <a:rPr lang="cs-CZ" dirty="0"/>
              <a:t>Vnější tlaky na efektivitu (stát, manažerismus) vs. strach ze zneužití moci vůči klientovi (občanská hnutí).</a:t>
            </a:r>
          </a:p>
          <a:p>
            <a:pPr lvl="0"/>
            <a:r>
              <a:rPr lang="cs-CZ" dirty="0"/>
              <a:t>Emancipace klientů je možná pouze v rámci společnosti, proto nelze rezignovat na ukázňování.</a:t>
            </a:r>
          </a:p>
          <a:p>
            <a:pPr lvl="0"/>
            <a:r>
              <a:rPr lang="cs-CZ" dirty="0"/>
              <a:t>Pomoc a kontrola jsou nedílnou součásti sociální práce.</a:t>
            </a:r>
          </a:p>
          <a:p>
            <a:r>
              <a:rPr lang="cs-CZ" dirty="0"/>
              <a:t>Cílem sociální práce je rozvoj klienta v jeho vnitřním světě, aby potřeboval jen nutno pomoc. Emancipace klienta je možná jen v rámci společnosti, která má na svém pozadí modely a systémy ukázňování.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1225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Lifeworld</a:t>
            </a:r>
            <a:r>
              <a:rPr lang="cs-CZ" b="1" dirty="0"/>
              <a:t> – </a:t>
            </a:r>
            <a:r>
              <a:rPr lang="cs-CZ" b="1" dirty="0" err="1"/>
              <a:t>Jürgen</a:t>
            </a:r>
            <a:r>
              <a:rPr lang="cs-CZ" b="1" dirty="0"/>
              <a:t> </a:t>
            </a:r>
            <a:r>
              <a:rPr lang="cs-CZ" b="1" dirty="0" err="1"/>
              <a:t>Habermas</a:t>
            </a:r>
            <a:r>
              <a:rPr lang="cs-CZ" dirty="0"/>
              <a:t> </a:t>
            </a:r>
          </a:p>
          <a:p>
            <a:r>
              <a:rPr lang="cs-CZ" dirty="0"/>
              <a:t>Státní struktury mají schopnost zničit přirozené prvky sociální pomoci, které stojí na sousedské pomoci, sociálních sítích jednotlivců a podobně. </a:t>
            </a:r>
            <a:r>
              <a:rPr lang="cs-CZ" dirty="0" err="1"/>
              <a:t>Lifeworld</a:t>
            </a:r>
            <a:r>
              <a:rPr lang="cs-CZ" dirty="0"/>
              <a:t> je v protikladu k oblasti kontrolované státem (</a:t>
            </a:r>
            <a:r>
              <a:rPr lang="cs-CZ" dirty="0" err="1"/>
              <a:t>statorganised</a:t>
            </a:r>
            <a:r>
              <a:rPr lang="cs-CZ" dirty="0"/>
              <a:t>).</a:t>
            </a:r>
          </a:p>
          <a:p>
            <a:r>
              <a:rPr lang="cs-CZ" dirty="0"/>
              <a:t>Hledání vzájemného konsensu je postaveno na komunikační akci, která  posiluje sociální integraci. </a:t>
            </a:r>
          </a:p>
          <a:p>
            <a:r>
              <a:rPr lang="cs-CZ" dirty="0"/>
              <a:t>1. Dohoda vytvořená na argumentaci</a:t>
            </a:r>
          </a:p>
          <a:p>
            <a:r>
              <a:rPr lang="cs-CZ" dirty="0"/>
              <a:t>2. Všichni účastníci jsou podporováni pro aktivní účast</a:t>
            </a:r>
          </a:p>
          <a:p>
            <a:r>
              <a:rPr lang="cs-CZ" dirty="0"/>
              <a:t>3. Všechny návrhy jsou prodiskutované</a:t>
            </a:r>
          </a:p>
          <a:p>
            <a:r>
              <a:rPr lang="cs-CZ" dirty="0"/>
              <a:t>4. Všichni mohou vyjádřit své postoje.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284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6FE13-F75F-E947-8EEE-2CA8F71E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Algoritmus</a:t>
            </a:r>
            <a:r>
              <a:rPr lang="en-US" sz="32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Peclové</a:t>
            </a:r>
            <a:endParaRPr lang="en-US" sz="3200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986CF35-F3D1-6C40-8E71-FBE1A0FE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933" y="655793"/>
            <a:ext cx="7347537" cy="554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335A4-A7DA-B549-88E9-7CA4BB0A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 sz="3100">
                <a:solidFill>
                  <a:srgbClr val="FFFFFF"/>
                </a:solidFill>
              </a:rPr>
              <a:t>Podpora – kontrola, </a:t>
            </a:r>
            <a:br>
              <a:rPr lang="cs-CZ" sz="3100">
                <a:solidFill>
                  <a:srgbClr val="FFFFFF"/>
                </a:solidFill>
              </a:rPr>
            </a:br>
            <a:r>
              <a:rPr lang="cs-CZ" sz="3100">
                <a:solidFill>
                  <a:srgbClr val="FFFFFF"/>
                </a:solidFill>
              </a:rPr>
              <a:t>touha po moci nebo pomoci?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F098A767-A22B-BC47-9E7E-F2ECC7A2F1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30848" y="2132540"/>
          <a:ext cx="793030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144">
                  <a:extLst>
                    <a:ext uri="{9D8B030D-6E8A-4147-A177-3AD203B41FA5}">
                      <a16:colId xmlns:a16="http://schemas.microsoft.com/office/drawing/2014/main" val="3665814794"/>
                    </a:ext>
                  </a:extLst>
                </a:gridCol>
                <a:gridCol w="4582160">
                  <a:extLst>
                    <a:ext uri="{9D8B030D-6E8A-4147-A177-3AD203B41FA5}">
                      <a16:colId xmlns:a16="http://schemas.microsoft.com/office/drawing/2014/main" val="666574635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Kontrola 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 dirty="0"/>
                        <a:t>Podpora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933410664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Opatrování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Doprovázení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777083044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Dozor 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Vzdělávání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38946371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Přesvědčování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Poradenství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08005619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Vyjasňování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 dirty="0"/>
                        <a:t>Terapeutické postupy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01656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11.10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45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7BE8B-2087-344C-9342-E523E240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BD57E-56B4-B945-B2E6-5DCD35AF5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Reaktivní</a:t>
            </a:r>
          </a:p>
          <a:p>
            <a:pPr>
              <a:buFontTx/>
              <a:buChar char="-"/>
            </a:pPr>
            <a:r>
              <a:rPr lang="cs-CZ" dirty="0"/>
              <a:t>Terapeutické</a:t>
            </a:r>
          </a:p>
          <a:p>
            <a:pPr>
              <a:buFontTx/>
              <a:buChar char="-"/>
            </a:pPr>
            <a:r>
              <a:rPr lang="cs-CZ" dirty="0"/>
              <a:t>Sociálně právní pomoc</a:t>
            </a:r>
          </a:p>
          <a:p>
            <a:pPr>
              <a:buFontTx/>
              <a:buChar char="-"/>
            </a:pPr>
            <a:r>
              <a:rPr lang="cs-CZ" dirty="0"/>
              <a:t>Reformní </a:t>
            </a:r>
          </a:p>
          <a:p>
            <a:r>
              <a:rPr lang="cs-CZ" dirty="0"/>
              <a:t>Proaktivní</a:t>
            </a:r>
          </a:p>
          <a:p>
            <a:pPr>
              <a:buFontTx/>
              <a:buChar char="-"/>
            </a:pPr>
            <a:r>
              <a:rPr lang="cs-CZ" dirty="0"/>
              <a:t>Edukační</a:t>
            </a:r>
          </a:p>
          <a:p>
            <a:pPr>
              <a:buFontTx/>
              <a:buChar char="-"/>
            </a:pPr>
            <a:r>
              <a:rPr lang="cs-CZ" dirty="0"/>
              <a:t>Podpora funkční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B32D18-5232-D522-3DBA-D9308E873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6510" y="918546"/>
            <a:ext cx="5338014" cy="4979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5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E5604-EC63-6A4B-ABD1-2B8D287C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vs. Kvantita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1BDF3-127C-044D-A3BC-C9292CD6A5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Kvalita života – sociální kontakty, příčinná léčba, pojetí smyslu života, osobního naplnění, osobnostní rozvoj</a:t>
            </a:r>
          </a:p>
          <a:p>
            <a:r>
              <a:rPr lang="cs-CZ" dirty="0"/>
              <a:t>Kvantita života – mobilita, množství prožitků, symptomatická léčba, úspěšnost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Kvalita sociálních služeb – co evaluuji? Spokojenost (může být dána možností neměnit se), rozvoj člověka, množství výkonů – vždy může být spokojený odběratel služby</a:t>
            </a:r>
          </a:p>
          <a:p>
            <a:r>
              <a:rPr lang="cs-CZ" dirty="0"/>
              <a:t>Kvantita služeb a množství klientů – ztrácíme individualitu, není čas vést k osamostatnění</a:t>
            </a:r>
          </a:p>
        </p:txBody>
      </p:sp>
    </p:spTree>
    <p:extLst>
      <p:ext uri="{BB962C8B-B14F-4D97-AF65-F5344CB8AC3E}">
        <p14:creationId xmlns:p14="http://schemas.microsoft.com/office/powerpoint/2010/main" val="215060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9DC74-3F4E-5F4C-3BF9-580FC5CA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D31E8-9AA9-06F1-D978-0EEAC9BF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Kazuistika:</a:t>
            </a:r>
          </a:p>
          <a:p>
            <a:r>
              <a:rPr lang="cs-CZ" dirty="0"/>
              <a:t>Senior, 85 let v domově pro seniory, mobilní, stýká se s rodinou, aktivit se účastní - ne příliš nadšeně, požádal o eutanazii </a:t>
            </a:r>
          </a:p>
          <a:p>
            <a:endParaRPr lang="cs-CZ" dirty="0"/>
          </a:p>
          <a:p>
            <a:r>
              <a:rPr lang="cs-CZ" dirty="0"/>
              <a:t>Kazuistika II:</a:t>
            </a:r>
          </a:p>
          <a:p>
            <a:r>
              <a:rPr lang="cs-CZ" dirty="0"/>
              <a:t>Rodina, bydlí 50 km od svého otce, ten ztrácí soběstačnost (82let). Přichází za sociálním pracovníkem, aby přemluvil otce ke stěhování do DPS – ve městě, kde bydlí rodina. Pohled kvality a kvantity života, co vás napadá.</a:t>
            </a:r>
          </a:p>
        </p:txBody>
      </p:sp>
    </p:spTree>
    <p:extLst>
      <p:ext uri="{BB962C8B-B14F-4D97-AF65-F5344CB8AC3E}">
        <p14:creationId xmlns:p14="http://schemas.microsoft.com/office/powerpoint/2010/main" val="18456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83F7A-1F7C-554E-927A-F287CDC8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Množství klientů a kvalita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38186-F5BE-E240-A517-EAC951924A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Množství klientů – manažerismus v sociální práci, </a:t>
            </a:r>
            <a:r>
              <a:rPr lang="cs-CZ" dirty="0" err="1"/>
              <a:t>cost</a:t>
            </a:r>
            <a:r>
              <a:rPr lang="cs-CZ" dirty="0"/>
              <a:t> benefit ratio,</a:t>
            </a:r>
          </a:p>
          <a:p>
            <a:endParaRPr lang="cs-CZ" dirty="0"/>
          </a:p>
          <a:p>
            <a:r>
              <a:rPr lang="cs-CZ" dirty="0"/>
              <a:t>Kvalita služby – prodražuje službu, </a:t>
            </a:r>
            <a:r>
              <a:rPr lang="cs-CZ" dirty="0" err="1"/>
              <a:t>empowerment</a:t>
            </a:r>
            <a:r>
              <a:rPr lang="cs-CZ" dirty="0"/>
              <a:t> – osamostatňuje, práce s vyloučenou lokalitou – aby zůstali závislými na pomoci?</a:t>
            </a:r>
          </a:p>
          <a:p>
            <a:endParaRPr lang="cs-CZ" dirty="0"/>
          </a:p>
          <a:p>
            <a:r>
              <a:rPr lang="cs-CZ" dirty="0"/>
              <a:t>Jednolitost osobního postoje a postoje organizace – strategické cíle, poslání</a:t>
            </a:r>
          </a:p>
          <a:p>
            <a:endParaRPr lang="cs-CZ" dirty="0"/>
          </a:p>
          <a:p>
            <a:r>
              <a:rPr lang="cs-CZ" dirty="0"/>
              <a:t>Kvalita a kvantita života klienta</a:t>
            </a:r>
          </a:p>
        </p:txBody>
      </p:sp>
    </p:spTree>
    <p:extLst>
      <p:ext uri="{BB962C8B-B14F-4D97-AF65-F5344CB8AC3E}">
        <p14:creationId xmlns:p14="http://schemas.microsoft.com/office/powerpoint/2010/main" val="3969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2E083-BC5A-253F-9F66-CA343E97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Profesionalizace vs. </a:t>
            </a:r>
            <a:r>
              <a:rPr lang="cs-CZ" dirty="0" err="1"/>
              <a:t>deprofesionalizace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6A30D-2AB7-92AC-7FDF-DE8B9299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Profesionální soc. práce – je vykonávána jen odborníky, splňuji vzdělávací normy</a:t>
            </a:r>
          </a:p>
          <a:p>
            <a:r>
              <a:rPr lang="cs-CZ" dirty="0" err="1"/>
              <a:t>Deprofesionalizace</a:t>
            </a:r>
            <a:r>
              <a:rPr lang="cs-CZ" dirty="0"/>
              <a:t> – sociální práce je dobrovolnická činnost, sousedská výpomoc, </a:t>
            </a:r>
            <a:r>
              <a:rPr lang="cs-CZ"/>
              <a:t>rodinná soudržnost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7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A5FEC3-C88C-9943-8206-D52983D0A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rgbClr val="FFFFFF"/>
                </a:solidFill>
              </a:rPr>
              <a:t>Formalizace - deformalizace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4E77A6-0F45-5848-ACC3-4623A2FA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200"/>
              <a:t>Formalizace – maximální kontrola státem, institucionální služby</a:t>
            </a:r>
          </a:p>
          <a:p>
            <a:endParaRPr lang="cs-CZ" sz="2200"/>
          </a:p>
          <a:p>
            <a:r>
              <a:rPr lang="cs-CZ" sz="2200" err="1"/>
              <a:t>Deformalizace</a:t>
            </a:r>
            <a:r>
              <a:rPr lang="cs-CZ" sz="2200"/>
              <a:t> – rozvoj dobrovolnické činnosti, nestátní neziskové organizace</a:t>
            </a:r>
          </a:p>
          <a:p>
            <a:endParaRPr lang="cs-CZ" sz="2200"/>
          </a:p>
          <a:p>
            <a:r>
              <a:rPr lang="cs-CZ" sz="2200"/>
              <a:t>Domovy pro seniory a zdravotnická zařízení:</a:t>
            </a:r>
          </a:p>
          <a:p>
            <a:r>
              <a:rPr lang="cs-CZ" sz="2200"/>
              <a:t>Příspěvkové organizace státu a územně samosprávných celků – vyšší platy, nižší platby, pomalé změny a reakce na prostředí</a:t>
            </a:r>
          </a:p>
          <a:p>
            <a:r>
              <a:rPr lang="cs-CZ" sz="2200"/>
              <a:t>Neziskové organizace – nižší platy, větší svoboda, nelézání netradičních cest (Olomouc), pružnější reakce na prostředí a jeho změny</a:t>
            </a:r>
          </a:p>
          <a:p>
            <a:r>
              <a:rPr lang="cs-CZ" sz="2200"/>
              <a:t>Obchodní společnosti – nekontrolovatelná živelnost</a:t>
            </a:r>
          </a:p>
        </p:txBody>
      </p:sp>
    </p:spTree>
    <p:extLst>
      <p:ext uri="{BB962C8B-B14F-4D97-AF65-F5344CB8AC3E}">
        <p14:creationId xmlns:p14="http://schemas.microsoft.com/office/powerpoint/2010/main" val="35125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42D9DA-71DE-D24E-868F-50651D8F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Profesionalizace - deprofesionalizace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50ACF4D-BD86-41AE-9943-77EFBEDA8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59996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8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6C6C9B-2A45-A147-B5FA-3740FDCC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Polyvalence - specializace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0730C34-F563-49AE-B890-92D542566B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1249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2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9DB7DC7-8BB0-9D4D-880F-4D2AB738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Materiální – nemateriální pomoc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0229703-81D1-4B28-90E6-72415B38A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207120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6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663B1C1-35E4-A04F-97FD-519617D8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r>
              <a:rPr lang="cs-CZ" sz="4800">
                <a:solidFill>
                  <a:schemeClr val="bg1"/>
                </a:solidFill>
              </a:rPr>
              <a:t> Dilemata a rodina?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B8907D3-1CAE-4C25-A78F-5877397A0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93683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5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Pacient, klient, uživatel – změna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Maximální míra kontroly</a:t>
            </a:r>
          </a:p>
          <a:p>
            <a:r>
              <a:rPr lang="cs-CZ" dirty="0"/>
              <a:t>Pacient = diagnóza evidence base </a:t>
            </a:r>
            <a:r>
              <a:rPr lang="cs-CZ" dirty="0" err="1"/>
              <a:t>medicine</a:t>
            </a:r>
            <a:r>
              <a:rPr lang="cs-CZ" dirty="0"/>
              <a:t> (na důkazech založené medicíně). Léčíme diagnózu.</a:t>
            </a:r>
          </a:p>
          <a:p>
            <a:r>
              <a:rPr lang="cs-CZ" dirty="0"/>
              <a:t>Pojem pacient používáme i u zdravých lidí – těhotné ženy, LDN – kde selhaly soc. služby, nedostatečnost rodiny…</a:t>
            </a:r>
          </a:p>
          <a:p>
            <a:r>
              <a:rPr lang="cs-CZ" dirty="0"/>
              <a:t>Lingvisticky – odborný jazyk – známka moci</a:t>
            </a:r>
          </a:p>
          <a:p>
            <a:r>
              <a:rPr lang="cs-CZ" dirty="0"/>
              <a:t>Architektura – sterilní neosobní prostředí,</a:t>
            </a:r>
          </a:p>
          <a:p>
            <a:r>
              <a:rPr lang="cs-CZ" dirty="0"/>
              <a:t>Sociální pozadí – sociální pracovníci, pracovníci lidskoprávních organizací, zástupci ombudsmana, občané minoritního etnika a podobně.</a:t>
            </a:r>
          </a:p>
          <a:p>
            <a:r>
              <a:rPr lang="cs-CZ" dirty="0"/>
              <a:t>Pacientské pozadí – jsme v roli pasívního příjemce pomoci, jdu do opravny, personál dělá maximum věcí za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8F5D0-AEFF-744A-9331-7D887BB9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B71FB-E0EE-964A-984D-587E8E9B65B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Klient – máme kontrakt, vzájemný závazek</a:t>
            </a:r>
          </a:p>
          <a:p>
            <a:r>
              <a:rPr lang="cs-CZ" dirty="0"/>
              <a:t>Uživatel – jsem ten, kdo užívá, využívá nabídky – kde jsou pobytové služby? Závislost na službě – z pohodlnosti, jako cíl sociální práce</a:t>
            </a:r>
          </a:p>
          <a:p>
            <a:r>
              <a:rPr lang="cs-CZ" dirty="0"/>
              <a:t>Zákazník – najímám si službu, přináší zisk</a:t>
            </a:r>
          </a:p>
          <a:p>
            <a:r>
              <a:rPr lang="cs-CZ" dirty="0"/>
              <a:t>Abonent – předplatitel, jen tehdy kdy chce – nejistota příjmu organizace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Koho vybírám jako odběratele služby v kazuistice?</a:t>
            </a:r>
          </a:p>
        </p:txBody>
      </p:sp>
    </p:spTree>
    <p:extLst>
      <p:ext uri="{BB962C8B-B14F-4D97-AF65-F5344CB8AC3E}">
        <p14:creationId xmlns:p14="http://schemas.microsoft.com/office/powerpoint/2010/main" val="41458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sociální práce - kazuistika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Mikropraxe</a:t>
            </a:r>
            <a:r>
              <a:rPr lang="cs-CZ" dirty="0"/>
              <a:t> = práce s jednotlivcem (poradenství)</a:t>
            </a:r>
          </a:p>
          <a:p>
            <a:r>
              <a:rPr lang="cs-CZ" dirty="0" err="1"/>
              <a:t>Mezopraxe</a:t>
            </a:r>
            <a:r>
              <a:rPr lang="cs-CZ" dirty="0"/>
              <a:t> = práce s rodinou či skupinou </a:t>
            </a:r>
            <a:r>
              <a:rPr lang="pt-BR" dirty="0"/>
              <a:t>(do 10 až 12 lidí)</a:t>
            </a:r>
            <a:r>
              <a:rPr lang="cs-CZ" dirty="0"/>
              <a:t> – komunitou - terapeutickou </a:t>
            </a:r>
            <a:endParaRPr lang="pt-BR" dirty="0"/>
          </a:p>
          <a:p>
            <a:r>
              <a:rPr lang="cs-CZ" dirty="0" err="1"/>
              <a:t>Makropraxe</a:t>
            </a:r>
            <a:r>
              <a:rPr lang="cs-CZ" dirty="0"/>
              <a:t> = práce s komunitou – více než 12 osob, části měst, komunitní plánování, práce s vyloučenou lokalitou a podobně.</a:t>
            </a:r>
          </a:p>
        </p:txBody>
      </p:sp>
    </p:spTree>
    <p:extLst>
      <p:ext uri="{BB962C8B-B14F-4D97-AF65-F5344CB8AC3E}">
        <p14:creationId xmlns:p14="http://schemas.microsoft.com/office/powerpoint/2010/main" val="11422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79872-1E8A-0D40-964C-064764F4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Dilemata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13811-2149-6C48-97BF-1EDE86D4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Dilema – není jasné řešení</a:t>
            </a:r>
          </a:p>
          <a:p>
            <a:r>
              <a:rPr lang="cs-CZ" dirty="0"/>
              <a:t>Všechna řešení mají svá pro a proti</a:t>
            </a:r>
          </a:p>
          <a:p>
            <a:r>
              <a:rPr lang="cs-CZ" dirty="0"/>
              <a:t>Jen z pohledu v budoucnu, můžeme chápat důsledky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4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fungování - </a:t>
            </a:r>
            <a:r>
              <a:rPr lang="cs-CZ" dirty="0" err="1"/>
              <a:t>Barlettová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 Jádrem konceptu je představa, že lidé a </a:t>
            </a:r>
            <a:r>
              <a:rPr lang="cs-CZ" dirty="0"/>
              <a:t>prostředí jsou v permanentní interakci, přičemž prostředí klade na člověka určité požadavky a </a:t>
            </a:r>
            <a:r>
              <a:rPr lang="nl-NL" dirty="0"/>
              <a:t>člověk je nucen na ně reagovat.</a:t>
            </a:r>
          </a:p>
          <a:p>
            <a:r>
              <a:rPr lang="cs-CZ" dirty="0"/>
              <a:t>Mezi požadavky prostředí a člověkem musí být navozena určitá rovnováha – když není – role sociální práce.</a:t>
            </a:r>
          </a:p>
          <a:p>
            <a:r>
              <a:rPr lang="cs-CZ" dirty="0"/>
              <a:t>Přičemž není důležité, zda je nedostatek na straně klienta, či zda jde o problém na straně sociálního prostředí, které vytváří nezvládnutelné požadavky.</a:t>
            </a:r>
          </a:p>
          <a:p>
            <a:r>
              <a:rPr lang="cs-CZ" dirty="0"/>
              <a:t>Příklad – požadavkem ekonomiky je maximální zaměstnanost, požadavkem občana je minimalizovat zaměstnání a maximalizovat volný čas</a:t>
            </a:r>
          </a:p>
        </p:txBody>
      </p:sp>
    </p:spTree>
    <p:extLst>
      <p:ext uri="{BB962C8B-B14F-4D97-AF65-F5344CB8AC3E}">
        <p14:creationId xmlns:p14="http://schemas.microsoft.com/office/powerpoint/2010/main" val="41586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Nosné dilema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Podporovat / kontrolovat</a:t>
            </a:r>
          </a:p>
          <a:p>
            <a:r>
              <a:rPr lang="cs-CZ" dirty="0"/>
              <a:t>Kontrola :</a:t>
            </a:r>
          </a:p>
          <a:p>
            <a:pPr>
              <a:buFontTx/>
              <a:buChar char="-"/>
            </a:pPr>
            <a:r>
              <a:rPr lang="cs-CZ" dirty="0"/>
              <a:t>Příjemce podpory</a:t>
            </a:r>
          </a:p>
          <a:p>
            <a:pPr>
              <a:buFontTx/>
              <a:buChar char="-"/>
            </a:pPr>
            <a:r>
              <a:rPr lang="cs-CZ" dirty="0"/>
              <a:t>Funkční části společnosti – OSVČ, zaměstnavatelé</a:t>
            </a:r>
          </a:p>
          <a:p>
            <a:pPr>
              <a:buFontTx/>
              <a:buChar char="-"/>
            </a:pPr>
            <a:r>
              <a:rPr lang="cs-CZ" dirty="0"/>
              <a:t>Kontrola pomáhajících</a:t>
            </a:r>
          </a:p>
          <a:p>
            <a:r>
              <a:rPr lang="cs-CZ" dirty="0"/>
              <a:t>Podpora:</a:t>
            </a:r>
          </a:p>
          <a:p>
            <a:pPr>
              <a:buFontTx/>
              <a:buChar char="-"/>
            </a:pPr>
            <a:r>
              <a:rPr lang="cs-CZ" dirty="0"/>
              <a:t>Znevýhodněných</a:t>
            </a:r>
          </a:p>
          <a:p>
            <a:pPr>
              <a:buFontTx/>
              <a:buChar char="-"/>
            </a:pPr>
            <a:r>
              <a:rPr lang="cs-CZ" dirty="0"/>
              <a:t>Pracujících a společensky fungujících podle zaběhlé normy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0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vs.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Probl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nebo ře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cs-CZ" altLang="cs-CZ" b="1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altLang="cs-CZ" b="1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Dalet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česk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společnost zabývaj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cs-CZ" altLang="cs-CZ" dirty="0"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 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koučov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terapii, supervizi a vzděl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lang="cs-CZ" altLang="cs-CZ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altLang="cs-CZ" b="1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lang="cs-CZ" altLang="cs-C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Řešení</a:t>
            </a:r>
            <a:r>
              <a:rPr lang="cs-CZ" altLang="cs-CZ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jedno, kde problém vznikl. Zaměření na zdroje pomáhající ke změně.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15317" y="4225033"/>
          <a:ext cx="8931317" cy="180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Klientova situace z hlediska času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problém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Zaměření na řešení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Minulost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Minulá selhání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Minulé úspěchy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Současnost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Přítomné nedostatky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Přítomné zdroje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Budoucnost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Budoucí omezení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Budoucí možnosti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93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1107</Words>
  <Application>Microsoft Office PowerPoint</Application>
  <PresentationFormat>Širokoúhlá obrazovka</PresentationFormat>
  <Paragraphs>168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Motiv Office</vt:lpstr>
      <vt:lpstr>Dilemata v sociální práci</vt:lpstr>
      <vt:lpstr>Paradigmata </vt:lpstr>
      <vt:lpstr>Pacient, klient, uživatel – změna přístupu</vt:lpstr>
      <vt:lpstr>Prezentace aplikace PowerPoint</vt:lpstr>
      <vt:lpstr>Úrovně sociální práce - kazuistika</vt:lpstr>
      <vt:lpstr>Dilemata </vt:lpstr>
      <vt:lpstr>Sociální fungování - Barlettová</vt:lpstr>
      <vt:lpstr>Nosné dilema SP</vt:lpstr>
      <vt:lpstr>Kontrola vs. podpora</vt:lpstr>
      <vt:lpstr>Prezentace aplikace PowerPoint</vt:lpstr>
      <vt:lpstr>Skupiny </vt:lpstr>
      <vt:lpstr>Kontrola vs. podpora</vt:lpstr>
      <vt:lpstr>Prezentace aplikace PowerPoint</vt:lpstr>
      <vt:lpstr>Kontrola vs. podpora</vt:lpstr>
      <vt:lpstr>Kontrola vs. podpora</vt:lpstr>
      <vt:lpstr>Kontrola vs. podpora</vt:lpstr>
      <vt:lpstr>Algoritmus Peclové</vt:lpstr>
      <vt:lpstr>Podpora – kontrola,  touha po moci nebo pomoci?</vt:lpstr>
      <vt:lpstr>11.10</vt:lpstr>
      <vt:lpstr>Prezentace aplikace PowerPoint</vt:lpstr>
      <vt:lpstr>Kvalita vs. Kvantita </vt:lpstr>
      <vt:lpstr>Prezentace aplikace PowerPoint</vt:lpstr>
      <vt:lpstr>Množství klientů a kvalita služby</vt:lpstr>
      <vt:lpstr>Profesionalizace vs. deprofesionalizace</vt:lpstr>
      <vt:lpstr>Formalizace - deformalizace</vt:lpstr>
      <vt:lpstr>Profesionalizace - deprofesionalizace</vt:lpstr>
      <vt:lpstr>Polyvalence - specializace</vt:lpstr>
      <vt:lpstr>Materiální – nemateriální pomoc</vt:lpstr>
      <vt:lpstr> Dilemata a rodina?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Dilemata v sociální práci</dc:title>
  <dc:creator>Petr Fabián</dc:creator>
  <cp:lastModifiedBy>Administrator</cp:lastModifiedBy>
  <cp:revision>24</cp:revision>
  <dcterms:created xsi:type="dcterms:W3CDTF">2022-03-07T08:55:58Z</dcterms:created>
  <dcterms:modified xsi:type="dcterms:W3CDTF">2023-10-11T07:36:51Z</dcterms:modified>
</cp:coreProperties>
</file>