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28420" y="1025335"/>
            <a:ext cx="7438981" cy="659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95"/>
              </a:lnSpc>
              <a:spcBef>
                <a:spcPts val="0"/>
              </a:spcBef>
              <a:spcAft>
                <a:spcPts val="0"/>
              </a:spcAft>
            </a:pPr>
            <a:r>
              <a:rPr sz="4000" spc="-23" dirty="0">
                <a:solidFill>
                  <a:srgbClr val="000000"/>
                </a:solidFill>
                <a:latin typeface="Calibri"/>
                <a:cs typeface="Calibri"/>
              </a:rPr>
              <a:t>Protidestičková</a:t>
            </a:r>
            <a:r>
              <a:rPr sz="4000" dirty="0">
                <a:solidFill>
                  <a:srgbClr val="000000"/>
                </a:solidFill>
                <a:latin typeface="Calibri"/>
                <a:cs typeface="Calibri"/>
              </a:rPr>
              <a:t> léčba,</a:t>
            </a:r>
            <a:r>
              <a:rPr sz="4000" spc="-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spc="-17" dirty="0">
                <a:solidFill>
                  <a:srgbClr val="000000"/>
                </a:solidFill>
                <a:latin typeface="Calibri"/>
                <a:cs typeface="Calibri"/>
              </a:rPr>
              <a:t>venofarmaka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14932" y="1635189"/>
            <a:ext cx="6864004" cy="659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95"/>
              </a:lnSpc>
              <a:spcBef>
                <a:spcPts val="0"/>
              </a:spcBef>
              <a:spcAft>
                <a:spcPts val="0"/>
              </a:spcAft>
            </a:pPr>
            <a:r>
              <a:rPr sz="400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4000" spc="-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spc="-11" dirty="0">
                <a:solidFill>
                  <a:srgbClr val="000000"/>
                </a:solidFill>
                <a:latin typeface="Calibri"/>
                <a:cs typeface="Calibri"/>
              </a:rPr>
              <a:t>léčiva</a:t>
            </a:r>
            <a:r>
              <a:rPr sz="4000" dirty="0">
                <a:solidFill>
                  <a:srgbClr val="000000"/>
                </a:solidFill>
                <a:latin typeface="Calibri"/>
                <a:cs typeface="Calibri"/>
              </a:rPr>
              <a:t> ovlivňující</a:t>
            </a:r>
            <a:r>
              <a:rPr sz="4000" spc="-20" dirty="0">
                <a:solidFill>
                  <a:srgbClr val="000000"/>
                </a:solidFill>
                <a:latin typeface="Calibri"/>
                <a:cs typeface="Calibri"/>
              </a:rPr>
              <a:t> srážlivost</a:t>
            </a:r>
            <a:r>
              <a:rPr sz="4000" spc="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0000"/>
                </a:solidFill>
                <a:latin typeface="Calibri"/>
                <a:cs typeface="Calibri"/>
              </a:rPr>
              <a:t>krve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445E1FF-B877-0598-CA73-2FF5D9F70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910" y="2564903"/>
            <a:ext cx="4293321" cy="432165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19758" y="504591"/>
            <a:ext cx="6055645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Přímé</a:t>
            </a:r>
            <a:r>
              <a:rPr sz="44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inhibitory</a:t>
            </a:r>
            <a:r>
              <a:rPr sz="4400" spc="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3" dirty="0">
                <a:solidFill>
                  <a:srgbClr val="000000"/>
                </a:solidFill>
                <a:latin typeface="Calibri"/>
                <a:cs typeface="Calibri"/>
              </a:rPr>
              <a:t>trombinu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7058164" cy="532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Selektivně</a:t>
            </a:r>
            <a:r>
              <a:rPr sz="3200" spc="3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inhibují 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trombin</a:t>
            </a:r>
            <a:r>
              <a:rPr sz="3200" spc="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v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koagulační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3368" y="2129884"/>
            <a:ext cx="1482566" cy="532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spc="-21" dirty="0">
                <a:solidFill>
                  <a:srgbClr val="000000"/>
                </a:solidFill>
                <a:latin typeface="Calibri"/>
                <a:cs typeface="Calibri"/>
              </a:rPr>
              <a:t>kaskádě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8944" y="2714132"/>
            <a:ext cx="7221033" cy="5340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0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u="sng" spc="-38" dirty="0">
                <a:solidFill>
                  <a:srgbClr val="000000"/>
                </a:solidFill>
                <a:latin typeface="Calibri"/>
                <a:cs typeface="Calibri"/>
              </a:rPr>
              <a:t>Trombin</a:t>
            </a:r>
            <a:r>
              <a:rPr sz="3200" spc="8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aktivní</a:t>
            </a:r>
            <a:r>
              <a:rPr sz="3200" spc="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2" dirty="0">
                <a:solidFill>
                  <a:srgbClr val="000000"/>
                </a:solidFill>
                <a:latin typeface="Calibri"/>
                <a:cs typeface="Calibri"/>
              </a:rPr>
              <a:t>forma</a:t>
            </a:r>
            <a:r>
              <a:rPr sz="3200" spc="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2" dirty="0">
                <a:solidFill>
                  <a:srgbClr val="000000"/>
                </a:solidFill>
                <a:latin typeface="Calibri"/>
                <a:cs typeface="Calibri"/>
              </a:rPr>
              <a:t>faktoru</a:t>
            </a:r>
            <a:r>
              <a:rPr sz="3200" spc="6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II (IIa)</a:t>
            </a:r>
            <a:r>
              <a:rPr sz="32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→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93368" y="3202744"/>
            <a:ext cx="7244650" cy="533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9"/>
              </a:lnSpc>
              <a:spcBef>
                <a:spcPts val="0"/>
              </a:spcBef>
              <a:spcAft>
                <a:spcPts val="0"/>
              </a:spcAft>
            </a:pP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přeměňuje</a:t>
            </a:r>
            <a:r>
              <a:rPr sz="3200" spc="8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fibrinogen</a:t>
            </a:r>
            <a:r>
              <a:rPr sz="3200" b="1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2" dirty="0">
                <a:solidFill>
                  <a:srgbClr val="000000"/>
                </a:solidFill>
                <a:latin typeface="Calibri"/>
                <a:cs typeface="Calibri"/>
              </a:rPr>
              <a:t>(rozpustný)</a:t>
            </a:r>
            <a:r>
              <a:rPr sz="3200" spc="6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sz="3200" spc="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fibrin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93368" y="3690968"/>
            <a:ext cx="2444957" cy="532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spc="-20" dirty="0">
                <a:solidFill>
                  <a:srgbClr val="000000"/>
                </a:solidFill>
                <a:latin typeface="Calibri"/>
                <a:cs typeface="Calibri"/>
              </a:rPr>
              <a:t>(nerozpustný)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920996" y="3943455"/>
            <a:ext cx="599742" cy="2092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inhibice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732018" y="3836076"/>
            <a:ext cx="1294039" cy="3469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31"/>
              </a:lnSpc>
              <a:spcBef>
                <a:spcPts val="0"/>
              </a:spcBef>
              <a:spcAft>
                <a:spcPts val="0"/>
              </a:spcAft>
            </a:pPr>
            <a:r>
              <a:rPr sz="2000" b="1" spc="-12" dirty="0">
                <a:solidFill>
                  <a:srgbClr val="FF0000"/>
                </a:solidFill>
                <a:latin typeface="Calibri"/>
                <a:cs typeface="Calibri"/>
              </a:rPr>
              <a:t>dabigatran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920875" y="4241169"/>
            <a:ext cx="1673202" cy="347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34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protrombin (II)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98497" y="4241169"/>
            <a:ext cx="1445242" cy="347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34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trombin (IIa)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63798" y="4607601"/>
            <a:ext cx="1211029" cy="3469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31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fibrinogen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323483" y="4607601"/>
            <a:ext cx="700462" cy="3469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31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Calibri"/>
                <a:cs typeface="Calibri"/>
              </a:rPr>
              <a:t>fibrin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48944" y="5008339"/>
            <a:ext cx="6572047" cy="532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I: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8" dirty="0">
                <a:solidFill>
                  <a:srgbClr val="000000"/>
                </a:solidFill>
                <a:latin typeface="Calibri"/>
                <a:cs typeface="Calibri"/>
              </a:rPr>
              <a:t>prevence</a:t>
            </a:r>
            <a:r>
              <a:rPr sz="3200" spc="6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žilních</a:t>
            </a:r>
            <a:r>
              <a:rPr sz="3200" spc="-3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2" dirty="0">
                <a:solidFill>
                  <a:srgbClr val="000000"/>
                </a:solidFill>
                <a:latin typeface="Calibri"/>
                <a:cs typeface="Calibri"/>
              </a:rPr>
              <a:t>trombóz</a:t>
            </a:r>
            <a:r>
              <a:rPr sz="3200" spc="6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po</a:t>
            </a:r>
            <a:r>
              <a:rPr sz="3200" spc="6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ortop.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93368" y="5495754"/>
            <a:ext cx="5251822" cy="533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9"/>
              </a:lnSpc>
              <a:spcBef>
                <a:spcPts val="0"/>
              </a:spcBef>
              <a:spcAft>
                <a:spcPts val="0"/>
              </a:spcAft>
            </a:pPr>
            <a:r>
              <a:rPr sz="3200" spc="-20" dirty="0">
                <a:solidFill>
                  <a:srgbClr val="000000"/>
                </a:solidFill>
                <a:latin typeface="Calibri"/>
                <a:cs typeface="Calibri"/>
              </a:rPr>
              <a:t>výkonech,</a:t>
            </a:r>
            <a:r>
              <a:rPr sz="3200" spc="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antikoagulans</a:t>
            </a:r>
            <a:r>
              <a:rPr sz="3200" spc="7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po</a:t>
            </a:r>
            <a:r>
              <a:rPr sz="32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19758" y="504591"/>
            <a:ext cx="6055645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Přímé</a:t>
            </a:r>
            <a:r>
              <a:rPr sz="44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inhibitory</a:t>
            </a:r>
            <a:r>
              <a:rPr sz="4400" spc="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3" dirty="0">
                <a:solidFill>
                  <a:srgbClr val="000000"/>
                </a:solidFill>
                <a:latin typeface="Calibri"/>
                <a:cs typeface="Calibri"/>
              </a:rPr>
              <a:t>trombinu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7803687" cy="316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i="1" dirty="0">
                <a:solidFill>
                  <a:srgbClr val="000000"/>
                </a:solidFill>
                <a:latin typeface="Calibri"/>
                <a:cs typeface="Calibri"/>
              </a:rPr>
              <a:t>dabigatran</a:t>
            </a:r>
            <a:r>
              <a:rPr sz="3200" i="1" spc="1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8" dirty="0">
                <a:solidFill>
                  <a:srgbClr val="000000"/>
                </a:solidFill>
                <a:latin typeface="Calibri"/>
                <a:cs typeface="Calibri"/>
              </a:rPr>
              <a:t>(Pradaxa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®)</a:t>
            </a:r>
          </a:p>
          <a:p>
            <a:pPr marL="0" marR="0">
              <a:lnSpc>
                <a:spcPts val="3896"/>
              </a:lnSpc>
              <a:spcBef>
                <a:spcPts val="714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RI:</a:t>
            </a:r>
            <a:r>
              <a:rPr sz="32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pod</a:t>
            </a:r>
            <a:r>
              <a:rPr sz="3200" spc="4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30mL/min</a:t>
            </a:r>
            <a:r>
              <a:rPr sz="3200" spc="1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00000"/>
                </a:solidFill>
                <a:latin typeface="Calibri"/>
                <a:cs typeface="Calibri"/>
              </a:rPr>
              <a:t>-kontraindikace</a:t>
            </a:r>
          </a:p>
          <a:p>
            <a:pPr marL="0" marR="0">
              <a:lnSpc>
                <a:spcPts val="3896"/>
              </a:lnSpc>
              <a:spcBef>
                <a:spcPts val="713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antidotum</a:t>
            </a:r>
            <a:r>
              <a:rPr sz="3200" spc="7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PraxBind</a:t>
            </a:r>
            <a:r>
              <a:rPr sz="3200" spc="4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2,5g/50mL</a:t>
            </a:r>
            <a:r>
              <a:rPr sz="3200" spc="8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</a:p>
          <a:p>
            <a:pPr marL="344424" marR="0">
              <a:lnSpc>
                <a:spcPts val="3839"/>
              </a:lnSpc>
              <a:spcBef>
                <a:spcPts val="50"/>
              </a:spcBef>
              <a:spcAft>
                <a:spcPts val="0"/>
              </a:spcAft>
            </a:pPr>
            <a:r>
              <a:rPr sz="3200" i="1" dirty="0">
                <a:solidFill>
                  <a:srgbClr val="000000"/>
                </a:solidFill>
                <a:latin typeface="Calibri"/>
                <a:cs typeface="Calibri"/>
              </a:rPr>
              <a:t>idaracizumab</a:t>
            </a:r>
            <a:r>
              <a:rPr sz="3200" i="1" spc="1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38" dirty="0">
                <a:solidFill>
                  <a:srgbClr val="000000"/>
                </a:solidFill>
                <a:latin typeface="Calibri"/>
                <a:cs typeface="Calibri"/>
              </a:rPr>
              <a:t>váže</a:t>
            </a:r>
            <a:r>
              <a:rPr sz="320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se</a:t>
            </a:r>
            <a:r>
              <a:rPr sz="3200" spc="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sz="32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dabigatran</a:t>
            </a:r>
            <a:r>
              <a:rPr sz="3200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zabraňuje</a:t>
            </a:r>
            <a:r>
              <a:rPr sz="3200" spc="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tím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jeho 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vazbě</a:t>
            </a:r>
            <a:r>
              <a:rPr sz="3200" spc="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sz="3200" spc="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trombin</a:t>
            </a:r>
            <a:r>
              <a:rPr sz="32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(afinita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asi</a:t>
            </a:r>
            <a:r>
              <a:rPr sz="32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300x</a:t>
            </a:r>
            <a:r>
              <a:rPr sz="3200" spc="5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vyšší)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48944" y="4862035"/>
            <a:ext cx="8035988" cy="532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D:</a:t>
            </a:r>
            <a:r>
              <a:rPr sz="32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IV </a:t>
            </a: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infuze</a:t>
            </a:r>
            <a:r>
              <a:rPr sz="32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9" dirty="0">
                <a:solidFill>
                  <a:srgbClr val="000000"/>
                </a:solidFill>
                <a:latin typeface="Calibri"/>
                <a:cs typeface="Calibri"/>
              </a:rPr>
              <a:t>2x</a:t>
            </a:r>
            <a:r>
              <a:rPr sz="3200" spc="3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42" dirty="0">
                <a:solidFill>
                  <a:srgbClr val="000000"/>
                </a:solidFill>
                <a:latin typeface="Calibri"/>
                <a:cs typeface="Calibri"/>
              </a:rPr>
              <a:t>za</a:t>
            </a:r>
            <a:r>
              <a:rPr sz="32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sebou</a:t>
            </a:r>
            <a:r>
              <a:rPr sz="3200" spc="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2" dirty="0">
                <a:solidFill>
                  <a:srgbClr val="000000"/>
                </a:solidFill>
                <a:latin typeface="Calibri"/>
                <a:cs typeface="Calibri"/>
              </a:rPr>
              <a:t>(celkem</a:t>
            </a:r>
            <a:r>
              <a:rPr sz="3200" spc="4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5g)</a:t>
            </a:r>
            <a:r>
              <a:rPr sz="3200" spc="4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10" dirty="0">
                <a:solidFill>
                  <a:srgbClr val="000000"/>
                </a:solidFill>
                <a:latin typeface="Calibri"/>
                <a:cs typeface="Calibri"/>
              </a:rPr>
              <a:t>5-10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 min,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93368" y="5349450"/>
            <a:ext cx="2750882" cy="533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9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nebo</a:t>
            </a:r>
            <a:r>
              <a:rPr sz="32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33" dirty="0">
                <a:solidFill>
                  <a:srgbClr val="000000"/>
                </a:solidFill>
                <a:latin typeface="Calibri"/>
                <a:cs typeface="Calibri"/>
              </a:rPr>
              <a:t>jako</a:t>
            </a:r>
            <a:r>
              <a:rPr sz="3200" spc="6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bolus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16126" y="504591"/>
            <a:ext cx="6261810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Přímé</a:t>
            </a:r>
            <a:r>
              <a:rPr sz="44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inhibitory</a:t>
            </a:r>
            <a:r>
              <a:rPr sz="4400" spc="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30" dirty="0">
                <a:solidFill>
                  <a:srgbClr val="000000"/>
                </a:solidFill>
                <a:latin typeface="Calibri"/>
                <a:cs typeface="Calibri"/>
              </a:rPr>
              <a:t>faktoru</a:t>
            </a:r>
            <a:r>
              <a:rPr sz="4400" spc="5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Xa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3770963" cy="532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Selektivní</a:t>
            </a:r>
            <a:r>
              <a:rPr sz="3200" spc="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inhibitory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48944" y="2227420"/>
            <a:ext cx="7689371" cy="15086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31" dirty="0">
                <a:solidFill>
                  <a:srgbClr val="000000"/>
                </a:solidFill>
                <a:latin typeface="Calibri"/>
                <a:cs typeface="Calibri"/>
              </a:rPr>
              <a:t>Faktor</a:t>
            </a:r>
            <a:r>
              <a:rPr sz="3200" spc="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Xa</a:t>
            </a:r>
            <a:r>
              <a:rPr sz="32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00000"/>
                </a:solidFill>
                <a:latin typeface="Calibri"/>
                <a:cs typeface="Calibri"/>
              </a:rPr>
              <a:t>hraje</a:t>
            </a:r>
            <a:r>
              <a:rPr sz="32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klíčovou</a:t>
            </a:r>
            <a:r>
              <a:rPr sz="3200" spc="5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2" dirty="0">
                <a:solidFill>
                  <a:srgbClr val="000000"/>
                </a:solidFill>
                <a:latin typeface="Calibri"/>
                <a:cs typeface="Calibri"/>
              </a:rPr>
              <a:t>roli</a:t>
            </a:r>
            <a:r>
              <a:rPr sz="3200" spc="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v </a:t>
            </a:r>
            <a:r>
              <a:rPr sz="3200" spc="-17" dirty="0">
                <a:solidFill>
                  <a:srgbClr val="000000"/>
                </a:solidFill>
                <a:latin typeface="Calibri"/>
                <a:cs typeface="Calibri"/>
              </a:rPr>
              <a:t>koagulační</a:t>
            </a:r>
          </a:p>
          <a:p>
            <a:pPr marL="344424" marR="0">
              <a:lnSpc>
                <a:spcPts val="3839"/>
              </a:lnSpc>
              <a:spcBef>
                <a:spcPts val="0"/>
              </a:spcBef>
              <a:spcAft>
                <a:spcPts val="0"/>
              </a:spcAft>
            </a:pPr>
            <a:r>
              <a:rPr sz="3200" spc="-19" dirty="0">
                <a:solidFill>
                  <a:srgbClr val="000000"/>
                </a:solidFill>
                <a:latin typeface="Calibri"/>
                <a:cs typeface="Calibri"/>
              </a:rPr>
              <a:t>kaskádě;</a:t>
            </a:r>
            <a:r>
              <a:rPr sz="3200" spc="4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spojnice vnitřní</a:t>
            </a:r>
            <a:r>
              <a:rPr sz="3200" spc="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 vnější</a:t>
            </a:r>
            <a:r>
              <a:rPr sz="3200" spc="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cesty</a:t>
            </a:r>
          </a:p>
          <a:p>
            <a:pPr marL="344424" marR="0">
              <a:lnSpc>
                <a:spcPts val="3842"/>
              </a:lnSpc>
              <a:spcBef>
                <a:spcPts val="50"/>
              </a:spcBef>
              <a:spcAft>
                <a:spcPts val="0"/>
              </a:spcAft>
            </a:pP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koagulace;</a:t>
            </a:r>
            <a:r>
              <a:rPr sz="3200" spc="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aktivuje</a:t>
            </a:r>
            <a:r>
              <a:rPr sz="32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neaktivní</a:t>
            </a:r>
            <a:r>
              <a:rPr sz="3200" spc="6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0000"/>
                </a:solidFill>
                <a:latin typeface="Calibri"/>
                <a:cs typeface="Calibri"/>
              </a:rPr>
              <a:t>protrombin(II)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93368" y="3690968"/>
            <a:ext cx="3912831" cy="532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sz="32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aktivní</a:t>
            </a:r>
            <a:r>
              <a:rPr sz="3200" spc="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trombin</a:t>
            </a:r>
            <a:r>
              <a:rPr sz="3200" spc="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(IIa)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CE91DC5-A09F-F7EA-21BB-454C0C25E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4293096"/>
            <a:ext cx="2868265" cy="229299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00300" y="504591"/>
            <a:ext cx="4492519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Přímé</a:t>
            </a:r>
            <a:r>
              <a:rPr sz="44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inhibitory</a:t>
            </a:r>
            <a:r>
              <a:rPr sz="4400" spc="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Xa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8073874" cy="3265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i="1" spc="-19" dirty="0">
                <a:solidFill>
                  <a:srgbClr val="000000"/>
                </a:solidFill>
                <a:latin typeface="Calibri"/>
                <a:cs typeface="Calibri"/>
              </a:rPr>
              <a:t>Rivaroxaban</a:t>
            </a:r>
            <a:r>
              <a:rPr sz="3200" i="1" spc="1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(Xarelto</a:t>
            </a:r>
            <a:r>
              <a:rPr sz="3200" spc="-13" dirty="0">
                <a:solidFill>
                  <a:srgbClr val="000000"/>
                </a:solidFill>
                <a:latin typeface="Calibri"/>
                <a:cs typeface="Calibri"/>
              </a:rPr>
              <a:t>®)</a:t>
            </a:r>
            <a:r>
              <a:rPr sz="3200" spc="4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i="1" spc="-16" dirty="0">
                <a:solidFill>
                  <a:srgbClr val="000000"/>
                </a:solidFill>
                <a:latin typeface="Calibri"/>
                <a:cs typeface="Calibri"/>
              </a:rPr>
              <a:t>apixaban</a:t>
            </a:r>
            <a:r>
              <a:rPr sz="3200" i="1" spc="1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(Eliquis</a:t>
            </a:r>
            <a:r>
              <a:rPr sz="3200" spc="-13" dirty="0">
                <a:solidFill>
                  <a:srgbClr val="000000"/>
                </a:solidFill>
                <a:latin typeface="Calibri"/>
                <a:cs typeface="Calibri"/>
              </a:rPr>
              <a:t>®)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i="1" spc="-27" dirty="0">
                <a:solidFill>
                  <a:srgbClr val="000000"/>
                </a:solidFill>
                <a:latin typeface="Calibri"/>
                <a:cs typeface="Calibri"/>
              </a:rPr>
              <a:t>edoxaban</a:t>
            </a:r>
            <a:r>
              <a:rPr sz="3200" i="1" spc="10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(Lixiana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®)</a:t>
            </a:r>
          </a:p>
          <a:p>
            <a:pPr marL="0" marR="0">
              <a:lnSpc>
                <a:spcPts val="3899"/>
              </a:lnSpc>
              <a:spcBef>
                <a:spcPts val="709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13" dirty="0">
                <a:solidFill>
                  <a:srgbClr val="000000"/>
                </a:solidFill>
                <a:latin typeface="Calibri"/>
                <a:cs typeface="Calibri"/>
              </a:rPr>
              <a:t>Zatím</a:t>
            </a:r>
            <a:r>
              <a:rPr sz="3200" spc="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nemají</a:t>
            </a:r>
            <a:r>
              <a:rPr sz="3200" spc="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52" dirty="0">
                <a:solidFill>
                  <a:srgbClr val="000000"/>
                </a:solidFill>
                <a:latin typeface="Calibri"/>
                <a:cs typeface="Calibri"/>
              </a:rPr>
              <a:t>svá</a:t>
            </a:r>
            <a:r>
              <a:rPr sz="3200" spc="9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antidota</a:t>
            </a:r>
          </a:p>
          <a:p>
            <a:pPr marL="0" marR="0">
              <a:lnSpc>
                <a:spcPts val="3899"/>
              </a:lnSpc>
              <a:spcBef>
                <a:spcPts val="76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Při </a:t>
            </a:r>
            <a:r>
              <a:rPr sz="3200" spc="-31" dirty="0">
                <a:solidFill>
                  <a:srgbClr val="000000"/>
                </a:solidFill>
                <a:latin typeface="Calibri"/>
                <a:cs typeface="Calibri"/>
              </a:rPr>
              <a:t>předávkování</a:t>
            </a:r>
            <a:r>
              <a:rPr sz="3200" spc="1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se doporučuje</a:t>
            </a:r>
            <a:r>
              <a:rPr sz="3200" spc="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použít</a:t>
            </a:r>
            <a:r>
              <a:rPr sz="32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plazma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(obsahuje</a:t>
            </a:r>
            <a:r>
              <a:rPr sz="3200" spc="6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koagulační</a:t>
            </a:r>
            <a:r>
              <a:rPr sz="3200" spc="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7" dirty="0">
                <a:solidFill>
                  <a:srgbClr val="000000"/>
                </a:solidFill>
                <a:latin typeface="Calibri"/>
                <a:cs typeface="Calibri"/>
              </a:rPr>
              <a:t>faktory)</a:t>
            </a:r>
          </a:p>
          <a:p>
            <a:pPr marL="0" marR="0">
              <a:lnSpc>
                <a:spcPts val="3896"/>
              </a:lnSpc>
              <a:spcBef>
                <a:spcPts val="713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I: FiS,</a:t>
            </a:r>
            <a:r>
              <a:rPr sz="32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PE,</a:t>
            </a:r>
            <a:r>
              <a:rPr sz="32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87" dirty="0">
                <a:solidFill>
                  <a:srgbClr val="000000"/>
                </a:solidFill>
                <a:latin typeface="Calibri"/>
                <a:cs typeface="Calibri"/>
              </a:rPr>
              <a:t>HŽT,</a:t>
            </a:r>
            <a:r>
              <a:rPr sz="3200" spc="9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9" dirty="0">
                <a:solidFill>
                  <a:srgbClr val="000000"/>
                </a:solidFill>
                <a:latin typeface="Calibri"/>
                <a:cs typeface="Calibri"/>
              </a:rPr>
              <a:t>prevence</a:t>
            </a:r>
            <a:r>
              <a:rPr sz="3200" spc="6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embolizace</a:t>
            </a:r>
            <a:r>
              <a:rPr sz="3200" spc="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po</a:t>
            </a:r>
            <a:r>
              <a:rPr sz="32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TEP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02052" y="504591"/>
            <a:ext cx="3893012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spc="-23" dirty="0">
                <a:solidFill>
                  <a:srgbClr val="000000"/>
                </a:solidFill>
                <a:latin typeface="Calibri"/>
                <a:cs typeface="Calibri"/>
              </a:rPr>
              <a:t>Porovnání</a:t>
            </a:r>
            <a:r>
              <a:rPr sz="4400" spc="5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25" dirty="0">
                <a:solidFill>
                  <a:srgbClr val="000000"/>
                </a:solidFill>
                <a:latin typeface="Calibri"/>
                <a:cs typeface="Calibri"/>
              </a:rPr>
              <a:t>DOAC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73505" y="1642507"/>
            <a:ext cx="371907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LP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067179" y="1642507"/>
            <a:ext cx="913209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Prodrug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272663" y="1642507"/>
            <a:ext cx="623778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ELIM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422648" y="1642507"/>
            <a:ext cx="502805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b="1" spc="11" dirty="0">
                <a:solidFill>
                  <a:srgbClr val="FFFFFF"/>
                </a:solidFill>
                <a:latin typeface="Calibri"/>
                <a:cs typeface="Calibri"/>
              </a:rPr>
              <a:t>MÚ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338318" y="1642507"/>
            <a:ext cx="1931385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Dosing</a:t>
            </a:r>
            <a:r>
              <a:rPr sz="1800" b="1" spc="170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interakce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48944" y="2166473"/>
            <a:ext cx="1179453" cy="3175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4" dirty="0">
                <a:solidFill>
                  <a:srgbClr val="000000"/>
                </a:solidFill>
                <a:latin typeface="Calibri"/>
                <a:cs typeface="Calibri"/>
              </a:rPr>
              <a:t>Dabigatran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999742" y="2166473"/>
            <a:ext cx="263946" cy="3175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Y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080258" y="2166473"/>
            <a:ext cx="845820" cy="5921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Renální</a:t>
            </a:r>
          </a:p>
          <a:p>
            <a:pPr marL="0" marR="0">
              <a:lnSpc>
                <a:spcPts val="2163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80%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123055" y="2166473"/>
            <a:ext cx="886616" cy="5921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Inhibice</a:t>
            </a:r>
          </a:p>
          <a:p>
            <a:pPr marL="0" marR="0">
              <a:lnSpc>
                <a:spcPts val="2163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FIIa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55387" y="2166473"/>
            <a:ext cx="409247" cy="3175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2D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249670" y="2166473"/>
            <a:ext cx="568743" cy="3175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P-gp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48944" y="2807224"/>
            <a:ext cx="1062893" cy="957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Apixaban</a:t>
            </a:r>
          </a:p>
          <a:p>
            <a:pPr marL="0" marR="0">
              <a:lnSpc>
                <a:spcPts val="2197"/>
              </a:lnSpc>
              <a:spcBef>
                <a:spcPts val="2844"/>
              </a:spcBef>
              <a:spcAft>
                <a:spcPts val="0"/>
              </a:spcAft>
            </a:pPr>
            <a:r>
              <a:rPr sz="1800" spc="-12" dirty="0">
                <a:solidFill>
                  <a:srgbClr val="000000"/>
                </a:solidFill>
                <a:latin typeface="Calibri"/>
                <a:cs typeface="Calibri"/>
              </a:rPr>
              <a:t>Edoxaban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999742" y="2807224"/>
            <a:ext cx="299963" cy="957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N</a:t>
            </a:r>
          </a:p>
          <a:p>
            <a:pPr marL="0" marR="0">
              <a:lnSpc>
                <a:spcPts val="2197"/>
              </a:lnSpc>
              <a:spcBef>
                <a:spcPts val="2844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N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080258" y="2807224"/>
            <a:ext cx="844897" cy="5917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Renální</a:t>
            </a:r>
          </a:p>
          <a:p>
            <a:pPr marL="0" marR="0">
              <a:lnSpc>
                <a:spcPts val="2161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25%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123055" y="2807224"/>
            <a:ext cx="880504" cy="5917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inhibice</a:t>
            </a:r>
          </a:p>
          <a:p>
            <a:pPr marL="0" marR="0">
              <a:lnSpc>
                <a:spcPts val="2161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8" dirty="0">
                <a:solidFill>
                  <a:srgbClr val="000000"/>
                </a:solidFill>
                <a:latin typeface="Calibri"/>
                <a:cs typeface="Calibri"/>
              </a:rPr>
              <a:t>FXa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5255387" y="2807224"/>
            <a:ext cx="408905" cy="957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2D</a:t>
            </a:r>
          </a:p>
          <a:p>
            <a:pPr marL="0" marR="0">
              <a:lnSpc>
                <a:spcPts val="2197"/>
              </a:lnSpc>
              <a:spcBef>
                <a:spcPts val="2844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1D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249670" y="2807224"/>
            <a:ext cx="1446238" cy="957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CYP</a:t>
            </a:r>
            <a:r>
              <a:rPr sz="1800" spc="-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3A4,</a:t>
            </a:r>
            <a:r>
              <a:rPr sz="1800" spc="3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P-gp</a:t>
            </a:r>
          </a:p>
          <a:p>
            <a:pPr marL="0" marR="0">
              <a:lnSpc>
                <a:spcPts val="2197"/>
              </a:lnSpc>
              <a:spcBef>
                <a:spcPts val="2844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P-gp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080258" y="3447559"/>
            <a:ext cx="844897" cy="591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Renální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35%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123055" y="3447559"/>
            <a:ext cx="885638" cy="591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7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Inhibice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7" dirty="0">
                <a:solidFill>
                  <a:srgbClr val="000000"/>
                </a:solidFill>
                <a:latin typeface="Calibri"/>
                <a:cs typeface="Calibri"/>
              </a:rPr>
              <a:t>FXa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548944" y="4361922"/>
            <a:ext cx="1750957" cy="3175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0" dirty="0">
                <a:solidFill>
                  <a:srgbClr val="000000"/>
                </a:solidFill>
                <a:latin typeface="Calibri"/>
                <a:cs typeface="Calibri"/>
              </a:rPr>
              <a:t>Rivaroxaban</a:t>
            </a:r>
            <a:r>
              <a:rPr sz="1800" spc="208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N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080258" y="4361922"/>
            <a:ext cx="845820" cy="5921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Renální</a:t>
            </a:r>
          </a:p>
          <a:p>
            <a:pPr marL="0" marR="0">
              <a:lnSpc>
                <a:spcPts val="2163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33%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123055" y="4361922"/>
            <a:ext cx="886616" cy="5921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Inhibice</a:t>
            </a:r>
          </a:p>
          <a:p>
            <a:pPr marL="0" marR="0">
              <a:lnSpc>
                <a:spcPts val="2163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8" dirty="0">
                <a:solidFill>
                  <a:srgbClr val="000000"/>
                </a:solidFill>
                <a:latin typeface="Calibri"/>
                <a:cs typeface="Calibri"/>
              </a:rPr>
              <a:t>FXa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5255387" y="4361922"/>
            <a:ext cx="409247" cy="3175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1D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6249670" y="4361922"/>
            <a:ext cx="1446398" cy="3175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CYP</a:t>
            </a:r>
            <a:r>
              <a:rPr sz="1800" spc="-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3A4,</a:t>
            </a:r>
            <a:r>
              <a:rPr sz="1800" spc="3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/>
                <a:cs typeface="Calibri"/>
              </a:rPr>
              <a:t>P-gp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53870" y="504591"/>
            <a:ext cx="5790483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Nepřímá</a:t>
            </a:r>
            <a:r>
              <a:rPr sz="4400" spc="4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7" dirty="0">
                <a:solidFill>
                  <a:srgbClr val="000000"/>
                </a:solidFill>
                <a:latin typeface="Calibri"/>
                <a:cs typeface="Calibri"/>
              </a:rPr>
              <a:t>antikoagulancia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01601"/>
            <a:ext cx="6774292" cy="439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4"/>
              </a:lnSpc>
              <a:spcBef>
                <a:spcPts val="0"/>
              </a:spcBef>
              <a:spcAft>
                <a:spcPts val="0"/>
              </a:spcAft>
            </a:pPr>
            <a:r>
              <a:rPr sz="26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600" spc="115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spc="-21" dirty="0">
                <a:solidFill>
                  <a:srgbClr val="000000"/>
                </a:solidFill>
                <a:latin typeface="Calibri"/>
                <a:cs typeface="Calibri"/>
              </a:rPr>
              <a:t>Warfarin</a:t>
            </a:r>
            <a:r>
              <a:rPr sz="2600" spc="4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0000"/>
                </a:solidFill>
                <a:latin typeface="Calibri"/>
                <a:cs typeface="Calibri"/>
              </a:rPr>
              <a:t>–(skupina </a:t>
            </a:r>
            <a:r>
              <a:rPr sz="2600" spc="-60" dirty="0">
                <a:solidFill>
                  <a:srgbClr val="000000"/>
                </a:solidFill>
                <a:latin typeface="Calibri"/>
                <a:cs typeface="Calibri"/>
              </a:rPr>
              <a:t>tzv.</a:t>
            </a:r>
            <a:r>
              <a:rPr sz="2600" spc="6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0000"/>
                </a:solidFill>
                <a:latin typeface="Calibri"/>
                <a:cs typeface="Calibri"/>
              </a:rPr>
              <a:t>kumarinu)</a:t>
            </a:r>
            <a:r>
              <a:rPr sz="26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600" spc="-11" dirty="0">
                <a:solidFill>
                  <a:srgbClr val="000000"/>
                </a:solidFill>
                <a:latin typeface="Calibri"/>
                <a:cs typeface="Calibri"/>
              </a:rPr>
              <a:t>kompetitivní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3368" y="1957249"/>
            <a:ext cx="3211549" cy="4403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73"/>
              </a:lnSpc>
              <a:spcBef>
                <a:spcPts val="0"/>
              </a:spcBef>
              <a:spcAft>
                <a:spcPts val="0"/>
              </a:spcAft>
            </a:pPr>
            <a:r>
              <a:rPr sz="2600" u="sng" spc="-13" dirty="0">
                <a:solidFill>
                  <a:srgbClr val="000000"/>
                </a:solidFill>
                <a:latin typeface="Calibri"/>
                <a:cs typeface="Calibri"/>
              </a:rPr>
              <a:t>antagonista</a:t>
            </a:r>
            <a:r>
              <a:rPr sz="2600" u="sng" spc="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600" u="sng" dirty="0">
                <a:solidFill>
                  <a:srgbClr val="000000"/>
                </a:solidFill>
                <a:latin typeface="Calibri"/>
                <a:cs typeface="Calibri"/>
              </a:rPr>
              <a:t>vitaminu</a:t>
            </a:r>
            <a:r>
              <a:rPr sz="2600" u="sng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600" u="sng" dirty="0">
                <a:solidFill>
                  <a:srgbClr val="000000"/>
                </a:solidFill>
                <a:latin typeface="Calibri"/>
                <a:cs typeface="Calibri"/>
              </a:rPr>
              <a:t>K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8944" y="2393494"/>
            <a:ext cx="3362837" cy="440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73"/>
              </a:lnSpc>
              <a:spcBef>
                <a:spcPts val="0"/>
              </a:spcBef>
              <a:spcAft>
                <a:spcPts val="0"/>
              </a:spcAft>
            </a:pPr>
            <a:r>
              <a:rPr sz="26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600" spc="115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u="sng" dirty="0">
                <a:solidFill>
                  <a:srgbClr val="000000"/>
                </a:solidFill>
                <a:latin typeface="Calibri"/>
                <a:cs typeface="Calibri"/>
              </a:rPr>
              <a:t>Vitamín</a:t>
            </a:r>
            <a:r>
              <a:rPr sz="2600" spc="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00000"/>
                </a:solidFill>
                <a:latin typeface="Calibri"/>
                <a:cs typeface="Calibri"/>
              </a:rPr>
              <a:t>K </a:t>
            </a:r>
            <a:r>
              <a:rPr sz="1900" i="1" dirty="0">
                <a:solidFill>
                  <a:srgbClr val="000000"/>
                </a:solidFill>
                <a:latin typeface="Calibri"/>
                <a:cs typeface="Calibri"/>
              </a:rPr>
              <a:t>(„</a:t>
            </a:r>
            <a:r>
              <a:rPr sz="1900" i="1" spc="-10" dirty="0">
                <a:solidFill>
                  <a:srgbClr val="000000"/>
                </a:solidFill>
                <a:latin typeface="Calibri"/>
                <a:cs typeface="Calibri"/>
              </a:rPr>
              <a:t>koagulation</a:t>
            </a:r>
            <a:r>
              <a:rPr sz="1900" i="1" dirty="0">
                <a:solidFill>
                  <a:srgbClr val="000000"/>
                </a:solidFill>
                <a:latin typeface="Calibri"/>
                <a:cs typeface="Calibri"/>
              </a:rPr>
              <a:t>“)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06144" y="2822758"/>
            <a:ext cx="5676454" cy="9696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17"/>
              </a:lnSpc>
              <a:spcBef>
                <a:spcPts val="0"/>
              </a:spcBef>
              <a:spcAft>
                <a:spcPts val="0"/>
              </a:spcAft>
            </a:pPr>
            <a:r>
              <a:rPr sz="1900" dirty="0">
                <a:solidFill>
                  <a:srgbClr val="000000"/>
                </a:solidFill>
                <a:latin typeface="Arial"/>
                <a:cs typeface="Arial"/>
              </a:rPr>
              <a:t>–</a:t>
            </a:r>
            <a:r>
              <a:rPr sz="1900" spc="7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0000"/>
                </a:solidFill>
                <a:latin typeface="Calibri"/>
                <a:cs typeface="Calibri"/>
              </a:rPr>
              <a:t>Nutný</a:t>
            </a:r>
            <a:r>
              <a:rPr sz="1900" spc="-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000000"/>
                </a:solidFill>
                <a:latin typeface="Calibri"/>
                <a:cs typeface="Calibri"/>
              </a:rPr>
              <a:t>pro</a:t>
            </a:r>
            <a:r>
              <a:rPr sz="1900" spc="-3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000000"/>
                </a:solidFill>
                <a:latin typeface="Calibri"/>
                <a:cs typeface="Calibri"/>
              </a:rPr>
              <a:t>tvorbu</a:t>
            </a:r>
            <a:r>
              <a:rPr sz="19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000000"/>
                </a:solidFill>
                <a:latin typeface="Calibri"/>
                <a:cs typeface="Calibri"/>
              </a:rPr>
              <a:t>koagulačních</a:t>
            </a:r>
            <a:r>
              <a:rPr sz="19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900" spc="-11" dirty="0">
                <a:solidFill>
                  <a:srgbClr val="000000"/>
                </a:solidFill>
                <a:latin typeface="Calibri"/>
                <a:cs typeface="Calibri"/>
              </a:rPr>
              <a:t>faktorů</a:t>
            </a:r>
            <a:r>
              <a:rPr sz="1900" dirty="0">
                <a:solidFill>
                  <a:srgbClr val="000000"/>
                </a:solidFill>
                <a:latin typeface="Calibri"/>
                <a:cs typeface="Calibri"/>
              </a:rPr>
              <a:t> (II,</a:t>
            </a:r>
            <a:r>
              <a:rPr sz="1900" spc="-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000000"/>
                </a:solidFill>
                <a:latin typeface="Calibri"/>
                <a:cs typeface="Calibri"/>
              </a:rPr>
              <a:t>VII,</a:t>
            </a:r>
            <a:r>
              <a:rPr sz="1900" spc="-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000000"/>
                </a:solidFill>
                <a:latin typeface="Calibri"/>
                <a:cs typeface="Calibri"/>
              </a:rPr>
              <a:t>IX a X)</a:t>
            </a:r>
          </a:p>
          <a:p>
            <a:pPr marL="0" marR="0">
              <a:lnSpc>
                <a:spcPts val="2314"/>
              </a:lnSpc>
              <a:spcBef>
                <a:spcPts val="182"/>
              </a:spcBef>
              <a:spcAft>
                <a:spcPts val="0"/>
              </a:spcAft>
            </a:pPr>
            <a:r>
              <a:rPr sz="1900" dirty="0">
                <a:solidFill>
                  <a:srgbClr val="000000"/>
                </a:solidFill>
                <a:latin typeface="Arial"/>
                <a:cs typeface="Arial"/>
              </a:rPr>
              <a:t>–</a:t>
            </a:r>
            <a:r>
              <a:rPr sz="1900" spc="7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1" dirty="0">
                <a:solidFill>
                  <a:srgbClr val="000000"/>
                </a:solidFill>
                <a:latin typeface="Calibri"/>
                <a:cs typeface="Calibri"/>
              </a:rPr>
              <a:t>Nedostatek:</a:t>
            </a:r>
            <a:r>
              <a:rPr sz="1900" spc="5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000000"/>
                </a:solidFill>
                <a:latin typeface="Calibri"/>
                <a:cs typeface="Calibri"/>
              </a:rPr>
              <a:t>krvácení sliznic, tvorba</a:t>
            </a:r>
            <a:r>
              <a:rPr sz="190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000000"/>
                </a:solidFill>
                <a:latin typeface="Calibri"/>
                <a:cs typeface="Calibri"/>
              </a:rPr>
              <a:t>modřin</a:t>
            </a:r>
          </a:p>
          <a:p>
            <a:pPr marL="0" marR="0">
              <a:lnSpc>
                <a:spcPts val="2317"/>
              </a:lnSpc>
              <a:spcBef>
                <a:spcPts val="203"/>
              </a:spcBef>
              <a:spcAft>
                <a:spcPts val="0"/>
              </a:spcAft>
            </a:pPr>
            <a:r>
              <a:rPr sz="1900" dirty="0">
                <a:solidFill>
                  <a:srgbClr val="000000"/>
                </a:solidFill>
                <a:latin typeface="Arial"/>
                <a:cs typeface="Arial"/>
              </a:rPr>
              <a:t>–</a:t>
            </a:r>
            <a:r>
              <a:rPr sz="1900" spc="7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0000"/>
                </a:solidFill>
                <a:latin typeface="Calibri"/>
                <a:cs typeface="Calibri"/>
              </a:rPr>
              <a:t>Příjem: </a:t>
            </a:r>
            <a:r>
              <a:rPr sz="1900" spc="-12" dirty="0">
                <a:solidFill>
                  <a:srgbClr val="000000"/>
                </a:solidFill>
                <a:latin typeface="Calibri"/>
                <a:cs typeface="Calibri"/>
              </a:rPr>
              <a:t>listová</a:t>
            </a:r>
            <a:r>
              <a:rPr sz="19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000000"/>
                </a:solidFill>
                <a:latin typeface="Calibri"/>
                <a:cs typeface="Calibri"/>
              </a:rPr>
              <a:t>zelenina</a:t>
            </a:r>
            <a:r>
              <a:rPr sz="1900" spc="3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900" spc="10" dirty="0">
                <a:solidFill>
                  <a:srgbClr val="000000"/>
                </a:solidFill>
                <a:latin typeface="Calibri"/>
                <a:cs typeface="Calibri"/>
              </a:rPr>
              <a:t>//</a:t>
            </a:r>
            <a:r>
              <a:rPr sz="1900" dirty="0">
                <a:solidFill>
                  <a:srgbClr val="000000"/>
                </a:solidFill>
                <a:latin typeface="Calibri"/>
                <a:cs typeface="Calibri"/>
              </a:rPr>
              <a:t> tvorba:</a:t>
            </a:r>
            <a:r>
              <a:rPr sz="1900" spc="-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000000"/>
                </a:solidFill>
                <a:latin typeface="Calibri"/>
                <a:cs typeface="Calibri"/>
              </a:rPr>
              <a:t>bakterie tlus. </a:t>
            </a:r>
            <a:r>
              <a:rPr sz="1900" spc="-15" dirty="0">
                <a:solidFill>
                  <a:srgbClr val="000000"/>
                </a:solidFill>
                <a:latin typeface="Calibri"/>
                <a:cs typeface="Calibri"/>
              </a:rPr>
              <a:t>střeva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48944" y="3779476"/>
            <a:ext cx="7962385" cy="2091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95"/>
              </a:lnSpc>
              <a:spcBef>
                <a:spcPts val="0"/>
              </a:spcBef>
              <a:spcAft>
                <a:spcPts val="0"/>
              </a:spcAft>
            </a:pPr>
            <a:r>
              <a:rPr sz="2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200" spc="13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200" spc="-13" dirty="0">
                <a:solidFill>
                  <a:srgbClr val="000000"/>
                </a:solidFill>
                <a:latin typeface="Calibri"/>
                <a:cs typeface="Calibri"/>
              </a:rPr>
              <a:t>Warfarin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r>
              <a:rPr sz="2200" spc="-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podává</a:t>
            </a:r>
            <a:r>
              <a:rPr sz="22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se</a:t>
            </a:r>
            <a:r>
              <a:rPr sz="22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p.o.,</a:t>
            </a:r>
            <a:r>
              <a:rPr sz="2200" spc="-4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spc="-19" dirty="0">
                <a:solidFill>
                  <a:srgbClr val="000000"/>
                </a:solidFill>
                <a:latin typeface="Calibri"/>
                <a:cs typeface="Calibri"/>
              </a:rPr>
              <a:t>dávka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 se</a:t>
            </a:r>
            <a:r>
              <a:rPr sz="22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postupně</a:t>
            </a:r>
            <a:r>
              <a:rPr sz="2200" spc="-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titruje,</a:t>
            </a:r>
            <a:r>
              <a:rPr sz="2200" spc="-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trvá</a:t>
            </a:r>
            <a:r>
              <a:rPr sz="2200" spc="-4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cca 3 </a:t>
            </a:r>
            <a:r>
              <a:rPr sz="2200" spc="-28" dirty="0">
                <a:solidFill>
                  <a:srgbClr val="000000"/>
                </a:solidFill>
                <a:latin typeface="Calibri"/>
                <a:cs typeface="Calibri"/>
              </a:rPr>
              <a:t>dny</a:t>
            </a:r>
          </a:p>
          <a:p>
            <a:pPr marL="344424" marR="0">
              <a:lnSpc>
                <a:spcPts val="2376"/>
              </a:lnSpc>
              <a:spcBef>
                <a:spcPts val="0"/>
              </a:spcBef>
              <a:spcAft>
                <a:spcPts val="0"/>
              </a:spcAft>
            </a:pP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než se účinek</a:t>
            </a:r>
            <a:r>
              <a:rPr sz="2200" spc="-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projeví,</a:t>
            </a:r>
            <a:r>
              <a:rPr sz="2200" spc="-6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jeho</a:t>
            </a:r>
            <a:r>
              <a:rPr sz="22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spc="-13" dirty="0">
                <a:solidFill>
                  <a:srgbClr val="000000"/>
                </a:solidFill>
                <a:latin typeface="Calibri"/>
                <a:cs typeface="Calibri"/>
              </a:rPr>
              <a:t>efekt</a:t>
            </a:r>
            <a:r>
              <a:rPr sz="2200" spc="-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se měří</a:t>
            </a:r>
            <a:r>
              <a:rPr sz="2200" spc="-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pomocí</a:t>
            </a:r>
            <a:r>
              <a:rPr sz="2200" spc="-7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INR</a:t>
            </a:r>
            <a:r>
              <a:rPr sz="2200" spc="5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2200" spc="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přepočtený</a:t>
            </a:r>
          </a:p>
          <a:p>
            <a:pPr marL="344424" marR="0">
              <a:lnSpc>
                <a:spcPts val="2378"/>
              </a:lnSpc>
              <a:spcBef>
                <a:spcPts val="0"/>
              </a:spcBef>
              <a:spcAft>
                <a:spcPts val="0"/>
              </a:spcAft>
            </a:pP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protrombinový</a:t>
            </a:r>
            <a:r>
              <a:rPr sz="2200" spc="-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čas</a:t>
            </a:r>
            <a:r>
              <a:rPr sz="22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spc="-47" dirty="0">
                <a:solidFill>
                  <a:srgbClr val="000000"/>
                </a:solidFill>
                <a:latin typeface="Calibri"/>
                <a:cs typeface="Calibri"/>
              </a:rPr>
              <a:t>(PT,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 Quickův</a:t>
            </a:r>
            <a:r>
              <a:rPr sz="2200" spc="-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čas)</a:t>
            </a:r>
          </a:p>
          <a:p>
            <a:pPr marL="0" marR="0">
              <a:lnSpc>
                <a:spcPts val="2698"/>
              </a:lnSpc>
              <a:spcBef>
                <a:spcPts val="206"/>
              </a:spcBef>
              <a:spcAft>
                <a:spcPts val="0"/>
              </a:spcAft>
            </a:pPr>
            <a:r>
              <a:rPr sz="2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200" spc="13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200" b="1" spc="11" dirty="0">
                <a:solidFill>
                  <a:srgbClr val="000000"/>
                </a:solidFill>
                <a:latin typeface="Calibri"/>
                <a:cs typeface="Calibri"/>
              </a:rPr>
              <a:t>INR</a:t>
            </a:r>
            <a:r>
              <a:rPr sz="2200" b="1" spc="-4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000000"/>
                </a:solidFill>
                <a:latin typeface="Calibri"/>
                <a:cs typeface="Calibri"/>
              </a:rPr>
              <a:t>5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22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vysoká</a:t>
            </a:r>
            <a:r>
              <a:rPr sz="2200" spc="-3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pravděpodobnost</a:t>
            </a:r>
            <a:r>
              <a:rPr sz="2200" spc="-7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krvácení</a:t>
            </a:r>
          </a:p>
          <a:p>
            <a:pPr marL="0" marR="0">
              <a:lnSpc>
                <a:spcPts val="2695"/>
              </a:lnSpc>
              <a:spcBef>
                <a:spcPts val="210"/>
              </a:spcBef>
              <a:spcAft>
                <a:spcPts val="0"/>
              </a:spcAft>
            </a:pPr>
            <a:r>
              <a:rPr sz="2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200" spc="13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Cílová</a:t>
            </a:r>
            <a:r>
              <a:rPr sz="2200" spc="-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INR</a:t>
            </a:r>
            <a:r>
              <a:rPr sz="22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spc="-11" dirty="0">
                <a:solidFill>
                  <a:srgbClr val="000000"/>
                </a:solidFill>
                <a:latin typeface="Calibri"/>
                <a:cs typeface="Calibri"/>
              </a:rPr>
              <a:t>pro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 pacienty</a:t>
            </a:r>
            <a:r>
              <a:rPr sz="22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léčené</a:t>
            </a:r>
            <a:r>
              <a:rPr sz="2200" spc="-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warfarinem</a:t>
            </a:r>
            <a:r>
              <a:rPr sz="2200" spc="49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000000"/>
                </a:solidFill>
                <a:latin typeface="Calibri"/>
                <a:cs typeface="Calibri"/>
              </a:rPr>
              <a:t>2-3</a:t>
            </a:r>
          </a:p>
          <a:p>
            <a:pPr marL="0" marR="0">
              <a:lnSpc>
                <a:spcPts val="2698"/>
              </a:lnSpc>
              <a:spcBef>
                <a:spcPts val="206"/>
              </a:spcBef>
              <a:spcAft>
                <a:spcPts val="0"/>
              </a:spcAft>
            </a:pPr>
            <a:r>
              <a:rPr sz="2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200" spc="13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200" spc="-16" dirty="0">
                <a:solidFill>
                  <a:srgbClr val="000000"/>
                </a:solidFill>
                <a:latin typeface="Calibri"/>
                <a:cs typeface="Calibri"/>
              </a:rPr>
              <a:t>Zdravý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neléčený člověk</a:t>
            </a:r>
            <a:r>
              <a:rPr sz="2200" spc="-5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0000"/>
                </a:solidFill>
                <a:latin typeface="Calibri"/>
                <a:cs typeface="Calibri"/>
              </a:rPr>
              <a:t>INR</a:t>
            </a:r>
            <a:r>
              <a:rPr sz="22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000000"/>
                </a:solidFill>
                <a:latin typeface="Calibri"/>
                <a:cs typeface="Calibri"/>
              </a:rPr>
              <a:t>0,8</a:t>
            </a:r>
            <a:r>
              <a:rPr sz="2200" b="1" spc="-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000000"/>
                </a:solidFill>
                <a:latin typeface="Calibri"/>
                <a:cs typeface="Calibri"/>
              </a:rPr>
              <a:t>- 1,2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753870" y="504591"/>
            <a:ext cx="5790483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Nepřímá</a:t>
            </a:r>
            <a:r>
              <a:rPr sz="4400" spc="4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7" dirty="0">
                <a:solidFill>
                  <a:srgbClr val="000000"/>
                </a:solidFill>
                <a:latin typeface="Calibri"/>
                <a:cs typeface="Calibri"/>
              </a:rPr>
              <a:t>antikoagulancia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0856"/>
            <a:ext cx="7783638" cy="21317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0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u="sng" spc="-30" dirty="0">
                <a:solidFill>
                  <a:srgbClr val="000000"/>
                </a:solidFill>
                <a:latin typeface="Calibri"/>
                <a:cs typeface="Calibri"/>
              </a:rPr>
              <a:t>Warfarin</a:t>
            </a:r>
            <a:r>
              <a:rPr sz="3200" u="sng" spc="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70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pravidelné</a:t>
            </a:r>
            <a:r>
              <a:rPr sz="3200" spc="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monitorování</a:t>
            </a:r>
            <a:r>
              <a:rPr sz="3200" spc="8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1/měsíc</a:t>
            </a:r>
          </a:p>
          <a:p>
            <a:pPr marL="0" marR="0">
              <a:lnSpc>
                <a:spcPts val="3896"/>
              </a:lnSpc>
              <a:spcBef>
                <a:spcPts val="714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Antidotum</a:t>
            </a:r>
            <a:r>
              <a:rPr sz="3200" spc="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vitamin</a:t>
            </a:r>
            <a:r>
              <a:rPr sz="2800" spc="-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K - </a:t>
            </a:r>
            <a:r>
              <a:rPr sz="2800" spc="-11" dirty="0">
                <a:solidFill>
                  <a:srgbClr val="000000"/>
                </a:solidFill>
                <a:latin typeface="Calibri"/>
                <a:cs typeface="Calibri"/>
              </a:rPr>
              <a:t>Kanavit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®,</a:t>
            </a:r>
          </a:p>
          <a:p>
            <a:pPr marL="344424" marR="0">
              <a:lnSpc>
                <a:spcPts val="343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plazma obsahující</a:t>
            </a:r>
            <a:r>
              <a:rPr sz="28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11" dirty="0">
                <a:solidFill>
                  <a:srgbClr val="000000"/>
                </a:solidFill>
                <a:latin typeface="Calibri"/>
                <a:cs typeface="Calibri"/>
              </a:rPr>
              <a:t>koagulační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 faktory</a:t>
            </a:r>
          </a:p>
          <a:p>
            <a:pPr marL="0" marR="0">
              <a:lnSpc>
                <a:spcPts val="3906"/>
              </a:lnSpc>
              <a:spcBef>
                <a:spcPts val="762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u="sng" spc="-29" dirty="0">
                <a:solidFill>
                  <a:srgbClr val="000000"/>
                </a:solidFill>
                <a:latin typeface="Calibri"/>
                <a:cs typeface="Calibri"/>
              </a:rPr>
              <a:t>Warfarinová</a:t>
            </a:r>
            <a:r>
              <a:rPr sz="3200" u="sng" spc="10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u="sng" spc="-14" dirty="0">
                <a:solidFill>
                  <a:srgbClr val="000000"/>
                </a:solidFill>
                <a:latin typeface="Calibri"/>
                <a:cs typeface="Calibri"/>
              </a:rPr>
              <a:t>dieta:</a:t>
            </a:r>
            <a:r>
              <a:rPr sz="3200" u="sng" spc="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70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přísun</a:t>
            </a:r>
            <a:r>
              <a:rPr sz="3200" spc="4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vit</a:t>
            </a:r>
            <a:r>
              <a:rPr sz="32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K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3368" y="3727544"/>
            <a:ext cx="3689228" cy="532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spc="-25" dirty="0">
                <a:solidFill>
                  <a:srgbClr val="000000"/>
                </a:solidFill>
                <a:latin typeface="Calibri"/>
                <a:cs typeface="Calibri"/>
              </a:rPr>
              <a:t>by</a:t>
            </a:r>
            <a:r>
              <a:rPr sz="3200" spc="3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měl</a:t>
            </a:r>
            <a:r>
              <a:rPr sz="3200" spc="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být</a:t>
            </a:r>
            <a:r>
              <a:rPr sz="3200" spc="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9" dirty="0">
                <a:solidFill>
                  <a:srgbClr val="000000"/>
                </a:solidFill>
                <a:latin typeface="Calibri"/>
                <a:cs typeface="Calibri"/>
              </a:rPr>
              <a:t>pravidelný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E1DD142-DD1E-9AD4-B41A-82C449EB6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7446" y="3779651"/>
            <a:ext cx="3477527" cy="287498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037334" y="504591"/>
            <a:ext cx="5220967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spc="-28" dirty="0">
                <a:solidFill>
                  <a:srgbClr val="000000"/>
                </a:solidFill>
                <a:latin typeface="Calibri"/>
                <a:cs typeface="Calibri"/>
              </a:rPr>
              <a:t>Warfarin</a:t>
            </a:r>
            <a:r>
              <a:rPr sz="4400" spc="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v</a:t>
            </a:r>
            <a:r>
              <a:rPr sz="44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8" dirty="0">
                <a:solidFill>
                  <a:srgbClr val="000000"/>
                </a:solidFill>
                <a:latin typeface="Calibri"/>
                <a:cs typeface="Calibri"/>
              </a:rPr>
              <a:t>těhotenství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6451015" cy="33628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44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b="1" spc="-35" dirty="0">
                <a:solidFill>
                  <a:srgbClr val="FF0000"/>
                </a:solidFill>
                <a:latin typeface="Calibri"/>
                <a:cs typeface="Calibri"/>
              </a:rPr>
              <a:t>KONTRAINDIKOVÁN</a:t>
            </a: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!!</a:t>
            </a:r>
          </a:p>
          <a:p>
            <a:pPr marL="0" marR="0">
              <a:lnSpc>
                <a:spcPts val="3896"/>
              </a:lnSpc>
              <a:spcBef>
                <a:spcPts val="714"/>
              </a:spcBef>
              <a:spcAft>
                <a:spcPts val="0"/>
              </a:spcAft>
            </a:pPr>
            <a:r>
              <a:rPr sz="3200" spc="-10" dirty="0">
                <a:solidFill>
                  <a:srgbClr val="000000"/>
                </a:solidFill>
                <a:latin typeface="Calibri"/>
                <a:cs typeface="Calibri"/>
              </a:rPr>
              <a:t>Prochází</a:t>
            </a:r>
            <a:r>
              <a:rPr sz="32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placentární</a:t>
            </a:r>
            <a:r>
              <a:rPr sz="3200" spc="5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bariérou</a:t>
            </a:r>
          </a:p>
          <a:p>
            <a:pPr marL="0" marR="0">
              <a:lnSpc>
                <a:spcPts val="3896"/>
              </a:lnSpc>
              <a:spcBef>
                <a:spcPts val="713"/>
              </a:spcBef>
              <a:spcAft>
                <a:spcPts val="0"/>
              </a:spcAft>
            </a:pP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Je</a:t>
            </a:r>
            <a:r>
              <a:rPr sz="3200" b="1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spc="-27" dirty="0">
                <a:solidFill>
                  <a:srgbClr val="000000"/>
                </a:solidFill>
                <a:latin typeface="Calibri"/>
                <a:cs typeface="Calibri"/>
              </a:rPr>
              <a:t>teratogen</a:t>
            </a:r>
            <a:r>
              <a:rPr sz="3200" b="1" spc="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b="1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spc="-28" dirty="0">
                <a:solidFill>
                  <a:srgbClr val="000000"/>
                </a:solidFill>
                <a:latin typeface="Calibri"/>
                <a:cs typeface="Calibri"/>
              </a:rPr>
              <a:t>fetal</a:t>
            </a:r>
            <a:r>
              <a:rPr sz="3200" b="1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spc="-14" dirty="0">
                <a:solidFill>
                  <a:srgbClr val="000000"/>
                </a:solidFill>
                <a:latin typeface="Calibri"/>
                <a:cs typeface="Calibri"/>
              </a:rPr>
              <a:t>warfarin</a:t>
            </a:r>
            <a:r>
              <a:rPr sz="3200" b="1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spc="-23" dirty="0">
                <a:solidFill>
                  <a:srgbClr val="000000"/>
                </a:solidFill>
                <a:latin typeface="Calibri"/>
                <a:cs typeface="Calibri"/>
              </a:rPr>
              <a:t>syndrom</a:t>
            </a:r>
          </a:p>
          <a:p>
            <a:pPr marL="0" marR="0">
              <a:lnSpc>
                <a:spcPts val="3899"/>
              </a:lnSpc>
              <a:spcBef>
                <a:spcPts val="709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-sedlovitý</a:t>
            </a:r>
            <a:r>
              <a:rPr sz="32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nos,</a:t>
            </a:r>
            <a:r>
              <a:rPr sz="32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zpomalený</a:t>
            </a:r>
            <a:r>
              <a:rPr sz="3200" spc="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růst,</a:t>
            </a:r>
          </a:p>
          <a:p>
            <a:pPr marL="0" marR="0">
              <a:lnSpc>
                <a:spcPts val="3899"/>
              </a:lnSpc>
              <a:spcBef>
                <a:spcPts val="710"/>
              </a:spcBef>
              <a:spcAft>
                <a:spcPts val="0"/>
              </a:spcAft>
            </a:pPr>
            <a:r>
              <a:rPr sz="3200" spc="-24" dirty="0">
                <a:solidFill>
                  <a:srgbClr val="000000"/>
                </a:solidFill>
                <a:latin typeface="Calibri"/>
                <a:cs typeface="Calibri"/>
              </a:rPr>
              <a:t>defekty</a:t>
            </a:r>
            <a:r>
              <a:rPr sz="3200" spc="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vývoje</a:t>
            </a:r>
            <a:r>
              <a:rPr sz="32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2" dirty="0">
                <a:solidFill>
                  <a:srgbClr val="000000"/>
                </a:solidFill>
                <a:latin typeface="Calibri"/>
                <a:cs typeface="Calibri"/>
              </a:rPr>
              <a:t>končetin,</a:t>
            </a:r>
          </a:p>
          <a:p>
            <a:pPr marL="344424" marR="0">
              <a:lnSpc>
                <a:spcPts val="3842"/>
              </a:lnSpc>
              <a:spcBef>
                <a:spcPts val="5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očí</a:t>
            </a:r>
            <a:r>
              <a:rPr sz="320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 CNS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68398" y="227393"/>
            <a:ext cx="4964287" cy="659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95"/>
              </a:lnSpc>
              <a:spcBef>
                <a:spcPts val="0"/>
              </a:spcBef>
              <a:spcAft>
                <a:spcPts val="0"/>
              </a:spcAft>
            </a:pPr>
            <a:r>
              <a:rPr sz="4000" spc="-17" dirty="0">
                <a:solidFill>
                  <a:srgbClr val="000000"/>
                </a:solidFill>
                <a:latin typeface="Calibri"/>
                <a:cs typeface="Calibri"/>
              </a:rPr>
              <a:t>II.Protidestičková</a:t>
            </a:r>
            <a:r>
              <a:rPr sz="4000" spc="-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0000"/>
                </a:solidFill>
                <a:latin typeface="Calibri"/>
                <a:cs typeface="Calibri"/>
              </a:rPr>
              <a:t>léčiva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909316" y="837247"/>
            <a:ext cx="3502527" cy="659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95"/>
              </a:lnSpc>
              <a:spcBef>
                <a:spcPts val="0"/>
              </a:spcBef>
              <a:spcAft>
                <a:spcPts val="0"/>
              </a:spcAft>
            </a:pPr>
            <a:r>
              <a:rPr sz="4000" dirty="0">
                <a:solidFill>
                  <a:srgbClr val="000000"/>
                </a:solidFill>
                <a:latin typeface="Calibri"/>
                <a:cs typeface="Calibri"/>
              </a:rPr>
              <a:t>(antiagregancia)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48944" y="1639489"/>
            <a:ext cx="7477411" cy="3145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27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800" spc="103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u="sng" spc="-16" dirty="0">
                <a:solidFill>
                  <a:srgbClr val="000000"/>
                </a:solidFill>
                <a:latin typeface="Calibri"/>
                <a:cs typeface="Calibri"/>
              </a:rPr>
              <a:t>Trombocyty:</a:t>
            </a:r>
            <a:r>
              <a:rPr sz="2800" spc="-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u="sng" dirty="0">
                <a:solidFill>
                  <a:srgbClr val="000000"/>
                </a:solidFill>
                <a:latin typeface="Calibri"/>
                <a:cs typeface="Calibri"/>
              </a:rPr>
              <a:t>adherují</a:t>
            </a:r>
            <a:r>
              <a:rPr sz="2800" spc="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pomocí</a:t>
            </a:r>
            <a:r>
              <a:rPr sz="2800" spc="-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vWF</a:t>
            </a:r>
            <a:r>
              <a:rPr sz="28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na </a:t>
            </a:r>
            <a:r>
              <a:rPr sz="2800" spc="-29" dirty="0">
                <a:solidFill>
                  <a:srgbClr val="000000"/>
                </a:solidFill>
                <a:latin typeface="Calibri"/>
                <a:cs typeface="Calibri"/>
              </a:rPr>
              <a:t>poškozený</a:t>
            </a:r>
          </a:p>
          <a:p>
            <a:pPr marL="344424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endotel,</a:t>
            </a:r>
            <a:r>
              <a:rPr sz="2800" spc="-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u="sng" dirty="0">
                <a:solidFill>
                  <a:srgbClr val="000000"/>
                </a:solidFill>
                <a:latin typeface="Calibri"/>
                <a:cs typeface="Calibri"/>
              </a:rPr>
              <a:t>agregují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 pomocí fibrinogenu</a:t>
            </a:r>
          </a:p>
          <a:p>
            <a:pPr marL="0" marR="0">
              <a:lnSpc>
                <a:spcPts val="3899"/>
              </a:lnSpc>
              <a:spcBef>
                <a:spcPts val="708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Léčiva</a:t>
            </a:r>
            <a:r>
              <a:rPr sz="3200" spc="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zabraňující</a:t>
            </a:r>
            <a:r>
              <a:rPr sz="3200" spc="3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aktivaci</a:t>
            </a:r>
            <a:r>
              <a:rPr sz="32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agregaci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trombocytů</a:t>
            </a:r>
          </a:p>
          <a:p>
            <a:pPr marL="0" marR="0">
              <a:lnSpc>
                <a:spcPts val="3896"/>
              </a:lnSpc>
              <a:spcBef>
                <a:spcPts val="712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Působí</a:t>
            </a:r>
            <a:r>
              <a:rPr sz="3200" spc="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na </a:t>
            </a:r>
            <a:r>
              <a:rPr sz="3200" spc="-31" dirty="0">
                <a:solidFill>
                  <a:srgbClr val="000000"/>
                </a:solidFill>
                <a:latin typeface="Calibri"/>
                <a:cs typeface="Calibri"/>
              </a:rPr>
              <a:t>rozdílných</a:t>
            </a:r>
            <a:r>
              <a:rPr sz="3200" spc="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místech</a:t>
            </a:r>
            <a:r>
              <a:rPr sz="3200" spc="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agregace</a:t>
            </a:r>
          </a:p>
          <a:p>
            <a:pPr marL="0" marR="0">
              <a:lnSpc>
                <a:spcPts val="3896"/>
              </a:lnSpc>
              <a:spcBef>
                <a:spcPts val="764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I: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8" dirty="0">
                <a:solidFill>
                  <a:srgbClr val="000000"/>
                </a:solidFill>
                <a:latin typeface="Calibri"/>
                <a:cs typeface="Calibri"/>
              </a:rPr>
              <a:t>prevence</a:t>
            </a:r>
            <a:r>
              <a:rPr sz="3200" spc="6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8" dirty="0">
                <a:solidFill>
                  <a:srgbClr val="000000"/>
                </a:solidFill>
                <a:latin typeface="Calibri"/>
                <a:cs typeface="Calibri"/>
              </a:rPr>
              <a:t>trombóz,</a:t>
            </a:r>
            <a:r>
              <a:rPr sz="3200" spc="5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ICHS,</a:t>
            </a:r>
            <a:r>
              <a:rPr sz="3200" spc="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ICHDKK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87524" y="504591"/>
            <a:ext cx="4725442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spc="-17" dirty="0">
                <a:solidFill>
                  <a:srgbClr val="000000"/>
                </a:solidFill>
                <a:latin typeface="Calibri"/>
                <a:cs typeface="Calibri"/>
              </a:rPr>
              <a:t>Antiagregancia</a:t>
            </a:r>
            <a:r>
              <a:rPr sz="4400" spc="10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-ASA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0856"/>
            <a:ext cx="7837442" cy="533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0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u="sng" dirty="0">
                <a:solidFill>
                  <a:srgbClr val="000000"/>
                </a:solidFill>
                <a:latin typeface="Calibri"/>
                <a:cs typeface="Calibri"/>
              </a:rPr>
              <a:t>Acetylsalicylová</a:t>
            </a:r>
            <a:r>
              <a:rPr sz="3200" u="sng" spc="5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u="sng" dirty="0">
                <a:solidFill>
                  <a:srgbClr val="000000"/>
                </a:solidFill>
                <a:latin typeface="Calibri"/>
                <a:cs typeface="Calibri"/>
              </a:rPr>
              <a:t>kyselina</a:t>
            </a:r>
            <a:r>
              <a:rPr sz="3200" u="sng" spc="5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7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7" dirty="0">
                <a:solidFill>
                  <a:srgbClr val="000000"/>
                </a:solidFill>
                <a:latin typeface="Calibri"/>
                <a:cs typeface="Calibri"/>
              </a:rPr>
              <a:t>zabraňuje</a:t>
            </a:r>
            <a:r>
              <a:rPr sz="3200" spc="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33" dirty="0">
                <a:solidFill>
                  <a:srgbClr val="000000"/>
                </a:solidFill>
                <a:latin typeface="Calibri"/>
                <a:cs typeface="Calibri"/>
              </a:rPr>
              <a:t>syntéze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3368" y="2129884"/>
            <a:ext cx="7192410" cy="532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spc="-22" dirty="0">
                <a:solidFill>
                  <a:srgbClr val="000000"/>
                </a:solidFill>
                <a:latin typeface="Calibri"/>
                <a:cs typeface="Calibri"/>
              </a:rPr>
              <a:t>tromboxanu</a:t>
            </a:r>
            <a:r>
              <a:rPr sz="3200" spc="7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3200" spc="35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,</a:t>
            </a:r>
            <a:r>
              <a:rPr sz="32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který</a:t>
            </a:r>
            <a:r>
              <a:rPr sz="3200" spc="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je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aktivátor</a:t>
            </a:r>
            <a:r>
              <a:rPr sz="3200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agregace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243961" y="2355114"/>
            <a:ext cx="289890" cy="3692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07"/>
              </a:lnSpc>
              <a:spcBef>
                <a:spcPts val="0"/>
              </a:spcBef>
              <a:spcAft>
                <a:spcPts val="0"/>
              </a:spcAft>
            </a:pPr>
            <a:r>
              <a:rPr sz="215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93368" y="2617274"/>
            <a:ext cx="1512883" cy="533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9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destiček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48944" y="3202744"/>
            <a:ext cx="7208223" cy="533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9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Antiagregační</a:t>
            </a:r>
            <a:r>
              <a:rPr sz="3200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6" dirty="0">
                <a:solidFill>
                  <a:srgbClr val="000000"/>
                </a:solidFill>
                <a:latin typeface="Calibri"/>
                <a:cs typeface="Calibri"/>
              </a:rPr>
              <a:t>dávka</a:t>
            </a:r>
            <a:r>
              <a:rPr sz="3200" spc="5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ASA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00000"/>
                </a:solidFill>
                <a:latin typeface="Calibri"/>
                <a:cs typeface="Calibri"/>
              </a:rPr>
              <a:t>75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-150</a:t>
            </a:r>
            <a:r>
              <a:rPr sz="3200" spc="8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18" dirty="0">
                <a:solidFill>
                  <a:srgbClr val="000000"/>
                </a:solidFill>
                <a:latin typeface="Calibri"/>
                <a:cs typeface="Calibri"/>
              </a:rPr>
              <a:t>mg/den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06144" y="3773978"/>
            <a:ext cx="6984625" cy="473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27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Arial"/>
                <a:cs typeface="Arial"/>
              </a:rPr>
              <a:t>–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V ČR běžně</a:t>
            </a:r>
            <a:r>
              <a:rPr sz="28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12" dirty="0">
                <a:solidFill>
                  <a:srgbClr val="000000"/>
                </a:solidFill>
                <a:latin typeface="Calibri"/>
                <a:cs typeface="Calibri"/>
              </a:rPr>
              <a:t>100mg/den</a:t>
            </a:r>
            <a:r>
              <a:rPr sz="28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(Aspirin®, Anopyrin®)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41ADBF8-9C69-AB8D-41B8-F8DACE687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363690"/>
            <a:ext cx="4218206" cy="249431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50722" y="227393"/>
            <a:ext cx="7796250" cy="659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95"/>
              </a:lnSpc>
              <a:spcBef>
                <a:spcPts val="0"/>
              </a:spcBef>
              <a:spcAft>
                <a:spcPts val="0"/>
              </a:spcAft>
            </a:pPr>
            <a:r>
              <a:rPr sz="4000" spc="-23" dirty="0">
                <a:solidFill>
                  <a:srgbClr val="000000"/>
                </a:solidFill>
                <a:latin typeface="Calibri"/>
                <a:cs typeface="Calibri"/>
              </a:rPr>
              <a:t>Protidestičková</a:t>
            </a:r>
            <a:r>
              <a:rPr sz="40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0000"/>
                </a:solidFill>
                <a:latin typeface="Calibri"/>
                <a:cs typeface="Calibri"/>
              </a:rPr>
              <a:t>léčba,</a:t>
            </a:r>
            <a:r>
              <a:rPr sz="4000" spc="-3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spc="-17" dirty="0">
                <a:solidFill>
                  <a:srgbClr val="000000"/>
                </a:solidFill>
                <a:latin typeface="Calibri"/>
                <a:cs typeface="Calibri"/>
              </a:rPr>
              <a:t>venofarmaka</a:t>
            </a:r>
            <a:r>
              <a:rPr sz="40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94206" y="837247"/>
            <a:ext cx="6506970" cy="659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95"/>
              </a:lnSpc>
              <a:spcBef>
                <a:spcPts val="0"/>
              </a:spcBef>
              <a:spcAft>
                <a:spcPts val="0"/>
              </a:spcAft>
            </a:pPr>
            <a:r>
              <a:rPr sz="4000" spc="-11" dirty="0">
                <a:solidFill>
                  <a:srgbClr val="000000"/>
                </a:solidFill>
                <a:latin typeface="Calibri"/>
                <a:cs typeface="Calibri"/>
              </a:rPr>
              <a:t>léčiva</a:t>
            </a:r>
            <a:r>
              <a:rPr sz="4000" spc="-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0000"/>
                </a:solidFill>
                <a:latin typeface="Calibri"/>
                <a:cs typeface="Calibri"/>
              </a:rPr>
              <a:t>ovlivňující </a:t>
            </a:r>
            <a:r>
              <a:rPr sz="4000" spc="-21" dirty="0">
                <a:solidFill>
                  <a:srgbClr val="000000"/>
                </a:solidFill>
                <a:latin typeface="Calibri"/>
                <a:cs typeface="Calibri"/>
              </a:rPr>
              <a:t>srážlivost</a:t>
            </a:r>
            <a:r>
              <a:rPr sz="4000" spc="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0000"/>
                </a:solidFill>
                <a:latin typeface="Calibri"/>
                <a:cs typeface="Calibri"/>
              </a:rPr>
              <a:t>krve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48944" y="1641823"/>
            <a:ext cx="8140317" cy="316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Lč</a:t>
            </a:r>
            <a:r>
              <a:rPr sz="32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ovlivňující</a:t>
            </a:r>
            <a:r>
              <a:rPr sz="3200" spc="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3" dirty="0">
                <a:solidFill>
                  <a:srgbClr val="000000"/>
                </a:solidFill>
                <a:latin typeface="Calibri"/>
                <a:cs typeface="Calibri"/>
              </a:rPr>
              <a:t>proces</a:t>
            </a:r>
            <a:r>
              <a:rPr sz="3200" spc="4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4" dirty="0">
                <a:solidFill>
                  <a:srgbClr val="000000"/>
                </a:solidFill>
                <a:latin typeface="Calibri"/>
                <a:cs typeface="Calibri"/>
              </a:rPr>
              <a:t>srážení</a:t>
            </a:r>
            <a:r>
              <a:rPr sz="320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krve</a:t>
            </a:r>
            <a:r>
              <a:rPr sz="3200" spc="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sz="32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8" dirty="0">
                <a:solidFill>
                  <a:srgbClr val="000000"/>
                </a:solidFill>
                <a:latin typeface="Calibri"/>
                <a:cs typeface="Calibri"/>
              </a:rPr>
              <a:t>úrovni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koagulační</a:t>
            </a:r>
            <a:r>
              <a:rPr sz="3200" spc="7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1" dirty="0">
                <a:solidFill>
                  <a:srgbClr val="000000"/>
                </a:solidFill>
                <a:latin typeface="Calibri"/>
                <a:cs typeface="Calibri"/>
              </a:rPr>
              <a:t>kaskády</a:t>
            </a:r>
            <a:r>
              <a:rPr sz="3200" spc="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 </a:t>
            </a: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agregace</a:t>
            </a:r>
          </a:p>
          <a:p>
            <a:pPr marL="344424" marR="0">
              <a:lnSpc>
                <a:spcPts val="3839"/>
              </a:lnSpc>
              <a:spcBef>
                <a:spcPts val="50"/>
              </a:spcBef>
              <a:spcAft>
                <a:spcPts val="0"/>
              </a:spcAft>
            </a:pPr>
            <a:r>
              <a:rPr sz="3200" spc="-10" dirty="0">
                <a:solidFill>
                  <a:srgbClr val="000000"/>
                </a:solidFill>
                <a:latin typeface="Calibri"/>
                <a:cs typeface="Calibri"/>
              </a:rPr>
              <a:t>(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antikoagulancia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,</a:t>
            </a:r>
            <a:r>
              <a:rPr sz="32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000000"/>
                </a:solidFill>
                <a:latin typeface="Calibri"/>
                <a:cs typeface="Calibri"/>
              </a:rPr>
              <a:t>antiagregancia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)</a:t>
            </a:r>
          </a:p>
          <a:p>
            <a:pPr marL="0" marR="0">
              <a:lnSpc>
                <a:spcPts val="3899"/>
              </a:lnSpc>
              <a:spcBef>
                <a:spcPts val="71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Lč</a:t>
            </a:r>
            <a:r>
              <a:rPr sz="32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ovlivňující</a:t>
            </a:r>
            <a:r>
              <a:rPr sz="3200" spc="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fibrinolýzu</a:t>
            </a:r>
            <a:r>
              <a:rPr sz="32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7" dirty="0">
                <a:solidFill>
                  <a:srgbClr val="000000"/>
                </a:solidFill>
                <a:latin typeface="Calibri"/>
                <a:cs typeface="Calibri"/>
              </a:rPr>
              <a:t>odstranění</a:t>
            </a:r>
            <a:r>
              <a:rPr sz="3200" spc="6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fibrinové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spc="-18" dirty="0">
                <a:solidFill>
                  <a:srgbClr val="000000"/>
                </a:solidFill>
                <a:latin typeface="Calibri"/>
                <a:cs typeface="Calibri"/>
              </a:rPr>
              <a:t>zátky</a:t>
            </a:r>
            <a:r>
              <a:rPr sz="32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0000"/>
                </a:solidFill>
                <a:latin typeface="Calibri"/>
                <a:cs typeface="Calibri"/>
              </a:rPr>
              <a:t>(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fibrinolytika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,</a:t>
            </a:r>
            <a:r>
              <a:rPr sz="3200" spc="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antifibrinolytika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)</a:t>
            </a:r>
          </a:p>
          <a:p>
            <a:pPr marL="0" marR="0">
              <a:lnSpc>
                <a:spcPts val="3896"/>
              </a:lnSpc>
              <a:spcBef>
                <a:spcPts val="714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Léčiva</a:t>
            </a:r>
            <a:r>
              <a:rPr sz="3200" spc="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ovlivňující</a:t>
            </a:r>
            <a:r>
              <a:rPr sz="3200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cévní</a:t>
            </a:r>
            <a:r>
              <a:rPr sz="3200" spc="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9" dirty="0">
                <a:solidFill>
                  <a:srgbClr val="000000"/>
                </a:solidFill>
                <a:latin typeface="Calibri"/>
                <a:cs typeface="Calibri"/>
              </a:rPr>
              <a:t>stěnu</a:t>
            </a:r>
            <a:r>
              <a:rPr sz="3200" spc="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 </a:t>
            </a:r>
            <a:r>
              <a:rPr sz="3200" spc="-19" dirty="0">
                <a:solidFill>
                  <a:srgbClr val="000000"/>
                </a:solidFill>
                <a:latin typeface="Calibri"/>
                <a:cs typeface="Calibri"/>
              </a:rPr>
              <a:t>reologické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93368" y="4763955"/>
            <a:ext cx="5086632" cy="533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9"/>
              </a:lnSpc>
              <a:spcBef>
                <a:spcPts val="0"/>
              </a:spcBef>
              <a:spcAft>
                <a:spcPts val="0"/>
              </a:spcAft>
            </a:pP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vlastnosti</a:t>
            </a:r>
            <a:r>
              <a:rPr sz="3200" spc="6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krve</a:t>
            </a:r>
            <a:r>
              <a:rPr sz="3200" spc="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17" dirty="0">
                <a:solidFill>
                  <a:srgbClr val="000000"/>
                </a:solidFill>
                <a:latin typeface="Calibri"/>
                <a:cs typeface="Calibri"/>
              </a:rPr>
              <a:t>(</a:t>
            </a:r>
            <a:r>
              <a:rPr sz="3200" b="1" spc="-13" dirty="0">
                <a:solidFill>
                  <a:srgbClr val="000000"/>
                </a:solidFill>
                <a:latin typeface="Calibri"/>
                <a:cs typeface="Calibri"/>
              </a:rPr>
              <a:t>venofarmaka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97026" y="504591"/>
            <a:ext cx="7502073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Acetylsalicylová</a:t>
            </a:r>
            <a:r>
              <a:rPr sz="4400" spc="7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kyselina</a:t>
            </a:r>
            <a:r>
              <a:rPr sz="4400" spc="4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5" dirty="0">
                <a:solidFill>
                  <a:srgbClr val="000000"/>
                </a:solidFill>
                <a:latin typeface="Calibri"/>
                <a:cs typeface="Calibri"/>
              </a:rPr>
              <a:t>historie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8190470" cy="316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13" dirty="0">
                <a:solidFill>
                  <a:srgbClr val="000000"/>
                </a:solidFill>
                <a:latin typeface="Calibri"/>
                <a:cs typeface="Calibri"/>
              </a:rPr>
              <a:t>5.</a:t>
            </a:r>
            <a:r>
              <a:rPr sz="32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4" dirty="0">
                <a:solidFill>
                  <a:srgbClr val="000000"/>
                </a:solidFill>
                <a:latin typeface="Calibri"/>
                <a:cs typeface="Calibri"/>
              </a:rPr>
              <a:t>stol</a:t>
            </a:r>
            <a:r>
              <a:rPr sz="3200" spc="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52" dirty="0">
                <a:solidFill>
                  <a:srgbClr val="000000"/>
                </a:solidFill>
                <a:latin typeface="Calibri"/>
                <a:cs typeface="Calibri"/>
              </a:rPr>
              <a:t>př.nl.</a:t>
            </a:r>
            <a:r>
              <a:rPr sz="3200" spc="7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Hippokrates</a:t>
            </a:r>
            <a:r>
              <a:rPr sz="3200" spc="3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odvary</a:t>
            </a:r>
            <a:r>
              <a:rPr sz="3200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z kůry</a:t>
            </a:r>
            <a:r>
              <a:rPr sz="32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vrby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bílé (</a:t>
            </a:r>
            <a:r>
              <a:rPr sz="3200" i="1" dirty="0">
                <a:solidFill>
                  <a:srgbClr val="000000"/>
                </a:solidFill>
                <a:latin typeface="Calibri"/>
                <a:cs typeface="Calibri"/>
              </a:rPr>
              <a:t>Salix</a:t>
            </a:r>
            <a:r>
              <a:rPr sz="3200" i="1" spc="3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rgbClr val="000000"/>
                </a:solidFill>
                <a:latin typeface="Calibri"/>
                <a:cs typeface="Calibri"/>
              </a:rPr>
              <a:t>alba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)</a:t>
            </a:r>
            <a:r>
              <a:rPr sz="3200" spc="5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analgetický</a:t>
            </a:r>
            <a:r>
              <a:rPr sz="32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+ </a:t>
            </a:r>
            <a:r>
              <a:rPr sz="3200" spc="-13" dirty="0">
                <a:solidFill>
                  <a:srgbClr val="000000"/>
                </a:solidFill>
                <a:latin typeface="Calibri"/>
                <a:cs typeface="Calibri"/>
              </a:rPr>
              <a:t>antipyretický</a:t>
            </a:r>
          </a:p>
          <a:p>
            <a:pPr marL="344424" marR="0">
              <a:lnSpc>
                <a:spcPts val="3839"/>
              </a:lnSpc>
              <a:spcBef>
                <a:spcPts val="50"/>
              </a:spcBef>
              <a:spcAft>
                <a:spcPts val="0"/>
              </a:spcAft>
            </a:pPr>
            <a:r>
              <a:rPr sz="3200" spc="-28" dirty="0">
                <a:solidFill>
                  <a:srgbClr val="000000"/>
                </a:solidFill>
                <a:latin typeface="Calibri"/>
                <a:cs typeface="Calibri"/>
              </a:rPr>
              <a:t>efekt,</a:t>
            </a:r>
            <a:r>
              <a:rPr sz="3200" spc="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ale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nevěděli</a:t>
            </a:r>
            <a:r>
              <a:rPr sz="3200" spc="4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2" dirty="0">
                <a:solidFill>
                  <a:srgbClr val="000000"/>
                </a:solidFill>
                <a:latin typeface="Calibri"/>
                <a:cs typeface="Calibri"/>
              </a:rPr>
              <a:t>proč</a:t>
            </a:r>
          </a:p>
          <a:p>
            <a:pPr marL="0" marR="0">
              <a:lnSpc>
                <a:spcPts val="3899"/>
              </a:lnSpc>
              <a:spcBef>
                <a:spcPts val="71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1838</a:t>
            </a:r>
            <a:r>
              <a:rPr sz="3200" spc="6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prvně</a:t>
            </a:r>
            <a:r>
              <a:rPr sz="3200" spc="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3" dirty="0">
                <a:solidFill>
                  <a:srgbClr val="000000"/>
                </a:solidFill>
                <a:latin typeface="Calibri"/>
                <a:cs typeface="Calibri"/>
              </a:rPr>
              <a:t>syntetizována</a:t>
            </a:r>
            <a:r>
              <a:rPr sz="3200" spc="5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kyselina</a:t>
            </a:r>
            <a:r>
              <a:rPr sz="3200" spc="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salicylová</a:t>
            </a:r>
            <a:r>
              <a:rPr sz="3200" spc="8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spc="-35" dirty="0">
                <a:solidFill>
                  <a:srgbClr val="000000"/>
                </a:solidFill>
                <a:latin typeface="Calibri"/>
                <a:cs typeface="Calibri"/>
              </a:rPr>
              <a:t>velké</a:t>
            </a:r>
            <a:r>
              <a:rPr sz="3200" spc="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00000"/>
                </a:solidFill>
                <a:latin typeface="Calibri"/>
                <a:cs typeface="Calibri"/>
              </a:rPr>
              <a:t>množství</a:t>
            </a:r>
            <a:r>
              <a:rPr sz="3200" spc="6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NÚ</a:t>
            </a:r>
            <a:r>
              <a:rPr sz="3200" spc="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0000"/>
                </a:solidFill>
                <a:latin typeface="Calibri"/>
                <a:cs typeface="Calibri"/>
              </a:rPr>
              <a:t>hlavně</a:t>
            </a:r>
            <a:r>
              <a:rPr sz="32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sz="32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GIT</a:t>
            </a:r>
          </a:p>
          <a:p>
            <a:pPr marL="0" marR="0">
              <a:lnSpc>
                <a:spcPts val="3896"/>
              </a:lnSpc>
              <a:spcBef>
                <a:spcPts val="714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13" dirty="0">
                <a:solidFill>
                  <a:srgbClr val="000000"/>
                </a:solidFill>
                <a:latin typeface="Calibri"/>
                <a:cs typeface="Calibri"/>
              </a:rPr>
              <a:t>1897</a:t>
            </a:r>
            <a:r>
              <a:rPr sz="3200" spc="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firma</a:t>
            </a:r>
            <a:r>
              <a:rPr sz="32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9" dirty="0">
                <a:solidFill>
                  <a:srgbClr val="000000"/>
                </a:solidFill>
                <a:latin typeface="Calibri"/>
                <a:cs typeface="Calibri"/>
              </a:rPr>
              <a:t>Bayer</a:t>
            </a:r>
            <a:r>
              <a:rPr sz="3200" spc="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výroba</a:t>
            </a:r>
            <a:r>
              <a:rPr sz="3200" spc="6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čisté</a:t>
            </a:r>
            <a:r>
              <a:rPr sz="32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kyseliny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48944" y="4763955"/>
            <a:ext cx="6436612" cy="11188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4424" marR="0">
              <a:lnSpc>
                <a:spcPts val="3899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acetylsalicylové</a:t>
            </a:r>
          </a:p>
          <a:p>
            <a:pPr marL="0" marR="0">
              <a:lnSpc>
                <a:spcPts val="3899"/>
              </a:lnSpc>
              <a:spcBef>
                <a:spcPts val="71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1899</a:t>
            </a:r>
            <a:r>
              <a:rPr sz="3200" spc="7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3" dirty="0">
                <a:solidFill>
                  <a:srgbClr val="000000"/>
                </a:solidFill>
                <a:latin typeface="Calibri"/>
                <a:cs typeface="Calibri"/>
              </a:rPr>
              <a:t>patent</a:t>
            </a:r>
            <a:r>
              <a:rPr sz="32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firmy</a:t>
            </a:r>
            <a:r>
              <a:rPr sz="32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30" dirty="0">
                <a:solidFill>
                  <a:srgbClr val="000000"/>
                </a:solidFill>
                <a:latin typeface="Calibri"/>
                <a:cs typeface="Calibri"/>
              </a:rPr>
              <a:t>Bayer</a:t>
            </a:r>
            <a:r>
              <a:rPr sz="3200" spc="5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- Aspirin®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59738" y="504591"/>
            <a:ext cx="6778438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spc="-15" dirty="0">
                <a:solidFill>
                  <a:srgbClr val="000000"/>
                </a:solidFill>
                <a:latin typeface="Calibri"/>
                <a:cs typeface="Calibri"/>
              </a:rPr>
              <a:t>Antiagregancia</a:t>
            </a:r>
            <a:r>
              <a:rPr sz="4400" spc="8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-</a:t>
            </a:r>
            <a:r>
              <a:rPr sz="44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klopidogrel..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7680751" cy="316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i="1" dirty="0">
                <a:solidFill>
                  <a:srgbClr val="000000"/>
                </a:solidFill>
                <a:latin typeface="Calibri"/>
                <a:cs typeface="Calibri"/>
              </a:rPr>
              <a:t>klopidogrel</a:t>
            </a:r>
            <a:r>
              <a:rPr sz="3200" i="1" spc="79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(trombex)</a:t>
            </a:r>
            <a:r>
              <a:rPr sz="3200" spc="7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rgbClr val="000000"/>
                </a:solidFill>
                <a:latin typeface="Calibri"/>
                <a:cs typeface="Calibri"/>
              </a:rPr>
              <a:t>tiklopidin</a:t>
            </a:r>
            <a:r>
              <a:rPr sz="3200" i="1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(Apo-Tic)</a:t>
            </a:r>
            <a:r>
              <a:rPr sz="32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váží</a:t>
            </a:r>
            <a:r>
              <a:rPr sz="3200" spc="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se</a:t>
            </a:r>
            <a:r>
              <a:rPr sz="3200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u="sng" spc="-10" dirty="0">
                <a:solidFill>
                  <a:srgbClr val="000000"/>
                </a:solidFill>
                <a:latin typeface="Calibri"/>
                <a:cs typeface="Calibri"/>
              </a:rPr>
              <a:t>irreverzibilně</a:t>
            </a:r>
            <a:r>
              <a:rPr sz="3200" spc="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sz="32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receptory</a:t>
            </a:r>
            <a:r>
              <a:rPr sz="3200" spc="4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P2Y12</a:t>
            </a:r>
            <a:r>
              <a:rPr sz="32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na</a:t>
            </a:r>
          </a:p>
          <a:p>
            <a:pPr marL="344424" marR="0">
              <a:lnSpc>
                <a:spcPts val="3839"/>
              </a:lnSpc>
              <a:spcBef>
                <a:spcPts val="50"/>
              </a:spcBef>
              <a:spcAft>
                <a:spcPts val="0"/>
              </a:spcAft>
            </a:pP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destičkách</a:t>
            </a:r>
            <a:r>
              <a:rPr sz="3200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 tím</a:t>
            </a:r>
            <a:r>
              <a:rPr sz="32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zabraňují</a:t>
            </a:r>
            <a:r>
              <a:rPr sz="32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jejich</a:t>
            </a:r>
            <a:r>
              <a:rPr sz="32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agregaci</a:t>
            </a:r>
          </a:p>
          <a:p>
            <a:pPr marL="0" marR="0">
              <a:lnSpc>
                <a:spcPts val="3899"/>
              </a:lnSpc>
              <a:spcBef>
                <a:spcPts val="71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I:prevence</a:t>
            </a:r>
            <a:r>
              <a:rPr sz="3200" spc="4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(primární</a:t>
            </a:r>
            <a:r>
              <a:rPr sz="3200" spc="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 sek.) IM,</a:t>
            </a:r>
            <a:r>
              <a:rPr sz="3200" spc="5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79" dirty="0">
                <a:solidFill>
                  <a:srgbClr val="000000"/>
                </a:solidFill>
                <a:latin typeface="Calibri"/>
                <a:cs typeface="Calibri"/>
              </a:rPr>
              <a:t>iCMP,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implantace</a:t>
            </a:r>
            <a:r>
              <a:rPr sz="3200" spc="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stentu,..</a:t>
            </a:r>
          </a:p>
          <a:p>
            <a:pPr marL="0" marR="0">
              <a:lnSpc>
                <a:spcPts val="3896"/>
              </a:lnSpc>
              <a:spcBef>
                <a:spcPts val="714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19" dirty="0">
                <a:solidFill>
                  <a:srgbClr val="000000"/>
                </a:solidFill>
                <a:latin typeface="Calibri"/>
                <a:cs typeface="Calibri"/>
              </a:rPr>
              <a:t>Před</a:t>
            </a:r>
            <a:r>
              <a:rPr sz="3200" spc="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plánovanými</a:t>
            </a:r>
            <a:r>
              <a:rPr sz="3200" spc="10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chir. </a:t>
            </a:r>
            <a:r>
              <a:rPr sz="3200" spc="-23" dirty="0">
                <a:solidFill>
                  <a:srgbClr val="000000"/>
                </a:solidFill>
                <a:latin typeface="Calibri"/>
                <a:cs typeface="Calibri"/>
              </a:rPr>
              <a:t>zákroky</a:t>
            </a:r>
            <a:r>
              <a:rPr sz="3200" spc="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pacienti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3368" y="4763955"/>
            <a:ext cx="2677121" cy="533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9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vysazují</a:t>
            </a:r>
            <a:r>
              <a:rPr sz="3200" spc="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5-7 dní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827020" y="504591"/>
            <a:ext cx="3641281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III.</a:t>
            </a:r>
            <a:r>
              <a:rPr sz="4400" spc="3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Fibrinolytika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5054814" cy="532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24" dirty="0">
                <a:solidFill>
                  <a:srgbClr val="000000"/>
                </a:solidFill>
                <a:latin typeface="Calibri"/>
                <a:cs typeface="Calibri"/>
              </a:rPr>
              <a:t>Rozpouští</a:t>
            </a:r>
            <a:r>
              <a:rPr sz="3200" spc="7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již</a:t>
            </a:r>
            <a:r>
              <a:rPr sz="3200" spc="-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vzniklé</a:t>
            </a:r>
            <a:r>
              <a:rPr sz="3200" spc="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00000"/>
                </a:solidFill>
                <a:latin typeface="Calibri"/>
                <a:cs typeface="Calibri"/>
              </a:rPr>
              <a:t>tromby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48944" y="2227420"/>
            <a:ext cx="7369911" cy="32651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Aktivují</a:t>
            </a:r>
            <a:r>
              <a:rPr sz="3200" b="1" spc="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plazminogen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,</a:t>
            </a:r>
            <a:r>
              <a:rPr sz="32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který</a:t>
            </a:r>
            <a:r>
              <a:rPr sz="32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je</a:t>
            </a:r>
            <a:r>
              <a:rPr sz="3200" spc="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přítomen</a:t>
            </a:r>
            <a:r>
              <a:rPr sz="3200" spc="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v</a:t>
            </a:r>
          </a:p>
          <a:p>
            <a:pPr marL="344424" marR="0">
              <a:lnSpc>
                <a:spcPts val="3839"/>
              </a:lnSpc>
              <a:spcBef>
                <a:spcPts val="0"/>
              </a:spcBef>
              <a:spcAft>
                <a:spcPts val="0"/>
              </a:spcAft>
            </a:pPr>
            <a:r>
              <a:rPr sz="3200" spc="-22" dirty="0">
                <a:solidFill>
                  <a:srgbClr val="000000"/>
                </a:solidFill>
                <a:latin typeface="Calibri"/>
                <a:cs typeface="Calibri"/>
              </a:rPr>
              <a:t>krevní</a:t>
            </a:r>
            <a:r>
              <a:rPr sz="3200" spc="7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00000"/>
                </a:solidFill>
                <a:latin typeface="Calibri"/>
                <a:cs typeface="Calibri"/>
              </a:rPr>
              <a:t>sraženině</a:t>
            </a:r>
            <a:r>
              <a:rPr sz="3200" spc="5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spc="-15" dirty="0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sz="3200" b="1" spc="3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plazmin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32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ten 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začne</a:t>
            </a:r>
          </a:p>
          <a:p>
            <a:pPr marL="344424" marR="0">
              <a:lnSpc>
                <a:spcPts val="3842"/>
              </a:lnSpc>
              <a:spcBef>
                <a:spcPts val="50"/>
              </a:spcBef>
              <a:spcAft>
                <a:spcPts val="0"/>
              </a:spcAft>
            </a:pPr>
            <a:r>
              <a:rPr sz="3200" spc="-24" dirty="0">
                <a:solidFill>
                  <a:srgbClr val="000000"/>
                </a:solidFill>
                <a:latin typeface="Calibri"/>
                <a:cs typeface="Calibri"/>
              </a:rPr>
              <a:t>rozpouštět</a:t>
            </a:r>
            <a:r>
              <a:rPr sz="3200" spc="6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0000"/>
                </a:solidFill>
                <a:latin typeface="Calibri"/>
                <a:cs typeface="Calibri"/>
              </a:rPr>
              <a:t>fibrinová</a:t>
            </a:r>
            <a:r>
              <a:rPr sz="3200" spc="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vlákna</a:t>
            </a:r>
            <a:r>
              <a:rPr sz="3200" spc="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32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00000"/>
                </a:solidFill>
                <a:latin typeface="Calibri"/>
                <a:cs typeface="Calibri"/>
              </a:rPr>
              <a:t>sraženinu</a:t>
            </a:r>
          </a:p>
          <a:p>
            <a:pPr marL="0" marR="0">
              <a:lnSpc>
                <a:spcPts val="3899"/>
              </a:lnSpc>
              <a:spcBef>
                <a:spcPts val="71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Selektivní</a:t>
            </a:r>
            <a:r>
              <a:rPr sz="3200" b="1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x</a:t>
            </a:r>
            <a:r>
              <a:rPr sz="3200" b="1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neselektivní</a:t>
            </a:r>
          </a:p>
          <a:p>
            <a:pPr marL="0" marR="0">
              <a:lnSpc>
                <a:spcPts val="3896"/>
              </a:lnSpc>
              <a:spcBef>
                <a:spcPts val="713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I: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IM, plícní</a:t>
            </a:r>
            <a:r>
              <a:rPr sz="3200" spc="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embolie,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akutní</a:t>
            </a:r>
            <a:r>
              <a:rPr sz="3200" spc="1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iCMP</a:t>
            </a:r>
          </a:p>
          <a:p>
            <a:pPr marL="0" marR="0">
              <a:lnSpc>
                <a:spcPts val="3896"/>
              </a:lnSpc>
              <a:spcBef>
                <a:spcPts val="713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NU:</a:t>
            </a:r>
            <a:r>
              <a:rPr sz="32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krvácení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01470" y="504591"/>
            <a:ext cx="6095832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Fibrinolytika</a:t>
            </a:r>
            <a:r>
              <a:rPr sz="4400" spc="8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-</a:t>
            </a:r>
            <a:r>
              <a:rPr sz="44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neselektivní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7823124" cy="16063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Nepůsobí</a:t>
            </a:r>
            <a:r>
              <a:rPr sz="3200" spc="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jen</a:t>
            </a:r>
            <a:r>
              <a:rPr sz="3200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v </a:t>
            </a:r>
            <a:r>
              <a:rPr sz="3200" spc="-13" dirty="0">
                <a:solidFill>
                  <a:srgbClr val="000000"/>
                </a:solidFill>
                <a:latin typeface="Calibri"/>
                <a:cs typeface="Calibri"/>
              </a:rPr>
              <a:t>trombu,</a:t>
            </a:r>
            <a:r>
              <a:rPr sz="3200" spc="7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ale aktivují</a:t>
            </a:r>
            <a:r>
              <a:rPr sz="32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plazmin i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mimo</a:t>
            </a:r>
            <a:r>
              <a:rPr sz="320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3" dirty="0">
                <a:solidFill>
                  <a:srgbClr val="000000"/>
                </a:solidFill>
                <a:latin typeface="Calibri"/>
                <a:cs typeface="Calibri"/>
              </a:rPr>
              <a:t>trombus</a:t>
            </a:r>
          </a:p>
          <a:p>
            <a:pPr marL="0" marR="0">
              <a:lnSpc>
                <a:spcPts val="3899"/>
              </a:lnSpc>
              <a:spcBef>
                <a:spcPts val="709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Z:</a:t>
            </a:r>
            <a:r>
              <a:rPr sz="32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streptokinaza,</a:t>
            </a:r>
            <a:r>
              <a:rPr sz="3200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urokinaza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48944" y="3300280"/>
            <a:ext cx="7581568" cy="533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9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Mnoho</a:t>
            </a:r>
            <a:r>
              <a:rPr sz="3200" spc="4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31" dirty="0">
                <a:solidFill>
                  <a:srgbClr val="000000"/>
                </a:solidFill>
                <a:latin typeface="Calibri"/>
                <a:cs typeface="Calibri"/>
              </a:rPr>
              <a:t>NÚ,</a:t>
            </a:r>
            <a:r>
              <a:rPr sz="3200" spc="4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2" dirty="0">
                <a:solidFill>
                  <a:srgbClr val="000000"/>
                </a:solidFill>
                <a:latin typeface="Calibri"/>
                <a:cs typeface="Calibri"/>
              </a:rPr>
              <a:t>proto</a:t>
            </a:r>
            <a:r>
              <a:rPr sz="32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se již</a:t>
            </a:r>
            <a:r>
              <a:rPr sz="3200" spc="-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klinicky</a:t>
            </a:r>
            <a:r>
              <a:rPr sz="32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nepoužívají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61718" y="504591"/>
            <a:ext cx="5175062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Selektivní</a:t>
            </a:r>
            <a:r>
              <a:rPr sz="4400" spc="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fibrinolytika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7227100" cy="1118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Aktivují</a:t>
            </a:r>
            <a:r>
              <a:rPr sz="32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plazmin</a:t>
            </a:r>
            <a:r>
              <a:rPr sz="3200" spc="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jen v</a:t>
            </a:r>
            <a:r>
              <a:rPr sz="32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trombu</a:t>
            </a:r>
            <a:r>
              <a:rPr sz="3200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(méně</a:t>
            </a:r>
            <a:r>
              <a:rPr sz="3200" spc="3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NÚ)</a:t>
            </a:r>
          </a:p>
          <a:p>
            <a:pPr marL="0" marR="0">
              <a:lnSpc>
                <a:spcPts val="3896"/>
              </a:lnSpc>
              <a:spcBef>
                <a:spcPts val="714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i="1" dirty="0">
                <a:solidFill>
                  <a:srgbClr val="000000"/>
                </a:solidFill>
                <a:latin typeface="Calibri"/>
                <a:cs typeface="Calibri"/>
              </a:rPr>
              <a:t>Alteplasa</a:t>
            </a:r>
            <a:r>
              <a:rPr sz="3200" i="1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(Actilyse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®)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06144" y="2798364"/>
            <a:ext cx="2854784" cy="473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27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Arial"/>
                <a:cs typeface="Arial"/>
              </a:rPr>
              <a:t>–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0000"/>
                </a:solidFill>
                <a:latin typeface="Calibri"/>
                <a:cs typeface="Calibri"/>
              </a:rPr>
              <a:t>Dávkovací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11" dirty="0">
                <a:solidFill>
                  <a:srgbClr val="000000"/>
                </a:solidFill>
                <a:latin typeface="Calibri"/>
                <a:cs typeface="Calibri"/>
              </a:rPr>
              <a:t>režim: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63675" y="3301562"/>
            <a:ext cx="7197667" cy="410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32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3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Do</a:t>
            </a:r>
            <a:r>
              <a:rPr sz="2400" spc="-4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6 h od IM –</a:t>
            </a: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15mg</a:t>
            </a:r>
            <a:r>
              <a:rPr sz="24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iv +</a:t>
            </a:r>
            <a:r>
              <a:rPr sz="24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infuze</a:t>
            </a:r>
            <a:r>
              <a:rPr sz="2400" spc="-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50 mg</a:t>
            </a:r>
            <a:r>
              <a:rPr sz="2400" spc="-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30minut</a:t>
            </a:r>
            <a:r>
              <a:rPr sz="2400" spc="-8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+</a:t>
            </a:r>
            <a:r>
              <a:rPr sz="24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35mg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692275" y="3667867"/>
            <a:ext cx="1597749" cy="41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spc="-36" dirty="0">
                <a:solidFill>
                  <a:srgbClr val="000000"/>
                </a:solidFill>
                <a:latin typeface="Calibri"/>
                <a:cs typeface="Calibri"/>
              </a:rPr>
              <a:t>za</a:t>
            </a:r>
            <a:r>
              <a:rPr sz="24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60 minut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463675" y="4106489"/>
            <a:ext cx="6901416" cy="410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32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400" spc="3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Do</a:t>
            </a:r>
            <a:r>
              <a:rPr sz="2400" spc="-4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6-12</a:t>
            </a:r>
            <a:r>
              <a:rPr sz="2400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h od IM –</a:t>
            </a: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10mg</a:t>
            </a:r>
            <a:r>
              <a:rPr sz="24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iv + infuze</a:t>
            </a:r>
            <a:r>
              <a:rPr sz="2400" spc="-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50</a:t>
            </a:r>
            <a:r>
              <a:rPr sz="2400" spc="-3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mg</a:t>
            </a:r>
            <a:r>
              <a:rPr sz="24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60</a:t>
            </a:r>
            <a:r>
              <a:rPr sz="2400" spc="-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minut</a:t>
            </a:r>
            <a:r>
              <a:rPr sz="2400" spc="-5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+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692275" y="4472920"/>
            <a:ext cx="2027213" cy="41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10mg</a:t>
            </a:r>
            <a:r>
              <a:rPr sz="2400" spc="-4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30</a:t>
            </a:r>
            <a:r>
              <a:rPr sz="2400" spc="-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minut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48944" y="5373834"/>
            <a:ext cx="3490159" cy="533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9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50mg</a:t>
            </a:r>
            <a:r>
              <a:rPr sz="3200" spc="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1" dirty="0">
                <a:solidFill>
                  <a:srgbClr val="000000"/>
                </a:solidFill>
                <a:latin typeface="Calibri"/>
                <a:cs typeface="Calibri"/>
              </a:rPr>
              <a:t>cca</a:t>
            </a:r>
            <a:r>
              <a:rPr sz="3200" spc="4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12</a:t>
            </a:r>
            <a:r>
              <a:rPr sz="3200" spc="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000,-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61718" y="504591"/>
            <a:ext cx="5175062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Selektivní</a:t>
            </a:r>
            <a:r>
              <a:rPr sz="4400" spc="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fibrinolytika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8072419" cy="2056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i="1" dirty="0">
                <a:solidFill>
                  <a:srgbClr val="000000"/>
                </a:solidFill>
                <a:latin typeface="Calibri"/>
                <a:cs typeface="Calibri"/>
              </a:rPr>
              <a:t>tenecteplasa</a:t>
            </a:r>
            <a:r>
              <a:rPr sz="3200" i="1" spc="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(Metalyse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®)</a:t>
            </a:r>
          </a:p>
          <a:p>
            <a:pPr marL="0" marR="0">
              <a:lnSpc>
                <a:spcPts val="3896"/>
              </a:lnSpc>
              <a:spcBef>
                <a:spcPts val="714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000000"/>
                </a:solidFill>
                <a:latin typeface="Calibri"/>
                <a:cs typeface="Calibri"/>
              </a:rPr>
              <a:t>Dávkuje</a:t>
            </a:r>
            <a:r>
              <a:rPr sz="3200" spc="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se dle</a:t>
            </a:r>
            <a:r>
              <a:rPr sz="32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34" dirty="0">
                <a:solidFill>
                  <a:srgbClr val="000000"/>
                </a:solidFill>
                <a:latin typeface="Calibri"/>
                <a:cs typeface="Calibri"/>
              </a:rPr>
              <a:t>váhy</a:t>
            </a:r>
            <a:r>
              <a:rPr sz="3200" spc="4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pacienta</a:t>
            </a:r>
            <a:r>
              <a:rPr sz="3200" spc="5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50" dirty="0">
                <a:solidFill>
                  <a:srgbClr val="000000"/>
                </a:solidFill>
                <a:latin typeface="Calibri"/>
                <a:cs typeface="Calibri"/>
              </a:rPr>
              <a:t>(např.</a:t>
            </a:r>
            <a:r>
              <a:rPr sz="2800" spc="7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60kg pacient</a:t>
            </a:r>
          </a:p>
          <a:p>
            <a:pPr marL="344424" marR="0">
              <a:lnSpc>
                <a:spcPts val="343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6</a:t>
            </a:r>
            <a:r>
              <a:rPr sz="28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tis </a:t>
            </a:r>
            <a:r>
              <a:rPr sz="2800" spc="-46" dirty="0">
                <a:solidFill>
                  <a:srgbClr val="000000"/>
                </a:solidFill>
                <a:latin typeface="Calibri"/>
                <a:cs typeface="Calibri"/>
              </a:rPr>
              <a:t>U,</a:t>
            </a:r>
            <a:r>
              <a:rPr sz="2800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60-70kg</a:t>
            </a:r>
            <a:r>
              <a:rPr sz="2800" spc="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28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7tis </a:t>
            </a:r>
            <a:r>
              <a:rPr sz="2800" spc="-46" dirty="0">
                <a:solidFill>
                  <a:srgbClr val="000000"/>
                </a:solidFill>
                <a:latin typeface="Calibri"/>
                <a:cs typeface="Calibri"/>
              </a:rPr>
              <a:t>U,</a:t>
            </a:r>
            <a:r>
              <a:rPr sz="2800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14" dirty="0">
                <a:solidFill>
                  <a:srgbClr val="000000"/>
                </a:solidFill>
                <a:latin typeface="Calibri"/>
                <a:cs typeface="Calibri"/>
              </a:rPr>
              <a:t>…,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 &gt;90kg</a:t>
            </a:r>
            <a:r>
              <a:rPr sz="28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28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10tis</a:t>
            </a:r>
            <a:r>
              <a:rPr sz="2800" spc="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U)</a:t>
            </a:r>
          </a:p>
          <a:p>
            <a:pPr marL="0" marR="0">
              <a:lnSpc>
                <a:spcPts val="3430"/>
              </a:lnSpc>
              <a:spcBef>
                <a:spcPts val="65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800" spc="103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spc="-236" dirty="0">
                <a:solidFill>
                  <a:srgbClr val="000000"/>
                </a:solidFill>
                <a:latin typeface="Calibri"/>
                <a:cs typeface="Calibri"/>
              </a:rPr>
              <a:t>Tč</a:t>
            </a:r>
            <a:r>
              <a:rPr sz="2800" spc="2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není</a:t>
            </a:r>
            <a:r>
              <a:rPr sz="28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obchodován</a:t>
            </a:r>
            <a:r>
              <a:rPr sz="28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v ČR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48944" y="3737403"/>
            <a:ext cx="6901577" cy="473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27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800" spc="103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Cena</a:t>
            </a:r>
            <a:r>
              <a:rPr sz="2800" spc="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Metalyse</a:t>
            </a:r>
            <a:r>
              <a:rPr sz="2800" spc="-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10</a:t>
            </a:r>
            <a:r>
              <a:rPr sz="28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000U </a:t>
            </a:r>
            <a:r>
              <a:rPr sz="2800" spc="-14" dirty="0">
                <a:solidFill>
                  <a:srgbClr val="000000"/>
                </a:solidFill>
                <a:latin typeface="Calibri"/>
                <a:cs typeface="Calibri"/>
              </a:rPr>
              <a:t>cca</a:t>
            </a:r>
            <a:r>
              <a:rPr sz="2800" spc="5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850$</a:t>
            </a:r>
            <a:r>
              <a:rPr sz="28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16" dirty="0">
                <a:solidFill>
                  <a:srgbClr val="000000"/>
                </a:solidFill>
                <a:latin typeface="Calibri"/>
                <a:cs typeface="Calibri"/>
              </a:rPr>
              <a:t>(cca</a:t>
            </a:r>
            <a:r>
              <a:rPr sz="2800" spc="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22</a:t>
            </a:r>
            <a:r>
              <a:rPr sz="28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tis)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53868" y="504591"/>
            <a:ext cx="3800056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Antifibrinolytika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7267609" cy="532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24" dirty="0">
                <a:solidFill>
                  <a:srgbClr val="000000"/>
                </a:solidFill>
                <a:latin typeface="Calibri"/>
                <a:cs typeface="Calibri"/>
              </a:rPr>
              <a:t>Brání</a:t>
            </a:r>
            <a:r>
              <a:rPr sz="3200" spc="5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fibrinolytickým</a:t>
            </a:r>
            <a:r>
              <a:rPr sz="3200" spc="5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3" dirty="0">
                <a:solidFill>
                  <a:srgbClr val="000000"/>
                </a:solidFill>
                <a:latin typeface="Calibri"/>
                <a:cs typeface="Calibri"/>
              </a:rPr>
              <a:t>procesům</a:t>
            </a:r>
            <a:r>
              <a:rPr sz="3200" spc="6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2" dirty="0">
                <a:solidFill>
                  <a:srgbClr val="000000"/>
                </a:solidFill>
                <a:latin typeface="Calibri"/>
                <a:cs typeface="Calibri"/>
              </a:rPr>
              <a:t>(zastavují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3368" y="2129884"/>
            <a:ext cx="1657348" cy="532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krvácení)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8944" y="2714809"/>
            <a:ext cx="7451747" cy="533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9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I: léčba</a:t>
            </a:r>
            <a:r>
              <a:rPr sz="3200" spc="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hemoragických</a:t>
            </a:r>
            <a:r>
              <a:rPr sz="3200" spc="9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příhod</a:t>
            </a:r>
            <a:r>
              <a:rPr sz="3200" spc="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(po</a:t>
            </a:r>
            <a:r>
              <a:rPr sz="3200" spc="3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31" dirty="0">
                <a:solidFill>
                  <a:srgbClr val="000000"/>
                </a:solidFill>
                <a:latin typeface="Calibri"/>
                <a:cs typeface="Calibri"/>
              </a:rPr>
              <a:t>extrakci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48944" y="3202744"/>
            <a:ext cx="7685634" cy="2875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4424" marR="0">
              <a:lnSpc>
                <a:spcPts val="3899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zubu,</a:t>
            </a:r>
            <a:r>
              <a:rPr sz="32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po</a:t>
            </a:r>
            <a:r>
              <a:rPr sz="3200" spc="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chir.</a:t>
            </a:r>
            <a:r>
              <a:rPr sz="32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2" dirty="0">
                <a:solidFill>
                  <a:srgbClr val="000000"/>
                </a:solidFill>
                <a:latin typeface="Calibri"/>
                <a:cs typeface="Calibri"/>
              </a:rPr>
              <a:t>výkonech</a:t>
            </a:r>
            <a:r>
              <a:rPr sz="3200" spc="10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gyn</a:t>
            </a:r>
            <a:r>
              <a:rPr sz="3200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 </a:t>
            </a:r>
            <a:r>
              <a:rPr sz="3200" spc="-31" dirty="0">
                <a:solidFill>
                  <a:srgbClr val="000000"/>
                </a:solidFill>
                <a:latin typeface="Calibri"/>
                <a:cs typeface="Calibri"/>
              </a:rPr>
              <a:t>uro</a:t>
            </a:r>
            <a:r>
              <a:rPr sz="3200" spc="4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3" dirty="0">
                <a:solidFill>
                  <a:srgbClr val="000000"/>
                </a:solidFill>
                <a:latin typeface="Calibri"/>
                <a:cs typeface="Calibri"/>
              </a:rPr>
              <a:t>operací)…</a:t>
            </a:r>
          </a:p>
          <a:p>
            <a:pPr marL="0" marR="0">
              <a:lnSpc>
                <a:spcPts val="3899"/>
              </a:lnSpc>
              <a:spcBef>
                <a:spcPts val="71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Z:</a:t>
            </a:r>
            <a:r>
              <a:rPr sz="32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i="1" dirty="0">
                <a:solidFill>
                  <a:srgbClr val="000000"/>
                </a:solidFill>
                <a:latin typeface="Calibri"/>
                <a:cs typeface="Calibri"/>
              </a:rPr>
              <a:t>p</a:t>
            </a:r>
            <a:r>
              <a:rPr sz="3200" i="1" dirty="0">
                <a:solidFill>
                  <a:srgbClr val="000000"/>
                </a:solidFill>
                <a:latin typeface="Calibri"/>
                <a:cs typeface="Calibri"/>
              </a:rPr>
              <a:t>-</a:t>
            </a:r>
            <a:r>
              <a:rPr sz="3200" b="1" i="1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3200" i="1" dirty="0">
                <a:solidFill>
                  <a:srgbClr val="000000"/>
                </a:solidFill>
                <a:latin typeface="Calibri"/>
                <a:cs typeface="Calibri"/>
              </a:rPr>
              <a:t>mino</a:t>
            </a:r>
            <a:r>
              <a:rPr sz="3200" b="1" i="1" dirty="0">
                <a:solidFill>
                  <a:srgbClr val="000000"/>
                </a:solidFill>
                <a:latin typeface="Calibri"/>
                <a:cs typeface="Calibri"/>
              </a:rPr>
              <a:t>m</a:t>
            </a:r>
            <a:r>
              <a:rPr sz="3200" i="1" spc="-14" dirty="0">
                <a:solidFill>
                  <a:srgbClr val="000000"/>
                </a:solidFill>
                <a:latin typeface="Calibri"/>
                <a:cs typeface="Calibri"/>
              </a:rPr>
              <a:t>ethyl</a:t>
            </a:r>
            <a:r>
              <a:rPr sz="3200" b="1" i="1" dirty="0">
                <a:solidFill>
                  <a:srgbClr val="000000"/>
                </a:solidFill>
                <a:latin typeface="Calibri"/>
                <a:cs typeface="Calibri"/>
              </a:rPr>
              <a:t>b</a:t>
            </a:r>
            <a:r>
              <a:rPr sz="3200" i="1" spc="-14" dirty="0">
                <a:solidFill>
                  <a:srgbClr val="000000"/>
                </a:solidFill>
                <a:latin typeface="Calibri"/>
                <a:cs typeface="Calibri"/>
              </a:rPr>
              <a:t>enzoová</a:t>
            </a:r>
            <a:r>
              <a:rPr sz="3200" i="1" spc="10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-</a:t>
            </a:r>
            <a:r>
              <a:rPr sz="3200" spc="-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47" dirty="0">
                <a:solidFill>
                  <a:srgbClr val="000000"/>
                </a:solidFill>
                <a:latin typeface="Calibri"/>
                <a:cs typeface="Calibri"/>
              </a:rPr>
              <a:t>PAMBA®</a:t>
            </a:r>
          </a:p>
          <a:p>
            <a:pPr marL="0" marR="0">
              <a:lnSpc>
                <a:spcPts val="3896"/>
              </a:lnSpc>
              <a:spcBef>
                <a:spcPts val="713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Podání</a:t>
            </a:r>
            <a:r>
              <a:rPr sz="3200" spc="3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jak</a:t>
            </a:r>
            <a:r>
              <a:rPr sz="3200" spc="-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73" dirty="0">
                <a:solidFill>
                  <a:srgbClr val="000000"/>
                </a:solidFill>
                <a:latin typeface="Calibri"/>
                <a:cs typeface="Calibri"/>
              </a:rPr>
              <a:t>i.v.,</a:t>
            </a:r>
            <a:r>
              <a:rPr sz="3200" spc="8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i.m. </a:t>
            </a:r>
            <a:r>
              <a:rPr sz="3200" spc="-19" dirty="0">
                <a:solidFill>
                  <a:srgbClr val="000000"/>
                </a:solidFill>
                <a:latin typeface="Calibri"/>
                <a:cs typeface="Calibri"/>
              </a:rPr>
              <a:t>tak</a:t>
            </a:r>
            <a:r>
              <a:rPr sz="3200" spc="6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p.o.</a:t>
            </a:r>
          </a:p>
          <a:p>
            <a:pPr marL="0" marR="0">
              <a:lnSpc>
                <a:spcPts val="3896"/>
              </a:lnSpc>
              <a:spcBef>
                <a:spcPts val="713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50-100mg</a:t>
            </a:r>
            <a:r>
              <a:rPr sz="3200" spc="10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10" dirty="0">
                <a:solidFill>
                  <a:srgbClr val="000000"/>
                </a:solidFill>
                <a:latin typeface="Calibri"/>
                <a:cs typeface="Calibri"/>
              </a:rPr>
              <a:t>iv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 nebo</a:t>
            </a:r>
            <a:r>
              <a:rPr sz="3200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inf</a:t>
            </a:r>
            <a:r>
              <a:rPr sz="3200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100mg/hod</a:t>
            </a:r>
          </a:p>
          <a:p>
            <a:pPr marL="0" marR="0">
              <a:lnSpc>
                <a:spcPts val="3896"/>
              </a:lnSpc>
              <a:spcBef>
                <a:spcPts val="714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p.o.</a:t>
            </a:r>
            <a:r>
              <a:rPr sz="3200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250mg</a:t>
            </a:r>
            <a:r>
              <a:rPr sz="3200" spc="7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3" dirty="0">
                <a:solidFill>
                  <a:srgbClr val="000000"/>
                </a:solidFill>
                <a:latin typeface="Calibri"/>
                <a:cs typeface="Calibri"/>
              </a:rPr>
              <a:t>3x</a:t>
            </a:r>
            <a:r>
              <a:rPr sz="32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denně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35580" y="504591"/>
            <a:ext cx="3823536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spc="-146" dirty="0">
                <a:solidFill>
                  <a:srgbClr val="000000"/>
                </a:solidFill>
                <a:latin typeface="Calibri"/>
                <a:cs typeface="Calibri"/>
              </a:rPr>
              <a:t>IV.</a:t>
            </a:r>
            <a:r>
              <a:rPr sz="4400" spc="15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37" dirty="0">
                <a:solidFill>
                  <a:srgbClr val="000000"/>
                </a:solidFill>
                <a:latin typeface="Calibri"/>
                <a:cs typeface="Calibri"/>
              </a:rPr>
              <a:t>Venofarmaka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0656"/>
            <a:ext cx="7910705" cy="3156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2"/>
              </a:lnSpc>
              <a:spcBef>
                <a:spcPts val="0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000" spc="9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Ovlivňují</a:t>
            </a:r>
            <a:r>
              <a:rPr sz="3000" spc="-4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vlastnosti</a:t>
            </a:r>
            <a:r>
              <a:rPr sz="3000" spc="-4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cévní </a:t>
            </a:r>
            <a:r>
              <a:rPr sz="3000" spc="-22" dirty="0">
                <a:solidFill>
                  <a:srgbClr val="000000"/>
                </a:solidFill>
                <a:latin typeface="Calibri"/>
                <a:cs typeface="Calibri"/>
              </a:rPr>
              <a:t>stěny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(snižují</a:t>
            </a:r>
            <a:r>
              <a:rPr sz="3000" spc="-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fragilitu</a:t>
            </a:r>
            <a:r>
              <a:rPr sz="3000" spc="-4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</a:p>
          <a:p>
            <a:pPr marL="344424" marR="0">
              <a:lnSpc>
                <a:spcPts val="3603"/>
              </a:lnSpc>
              <a:spcBef>
                <a:spcPts val="0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permeabilitu</a:t>
            </a:r>
            <a:r>
              <a:rPr sz="3000" spc="-7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spc="-12" dirty="0">
                <a:solidFill>
                  <a:srgbClr val="000000"/>
                </a:solidFill>
                <a:latin typeface="Calibri"/>
                <a:cs typeface="Calibri"/>
              </a:rPr>
              <a:t>cév)</a:t>
            </a:r>
            <a:r>
              <a:rPr sz="3000" spc="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a </a:t>
            </a:r>
            <a:r>
              <a:rPr sz="3000" spc="-13" dirty="0">
                <a:solidFill>
                  <a:srgbClr val="000000"/>
                </a:solidFill>
                <a:latin typeface="Calibri"/>
                <a:cs typeface="Calibri"/>
              </a:rPr>
              <a:t>reologické</a:t>
            </a:r>
            <a:r>
              <a:rPr sz="3000" spc="-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vlastnosti</a:t>
            </a:r>
            <a:r>
              <a:rPr sz="3000" spc="-6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krve</a:t>
            </a:r>
          </a:p>
          <a:p>
            <a:pPr marL="0" marR="0">
              <a:lnSpc>
                <a:spcPts val="3665"/>
              </a:lnSpc>
              <a:spcBef>
                <a:spcPts val="605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000" spc="9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00" spc="-11" dirty="0">
                <a:solidFill>
                  <a:srgbClr val="000000"/>
                </a:solidFill>
                <a:latin typeface="Calibri"/>
                <a:cs typeface="Calibri"/>
              </a:rPr>
              <a:t>Heterogenní</a:t>
            </a:r>
            <a:r>
              <a:rPr sz="3000" spc="-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skupina</a:t>
            </a:r>
            <a:r>
              <a:rPr sz="30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léčiv</a:t>
            </a:r>
          </a:p>
          <a:p>
            <a:pPr marL="0" marR="0">
              <a:lnSpc>
                <a:spcPts val="3665"/>
              </a:lnSpc>
              <a:spcBef>
                <a:spcPts val="606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000" spc="9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00" spc="10" dirty="0">
                <a:solidFill>
                  <a:srgbClr val="000000"/>
                </a:solidFill>
                <a:latin typeface="Calibri"/>
                <a:cs typeface="Calibri"/>
              </a:rPr>
              <a:t>I:</a:t>
            </a:r>
            <a:r>
              <a:rPr sz="300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CHŽI,</a:t>
            </a:r>
            <a:r>
              <a:rPr sz="3000" spc="-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otoky</a:t>
            </a:r>
            <a:r>
              <a:rPr sz="30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DKK, varixy</a:t>
            </a:r>
          </a:p>
          <a:p>
            <a:pPr marL="0" marR="0">
              <a:lnSpc>
                <a:spcPts val="3662"/>
              </a:lnSpc>
              <a:spcBef>
                <a:spcPts val="609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000" spc="9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Z:</a:t>
            </a:r>
            <a:r>
              <a:rPr sz="3000" spc="-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i="1" dirty="0">
                <a:solidFill>
                  <a:srgbClr val="000000"/>
                </a:solidFill>
                <a:latin typeface="Calibri"/>
                <a:cs typeface="Calibri"/>
              </a:rPr>
              <a:t>escin</a:t>
            </a:r>
            <a:r>
              <a:rPr sz="3000" i="1" spc="-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(Aescin®);</a:t>
            </a:r>
            <a:r>
              <a:rPr sz="300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i="1" dirty="0">
                <a:solidFill>
                  <a:srgbClr val="000000"/>
                </a:solidFill>
                <a:latin typeface="Calibri"/>
                <a:cs typeface="Calibri"/>
              </a:rPr>
              <a:t>rutosid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(Ascorutin®)</a:t>
            </a:r>
          </a:p>
          <a:p>
            <a:pPr marL="0" marR="0">
              <a:lnSpc>
                <a:spcPts val="3662"/>
              </a:lnSpc>
              <a:spcBef>
                <a:spcPts val="660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000" spc="9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Rutosid</a:t>
            </a:r>
            <a:r>
              <a:rPr sz="3000" spc="-3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0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bioflavonoid</a:t>
            </a:r>
            <a:r>
              <a:rPr sz="3000" spc="-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(rostlinný</a:t>
            </a:r>
            <a:r>
              <a:rPr sz="3000"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metabolit)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48944" y="4842036"/>
            <a:ext cx="7102537" cy="503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5"/>
              </a:lnSpc>
              <a:spcBef>
                <a:spcPts val="0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000" spc="9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Escin</a:t>
            </a:r>
            <a:r>
              <a:rPr sz="3000" spc="-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0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spc="-13" dirty="0">
                <a:solidFill>
                  <a:srgbClr val="000000"/>
                </a:solidFill>
                <a:latin typeface="Calibri"/>
                <a:cs typeface="Calibri"/>
              </a:rPr>
              <a:t>získaný</a:t>
            </a:r>
            <a:r>
              <a:rPr sz="3000" spc="-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spc="-80" dirty="0">
                <a:solidFill>
                  <a:srgbClr val="000000"/>
                </a:solidFill>
                <a:latin typeface="Calibri"/>
                <a:cs typeface="Calibri"/>
              </a:rPr>
              <a:t>ze</a:t>
            </a:r>
            <a:r>
              <a:rPr sz="3000" spc="8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semen </a:t>
            </a:r>
            <a:r>
              <a:rPr sz="3000" spc="-18" dirty="0">
                <a:solidFill>
                  <a:srgbClr val="000000"/>
                </a:solidFill>
                <a:latin typeface="Calibri"/>
                <a:cs typeface="Calibri"/>
              </a:rPr>
              <a:t>kaštanu</a:t>
            </a:r>
            <a:r>
              <a:rPr sz="3000" spc="-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i="1" dirty="0">
                <a:solidFill>
                  <a:srgbClr val="000000"/>
                </a:solidFill>
                <a:latin typeface="Calibri"/>
                <a:cs typeface="Calibri"/>
              </a:rPr>
              <a:t>(Aesculus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93368" y="5299515"/>
            <a:ext cx="2701445" cy="503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5"/>
              </a:lnSpc>
              <a:spcBef>
                <a:spcPts val="0"/>
              </a:spcBef>
              <a:spcAft>
                <a:spcPts val="0"/>
              </a:spcAft>
            </a:pPr>
            <a:r>
              <a:rPr sz="3000" i="1" dirty="0">
                <a:solidFill>
                  <a:srgbClr val="000000"/>
                </a:solidFill>
                <a:latin typeface="Calibri"/>
                <a:cs typeface="Calibri"/>
              </a:rPr>
              <a:t>Hippocastanum)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23A1A0-BAFD-38F2-C106-D83F8FD10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492443"/>
          </a:xfrm>
        </p:spPr>
        <p:txBody>
          <a:bodyPr/>
          <a:lstStyle/>
          <a:p>
            <a:pPr algn="ctr"/>
            <a:r>
              <a:rPr lang="cs-CZ" sz="3200" dirty="0">
                <a:solidFill>
                  <a:srgbClr val="FF0000"/>
                </a:solidFill>
              </a:rPr>
              <a:t>zapamatovat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76966DB-D5AC-E846-AB98-179AF0D8A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66" y="980728"/>
            <a:ext cx="6797992" cy="480131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>
                <a:solidFill>
                  <a:schemeClr val="tx1"/>
                </a:solidFill>
              </a:rPr>
              <a:t>Warfarin</a:t>
            </a:r>
            <a:r>
              <a:rPr lang="cs-CZ" sz="2400" dirty="0">
                <a:solidFill>
                  <a:schemeClr val="tx1"/>
                </a:solidFill>
              </a:rPr>
              <a:t> (nepřímé </a:t>
            </a:r>
            <a:r>
              <a:rPr lang="cs-CZ" sz="2400" dirty="0" err="1">
                <a:solidFill>
                  <a:schemeClr val="tx1"/>
                </a:solidFill>
              </a:rPr>
              <a:t>antikoagulans</a:t>
            </a:r>
            <a:r>
              <a:rPr lang="cs-CZ" sz="2400" dirty="0">
                <a:solidFill>
                  <a:schemeClr val="tx1"/>
                </a:solidFill>
              </a:rPr>
              <a:t>, mechanismus účinku, proč dieta při podávání </a:t>
            </a:r>
            <a:r>
              <a:rPr lang="cs-CZ" sz="2400" dirty="0" err="1">
                <a:solidFill>
                  <a:schemeClr val="tx1"/>
                </a:solidFill>
              </a:rPr>
              <a:t>warfarinu</a:t>
            </a:r>
            <a:r>
              <a:rPr lang="cs-CZ" sz="2400" dirty="0">
                <a:solidFill>
                  <a:schemeClr val="tx1"/>
                </a:solidFill>
              </a:rPr>
              <a:t>, jaká? , pravidelná monitorace, cílové INR, </a:t>
            </a:r>
            <a:r>
              <a:rPr lang="cs-CZ" sz="2400" dirty="0" err="1">
                <a:solidFill>
                  <a:schemeClr val="tx1"/>
                </a:solidFill>
              </a:rPr>
              <a:t>antidotum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LMWH, heparin (zástupci, dávkování profylaktické a terapeutické – není nutné přesné dávky, jen, že existují dva režimy a u jakých indikací, jednotky IU, </a:t>
            </a:r>
            <a:r>
              <a:rPr lang="cs-CZ" sz="2400" dirty="0" err="1">
                <a:solidFill>
                  <a:schemeClr val="tx1"/>
                </a:solidFill>
              </a:rPr>
              <a:t>antidotum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DOAC (mechanismus účinku, zástupci – </a:t>
            </a:r>
            <a:r>
              <a:rPr lang="cs-CZ" sz="2400" dirty="0" err="1">
                <a:solidFill>
                  <a:schemeClr val="tx1"/>
                </a:solidFill>
              </a:rPr>
              <a:t>xabany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r>
              <a:rPr lang="cs-CZ" sz="2400" dirty="0" err="1">
                <a:solidFill>
                  <a:schemeClr val="tx1"/>
                </a:solidFill>
              </a:rPr>
              <a:t>dabigatran</a:t>
            </a:r>
            <a:r>
              <a:rPr lang="cs-CZ" sz="2400" dirty="0">
                <a:solidFill>
                  <a:schemeClr val="tx1"/>
                </a:solidFill>
              </a:rPr>
              <a:t>, základní indikace, </a:t>
            </a:r>
            <a:r>
              <a:rPr lang="cs-CZ" sz="2400" dirty="0" err="1">
                <a:solidFill>
                  <a:schemeClr val="tx1"/>
                </a:solidFill>
              </a:rPr>
              <a:t>dabigatran</a:t>
            </a:r>
            <a:r>
              <a:rPr lang="cs-CZ" sz="2400" dirty="0">
                <a:solidFill>
                  <a:schemeClr val="tx1"/>
                </a:solidFill>
              </a:rPr>
              <a:t> pozor u renální insuficience)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>
                <a:solidFill>
                  <a:schemeClr val="tx1"/>
                </a:solidFill>
              </a:rPr>
              <a:t>Antiagregancia</a:t>
            </a:r>
            <a:r>
              <a:rPr lang="cs-CZ" sz="2400" dirty="0">
                <a:solidFill>
                  <a:schemeClr val="tx1"/>
                </a:solidFill>
              </a:rPr>
              <a:t> – </a:t>
            </a:r>
            <a:r>
              <a:rPr lang="cs-CZ" sz="2400" dirty="0" err="1">
                <a:solidFill>
                  <a:schemeClr val="tx1"/>
                </a:solidFill>
              </a:rPr>
              <a:t>kys</a:t>
            </a:r>
            <a:r>
              <a:rPr lang="cs-CZ" sz="2400" dirty="0">
                <a:solidFill>
                  <a:schemeClr val="tx1"/>
                </a:solidFill>
              </a:rPr>
              <a:t>. acetylsalicylová – dávkování, základní indikace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>
                <a:solidFill>
                  <a:schemeClr val="tx1"/>
                </a:solidFill>
              </a:rPr>
              <a:t>Fibrinolytika</a:t>
            </a:r>
            <a:r>
              <a:rPr lang="cs-CZ" sz="2400" dirty="0">
                <a:solidFill>
                  <a:schemeClr val="tx1"/>
                </a:solidFill>
              </a:rPr>
              <a:t> – </a:t>
            </a:r>
            <a:r>
              <a:rPr lang="cs-CZ" sz="2400" dirty="0" err="1">
                <a:solidFill>
                  <a:schemeClr val="tx1"/>
                </a:solidFill>
              </a:rPr>
              <a:t>alteplaza</a:t>
            </a:r>
            <a:r>
              <a:rPr lang="cs-CZ" sz="2400" dirty="0">
                <a:solidFill>
                  <a:schemeClr val="tx1"/>
                </a:solidFill>
              </a:rPr>
              <a:t> indikace</a:t>
            </a:r>
          </a:p>
        </p:txBody>
      </p:sp>
    </p:spTree>
    <p:extLst>
      <p:ext uri="{BB962C8B-B14F-4D97-AF65-F5344CB8AC3E}">
        <p14:creationId xmlns:p14="http://schemas.microsoft.com/office/powerpoint/2010/main" val="82587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378964" y="504591"/>
            <a:ext cx="4537700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spc="-11" dirty="0">
                <a:solidFill>
                  <a:srgbClr val="000000"/>
                </a:solidFill>
                <a:latin typeface="Calibri"/>
                <a:cs typeface="Calibri"/>
              </a:rPr>
              <a:t>Koagulační</a:t>
            </a:r>
            <a:r>
              <a:rPr sz="4400" spc="6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28" dirty="0">
                <a:solidFill>
                  <a:srgbClr val="000000"/>
                </a:solidFill>
                <a:latin typeface="Calibri"/>
                <a:cs typeface="Calibri"/>
              </a:rPr>
              <a:t>kaskáda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E0C2978C-E425-E5A3-F765-944CC8CA8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964" y="1371312"/>
            <a:ext cx="3583880" cy="530217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70988" y="504591"/>
            <a:ext cx="4156733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I. </a:t>
            </a:r>
            <a:r>
              <a:rPr sz="4400" spc="-17" dirty="0">
                <a:solidFill>
                  <a:srgbClr val="000000"/>
                </a:solidFill>
                <a:latin typeface="Calibri"/>
                <a:cs typeface="Calibri"/>
              </a:rPr>
              <a:t>Antikoagulancia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8144410" cy="16063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Látky</a:t>
            </a:r>
            <a:r>
              <a:rPr sz="32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zabraňující</a:t>
            </a:r>
            <a:r>
              <a:rPr sz="3200" spc="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3" dirty="0">
                <a:solidFill>
                  <a:srgbClr val="FF0000"/>
                </a:solidFill>
                <a:latin typeface="Calibri"/>
                <a:cs typeface="Calibri"/>
              </a:rPr>
              <a:t>koagulaci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,</a:t>
            </a:r>
            <a:r>
              <a:rPr sz="32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případně</a:t>
            </a:r>
            <a:r>
              <a:rPr sz="32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7" dirty="0">
                <a:solidFill>
                  <a:srgbClr val="000000"/>
                </a:solidFill>
                <a:latin typeface="Calibri"/>
                <a:cs typeface="Calibri"/>
              </a:rPr>
              <a:t>zabraňují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růstu</a:t>
            </a:r>
            <a:r>
              <a:rPr sz="3200" spc="5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již</a:t>
            </a:r>
            <a:r>
              <a:rPr sz="3200" spc="-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vzniklého</a:t>
            </a:r>
            <a:r>
              <a:rPr sz="3200" spc="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4" dirty="0">
                <a:solidFill>
                  <a:srgbClr val="000000"/>
                </a:solidFill>
                <a:latin typeface="Calibri"/>
                <a:cs typeface="Calibri"/>
              </a:rPr>
              <a:t>trombu</a:t>
            </a:r>
          </a:p>
          <a:p>
            <a:pPr marL="0" marR="0">
              <a:lnSpc>
                <a:spcPts val="3899"/>
              </a:lnSpc>
              <a:spcBef>
                <a:spcPts val="709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Dělení</a:t>
            </a:r>
            <a:r>
              <a:rPr sz="3200" spc="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na 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06144" y="3277179"/>
            <a:ext cx="3107952" cy="410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32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–</a:t>
            </a:r>
            <a:r>
              <a:rPr sz="2400" spc="3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1)</a:t>
            </a:r>
            <a:r>
              <a:rPr sz="240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nepřímá</a:t>
            </a:r>
            <a:r>
              <a:rPr sz="2400" b="1" spc="-1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(warfarin)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06144" y="3716635"/>
            <a:ext cx="7463110" cy="11420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2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Arial"/>
                <a:cs typeface="Arial"/>
              </a:rPr>
              <a:t>–</a:t>
            </a:r>
            <a:r>
              <a:rPr sz="2400" spc="3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2)</a:t>
            </a:r>
            <a:r>
              <a:rPr sz="2400" spc="-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přímopůsobící</a:t>
            </a:r>
            <a:r>
              <a:rPr sz="2400" b="1" spc="-5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sz="2400" spc="-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trombin</a:t>
            </a:r>
            <a:r>
              <a:rPr sz="2400" spc="-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(</a:t>
            </a:r>
            <a:r>
              <a:rPr sz="2400" i="1" dirty="0">
                <a:solidFill>
                  <a:srgbClr val="000000"/>
                </a:solidFill>
                <a:latin typeface="Calibri"/>
                <a:cs typeface="Calibri"/>
              </a:rPr>
              <a:t>dabigatran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)</a:t>
            </a:r>
            <a:r>
              <a:rPr sz="2400" spc="7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nebo</a:t>
            </a:r>
            <a:r>
              <a:rPr sz="2400" spc="-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1" dirty="0">
                <a:solidFill>
                  <a:srgbClr val="000000"/>
                </a:solidFill>
                <a:latin typeface="Calibri"/>
                <a:cs typeface="Calibri"/>
              </a:rPr>
              <a:t>FXa</a:t>
            </a:r>
          </a:p>
          <a:p>
            <a:pPr marL="286461" marR="0">
              <a:lnSpc>
                <a:spcPts val="2879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(</a:t>
            </a:r>
            <a:r>
              <a:rPr sz="2400" i="1" spc="-16" dirty="0">
                <a:solidFill>
                  <a:srgbClr val="000000"/>
                </a:solidFill>
                <a:latin typeface="Calibri"/>
                <a:cs typeface="Calibri"/>
              </a:rPr>
              <a:t>rivaroxaban</a:t>
            </a:r>
            <a:r>
              <a:rPr sz="2400" i="1" spc="9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0000"/>
                </a:solidFill>
                <a:latin typeface="Calibri"/>
                <a:cs typeface="Calibri"/>
              </a:rPr>
              <a:t>,</a:t>
            </a:r>
            <a:r>
              <a:rPr sz="2400" i="1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i="1" spc="-16" dirty="0">
                <a:solidFill>
                  <a:srgbClr val="000000"/>
                </a:solidFill>
                <a:latin typeface="Calibri"/>
                <a:cs typeface="Calibri"/>
              </a:rPr>
              <a:t>apixaban</a:t>
            </a:r>
            <a:r>
              <a:rPr sz="2400" i="1" spc="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0000"/>
                </a:solidFill>
                <a:latin typeface="Calibri"/>
                <a:cs typeface="Calibri"/>
              </a:rPr>
              <a:t>,</a:t>
            </a:r>
            <a:r>
              <a:rPr sz="2400" i="1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i="1" spc="-19" dirty="0">
                <a:solidFill>
                  <a:srgbClr val="000000"/>
                </a:solidFill>
                <a:latin typeface="Calibri"/>
                <a:cs typeface="Calibri"/>
              </a:rPr>
              <a:t>edoxaban,</a:t>
            </a:r>
            <a:r>
              <a:rPr sz="2400" i="1" spc="7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0000"/>
                </a:solidFill>
                <a:latin typeface="Calibri"/>
                <a:cs typeface="Calibri"/>
              </a:rPr>
              <a:t>dabigatran,</a:t>
            </a:r>
            <a:r>
              <a:rPr sz="2400" i="1" spc="8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0000"/>
                </a:solidFill>
                <a:latin typeface="Calibri"/>
                <a:cs typeface="Calibri"/>
              </a:rPr>
              <a:t>heparin,</a:t>
            </a:r>
          </a:p>
          <a:p>
            <a:pPr marL="286461" marR="0">
              <a:lnSpc>
                <a:spcPts val="2883"/>
              </a:lnSpc>
              <a:spcBef>
                <a:spcPts val="0"/>
              </a:spcBef>
              <a:spcAft>
                <a:spcPts val="0"/>
              </a:spcAft>
            </a:pPr>
            <a:r>
              <a:rPr sz="2400" i="1" dirty="0">
                <a:solidFill>
                  <a:srgbClr val="000000"/>
                </a:solidFill>
                <a:latin typeface="Calibri"/>
                <a:cs typeface="Calibri"/>
              </a:rPr>
              <a:t>LMWH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48944" y="4910803"/>
            <a:ext cx="5316930" cy="11182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I: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8" dirty="0">
                <a:solidFill>
                  <a:srgbClr val="000000"/>
                </a:solidFill>
                <a:latin typeface="Calibri"/>
                <a:cs typeface="Calibri"/>
              </a:rPr>
              <a:t>prevence</a:t>
            </a:r>
            <a:r>
              <a:rPr sz="3200" spc="6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 léčba</a:t>
            </a:r>
            <a:r>
              <a:rPr sz="3200" spc="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HŽT</a:t>
            </a:r>
            <a:r>
              <a:rPr sz="32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00000"/>
                </a:solidFill>
                <a:latin typeface="Calibri"/>
                <a:cs typeface="Calibri"/>
              </a:rPr>
              <a:t>(DVT)</a:t>
            </a:r>
          </a:p>
          <a:p>
            <a:pPr marL="0" marR="0">
              <a:lnSpc>
                <a:spcPts val="3899"/>
              </a:lnSpc>
              <a:spcBef>
                <a:spcPts val="709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NÚ:</a:t>
            </a:r>
            <a:r>
              <a:rPr sz="3200" spc="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0000"/>
                </a:solidFill>
                <a:latin typeface="Calibri"/>
                <a:cs typeface="Calibri"/>
              </a:rPr>
              <a:t>krvácení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671570" y="504591"/>
            <a:ext cx="1953702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Heparin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8115120" cy="3070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24" dirty="0">
                <a:solidFill>
                  <a:srgbClr val="000000"/>
                </a:solidFill>
                <a:latin typeface="Calibri"/>
                <a:cs typeface="Calibri"/>
              </a:rPr>
              <a:t>Nefrakcionovaný</a:t>
            </a:r>
            <a:r>
              <a:rPr sz="3200" spc="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heparin</a:t>
            </a:r>
            <a:r>
              <a:rPr sz="3200" spc="4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-UFH</a:t>
            </a:r>
            <a:r>
              <a:rPr sz="3200" spc="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urychluje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spc="-13" dirty="0">
                <a:solidFill>
                  <a:srgbClr val="000000"/>
                </a:solidFill>
                <a:latin typeface="Calibri"/>
                <a:cs typeface="Calibri"/>
              </a:rPr>
              <a:t>vazbu</a:t>
            </a:r>
            <a:r>
              <a:rPr sz="3200" spc="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antitrombinu</a:t>
            </a:r>
            <a:r>
              <a:rPr sz="3200" spc="4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III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(přirozené</a:t>
            </a:r>
            <a:r>
              <a:rPr sz="2400" spc="-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antikoagulans</a:t>
            </a:r>
            <a:r>
              <a:rPr sz="2400" spc="-5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tvořící</a:t>
            </a:r>
          </a:p>
          <a:p>
            <a:pPr marL="344424" marR="0">
              <a:lnSpc>
                <a:spcPts val="3839"/>
              </a:lnSpc>
              <a:spcBef>
                <a:spcPts val="5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se</a:t>
            </a:r>
            <a:r>
              <a:rPr sz="2400" spc="-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v játrech)</a:t>
            </a:r>
            <a:r>
              <a:rPr sz="2400" spc="-3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sz="3200" spc="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4" dirty="0">
                <a:solidFill>
                  <a:srgbClr val="000000"/>
                </a:solidFill>
                <a:latin typeface="Calibri"/>
                <a:cs typeface="Calibri"/>
              </a:rPr>
              <a:t>faktor</a:t>
            </a:r>
            <a:r>
              <a:rPr sz="32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Xa</a:t>
            </a:r>
            <a:r>
              <a:rPr sz="32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 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trombin</a:t>
            </a:r>
          </a:p>
          <a:p>
            <a:pPr marL="0" marR="0">
              <a:lnSpc>
                <a:spcPts val="3899"/>
              </a:lnSpc>
              <a:spcBef>
                <a:spcPts val="71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I: </a:t>
            </a: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terapie</a:t>
            </a:r>
            <a:r>
              <a:rPr sz="3200" spc="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2" dirty="0">
                <a:solidFill>
                  <a:srgbClr val="000000"/>
                </a:solidFill>
                <a:latin typeface="Calibri"/>
                <a:cs typeface="Calibri"/>
              </a:rPr>
              <a:t>trombóz</a:t>
            </a:r>
            <a:r>
              <a:rPr sz="3200" spc="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3200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tromboembolií;</a:t>
            </a:r>
            <a:r>
              <a:rPr sz="3200" spc="4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00000"/>
                </a:solidFill>
                <a:latin typeface="Calibri"/>
                <a:cs typeface="Calibri"/>
              </a:rPr>
              <a:t>prevence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spc="-26" dirty="0">
                <a:solidFill>
                  <a:srgbClr val="000000"/>
                </a:solidFill>
                <a:latin typeface="Calibri"/>
                <a:cs typeface="Calibri"/>
              </a:rPr>
              <a:t>srážení</a:t>
            </a:r>
            <a:r>
              <a:rPr sz="3200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krve</a:t>
            </a:r>
            <a:r>
              <a:rPr sz="32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během</a:t>
            </a:r>
            <a:r>
              <a:rPr sz="3200" spc="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hemodialýzy</a:t>
            </a:r>
            <a:r>
              <a:rPr sz="3200" spc="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zákrocích</a:t>
            </a:r>
          </a:p>
          <a:p>
            <a:pPr marL="344424" marR="0">
              <a:lnSpc>
                <a:spcPts val="3842"/>
              </a:lnSpc>
              <a:spcBef>
                <a:spcPts val="5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na</a:t>
            </a:r>
            <a:r>
              <a:rPr sz="32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00000"/>
                </a:solidFill>
                <a:latin typeface="Calibri"/>
                <a:cs typeface="Calibri"/>
              </a:rPr>
              <a:t>ECMO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48944" y="4763955"/>
            <a:ext cx="7970327" cy="11188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9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21" dirty="0">
                <a:solidFill>
                  <a:srgbClr val="000000"/>
                </a:solidFill>
                <a:latin typeface="Calibri"/>
                <a:cs typeface="Calibri"/>
              </a:rPr>
              <a:t>Podávání:</a:t>
            </a:r>
            <a:r>
              <a:rPr sz="3200" spc="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s.c.</a:t>
            </a:r>
            <a:r>
              <a:rPr sz="3200" spc="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nebo</a:t>
            </a:r>
            <a:r>
              <a:rPr sz="32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sz="3200" spc="-7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24" dirty="0">
                <a:solidFill>
                  <a:srgbClr val="000000"/>
                </a:solidFill>
                <a:latin typeface="Calibri"/>
                <a:cs typeface="Calibri"/>
              </a:rPr>
              <a:t>.v.</a:t>
            </a:r>
            <a:r>
              <a:rPr sz="3200" spc="1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(ne</a:t>
            </a:r>
            <a:r>
              <a:rPr sz="32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i.m.</a:t>
            </a:r>
            <a:r>
              <a:rPr sz="3200" spc="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hematomy!)</a:t>
            </a:r>
          </a:p>
          <a:p>
            <a:pPr marL="0" marR="0">
              <a:lnSpc>
                <a:spcPts val="3899"/>
              </a:lnSpc>
              <a:spcBef>
                <a:spcPts val="71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Antidotum</a:t>
            </a:r>
            <a:r>
              <a:rPr sz="3200" spc="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protamin</a:t>
            </a:r>
            <a:r>
              <a:rPr sz="3200" spc="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7" dirty="0">
                <a:solidFill>
                  <a:srgbClr val="000000"/>
                </a:solidFill>
                <a:latin typeface="Calibri"/>
                <a:cs typeface="Calibri"/>
              </a:rPr>
              <a:t>sulfát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671570" y="504591"/>
            <a:ext cx="1953702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Heparin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7594415" cy="21917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V ČR</a:t>
            </a:r>
            <a:r>
              <a:rPr sz="32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8" dirty="0">
                <a:solidFill>
                  <a:srgbClr val="000000"/>
                </a:solidFill>
                <a:latin typeface="Calibri"/>
                <a:cs typeface="Calibri"/>
              </a:rPr>
              <a:t>pouze</a:t>
            </a:r>
            <a:r>
              <a:rPr sz="3200" spc="4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Heparin</a:t>
            </a:r>
            <a:r>
              <a:rPr sz="3200" b="1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spc="-11" dirty="0">
                <a:solidFill>
                  <a:srgbClr val="000000"/>
                </a:solidFill>
                <a:latin typeface="Calibri"/>
                <a:cs typeface="Calibri"/>
              </a:rPr>
              <a:t>Léčiva</a:t>
            </a:r>
            <a:r>
              <a:rPr sz="3200" b="1" spc="2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5 tis</a:t>
            </a:r>
            <a:r>
              <a:rPr sz="3200" spc="-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IU v 1</a:t>
            </a:r>
            <a:r>
              <a:rPr sz="32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2" dirty="0">
                <a:solidFill>
                  <a:srgbClr val="000000"/>
                </a:solidFill>
                <a:latin typeface="Calibri"/>
                <a:cs typeface="Calibri"/>
              </a:rPr>
              <a:t>mL</a:t>
            </a:r>
          </a:p>
          <a:p>
            <a:pPr marL="0" marR="0">
              <a:lnSpc>
                <a:spcPts val="3896"/>
              </a:lnSpc>
              <a:spcBef>
                <a:spcPts val="714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13" dirty="0">
                <a:solidFill>
                  <a:srgbClr val="000000"/>
                </a:solidFill>
                <a:latin typeface="Calibri"/>
                <a:cs typeface="Calibri"/>
              </a:rPr>
              <a:t>Standardní</a:t>
            </a:r>
            <a:r>
              <a:rPr sz="3200" spc="7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4" dirty="0">
                <a:solidFill>
                  <a:srgbClr val="000000"/>
                </a:solidFill>
                <a:latin typeface="Calibri"/>
                <a:cs typeface="Calibri"/>
              </a:rPr>
              <a:t>dávka:</a:t>
            </a:r>
            <a:r>
              <a:rPr sz="3200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5-10</a:t>
            </a:r>
            <a:r>
              <a:rPr sz="3200" spc="3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tis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IU bolusem</a:t>
            </a:r>
            <a:r>
              <a:rPr sz="3200" spc="5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10" dirty="0">
                <a:solidFill>
                  <a:srgbClr val="000000"/>
                </a:solidFill>
                <a:latin typeface="Calibri"/>
                <a:cs typeface="Calibri"/>
              </a:rPr>
              <a:t>iv</a:t>
            </a:r>
            <a:r>
              <a:rPr sz="3200" spc="-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+</a:t>
            </a:r>
          </a:p>
          <a:p>
            <a:pPr marL="344424" marR="0">
              <a:lnSpc>
                <a:spcPts val="3839"/>
              </a:lnSpc>
              <a:spcBef>
                <a:spcPts val="0"/>
              </a:spcBef>
              <a:spcAft>
                <a:spcPts val="0"/>
              </a:spcAft>
            </a:pP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kontinuální</a:t>
            </a:r>
            <a:r>
              <a:rPr sz="3200" spc="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0000"/>
                </a:solidFill>
                <a:latin typeface="Calibri"/>
                <a:cs typeface="Calibri"/>
              </a:rPr>
              <a:t>infuze</a:t>
            </a:r>
            <a:r>
              <a:rPr sz="32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1 tis</a:t>
            </a:r>
            <a:r>
              <a:rPr sz="3200" spc="-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IU/hod</a:t>
            </a:r>
          </a:p>
          <a:p>
            <a:pPr marL="0" marR="0">
              <a:lnSpc>
                <a:spcPts val="3899"/>
              </a:lnSpc>
              <a:spcBef>
                <a:spcPts val="76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Další </a:t>
            </a:r>
            <a:r>
              <a:rPr sz="3200" spc="-26" dirty="0">
                <a:solidFill>
                  <a:srgbClr val="000000"/>
                </a:solidFill>
                <a:latin typeface="Calibri"/>
                <a:cs typeface="Calibri"/>
              </a:rPr>
              <a:t>dávka</a:t>
            </a:r>
            <a:r>
              <a:rPr sz="3200" spc="4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dle</a:t>
            </a:r>
            <a:r>
              <a:rPr sz="3200" spc="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aPTT* –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6" dirty="0">
                <a:solidFill>
                  <a:srgbClr val="000000"/>
                </a:solidFill>
                <a:latin typeface="Calibri"/>
                <a:cs typeface="Calibri"/>
              </a:rPr>
              <a:t>stanovuje</a:t>
            </a:r>
            <a:r>
              <a:rPr sz="3200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se po</a:t>
            </a:r>
            <a:r>
              <a:rPr sz="3200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6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3368" y="3788214"/>
            <a:ext cx="1678759" cy="533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9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hodinách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8944" y="4374101"/>
            <a:ext cx="6862569" cy="532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NU:</a:t>
            </a:r>
            <a:r>
              <a:rPr sz="320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krvácení…,</a:t>
            </a:r>
            <a:r>
              <a:rPr sz="3200" spc="4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heparinem</a:t>
            </a:r>
            <a:r>
              <a:rPr sz="3200" spc="5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4" dirty="0">
                <a:solidFill>
                  <a:srgbClr val="000000"/>
                </a:solidFill>
                <a:latin typeface="Calibri"/>
                <a:cs typeface="Calibri"/>
              </a:rPr>
              <a:t>indukovaná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93368" y="4862035"/>
            <a:ext cx="6149840" cy="532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trombocytopenie</a:t>
            </a:r>
            <a:r>
              <a:rPr sz="3200" spc="6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(HITT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 **–</a:t>
            </a:r>
            <a:r>
              <a:rPr sz="320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viz</a:t>
            </a:r>
            <a:r>
              <a:rPr sz="32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dále)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671570" y="504591"/>
            <a:ext cx="1953702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Heparin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641823"/>
            <a:ext cx="7954796" cy="10210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96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aPTT –</a:t>
            </a:r>
            <a:r>
              <a:rPr sz="32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21" dirty="0">
                <a:solidFill>
                  <a:srgbClr val="000000"/>
                </a:solidFill>
                <a:latin typeface="Calibri"/>
                <a:cs typeface="Calibri"/>
              </a:rPr>
              <a:t>aktivovaný</a:t>
            </a:r>
            <a:r>
              <a:rPr sz="3200" spc="7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parciální</a:t>
            </a:r>
            <a:r>
              <a:rPr sz="32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tromboplastinový</a:t>
            </a:r>
          </a:p>
          <a:p>
            <a:pPr marL="344424" marR="0">
              <a:lnSpc>
                <a:spcPts val="3842"/>
              </a:lnSpc>
              <a:spcBef>
                <a:spcPts val="0"/>
              </a:spcBef>
              <a:spcAft>
                <a:spcPts val="0"/>
              </a:spcAft>
            </a:pPr>
            <a:r>
              <a:rPr sz="3200" spc="-18" dirty="0">
                <a:solidFill>
                  <a:srgbClr val="000000"/>
                </a:solidFill>
                <a:latin typeface="Calibri"/>
                <a:cs typeface="Calibri"/>
              </a:rPr>
              <a:t>čas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06144" y="2700284"/>
            <a:ext cx="7410340" cy="986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3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Arial"/>
                <a:cs typeface="Arial"/>
              </a:rPr>
              <a:t>–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spc="-62" dirty="0">
                <a:solidFill>
                  <a:srgbClr val="000000"/>
                </a:solidFill>
                <a:latin typeface="Calibri"/>
                <a:cs typeface="Calibri"/>
              </a:rPr>
              <a:t>Test</a:t>
            </a:r>
            <a:r>
              <a:rPr sz="28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k</a:t>
            </a:r>
            <a:r>
              <a:rPr sz="2800" spc="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vyšetření</a:t>
            </a:r>
            <a:r>
              <a:rPr sz="2800" spc="-3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hemokoagulace</a:t>
            </a:r>
          </a:p>
          <a:p>
            <a:pPr marL="0" marR="0">
              <a:lnSpc>
                <a:spcPts val="3430"/>
              </a:lnSpc>
              <a:spcBef>
                <a:spcPts val="65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Arial"/>
                <a:cs typeface="Arial"/>
              </a:rPr>
              <a:t>–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spc="-18" dirty="0">
                <a:solidFill>
                  <a:srgbClr val="000000"/>
                </a:solidFill>
                <a:latin typeface="Calibri"/>
                <a:cs typeface="Calibri"/>
              </a:rPr>
              <a:t>Výsledkem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 je </a:t>
            </a:r>
            <a:r>
              <a:rPr sz="2800" b="1" dirty="0">
                <a:solidFill>
                  <a:srgbClr val="000000"/>
                </a:solidFill>
                <a:latin typeface="Calibri"/>
                <a:cs typeface="Calibri"/>
              </a:rPr>
              <a:t>čas</a:t>
            </a:r>
            <a:r>
              <a:rPr sz="2800" b="1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49" dirty="0">
                <a:solidFill>
                  <a:srgbClr val="000000"/>
                </a:solidFill>
                <a:latin typeface="Calibri"/>
                <a:cs typeface="Calibri"/>
              </a:rPr>
              <a:t>za</a:t>
            </a:r>
            <a:r>
              <a:rPr sz="2800" spc="4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který dojde</a:t>
            </a:r>
            <a:r>
              <a:rPr sz="28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k </a:t>
            </a:r>
            <a:r>
              <a:rPr sz="2800" spc="-18" dirty="0">
                <a:solidFill>
                  <a:srgbClr val="000000"/>
                </a:solidFill>
                <a:latin typeface="Calibri"/>
                <a:cs typeface="Calibri"/>
              </a:rPr>
              <a:t>sražení</a:t>
            </a:r>
            <a:r>
              <a:rPr sz="28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11" dirty="0">
                <a:solidFill>
                  <a:srgbClr val="000000"/>
                </a:solidFill>
                <a:latin typeface="Calibri"/>
                <a:cs typeface="Calibri"/>
              </a:rPr>
              <a:t>plazmy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63675" y="3725210"/>
            <a:ext cx="7070193" cy="13273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27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28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000000"/>
                </a:solidFill>
                <a:latin typeface="Calibri"/>
                <a:cs typeface="Calibri"/>
              </a:rPr>
              <a:t>Zdravý</a:t>
            </a:r>
            <a:r>
              <a:rPr sz="2800" spc="-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jedince</a:t>
            </a:r>
            <a:r>
              <a:rPr sz="280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25-40</a:t>
            </a:r>
            <a:r>
              <a:rPr sz="2800" spc="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sec; </a:t>
            </a:r>
            <a:r>
              <a:rPr sz="2800" spc="-12" dirty="0">
                <a:solidFill>
                  <a:srgbClr val="000000"/>
                </a:solidFill>
                <a:latin typeface="Calibri"/>
                <a:cs typeface="Calibri"/>
              </a:rPr>
              <a:t>prodloužení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 o 10</a:t>
            </a:r>
            <a:r>
              <a:rPr sz="28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sec</a:t>
            </a:r>
          </a:p>
          <a:p>
            <a:pPr marL="22860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je </a:t>
            </a:r>
            <a:r>
              <a:rPr sz="2800" spc="-20" dirty="0">
                <a:solidFill>
                  <a:srgbClr val="000000"/>
                </a:solidFill>
                <a:latin typeface="Calibri"/>
                <a:cs typeface="Calibri"/>
              </a:rPr>
              <a:t>považováno</a:t>
            </a:r>
            <a:r>
              <a:rPr sz="2800" spc="2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55" dirty="0">
                <a:solidFill>
                  <a:srgbClr val="000000"/>
                </a:solidFill>
                <a:latin typeface="Calibri"/>
                <a:cs typeface="Calibri"/>
              </a:rPr>
              <a:t>za</a:t>
            </a:r>
            <a:r>
              <a:rPr sz="2800" spc="4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12" dirty="0">
                <a:solidFill>
                  <a:srgbClr val="000000"/>
                </a:solidFill>
                <a:latin typeface="Calibri"/>
                <a:cs typeface="Calibri"/>
              </a:rPr>
              <a:t>patologické</a:t>
            </a:r>
            <a:r>
              <a:rPr sz="2800" spc="-2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(hemofilici</a:t>
            </a:r>
            <a:r>
              <a:rPr sz="2800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150-</a:t>
            </a:r>
          </a:p>
          <a:p>
            <a:pPr marL="228600" marR="0">
              <a:lnSpc>
                <a:spcPts val="3362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200</a:t>
            </a:r>
            <a:r>
              <a:rPr sz="28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sec)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96538" y="504591"/>
            <a:ext cx="1707549" cy="718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LMWH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298355"/>
            <a:ext cx="7959694" cy="503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5"/>
              </a:lnSpc>
              <a:spcBef>
                <a:spcPts val="0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000" spc="9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Nízkomolekulární</a:t>
            </a:r>
            <a:r>
              <a:rPr sz="3000" spc="-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hepariny</a:t>
            </a:r>
            <a:r>
              <a:rPr sz="30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0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spc="-14" dirty="0">
                <a:solidFill>
                  <a:srgbClr val="000000"/>
                </a:solidFill>
                <a:latin typeface="Calibri"/>
                <a:cs typeface="Calibri"/>
              </a:rPr>
              <a:t>vznik</a:t>
            </a:r>
            <a:r>
              <a:rPr sz="3000" spc="3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depolymerací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3368" y="1664786"/>
            <a:ext cx="3684037" cy="5031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2"/>
              </a:lnSpc>
              <a:spcBef>
                <a:spcPts val="0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standardního</a:t>
            </a:r>
            <a:r>
              <a:rPr sz="3000" spc="-4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heparinu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8944" y="2121696"/>
            <a:ext cx="7841741" cy="9610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5"/>
              </a:lnSpc>
              <a:spcBef>
                <a:spcPts val="0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000" spc="9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lepší</a:t>
            </a:r>
            <a:r>
              <a:rPr sz="3000" spc="-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vlastnosti</a:t>
            </a:r>
            <a:r>
              <a:rPr sz="3000" spc="-4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a méně NÚ </a:t>
            </a:r>
            <a:r>
              <a:rPr sz="3000" spc="-14" dirty="0">
                <a:solidFill>
                  <a:srgbClr val="000000"/>
                </a:solidFill>
                <a:latin typeface="Calibri"/>
                <a:cs typeface="Calibri"/>
              </a:rPr>
              <a:t>než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spc="-11" dirty="0">
                <a:solidFill>
                  <a:srgbClr val="000000"/>
                </a:solidFill>
                <a:latin typeface="Calibri"/>
                <a:cs typeface="Calibri"/>
              </a:rPr>
              <a:t>UFH</a:t>
            </a:r>
          </a:p>
          <a:p>
            <a:pPr marL="0" marR="0">
              <a:lnSpc>
                <a:spcPts val="3602"/>
              </a:lnSpc>
              <a:spcBef>
                <a:spcPts val="0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000" spc="9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00" spc="-27" dirty="0">
                <a:solidFill>
                  <a:srgbClr val="000000"/>
                </a:solidFill>
                <a:latin typeface="Calibri"/>
                <a:cs typeface="Calibri"/>
              </a:rPr>
              <a:t>Velikost:</a:t>
            </a:r>
            <a:r>
              <a:rPr sz="3000" spc="-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4300</a:t>
            </a:r>
            <a:r>
              <a:rPr sz="3000" spc="6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daltonu</a:t>
            </a:r>
            <a:r>
              <a:rPr sz="3000" spc="-4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(UFH 12-14</a:t>
            </a:r>
            <a:r>
              <a:rPr sz="3000" spc="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000</a:t>
            </a:r>
            <a:r>
              <a:rPr sz="3000" spc="4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daltonu)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48944" y="3037021"/>
            <a:ext cx="6100708" cy="5031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2"/>
              </a:lnSpc>
              <a:spcBef>
                <a:spcPts val="0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000" spc="9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Z:</a:t>
            </a:r>
            <a:r>
              <a:rPr sz="3000" spc="-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i="1" spc="-17" dirty="0">
                <a:solidFill>
                  <a:srgbClr val="000000"/>
                </a:solidFill>
                <a:latin typeface="Calibri"/>
                <a:cs typeface="Calibri"/>
              </a:rPr>
              <a:t>enoxaparin</a:t>
            </a:r>
            <a:r>
              <a:rPr sz="30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(Clexane®) </a:t>
            </a:r>
            <a:r>
              <a:rPr sz="3000" i="1" dirty="0">
                <a:solidFill>
                  <a:srgbClr val="000000"/>
                </a:solidFill>
                <a:latin typeface="Calibri"/>
                <a:cs typeface="Calibri"/>
              </a:rPr>
              <a:t>nadroparin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93368" y="3402491"/>
            <a:ext cx="5271263" cy="503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5"/>
              </a:lnSpc>
              <a:spcBef>
                <a:spcPts val="0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(Fraxiparine®)</a:t>
            </a:r>
            <a:r>
              <a:rPr sz="3000" spc="-2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i="1" dirty="0">
                <a:solidFill>
                  <a:srgbClr val="000000"/>
                </a:solidFill>
                <a:latin typeface="Calibri"/>
                <a:cs typeface="Calibri"/>
              </a:rPr>
              <a:t>bemiparin</a:t>
            </a:r>
            <a:r>
              <a:rPr sz="3000" i="1" spc="-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(Zibor®)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48944" y="4774599"/>
            <a:ext cx="7287108" cy="503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5"/>
              </a:lnSpc>
              <a:spcBef>
                <a:spcPts val="0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000" spc="9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00" spc="-27" dirty="0">
                <a:solidFill>
                  <a:srgbClr val="000000"/>
                </a:solidFill>
                <a:latin typeface="Calibri"/>
                <a:cs typeface="Calibri"/>
              </a:rPr>
              <a:t>Dávkování</a:t>
            </a:r>
            <a:r>
              <a:rPr sz="3000" spc="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r>
              <a:rPr sz="3000" spc="-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profylaxe/léčba</a:t>
            </a:r>
            <a:r>
              <a:rPr sz="3000" spc="-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000" spc="1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rgbClr val="000000"/>
                </a:solidFill>
                <a:latin typeface="Calibri"/>
                <a:cs typeface="Calibri"/>
              </a:rPr>
              <a:t>co</a:t>
            </a:r>
            <a:r>
              <a:rPr sz="30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12</a:t>
            </a:r>
            <a:r>
              <a:rPr sz="3000" spc="3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nebo</a:t>
            </a:r>
            <a:r>
              <a:rPr sz="3000" spc="-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24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93368" y="5141030"/>
            <a:ext cx="1042945" cy="5031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2"/>
              </a:lnSpc>
              <a:spcBef>
                <a:spcPts val="0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hodin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48944" y="5597914"/>
            <a:ext cx="5416351" cy="503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5"/>
              </a:lnSpc>
              <a:spcBef>
                <a:spcPts val="0"/>
              </a:spcBef>
              <a:spcAft>
                <a:spcPts val="0"/>
              </a:spcAft>
            </a:pPr>
            <a:r>
              <a:rPr sz="30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000" spc="9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Podání s.c.,</a:t>
            </a:r>
            <a:r>
              <a:rPr sz="3000" spc="-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případně</a:t>
            </a:r>
            <a:r>
              <a:rPr sz="300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sz="3000" spc="-67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spc="-117" dirty="0">
                <a:solidFill>
                  <a:srgbClr val="000000"/>
                </a:solidFill>
                <a:latin typeface="Calibri"/>
                <a:cs typeface="Calibri"/>
              </a:rPr>
              <a:t>.v.</a:t>
            </a:r>
            <a:r>
              <a:rPr sz="3000" spc="9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0000"/>
                </a:solidFill>
                <a:latin typeface="Calibri"/>
                <a:cs typeface="Calibri"/>
              </a:rPr>
              <a:t>(na JIP)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8944" y="504591"/>
            <a:ext cx="4990208" cy="12667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47593" marR="0">
              <a:lnSpc>
                <a:spcPts val="5361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LMWH</a:t>
            </a:r>
          </a:p>
          <a:p>
            <a:pPr marL="0" marR="0">
              <a:lnSpc>
                <a:spcPts val="3896"/>
              </a:lnSpc>
              <a:spcBef>
                <a:spcPts val="416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28" dirty="0">
                <a:solidFill>
                  <a:srgbClr val="000000"/>
                </a:solidFill>
                <a:latin typeface="Calibri"/>
                <a:cs typeface="Calibri"/>
              </a:rPr>
              <a:t>Dávka</a:t>
            </a:r>
            <a:r>
              <a:rPr sz="3200" spc="4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11" dirty="0">
                <a:solidFill>
                  <a:srgbClr val="000000"/>
                </a:solidFill>
                <a:latin typeface="Calibri"/>
                <a:cs typeface="Calibri"/>
              </a:rPr>
              <a:t>uváděná</a:t>
            </a:r>
            <a:r>
              <a:rPr sz="3200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v IU</a:t>
            </a:r>
            <a:r>
              <a:rPr sz="3200" spc="3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anti-Xa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8944" y="1870248"/>
            <a:ext cx="6844657" cy="31941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4730" marR="0">
              <a:lnSpc>
                <a:spcPts val="3427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Fraxiparine</a:t>
            </a:r>
            <a:r>
              <a:rPr sz="280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0,4mL</a:t>
            </a:r>
            <a:r>
              <a:rPr sz="2800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=</a:t>
            </a:r>
            <a:r>
              <a:rPr sz="2800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3800</a:t>
            </a:r>
            <a:r>
              <a:rPr sz="2800" spc="2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IU</a:t>
            </a:r>
            <a:r>
              <a:rPr sz="2800" spc="1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anti </a:t>
            </a:r>
            <a:r>
              <a:rPr sz="2800" spc="11" dirty="0">
                <a:solidFill>
                  <a:srgbClr val="000000"/>
                </a:solidFill>
                <a:latin typeface="Calibri"/>
                <a:cs typeface="Calibri"/>
              </a:rPr>
              <a:t>Xa</a:t>
            </a:r>
          </a:p>
          <a:p>
            <a:pPr marL="914730" marR="0">
              <a:lnSpc>
                <a:spcPts val="3430"/>
              </a:lnSpc>
              <a:spcBef>
                <a:spcPts val="747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Fraxiparine</a:t>
            </a:r>
            <a:r>
              <a:rPr sz="2800" spc="-5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0,6mL</a:t>
            </a:r>
            <a:r>
              <a:rPr sz="28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= 5700</a:t>
            </a:r>
            <a:r>
              <a:rPr sz="2800" spc="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IU anti </a:t>
            </a:r>
            <a:r>
              <a:rPr sz="2800" spc="11" dirty="0">
                <a:solidFill>
                  <a:srgbClr val="000000"/>
                </a:solidFill>
                <a:latin typeface="Calibri"/>
                <a:cs typeface="Calibri"/>
              </a:rPr>
              <a:t>Xa</a:t>
            </a:r>
          </a:p>
          <a:p>
            <a:pPr marL="914730" marR="0">
              <a:lnSpc>
                <a:spcPts val="3430"/>
              </a:lnSpc>
              <a:spcBef>
                <a:spcPts val="60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Fraxiparine</a:t>
            </a:r>
            <a:r>
              <a:rPr sz="2800" spc="-5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1,0mL</a:t>
            </a:r>
            <a:r>
              <a:rPr sz="280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= 9500</a:t>
            </a:r>
            <a:r>
              <a:rPr sz="2800" spc="3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IU</a:t>
            </a:r>
            <a:r>
              <a:rPr sz="2800" spc="2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anti</a:t>
            </a:r>
            <a:r>
              <a:rPr sz="280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11" dirty="0">
                <a:solidFill>
                  <a:srgbClr val="000000"/>
                </a:solidFill>
                <a:latin typeface="Calibri"/>
                <a:cs typeface="Calibri"/>
              </a:rPr>
              <a:t>Xa</a:t>
            </a:r>
          </a:p>
          <a:p>
            <a:pPr marL="0" marR="0">
              <a:lnSpc>
                <a:spcPts val="3417"/>
              </a:lnSpc>
              <a:spcBef>
                <a:spcPts val="614"/>
              </a:spcBef>
              <a:spcAft>
                <a:spcPts val="0"/>
              </a:spcAft>
            </a:pPr>
            <a:r>
              <a:rPr sz="2800" u="sng" dirty="0">
                <a:solidFill>
                  <a:srgbClr val="000000"/>
                </a:solidFill>
                <a:latin typeface="Calibri"/>
                <a:cs typeface="Calibri"/>
              </a:rPr>
              <a:t>Monitorace</a:t>
            </a:r>
            <a:r>
              <a:rPr sz="2800" u="sng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u="sng" spc="-20" dirty="0">
                <a:solidFill>
                  <a:srgbClr val="000000"/>
                </a:solidFill>
                <a:latin typeface="Calibri"/>
                <a:cs typeface="Calibri"/>
              </a:rPr>
              <a:t>efektu:</a:t>
            </a:r>
          </a:p>
          <a:p>
            <a:pPr marL="0" marR="0">
              <a:lnSpc>
                <a:spcPts val="3896"/>
              </a:lnSpc>
              <a:spcBef>
                <a:spcPts val="713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62" dirty="0">
                <a:solidFill>
                  <a:srgbClr val="000000"/>
                </a:solidFill>
                <a:latin typeface="Calibri"/>
                <a:cs typeface="Calibri"/>
              </a:rPr>
              <a:t>Terap.</a:t>
            </a:r>
            <a:r>
              <a:rPr sz="3200" spc="8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hodnoty</a:t>
            </a:r>
            <a:r>
              <a:rPr sz="3200" spc="6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0.4</a:t>
            </a:r>
            <a:r>
              <a:rPr sz="3200" b="1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200" b="1" spc="1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1.2</a:t>
            </a:r>
            <a:r>
              <a:rPr sz="3200" b="1" spc="1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IU anti</a:t>
            </a:r>
            <a:r>
              <a:rPr sz="3200" spc="1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Xa/mL</a:t>
            </a:r>
          </a:p>
          <a:p>
            <a:pPr marL="0" marR="0">
              <a:lnSpc>
                <a:spcPts val="3899"/>
              </a:lnSpc>
              <a:spcBef>
                <a:spcPts val="709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sz="3200" spc="79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spc="-42" dirty="0">
                <a:solidFill>
                  <a:srgbClr val="000000"/>
                </a:solidFill>
                <a:latin typeface="Calibri"/>
                <a:cs typeface="Calibri"/>
              </a:rPr>
              <a:t>Profy.</a:t>
            </a:r>
            <a:r>
              <a:rPr sz="3200" spc="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hodnoty</a:t>
            </a:r>
            <a:r>
              <a:rPr sz="3200" spc="5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0.2</a:t>
            </a:r>
            <a:r>
              <a:rPr sz="3200" b="1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00000"/>
                </a:solidFill>
                <a:latin typeface="Calibri"/>
                <a:cs typeface="Calibri"/>
              </a:rPr>
              <a:t>- 0.4</a:t>
            </a:r>
            <a:r>
              <a:rPr sz="3200" b="1" spc="18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/>
                <a:cs typeface="Calibri"/>
              </a:rPr>
              <a:t>IU anti Xa/mL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48944" y="5102108"/>
            <a:ext cx="6858665" cy="473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30"/>
              </a:lnSpc>
              <a:spcBef>
                <a:spcPts val="0"/>
              </a:spcBef>
              <a:spcAft>
                <a:spcPts val="0"/>
              </a:spcAft>
            </a:pPr>
            <a:r>
              <a:rPr sz="2800" spc="14" dirty="0">
                <a:solidFill>
                  <a:srgbClr val="000000"/>
                </a:solidFill>
                <a:latin typeface="Calibri"/>
                <a:cs typeface="Calibri"/>
              </a:rPr>
              <a:t>RI</a:t>
            </a:r>
            <a:r>
              <a:rPr sz="2800" spc="-32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(ClCr&lt; 30ml/min),</a:t>
            </a:r>
            <a:r>
              <a:rPr sz="28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obézní (BMI&gt;40),</a:t>
            </a:r>
            <a:r>
              <a:rPr sz="2800" spc="3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/>
                <a:cs typeface="Calibri"/>
              </a:rPr>
              <a:t>těhotné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1473</Words>
  <Application>Microsoft Office PowerPoint</Application>
  <PresentationFormat>Předvádění na obrazovce (4:3)</PresentationFormat>
  <Paragraphs>249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Calibri</vt:lpstr>
      <vt:lpstr>Times New Roman</vt:lpstr>
      <vt:lpstr>Arial</vt:lpstr>
      <vt:lpstr>Theme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zapamatovat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doc2pdf</dc:creator>
  <cp:lastModifiedBy>Vaňková Tereza</cp:lastModifiedBy>
  <cp:revision>3</cp:revision>
  <dcterms:modified xsi:type="dcterms:W3CDTF">2024-09-30T12:49:02Z</dcterms:modified>
</cp:coreProperties>
</file>