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  <p:sldMasterId id="2147483669" r:id="rId3"/>
    <p:sldMasterId id="2147483686" r:id="rId4"/>
    <p:sldMasterId id="2147483698" r:id="rId5"/>
    <p:sldMasterId id="2147483710" r:id="rId6"/>
  </p:sldMasterIdLst>
  <p:notesMasterIdLst>
    <p:notesMasterId r:id="rId106"/>
  </p:notesMasterIdLst>
  <p:sldIdLst>
    <p:sldId id="264" r:id="rId7"/>
    <p:sldId id="285" r:id="rId8"/>
    <p:sldId id="261" r:id="rId9"/>
    <p:sldId id="290" r:id="rId10"/>
    <p:sldId id="265" r:id="rId11"/>
    <p:sldId id="266" r:id="rId12"/>
    <p:sldId id="267" r:id="rId13"/>
    <p:sldId id="268" r:id="rId14"/>
    <p:sldId id="269" r:id="rId15"/>
    <p:sldId id="270" r:id="rId16"/>
    <p:sldId id="294" r:id="rId17"/>
    <p:sldId id="271" r:id="rId18"/>
    <p:sldId id="272" r:id="rId19"/>
    <p:sldId id="273" r:id="rId20"/>
    <p:sldId id="274" r:id="rId21"/>
    <p:sldId id="275" r:id="rId22"/>
    <p:sldId id="276" r:id="rId23"/>
    <p:sldId id="287" r:id="rId24"/>
    <p:sldId id="288" r:id="rId25"/>
    <p:sldId id="289" r:id="rId26"/>
    <p:sldId id="280" r:id="rId27"/>
    <p:sldId id="295" r:id="rId28"/>
    <p:sldId id="296" r:id="rId29"/>
    <p:sldId id="310" r:id="rId30"/>
    <p:sldId id="311" r:id="rId31"/>
    <p:sldId id="312" r:id="rId32"/>
    <p:sldId id="299" r:id="rId33"/>
    <p:sldId id="301" r:id="rId34"/>
    <p:sldId id="314" r:id="rId35"/>
    <p:sldId id="302" r:id="rId36"/>
    <p:sldId id="263" r:id="rId37"/>
    <p:sldId id="308" r:id="rId38"/>
    <p:sldId id="309" r:id="rId39"/>
    <p:sldId id="304" r:id="rId40"/>
    <p:sldId id="305" r:id="rId41"/>
    <p:sldId id="324" r:id="rId42"/>
    <p:sldId id="325" r:id="rId43"/>
    <p:sldId id="326" r:id="rId44"/>
    <p:sldId id="327" r:id="rId45"/>
    <p:sldId id="329" r:id="rId46"/>
    <p:sldId id="320" r:id="rId47"/>
    <p:sldId id="321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52" r:id="rId56"/>
    <p:sldId id="353" r:id="rId57"/>
    <p:sldId id="354" r:id="rId58"/>
    <p:sldId id="355" r:id="rId59"/>
    <p:sldId id="356" r:id="rId60"/>
    <p:sldId id="380" r:id="rId61"/>
    <p:sldId id="284" r:id="rId62"/>
    <p:sldId id="381" r:id="rId63"/>
    <p:sldId id="382" r:id="rId64"/>
    <p:sldId id="383" r:id="rId65"/>
    <p:sldId id="384" r:id="rId66"/>
    <p:sldId id="385" r:id="rId67"/>
    <p:sldId id="387" r:id="rId68"/>
    <p:sldId id="388" r:id="rId69"/>
    <p:sldId id="389" r:id="rId70"/>
    <p:sldId id="390" r:id="rId71"/>
    <p:sldId id="256" r:id="rId72"/>
    <p:sldId id="257" r:id="rId73"/>
    <p:sldId id="357" r:id="rId74"/>
    <p:sldId id="358" r:id="rId75"/>
    <p:sldId id="283" r:id="rId76"/>
    <p:sldId id="282" r:id="rId77"/>
    <p:sldId id="292" r:id="rId78"/>
    <p:sldId id="338" r:id="rId79"/>
    <p:sldId id="339" r:id="rId80"/>
    <p:sldId id="279" r:id="rId81"/>
    <p:sldId id="340" r:id="rId82"/>
    <p:sldId id="341" r:id="rId83"/>
    <p:sldId id="342" r:id="rId84"/>
    <p:sldId id="343" r:id="rId85"/>
    <p:sldId id="345" r:id="rId86"/>
    <p:sldId id="346" r:id="rId87"/>
    <p:sldId id="344" r:id="rId88"/>
    <p:sldId id="348" r:id="rId89"/>
    <p:sldId id="349" r:id="rId90"/>
    <p:sldId id="361" r:id="rId91"/>
    <p:sldId id="362" r:id="rId92"/>
    <p:sldId id="363" r:id="rId93"/>
    <p:sldId id="364" r:id="rId94"/>
    <p:sldId id="379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3" r:id="rId103"/>
    <p:sldId id="374" r:id="rId104"/>
    <p:sldId id="391" r:id="rId105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Comic Sans MS" panose="030F0702030302020204" pitchFamily="66" charset="0"/>
      <p:regular r:id="rId111"/>
      <p:bold r:id="rId112"/>
      <p:italic r:id="rId113"/>
      <p:boldItalic r:id="rId114"/>
    </p:embeddedFont>
    <p:embeddedFont>
      <p:font typeface="Corbel" panose="020B0503020204020204" pitchFamily="34" charset="0"/>
      <p:regular r:id="rId115"/>
      <p:bold r:id="rId116"/>
      <p:italic r:id="rId117"/>
      <p:boldItalic r:id="rId118"/>
    </p:embeddedFont>
    <p:embeddedFont>
      <p:font typeface="Tahoma" panose="020B0604030504040204" pitchFamily="34" charset="0"/>
      <p:regular r:id="rId119"/>
      <p:bold r:id="rId120"/>
    </p:embeddedFont>
    <p:embeddedFont>
      <p:font typeface="Trebuchet MS" panose="020B0603020202020204" pitchFamily="34" charset="0"/>
      <p:regular r:id="rId121"/>
      <p:bold r:id="rId122"/>
      <p:italic r:id="rId123"/>
      <p:boldItalic r:id="rId124"/>
    </p:embeddedFont>
    <p:embeddedFont>
      <p:font typeface="Wingdings 2" panose="05020102010507070707" pitchFamily="18" charset="2"/>
      <p:regular r:id="rId125"/>
    </p:embeddedFont>
    <p:embeddedFont>
      <p:font typeface="Wingdings 3" panose="05040102010807070707" pitchFamily="18" charset="2"/>
      <p:regular r:id="rId12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0" autoAdjust="0"/>
  </p:normalViewPr>
  <p:slideViewPr>
    <p:cSldViewPr>
      <p:cViewPr varScale="1">
        <p:scale>
          <a:sx n="86" d="100"/>
          <a:sy n="86" d="100"/>
        </p:scale>
        <p:origin x="1113" y="3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1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font" Target="fonts/font6.fntdata"/><Relationship Id="rId16" Type="http://schemas.openxmlformats.org/officeDocument/2006/relationships/slide" Target="slides/slide10.xml"/><Relationship Id="rId107" Type="http://schemas.openxmlformats.org/officeDocument/2006/relationships/font" Target="fonts/font1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font" Target="fonts/font17.fntdata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font" Target="fonts/font2.fntdata"/><Relationship Id="rId124" Type="http://schemas.openxmlformats.org/officeDocument/2006/relationships/font" Target="fonts/font18.fntdata"/><Relationship Id="rId129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3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14.fntdata"/><Relationship Id="rId125" Type="http://schemas.openxmlformats.org/officeDocument/2006/relationships/font" Target="fonts/font19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font" Target="fonts/font20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5.fntdata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2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98561-FE48-47F4-99D4-69BAFC6D5E5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06B9AD-118F-4D80-B332-BB2F5562E3A9}">
      <dgm:prSet/>
      <dgm:spPr/>
      <dgm:t>
        <a:bodyPr/>
        <a:lstStyle/>
        <a:p>
          <a:r>
            <a:rPr lang="cs-CZ"/>
            <a:t>Výsledek? </a:t>
          </a:r>
          <a:endParaRPr lang="en-US"/>
        </a:p>
      </dgm:t>
    </dgm:pt>
    <dgm:pt modelId="{BE99A89D-F335-4194-A70D-95D54FAACDB6}" type="parTrans" cxnId="{78A62B26-F769-4727-9B00-1D6BA29DE1FD}">
      <dgm:prSet/>
      <dgm:spPr/>
      <dgm:t>
        <a:bodyPr/>
        <a:lstStyle/>
        <a:p>
          <a:endParaRPr lang="en-US"/>
        </a:p>
      </dgm:t>
    </dgm:pt>
    <dgm:pt modelId="{4144B0A9-2B37-4F8C-A758-7EC27DDB2808}" type="sibTrans" cxnId="{78A62B26-F769-4727-9B00-1D6BA29DE1FD}">
      <dgm:prSet/>
      <dgm:spPr/>
      <dgm:t>
        <a:bodyPr/>
        <a:lstStyle/>
        <a:p>
          <a:endParaRPr lang="en-US"/>
        </a:p>
      </dgm:t>
    </dgm:pt>
    <dgm:pt modelId="{35EEDD14-5C96-478F-BBC6-4A49E8734A2F}">
      <dgm:prSet/>
      <dgm:spPr/>
      <dgm:t>
        <a:bodyPr/>
        <a:lstStyle/>
        <a:p>
          <a:r>
            <a:rPr lang="cs-CZ"/>
            <a:t>Smysl?</a:t>
          </a:r>
          <a:endParaRPr lang="en-US"/>
        </a:p>
      </dgm:t>
    </dgm:pt>
    <dgm:pt modelId="{62B44EF0-3F72-44DE-B4D7-93A95311A88F}" type="parTrans" cxnId="{DFF1F9A7-73AC-4838-B143-95A285CB5B50}">
      <dgm:prSet/>
      <dgm:spPr/>
      <dgm:t>
        <a:bodyPr/>
        <a:lstStyle/>
        <a:p>
          <a:endParaRPr lang="en-US"/>
        </a:p>
      </dgm:t>
    </dgm:pt>
    <dgm:pt modelId="{A7B22269-3FD0-460A-AA06-5688EE3AB63D}" type="sibTrans" cxnId="{DFF1F9A7-73AC-4838-B143-95A285CB5B50}">
      <dgm:prSet/>
      <dgm:spPr/>
      <dgm:t>
        <a:bodyPr/>
        <a:lstStyle/>
        <a:p>
          <a:endParaRPr lang="en-US"/>
        </a:p>
      </dgm:t>
    </dgm:pt>
    <dgm:pt modelId="{B8445C41-90F4-4EE9-9649-2F6904D64602}">
      <dgm:prSet/>
      <dgm:spPr/>
      <dgm:t>
        <a:bodyPr/>
        <a:lstStyle/>
        <a:p>
          <a:r>
            <a:rPr lang="cs-CZ" dirty="0"/>
            <a:t>tzv. významní druzí tvořící primární skupinu</a:t>
          </a:r>
          <a:endParaRPr lang="en-US" dirty="0"/>
        </a:p>
      </dgm:t>
    </dgm:pt>
    <dgm:pt modelId="{39A3FD1A-144E-492A-ABCF-80F15F5B3711}" type="parTrans" cxnId="{73910E1B-3B6E-4CAE-839A-2A9AD027E360}">
      <dgm:prSet/>
      <dgm:spPr/>
      <dgm:t>
        <a:bodyPr/>
        <a:lstStyle/>
        <a:p>
          <a:endParaRPr lang="en-US"/>
        </a:p>
      </dgm:t>
    </dgm:pt>
    <dgm:pt modelId="{3551413E-FACB-4491-9341-DEC0F41703AD}" type="sibTrans" cxnId="{73910E1B-3B6E-4CAE-839A-2A9AD027E360}">
      <dgm:prSet/>
      <dgm:spPr/>
      <dgm:t>
        <a:bodyPr/>
        <a:lstStyle/>
        <a:p>
          <a:endParaRPr lang="en-US"/>
        </a:p>
      </dgm:t>
    </dgm:pt>
    <dgm:pt modelId="{BEE5019B-455A-4BB3-9991-273F63EFC617}">
      <dgm:prSet/>
      <dgm:spPr/>
      <dgm:t>
        <a:bodyPr/>
        <a:lstStyle/>
        <a:p>
          <a:r>
            <a:rPr lang="cs-CZ"/>
            <a:t>Generační konflikty</a:t>
          </a:r>
          <a:endParaRPr lang="en-US"/>
        </a:p>
      </dgm:t>
    </dgm:pt>
    <dgm:pt modelId="{148AA6E5-706E-4351-923A-3E57CA202D59}" type="parTrans" cxnId="{E76CBD4E-F60D-4990-96B6-1E953C5C8759}">
      <dgm:prSet/>
      <dgm:spPr/>
      <dgm:t>
        <a:bodyPr/>
        <a:lstStyle/>
        <a:p>
          <a:endParaRPr lang="en-US"/>
        </a:p>
      </dgm:t>
    </dgm:pt>
    <dgm:pt modelId="{8C39D038-82A7-457C-B262-EEF99699C8FA}" type="sibTrans" cxnId="{E76CBD4E-F60D-4990-96B6-1E953C5C8759}">
      <dgm:prSet/>
      <dgm:spPr/>
      <dgm:t>
        <a:bodyPr/>
        <a:lstStyle/>
        <a:p>
          <a:endParaRPr lang="en-US"/>
        </a:p>
      </dgm:t>
    </dgm:pt>
    <dgm:pt modelId="{CBF29C13-130B-4EF5-91E4-81F0C9C365DC}">
      <dgm:prSet/>
      <dgm:spPr/>
      <dgm:t>
        <a:bodyPr/>
        <a:lstStyle/>
        <a:p>
          <a:endParaRPr lang="en-US" dirty="0"/>
        </a:p>
      </dgm:t>
    </dgm:pt>
    <dgm:pt modelId="{B2B73C8C-574F-4037-8C6A-CF51141FBE94}" type="parTrans" cxnId="{B5A60E5E-26A3-45CD-86F0-A49CD6DC7CD5}">
      <dgm:prSet/>
      <dgm:spPr/>
      <dgm:t>
        <a:bodyPr/>
        <a:lstStyle/>
        <a:p>
          <a:endParaRPr lang="en-US"/>
        </a:p>
      </dgm:t>
    </dgm:pt>
    <dgm:pt modelId="{29D15EDA-7BAB-4DB1-B61E-ABCFEACB2F7F}" type="sibTrans" cxnId="{B5A60E5E-26A3-45CD-86F0-A49CD6DC7CD5}">
      <dgm:prSet/>
      <dgm:spPr/>
      <dgm:t>
        <a:bodyPr/>
        <a:lstStyle/>
        <a:p>
          <a:endParaRPr lang="en-US"/>
        </a:p>
      </dgm:t>
    </dgm:pt>
    <dgm:pt modelId="{26AC96FB-1D36-4781-86C5-D65372316775}">
      <dgm:prSet/>
      <dgm:spPr/>
      <dgm:t>
        <a:bodyPr/>
        <a:lstStyle/>
        <a:p>
          <a:r>
            <a:rPr lang="cs-CZ" dirty="0"/>
            <a:t>Proces:</a:t>
          </a:r>
          <a:endParaRPr lang="en-US" dirty="0"/>
        </a:p>
      </dgm:t>
    </dgm:pt>
    <dgm:pt modelId="{5316E2F3-29F0-443F-9281-5E3C3CAB1E8A}" type="parTrans" cxnId="{7796874C-F87E-46D5-BAE8-D7CAE6281E23}">
      <dgm:prSet/>
      <dgm:spPr/>
      <dgm:t>
        <a:bodyPr/>
        <a:lstStyle/>
        <a:p>
          <a:endParaRPr lang="cs-CZ"/>
        </a:p>
      </dgm:t>
    </dgm:pt>
    <dgm:pt modelId="{54A86C56-8242-4B72-9BBC-209CEFC68D87}" type="sibTrans" cxnId="{7796874C-F87E-46D5-BAE8-D7CAE6281E23}">
      <dgm:prSet/>
      <dgm:spPr/>
      <dgm:t>
        <a:bodyPr/>
        <a:lstStyle/>
        <a:p>
          <a:endParaRPr lang="cs-CZ"/>
        </a:p>
      </dgm:t>
    </dgm:pt>
    <dgm:pt modelId="{4178DE6D-9BCC-4702-9694-095A1B22D441}">
      <dgm:prSet/>
      <dgm:spPr/>
      <dgm:t>
        <a:bodyPr/>
        <a:lstStyle/>
        <a:p>
          <a:endParaRPr lang="cs-CZ"/>
        </a:p>
      </dgm:t>
    </dgm:pt>
    <dgm:pt modelId="{C599A230-A786-437D-B87B-E85323C88549}" type="parTrans" cxnId="{FED3FCF1-3423-4AE2-B463-82EBDC005546}">
      <dgm:prSet/>
      <dgm:spPr/>
      <dgm:t>
        <a:bodyPr/>
        <a:lstStyle/>
        <a:p>
          <a:endParaRPr lang="cs-CZ"/>
        </a:p>
      </dgm:t>
    </dgm:pt>
    <dgm:pt modelId="{EDDA94C7-6976-4E99-A8A7-1D487EC33F05}" type="sibTrans" cxnId="{FED3FCF1-3423-4AE2-B463-82EBDC005546}">
      <dgm:prSet/>
      <dgm:spPr/>
      <dgm:t>
        <a:bodyPr/>
        <a:lstStyle/>
        <a:p>
          <a:endParaRPr lang="cs-CZ"/>
        </a:p>
      </dgm:t>
    </dgm:pt>
    <dgm:pt modelId="{38C3B9FE-D205-4C60-972C-E1F77D4DD262}">
      <dgm:prSet/>
      <dgm:spPr/>
      <dgm:t>
        <a:bodyPr/>
        <a:lstStyle/>
        <a:p>
          <a:r>
            <a:rPr lang="cs-CZ" dirty="0"/>
            <a:t>1.) začleňování do společnosti, </a:t>
          </a:r>
          <a:endParaRPr lang="en-US" dirty="0"/>
        </a:p>
      </dgm:t>
    </dgm:pt>
    <dgm:pt modelId="{BA49E0F6-21D3-40E0-9D26-CEF04027451E}" type="parTrans" cxnId="{E8E559CB-5E88-4A8E-9FC8-74667CE4F2F4}">
      <dgm:prSet/>
      <dgm:spPr/>
      <dgm:t>
        <a:bodyPr/>
        <a:lstStyle/>
        <a:p>
          <a:endParaRPr lang="cs-CZ"/>
        </a:p>
      </dgm:t>
    </dgm:pt>
    <dgm:pt modelId="{531C5AA7-7984-4B7E-BCC2-B6A20F25280D}" type="sibTrans" cxnId="{E8E559CB-5E88-4A8E-9FC8-74667CE4F2F4}">
      <dgm:prSet/>
      <dgm:spPr/>
      <dgm:t>
        <a:bodyPr/>
        <a:lstStyle/>
        <a:p>
          <a:endParaRPr lang="cs-CZ"/>
        </a:p>
      </dgm:t>
    </dgm:pt>
    <dgm:pt modelId="{DD596EB1-6CEA-4D8E-9AE7-47AA7DBB3B13}">
      <dgm:prSet/>
      <dgm:spPr/>
      <dgm:t>
        <a:bodyPr/>
        <a:lstStyle/>
        <a:p>
          <a:r>
            <a:rPr lang="cs-CZ"/>
            <a:t>2.) osvojení kulturních norem a hodnot, </a:t>
          </a:r>
          <a:endParaRPr lang="cs-CZ" dirty="0"/>
        </a:p>
      </dgm:t>
    </dgm:pt>
    <dgm:pt modelId="{39C32D3E-2303-4988-AC4B-43165B70F666}" type="parTrans" cxnId="{55F30351-0C82-4481-ADAC-9B0ABDE60B8C}">
      <dgm:prSet/>
      <dgm:spPr/>
      <dgm:t>
        <a:bodyPr/>
        <a:lstStyle/>
        <a:p>
          <a:endParaRPr lang="cs-CZ"/>
        </a:p>
      </dgm:t>
    </dgm:pt>
    <dgm:pt modelId="{268DDBAC-7D74-4E9C-B6DD-4666943044CA}" type="sibTrans" cxnId="{55F30351-0C82-4481-ADAC-9B0ABDE60B8C}">
      <dgm:prSet/>
      <dgm:spPr/>
      <dgm:t>
        <a:bodyPr/>
        <a:lstStyle/>
        <a:p>
          <a:endParaRPr lang="cs-CZ"/>
        </a:p>
      </dgm:t>
    </dgm:pt>
    <dgm:pt modelId="{844CC6E0-2DE8-43D4-A915-CFB8674E87ED}">
      <dgm:prSet/>
      <dgm:spPr/>
      <dgm:t>
        <a:bodyPr/>
        <a:lstStyle/>
        <a:p>
          <a:r>
            <a:rPr lang="cs-CZ"/>
            <a:t>3.) interiorizace institucionalizovaných forem chování, </a:t>
          </a:r>
          <a:endParaRPr lang="cs-CZ" dirty="0"/>
        </a:p>
      </dgm:t>
    </dgm:pt>
    <dgm:pt modelId="{E94206E5-C427-4C8C-9806-90840D3FD6A4}" type="parTrans" cxnId="{F4185E18-3130-4236-9245-63E0F0EDB9A8}">
      <dgm:prSet/>
      <dgm:spPr/>
      <dgm:t>
        <a:bodyPr/>
        <a:lstStyle/>
        <a:p>
          <a:endParaRPr lang="cs-CZ"/>
        </a:p>
      </dgm:t>
    </dgm:pt>
    <dgm:pt modelId="{05711E06-6EF3-4B0D-9EA7-15A40DE0E62B}" type="sibTrans" cxnId="{F4185E18-3130-4236-9245-63E0F0EDB9A8}">
      <dgm:prSet/>
      <dgm:spPr/>
      <dgm:t>
        <a:bodyPr/>
        <a:lstStyle/>
        <a:p>
          <a:endParaRPr lang="cs-CZ"/>
        </a:p>
      </dgm:t>
    </dgm:pt>
    <dgm:pt modelId="{070DD4BE-3604-4DC0-A85D-341DFC39518A}">
      <dgm:prSet/>
      <dgm:spPr/>
      <dgm:t>
        <a:bodyPr/>
        <a:lstStyle/>
        <a:p>
          <a:r>
            <a:rPr lang="cs-CZ" dirty="0"/>
            <a:t>4.) nácviku sociálních rolí</a:t>
          </a:r>
        </a:p>
      </dgm:t>
    </dgm:pt>
    <dgm:pt modelId="{EB391F90-E44B-4BA5-B3FE-8CF54261501E}" type="parTrans" cxnId="{B4906769-002D-4A25-9934-97A4E8915FA5}">
      <dgm:prSet/>
      <dgm:spPr/>
      <dgm:t>
        <a:bodyPr/>
        <a:lstStyle/>
        <a:p>
          <a:endParaRPr lang="cs-CZ"/>
        </a:p>
      </dgm:t>
    </dgm:pt>
    <dgm:pt modelId="{B8427DB2-DCC7-4A63-A3CD-909E941BAD16}" type="sibTrans" cxnId="{B4906769-002D-4A25-9934-97A4E8915FA5}">
      <dgm:prSet/>
      <dgm:spPr/>
      <dgm:t>
        <a:bodyPr/>
        <a:lstStyle/>
        <a:p>
          <a:endParaRPr lang="cs-CZ"/>
        </a:p>
      </dgm:t>
    </dgm:pt>
    <dgm:pt modelId="{DC65616C-0A77-4109-B875-FA0755E04A42}" type="pres">
      <dgm:prSet presAssocID="{5E798561-FE48-47F4-99D4-69BAFC6D5E54}" presName="linear" presStyleCnt="0">
        <dgm:presLayoutVars>
          <dgm:animLvl val="lvl"/>
          <dgm:resizeHandles val="exact"/>
        </dgm:presLayoutVars>
      </dgm:prSet>
      <dgm:spPr/>
    </dgm:pt>
    <dgm:pt modelId="{AFEE23AC-D85A-4E0E-BFB3-E91A0FD81521}" type="pres">
      <dgm:prSet presAssocID="{26AC96FB-1D36-4781-86C5-D6537231677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765A444-E43B-43ED-8401-5F4296FFF9F6}" type="pres">
      <dgm:prSet presAssocID="{26AC96FB-1D36-4781-86C5-D65372316775}" presName="childText" presStyleLbl="revTx" presStyleIdx="0" presStyleCnt="2">
        <dgm:presLayoutVars>
          <dgm:bulletEnabled val="1"/>
        </dgm:presLayoutVars>
      </dgm:prSet>
      <dgm:spPr/>
    </dgm:pt>
    <dgm:pt modelId="{BD50743B-51DA-4139-928B-816605821691}" type="pres">
      <dgm:prSet presAssocID="{0906B9AD-118F-4D80-B332-BB2F5562E3A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D231DE2-63CA-49E1-9243-6AA87BA63214}" type="pres">
      <dgm:prSet presAssocID="{4144B0A9-2B37-4F8C-A758-7EC27DDB2808}" presName="spacer" presStyleCnt="0"/>
      <dgm:spPr/>
    </dgm:pt>
    <dgm:pt modelId="{9E029EC1-0797-4570-899B-52F96419959D}" type="pres">
      <dgm:prSet presAssocID="{35EEDD14-5C96-478F-BBC6-4A49E8734A2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64FE450-DC8B-447F-9891-2F1E00453688}" type="pres">
      <dgm:prSet presAssocID="{A7B22269-3FD0-460A-AA06-5688EE3AB63D}" presName="spacer" presStyleCnt="0"/>
      <dgm:spPr/>
    </dgm:pt>
    <dgm:pt modelId="{F9C61B11-487B-498A-95C1-73B203E28991}" type="pres">
      <dgm:prSet presAssocID="{B8445C41-90F4-4EE9-9649-2F6904D646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0EE6FD3-640A-454B-AD25-F4CC55114A12}" type="pres">
      <dgm:prSet presAssocID="{3551413E-FACB-4491-9341-DEC0F41703AD}" presName="spacer" presStyleCnt="0"/>
      <dgm:spPr/>
    </dgm:pt>
    <dgm:pt modelId="{F82E2EA5-D265-4E84-95D2-603CD14B5BED}" type="pres">
      <dgm:prSet presAssocID="{BEE5019B-455A-4BB3-9991-273F63EFC61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CB79F81-4B4F-4951-B428-8F8CFB75D2E8}" type="pres">
      <dgm:prSet presAssocID="{BEE5019B-455A-4BB3-9991-273F63EFC61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185E18-3130-4236-9245-63E0F0EDB9A8}" srcId="{26AC96FB-1D36-4781-86C5-D65372316775}" destId="{844CC6E0-2DE8-43D4-A915-CFB8674E87ED}" srcOrd="3" destOrd="0" parTransId="{E94206E5-C427-4C8C-9806-90840D3FD6A4}" sibTransId="{05711E06-6EF3-4B0D-9EA7-15A40DE0E62B}"/>
    <dgm:cxn modelId="{73910E1B-3B6E-4CAE-839A-2A9AD027E360}" srcId="{5E798561-FE48-47F4-99D4-69BAFC6D5E54}" destId="{B8445C41-90F4-4EE9-9649-2F6904D64602}" srcOrd="3" destOrd="0" parTransId="{39A3FD1A-144E-492A-ABCF-80F15F5B3711}" sibTransId="{3551413E-FACB-4491-9341-DEC0F41703AD}"/>
    <dgm:cxn modelId="{78A62B26-F769-4727-9B00-1D6BA29DE1FD}" srcId="{5E798561-FE48-47F4-99D4-69BAFC6D5E54}" destId="{0906B9AD-118F-4D80-B332-BB2F5562E3A9}" srcOrd="1" destOrd="0" parTransId="{BE99A89D-F335-4194-A70D-95D54FAACDB6}" sibTransId="{4144B0A9-2B37-4F8C-A758-7EC27DDB2808}"/>
    <dgm:cxn modelId="{B5A60E5E-26A3-45CD-86F0-A49CD6DC7CD5}" srcId="{BEE5019B-455A-4BB3-9991-273F63EFC617}" destId="{CBF29C13-130B-4EF5-91E4-81F0C9C365DC}" srcOrd="0" destOrd="0" parTransId="{B2B73C8C-574F-4037-8C6A-CF51141FBE94}" sibTransId="{29D15EDA-7BAB-4DB1-B61E-ABCFEACB2F7F}"/>
    <dgm:cxn modelId="{E56BC941-369C-4F65-89B4-270E5826E739}" type="presOf" srcId="{B8445C41-90F4-4EE9-9649-2F6904D64602}" destId="{F9C61B11-487B-498A-95C1-73B203E28991}" srcOrd="0" destOrd="0" presId="urn:microsoft.com/office/officeart/2005/8/layout/vList2"/>
    <dgm:cxn modelId="{11F83847-FA24-4E9C-8BE3-9E1E20BA08E7}" type="presOf" srcId="{BEE5019B-455A-4BB3-9991-273F63EFC617}" destId="{F82E2EA5-D265-4E84-95D2-603CD14B5BED}" srcOrd="0" destOrd="0" presId="urn:microsoft.com/office/officeart/2005/8/layout/vList2"/>
    <dgm:cxn modelId="{B4906769-002D-4A25-9934-97A4E8915FA5}" srcId="{26AC96FB-1D36-4781-86C5-D65372316775}" destId="{070DD4BE-3604-4DC0-A85D-341DFC39518A}" srcOrd="4" destOrd="0" parTransId="{EB391F90-E44B-4BA5-B3FE-8CF54261501E}" sibTransId="{B8427DB2-DCC7-4A63-A3CD-909E941BAD16}"/>
    <dgm:cxn modelId="{7796874C-F87E-46D5-BAE8-D7CAE6281E23}" srcId="{5E798561-FE48-47F4-99D4-69BAFC6D5E54}" destId="{26AC96FB-1D36-4781-86C5-D65372316775}" srcOrd="0" destOrd="0" parTransId="{5316E2F3-29F0-443F-9281-5E3C3CAB1E8A}" sibTransId="{54A86C56-8242-4B72-9BBC-209CEFC68D87}"/>
    <dgm:cxn modelId="{E76CBD4E-F60D-4990-96B6-1E953C5C8759}" srcId="{5E798561-FE48-47F4-99D4-69BAFC6D5E54}" destId="{BEE5019B-455A-4BB3-9991-273F63EFC617}" srcOrd="4" destOrd="0" parTransId="{148AA6E5-706E-4351-923A-3E57CA202D59}" sibTransId="{8C39D038-82A7-457C-B262-EEF99699C8FA}"/>
    <dgm:cxn modelId="{55F30351-0C82-4481-ADAC-9B0ABDE60B8C}" srcId="{26AC96FB-1D36-4781-86C5-D65372316775}" destId="{DD596EB1-6CEA-4D8E-9AE7-47AA7DBB3B13}" srcOrd="2" destOrd="0" parTransId="{39C32D3E-2303-4988-AC4B-43165B70F666}" sibTransId="{268DDBAC-7D74-4E9C-B6DD-4666943044CA}"/>
    <dgm:cxn modelId="{108DAF77-937A-4A86-95C7-500DB6D3406B}" type="presOf" srcId="{26AC96FB-1D36-4781-86C5-D65372316775}" destId="{AFEE23AC-D85A-4E0E-BFB3-E91A0FD81521}" srcOrd="0" destOrd="0" presId="urn:microsoft.com/office/officeart/2005/8/layout/vList2"/>
    <dgm:cxn modelId="{185F315A-2230-450E-BCE1-1994FC8A30F2}" type="presOf" srcId="{070DD4BE-3604-4DC0-A85D-341DFC39518A}" destId="{5765A444-E43B-43ED-8401-5F4296FFF9F6}" srcOrd="0" destOrd="4" presId="urn:microsoft.com/office/officeart/2005/8/layout/vList2"/>
    <dgm:cxn modelId="{AF381D8C-9612-47F1-8D73-EDE6B3BB712C}" type="presOf" srcId="{0906B9AD-118F-4D80-B332-BB2F5562E3A9}" destId="{BD50743B-51DA-4139-928B-816605821691}" srcOrd="0" destOrd="0" presId="urn:microsoft.com/office/officeart/2005/8/layout/vList2"/>
    <dgm:cxn modelId="{DFF1F9A7-73AC-4838-B143-95A285CB5B50}" srcId="{5E798561-FE48-47F4-99D4-69BAFC6D5E54}" destId="{35EEDD14-5C96-478F-BBC6-4A49E8734A2F}" srcOrd="2" destOrd="0" parTransId="{62B44EF0-3F72-44DE-B4D7-93A95311A88F}" sibTransId="{A7B22269-3FD0-460A-AA06-5688EE3AB63D}"/>
    <dgm:cxn modelId="{3B14CEAB-766D-4C68-8E1E-7C05E3B417F8}" type="presOf" srcId="{5E798561-FE48-47F4-99D4-69BAFC6D5E54}" destId="{DC65616C-0A77-4109-B875-FA0755E04A42}" srcOrd="0" destOrd="0" presId="urn:microsoft.com/office/officeart/2005/8/layout/vList2"/>
    <dgm:cxn modelId="{0F4568BA-10FF-4F60-8DCC-52187E142848}" type="presOf" srcId="{38C3B9FE-D205-4C60-972C-E1F77D4DD262}" destId="{5765A444-E43B-43ED-8401-5F4296FFF9F6}" srcOrd="0" destOrd="1" presId="urn:microsoft.com/office/officeart/2005/8/layout/vList2"/>
    <dgm:cxn modelId="{2B7668BC-C7E2-464D-BE1B-CF0A5931CC2E}" type="presOf" srcId="{844CC6E0-2DE8-43D4-A915-CFB8674E87ED}" destId="{5765A444-E43B-43ED-8401-5F4296FFF9F6}" srcOrd="0" destOrd="3" presId="urn:microsoft.com/office/officeart/2005/8/layout/vList2"/>
    <dgm:cxn modelId="{18A75BC3-9248-4D94-AFC9-EC198DD34C41}" type="presOf" srcId="{35EEDD14-5C96-478F-BBC6-4A49E8734A2F}" destId="{9E029EC1-0797-4570-899B-52F96419959D}" srcOrd="0" destOrd="0" presId="urn:microsoft.com/office/officeart/2005/8/layout/vList2"/>
    <dgm:cxn modelId="{E8E559CB-5E88-4A8E-9FC8-74667CE4F2F4}" srcId="{26AC96FB-1D36-4781-86C5-D65372316775}" destId="{38C3B9FE-D205-4C60-972C-E1F77D4DD262}" srcOrd="1" destOrd="0" parTransId="{BA49E0F6-21D3-40E0-9D26-CEF04027451E}" sibTransId="{531C5AA7-7984-4B7E-BCC2-B6A20F25280D}"/>
    <dgm:cxn modelId="{D01439D1-3523-42EB-82E0-E5E1E11F691E}" type="presOf" srcId="{DD596EB1-6CEA-4D8E-9AE7-47AA7DBB3B13}" destId="{5765A444-E43B-43ED-8401-5F4296FFF9F6}" srcOrd="0" destOrd="2" presId="urn:microsoft.com/office/officeart/2005/8/layout/vList2"/>
    <dgm:cxn modelId="{29E8CEF1-4420-47B0-9F16-D4990D1EC11F}" type="presOf" srcId="{CBF29C13-130B-4EF5-91E4-81F0C9C365DC}" destId="{DCB79F81-4B4F-4951-B428-8F8CFB75D2E8}" srcOrd="0" destOrd="0" presId="urn:microsoft.com/office/officeart/2005/8/layout/vList2"/>
    <dgm:cxn modelId="{FED3FCF1-3423-4AE2-B463-82EBDC005546}" srcId="{26AC96FB-1D36-4781-86C5-D65372316775}" destId="{4178DE6D-9BCC-4702-9694-095A1B22D441}" srcOrd="0" destOrd="0" parTransId="{C599A230-A786-437D-B87B-E85323C88549}" sibTransId="{EDDA94C7-6976-4E99-A8A7-1D487EC33F05}"/>
    <dgm:cxn modelId="{FC604FFD-4525-4297-B5BE-7815175A775F}" type="presOf" srcId="{4178DE6D-9BCC-4702-9694-095A1B22D441}" destId="{5765A444-E43B-43ED-8401-5F4296FFF9F6}" srcOrd="0" destOrd="0" presId="urn:microsoft.com/office/officeart/2005/8/layout/vList2"/>
    <dgm:cxn modelId="{C048D455-4EEC-4FD1-BC48-8C0E3C490958}" type="presParOf" srcId="{DC65616C-0A77-4109-B875-FA0755E04A42}" destId="{AFEE23AC-D85A-4E0E-BFB3-E91A0FD81521}" srcOrd="0" destOrd="0" presId="urn:microsoft.com/office/officeart/2005/8/layout/vList2"/>
    <dgm:cxn modelId="{CC1B3494-111D-40CA-9787-AD4352E0F060}" type="presParOf" srcId="{DC65616C-0A77-4109-B875-FA0755E04A42}" destId="{5765A444-E43B-43ED-8401-5F4296FFF9F6}" srcOrd="1" destOrd="0" presId="urn:microsoft.com/office/officeart/2005/8/layout/vList2"/>
    <dgm:cxn modelId="{B566899C-E24D-4078-86A2-0C527EFD43D0}" type="presParOf" srcId="{DC65616C-0A77-4109-B875-FA0755E04A42}" destId="{BD50743B-51DA-4139-928B-816605821691}" srcOrd="2" destOrd="0" presId="urn:microsoft.com/office/officeart/2005/8/layout/vList2"/>
    <dgm:cxn modelId="{9B4EBD3B-2BA8-4056-9FB4-BDA2CEFDFE51}" type="presParOf" srcId="{DC65616C-0A77-4109-B875-FA0755E04A42}" destId="{BD231DE2-63CA-49E1-9243-6AA87BA63214}" srcOrd="3" destOrd="0" presId="urn:microsoft.com/office/officeart/2005/8/layout/vList2"/>
    <dgm:cxn modelId="{D3CFE7CC-8313-46A8-A419-9877BFE7200C}" type="presParOf" srcId="{DC65616C-0A77-4109-B875-FA0755E04A42}" destId="{9E029EC1-0797-4570-899B-52F96419959D}" srcOrd="4" destOrd="0" presId="urn:microsoft.com/office/officeart/2005/8/layout/vList2"/>
    <dgm:cxn modelId="{A10797EF-2F03-4D92-BF66-E511BF82A768}" type="presParOf" srcId="{DC65616C-0A77-4109-B875-FA0755E04A42}" destId="{264FE450-DC8B-447F-9891-2F1E00453688}" srcOrd="5" destOrd="0" presId="urn:microsoft.com/office/officeart/2005/8/layout/vList2"/>
    <dgm:cxn modelId="{6219E8C3-A74C-47E3-9D63-D32B2EAE9CEB}" type="presParOf" srcId="{DC65616C-0A77-4109-B875-FA0755E04A42}" destId="{F9C61B11-487B-498A-95C1-73B203E28991}" srcOrd="6" destOrd="0" presId="urn:microsoft.com/office/officeart/2005/8/layout/vList2"/>
    <dgm:cxn modelId="{D21DFA91-340F-4110-8FF0-F48602E4BEA3}" type="presParOf" srcId="{DC65616C-0A77-4109-B875-FA0755E04A42}" destId="{20EE6FD3-640A-454B-AD25-F4CC55114A12}" srcOrd="7" destOrd="0" presId="urn:microsoft.com/office/officeart/2005/8/layout/vList2"/>
    <dgm:cxn modelId="{88C11A90-0417-4F59-8C80-3494E95334EB}" type="presParOf" srcId="{DC65616C-0A77-4109-B875-FA0755E04A42}" destId="{F82E2EA5-D265-4E84-95D2-603CD14B5BED}" srcOrd="8" destOrd="0" presId="urn:microsoft.com/office/officeart/2005/8/layout/vList2"/>
    <dgm:cxn modelId="{D72D4E20-5047-4DCB-AABF-A12A6A50BE7D}" type="presParOf" srcId="{DC65616C-0A77-4109-B875-FA0755E04A42}" destId="{DCB79F81-4B4F-4951-B428-8F8CFB75D2E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6A9DBC-5EB5-443B-9385-3E356E5D140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D54DF0-65CF-4573-B476-E9A4691C6A98}">
      <dgm:prSet/>
      <dgm:spPr/>
      <dgm:t>
        <a:bodyPr/>
        <a:lstStyle/>
        <a:p>
          <a:r>
            <a:rPr lang="cs-CZ"/>
            <a:t>Závislosti</a:t>
          </a:r>
          <a:endParaRPr lang="en-US"/>
        </a:p>
      </dgm:t>
    </dgm:pt>
    <dgm:pt modelId="{7B32902E-4A90-409A-999B-3C6481450AE2}" type="parTrans" cxnId="{6E0665B4-7B1B-4B50-A9E4-9D641413253B}">
      <dgm:prSet/>
      <dgm:spPr/>
      <dgm:t>
        <a:bodyPr/>
        <a:lstStyle/>
        <a:p>
          <a:endParaRPr lang="en-US"/>
        </a:p>
      </dgm:t>
    </dgm:pt>
    <dgm:pt modelId="{8B657665-68BC-40DD-A9A4-B18E4FC20477}" type="sibTrans" cxnId="{6E0665B4-7B1B-4B50-A9E4-9D641413253B}">
      <dgm:prSet/>
      <dgm:spPr/>
      <dgm:t>
        <a:bodyPr/>
        <a:lstStyle/>
        <a:p>
          <a:endParaRPr lang="en-US"/>
        </a:p>
      </dgm:t>
    </dgm:pt>
    <dgm:pt modelId="{FC5BCB16-0517-46FA-93AE-C12E04D0DCD3}">
      <dgm:prSet/>
      <dgm:spPr/>
      <dgm:t>
        <a:bodyPr/>
        <a:lstStyle/>
        <a:p>
          <a:r>
            <a:rPr lang="cs-CZ"/>
            <a:t>Kriminalita a delikvence</a:t>
          </a:r>
          <a:endParaRPr lang="en-US"/>
        </a:p>
      </dgm:t>
    </dgm:pt>
    <dgm:pt modelId="{A9CDE643-75F5-4C47-9AC2-9B5C94B8BC15}" type="parTrans" cxnId="{FE790F3B-CB29-4112-A10F-F497FBEC73A7}">
      <dgm:prSet/>
      <dgm:spPr/>
      <dgm:t>
        <a:bodyPr/>
        <a:lstStyle/>
        <a:p>
          <a:endParaRPr lang="en-US"/>
        </a:p>
      </dgm:t>
    </dgm:pt>
    <dgm:pt modelId="{F6BE64C2-A72F-4C45-A612-D4811A834024}" type="sibTrans" cxnId="{FE790F3B-CB29-4112-A10F-F497FBEC73A7}">
      <dgm:prSet/>
      <dgm:spPr/>
      <dgm:t>
        <a:bodyPr/>
        <a:lstStyle/>
        <a:p>
          <a:endParaRPr lang="en-US"/>
        </a:p>
      </dgm:t>
    </dgm:pt>
    <dgm:pt modelId="{707BF619-0E3C-4038-805A-3AC6302C0CF8}">
      <dgm:prSet/>
      <dgm:spPr/>
      <dgm:t>
        <a:bodyPr/>
        <a:lstStyle/>
        <a:p>
          <a:r>
            <a:rPr lang="cs-CZ"/>
            <a:t>Dysfunkce rodiny</a:t>
          </a:r>
          <a:endParaRPr lang="en-US"/>
        </a:p>
      </dgm:t>
    </dgm:pt>
    <dgm:pt modelId="{7F1C111A-4D3E-4BA3-9396-FA1B9F4A0BBB}" type="parTrans" cxnId="{DC4650AD-46FD-41BF-9A0F-D3CBC7CE341C}">
      <dgm:prSet/>
      <dgm:spPr/>
      <dgm:t>
        <a:bodyPr/>
        <a:lstStyle/>
        <a:p>
          <a:endParaRPr lang="en-US"/>
        </a:p>
      </dgm:t>
    </dgm:pt>
    <dgm:pt modelId="{21ED2047-6A31-4274-B1B8-0323ADFF546E}" type="sibTrans" cxnId="{DC4650AD-46FD-41BF-9A0F-D3CBC7CE341C}">
      <dgm:prSet/>
      <dgm:spPr/>
      <dgm:t>
        <a:bodyPr/>
        <a:lstStyle/>
        <a:p>
          <a:endParaRPr lang="en-US"/>
        </a:p>
      </dgm:t>
    </dgm:pt>
    <dgm:pt modelId="{0736A743-F259-46A0-AD74-F5C2FC88BF29}">
      <dgm:prSet/>
      <dgm:spPr/>
      <dgm:t>
        <a:bodyPr/>
        <a:lstStyle/>
        <a:p>
          <a:r>
            <a:rPr lang="cs-CZ"/>
            <a:t>CAN</a:t>
          </a:r>
          <a:endParaRPr lang="en-US"/>
        </a:p>
      </dgm:t>
    </dgm:pt>
    <dgm:pt modelId="{55413ACE-FA23-487D-9BC1-B80936C3E475}" type="parTrans" cxnId="{55EFFFB4-D957-4865-A5DA-57BE101B6D75}">
      <dgm:prSet/>
      <dgm:spPr/>
      <dgm:t>
        <a:bodyPr/>
        <a:lstStyle/>
        <a:p>
          <a:endParaRPr lang="en-US"/>
        </a:p>
      </dgm:t>
    </dgm:pt>
    <dgm:pt modelId="{B7611197-1B1E-4083-9087-FDFAD7012786}" type="sibTrans" cxnId="{55EFFFB4-D957-4865-A5DA-57BE101B6D75}">
      <dgm:prSet/>
      <dgm:spPr/>
      <dgm:t>
        <a:bodyPr/>
        <a:lstStyle/>
        <a:p>
          <a:endParaRPr lang="en-US"/>
        </a:p>
      </dgm:t>
    </dgm:pt>
    <dgm:pt modelId="{BDF9C7C6-A4BA-4DC2-8DEA-06627A1DF1BB}">
      <dgm:prSet/>
      <dgm:spPr/>
      <dgm:t>
        <a:bodyPr/>
        <a:lstStyle/>
        <a:p>
          <a:r>
            <a:rPr lang="cs-CZ"/>
            <a:t>Sexuální aberace</a:t>
          </a:r>
          <a:endParaRPr lang="en-US"/>
        </a:p>
      </dgm:t>
    </dgm:pt>
    <dgm:pt modelId="{075B68AE-75BB-47E3-8086-6A0B803D24E2}" type="parTrans" cxnId="{1CD4BD46-4150-4A02-903F-55E9A53F7814}">
      <dgm:prSet/>
      <dgm:spPr/>
      <dgm:t>
        <a:bodyPr/>
        <a:lstStyle/>
        <a:p>
          <a:endParaRPr lang="en-US"/>
        </a:p>
      </dgm:t>
    </dgm:pt>
    <dgm:pt modelId="{C40688C6-4850-4471-AAFC-60BFF7C7A548}" type="sibTrans" cxnId="{1CD4BD46-4150-4A02-903F-55E9A53F7814}">
      <dgm:prSet/>
      <dgm:spPr/>
      <dgm:t>
        <a:bodyPr/>
        <a:lstStyle/>
        <a:p>
          <a:endParaRPr lang="en-US"/>
        </a:p>
      </dgm:t>
    </dgm:pt>
    <dgm:pt modelId="{C9943465-A1BB-4058-8917-D9BB8C9106D3}">
      <dgm:prSet/>
      <dgm:spPr/>
      <dgm:t>
        <a:bodyPr/>
        <a:lstStyle/>
        <a:p>
          <a:r>
            <a:rPr lang="cs-CZ" dirty="0"/>
            <a:t>Prostituce</a:t>
          </a:r>
          <a:endParaRPr lang="en-US" dirty="0"/>
        </a:p>
      </dgm:t>
    </dgm:pt>
    <dgm:pt modelId="{59A58B46-0D90-43FC-9763-BE1AEC405E47}" type="parTrans" cxnId="{F63C0E93-7C99-4BF3-A09E-659FBE050EF8}">
      <dgm:prSet/>
      <dgm:spPr/>
      <dgm:t>
        <a:bodyPr/>
        <a:lstStyle/>
        <a:p>
          <a:endParaRPr lang="en-US"/>
        </a:p>
      </dgm:t>
    </dgm:pt>
    <dgm:pt modelId="{4186F7AD-4E5A-4FC1-8E37-2373489CD1C2}" type="sibTrans" cxnId="{F63C0E93-7C99-4BF3-A09E-659FBE050EF8}">
      <dgm:prSet/>
      <dgm:spPr/>
      <dgm:t>
        <a:bodyPr/>
        <a:lstStyle/>
        <a:p>
          <a:endParaRPr lang="en-US"/>
        </a:p>
      </dgm:t>
    </dgm:pt>
    <dgm:pt modelId="{A8EA24A5-3DE3-4090-B412-67768BD1B543}">
      <dgm:prSet/>
      <dgm:spPr/>
      <dgm:t>
        <a:bodyPr/>
        <a:lstStyle/>
        <a:p>
          <a:r>
            <a:rPr lang="cs-CZ" dirty="0" err="1"/>
            <a:t>Limerence</a:t>
          </a:r>
          <a:r>
            <a:rPr lang="cs-CZ" dirty="0"/>
            <a:t> a stalking</a:t>
          </a:r>
          <a:endParaRPr lang="en-US" dirty="0"/>
        </a:p>
      </dgm:t>
    </dgm:pt>
    <dgm:pt modelId="{36448EE6-325E-49BC-AF81-FCC094ABC2FF}" type="parTrans" cxnId="{5C83EB39-D22D-4E58-8714-EF57EE0EBC80}">
      <dgm:prSet/>
      <dgm:spPr/>
      <dgm:t>
        <a:bodyPr/>
        <a:lstStyle/>
        <a:p>
          <a:endParaRPr lang="en-US"/>
        </a:p>
      </dgm:t>
    </dgm:pt>
    <dgm:pt modelId="{0FE1D8F0-A9D0-4C8F-A34D-3DE526DDA89C}" type="sibTrans" cxnId="{5C83EB39-D22D-4E58-8714-EF57EE0EBC80}">
      <dgm:prSet/>
      <dgm:spPr/>
      <dgm:t>
        <a:bodyPr/>
        <a:lstStyle/>
        <a:p>
          <a:endParaRPr lang="en-US"/>
        </a:p>
      </dgm:t>
    </dgm:pt>
    <dgm:pt modelId="{864EDD1C-463A-4F0E-B5C1-670DB76F7107}">
      <dgm:prSet/>
      <dgm:spPr/>
      <dgm:t>
        <a:bodyPr/>
        <a:lstStyle/>
        <a:p>
          <a:r>
            <a:rPr lang="cs-CZ" dirty="0"/>
            <a:t>Šikana</a:t>
          </a:r>
          <a:endParaRPr lang="en-US" dirty="0"/>
        </a:p>
      </dgm:t>
    </dgm:pt>
    <dgm:pt modelId="{543425B2-567E-4C02-BDB2-8029E90D6A0B}" type="parTrans" cxnId="{B5E23054-E468-441A-BABA-A5B8D288ECAF}">
      <dgm:prSet/>
      <dgm:spPr/>
      <dgm:t>
        <a:bodyPr/>
        <a:lstStyle/>
        <a:p>
          <a:endParaRPr lang="en-US"/>
        </a:p>
      </dgm:t>
    </dgm:pt>
    <dgm:pt modelId="{EF1AA199-18DA-423A-BC8C-598008505E03}" type="sibTrans" cxnId="{B5E23054-E468-441A-BABA-A5B8D288ECAF}">
      <dgm:prSet/>
      <dgm:spPr/>
      <dgm:t>
        <a:bodyPr/>
        <a:lstStyle/>
        <a:p>
          <a:endParaRPr lang="en-US"/>
        </a:p>
      </dgm:t>
    </dgm:pt>
    <dgm:pt modelId="{D0DD21FC-6FA1-4C74-A6B8-7F450EF58F14}">
      <dgm:prSet/>
      <dgm:spPr/>
      <dgm:t>
        <a:bodyPr/>
        <a:lstStyle/>
        <a:p>
          <a:r>
            <a:rPr lang="cs-CZ" dirty="0"/>
            <a:t>Sebevraždy</a:t>
          </a:r>
          <a:endParaRPr lang="en-US" dirty="0"/>
        </a:p>
      </dgm:t>
    </dgm:pt>
    <dgm:pt modelId="{E2D61426-B951-4C35-B244-14AECFF574F7}" type="parTrans" cxnId="{6E64ACF9-5BA9-4736-865B-B070A57EDE70}">
      <dgm:prSet/>
      <dgm:spPr/>
      <dgm:t>
        <a:bodyPr/>
        <a:lstStyle/>
        <a:p>
          <a:endParaRPr lang="en-US"/>
        </a:p>
      </dgm:t>
    </dgm:pt>
    <dgm:pt modelId="{ED24C347-2D4B-4307-8552-FFC715D4AC97}" type="sibTrans" cxnId="{6E64ACF9-5BA9-4736-865B-B070A57EDE70}">
      <dgm:prSet/>
      <dgm:spPr/>
      <dgm:t>
        <a:bodyPr/>
        <a:lstStyle/>
        <a:p>
          <a:endParaRPr lang="en-US"/>
        </a:p>
      </dgm:t>
    </dgm:pt>
    <dgm:pt modelId="{F82DEB2D-4B24-4EA7-89EA-556164482C16}">
      <dgm:prSet/>
      <dgm:spPr/>
      <dgm:t>
        <a:bodyPr/>
        <a:lstStyle/>
        <a:p>
          <a:r>
            <a:rPr lang="cs-CZ" dirty="0"/>
            <a:t>Nová náboženská hnutí</a:t>
          </a:r>
          <a:endParaRPr lang="en-US" dirty="0"/>
        </a:p>
      </dgm:t>
    </dgm:pt>
    <dgm:pt modelId="{9D9D5143-6AD5-47B9-9A10-E2D490BFAAB8}" type="parTrans" cxnId="{86C8200A-13A1-41F2-9A10-CECF74AB1CA9}">
      <dgm:prSet/>
      <dgm:spPr/>
      <dgm:t>
        <a:bodyPr/>
        <a:lstStyle/>
        <a:p>
          <a:endParaRPr lang="en-US"/>
        </a:p>
      </dgm:t>
    </dgm:pt>
    <dgm:pt modelId="{4E0E43AC-8605-453A-8B60-8F09BBE5C078}" type="sibTrans" cxnId="{86C8200A-13A1-41F2-9A10-CECF74AB1CA9}">
      <dgm:prSet/>
      <dgm:spPr/>
      <dgm:t>
        <a:bodyPr/>
        <a:lstStyle/>
        <a:p>
          <a:endParaRPr lang="en-US"/>
        </a:p>
      </dgm:t>
    </dgm:pt>
    <dgm:pt modelId="{384B3EAE-9B27-4C9F-B725-74CF318579CC}">
      <dgm:prSet/>
      <dgm:spPr/>
      <dgm:t>
        <a:bodyPr/>
        <a:lstStyle/>
        <a:p>
          <a:r>
            <a:rPr lang="cs-CZ" dirty="0"/>
            <a:t>Rasismus a antisemitismus</a:t>
          </a:r>
          <a:endParaRPr lang="en-US" dirty="0"/>
        </a:p>
      </dgm:t>
    </dgm:pt>
    <dgm:pt modelId="{A7B17BDE-9249-478A-8B9A-A3DABD6CAD18}" type="parTrans" cxnId="{33D9EF63-9296-4769-A4C9-320BFED4331B}">
      <dgm:prSet/>
      <dgm:spPr/>
      <dgm:t>
        <a:bodyPr/>
        <a:lstStyle/>
        <a:p>
          <a:endParaRPr lang="en-US"/>
        </a:p>
      </dgm:t>
    </dgm:pt>
    <dgm:pt modelId="{E774028E-CBD8-4892-88CD-C1AAD267CE69}" type="sibTrans" cxnId="{33D9EF63-9296-4769-A4C9-320BFED4331B}">
      <dgm:prSet/>
      <dgm:spPr/>
      <dgm:t>
        <a:bodyPr/>
        <a:lstStyle/>
        <a:p>
          <a:endParaRPr lang="en-US"/>
        </a:p>
      </dgm:t>
    </dgm:pt>
    <dgm:pt modelId="{8D126DC8-ADF8-49A0-A336-AED83DFF1E4B}">
      <dgm:prSet/>
      <dgm:spPr/>
      <dgm:t>
        <a:bodyPr/>
        <a:lstStyle/>
        <a:p>
          <a:r>
            <a:rPr lang="cs-CZ" dirty="0"/>
            <a:t>Bezdomovectví</a:t>
          </a:r>
          <a:endParaRPr lang="en-US" dirty="0"/>
        </a:p>
      </dgm:t>
    </dgm:pt>
    <dgm:pt modelId="{B6ADF8E6-5312-4017-AB77-F135FAB970D0}" type="parTrans" cxnId="{DE35DC82-BCCA-4F83-B6AA-324B2CB4DB48}">
      <dgm:prSet/>
      <dgm:spPr/>
      <dgm:t>
        <a:bodyPr/>
        <a:lstStyle/>
        <a:p>
          <a:endParaRPr lang="cs-CZ"/>
        </a:p>
      </dgm:t>
    </dgm:pt>
    <dgm:pt modelId="{F130A4AD-0895-4E2A-88AC-4C86CD3969E5}" type="sibTrans" cxnId="{DE35DC82-BCCA-4F83-B6AA-324B2CB4DB48}">
      <dgm:prSet/>
      <dgm:spPr/>
      <dgm:t>
        <a:bodyPr/>
        <a:lstStyle/>
        <a:p>
          <a:endParaRPr lang="cs-CZ"/>
        </a:p>
      </dgm:t>
    </dgm:pt>
    <dgm:pt modelId="{DADDD995-6FE9-4A93-ADE7-5C4420C7E3FD}">
      <dgm:prSet/>
      <dgm:spPr/>
      <dgm:t>
        <a:bodyPr/>
        <a:lstStyle/>
        <a:p>
          <a:r>
            <a:rPr lang="cs-CZ" dirty="0"/>
            <a:t>Promiskuita</a:t>
          </a:r>
          <a:endParaRPr lang="en-US" dirty="0"/>
        </a:p>
      </dgm:t>
    </dgm:pt>
    <dgm:pt modelId="{AEE5A00E-5F65-435B-BDC8-9E4A0FF367F9}" type="parTrans" cxnId="{8AC68610-15DD-41D5-8AC5-8CEB0A36274F}">
      <dgm:prSet/>
      <dgm:spPr/>
      <dgm:t>
        <a:bodyPr/>
        <a:lstStyle/>
        <a:p>
          <a:endParaRPr lang="cs-CZ"/>
        </a:p>
      </dgm:t>
    </dgm:pt>
    <dgm:pt modelId="{7DE5F543-9E33-4722-9FE3-FA9E5D637615}" type="sibTrans" cxnId="{8AC68610-15DD-41D5-8AC5-8CEB0A36274F}">
      <dgm:prSet/>
      <dgm:spPr/>
      <dgm:t>
        <a:bodyPr/>
        <a:lstStyle/>
        <a:p>
          <a:endParaRPr lang="cs-CZ"/>
        </a:p>
      </dgm:t>
    </dgm:pt>
    <dgm:pt modelId="{E1AC821E-A886-4A19-BAD0-A3AC99AE0AA6}">
      <dgm:prSet/>
      <dgm:spPr/>
      <dgm:t>
        <a:bodyPr/>
        <a:lstStyle/>
        <a:p>
          <a:r>
            <a:rPr lang="cs-CZ" dirty="0"/>
            <a:t>Domácí násilí</a:t>
          </a:r>
          <a:endParaRPr lang="en-US" dirty="0"/>
        </a:p>
      </dgm:t>
    </dgm:pt>
    <dgm:pt modelId="{BB456269-C985-4591-8BEE-E91CF12CD797}" type="parTrans" cxnId="{C6ADD956-26BD-4424-9BD5-8A78CA685231}">
      <dgm:prSet/>
      <dgm:spPr/>
      <dgm:t>
        <a:bodyPr/>
        <a:lstStyle/>
        <a:p>
          <a:endParaRPr lang="cs-CZ"/>
        </a:p>
      </dgm:t>
    </dgm:pt>
    <dgm:pt modelId="{40C14FDF-A6C7-4094-9D74-9D7EC54D22A7}" type="sibTrans" cxnId="{C6ADD956-26BD-4424-9BD5-8A78CA685231}">
      <dgm:prSet/>
      <dgm:spPr/>
      <dgm:t>
        <a:bodyPr/>
        <a:lstStyle/>
        <a:p>
          <a:endParaRPr lang="cs-CZ"/>
        </a:p>
      </dgm:t>
    </dgm:pt>
    <dgm:pt modelId="{A63359B8-8AFE-48C2-AFD9-F38129EFD48E}">
      <dgm:prSet/>
      <dgm:spPr/>
      <dgm:t>
        <a:bodyPr/>
        <a:lstStyle/>
        <a:p>
          <a:r>
            <a:rPr lang="cs-CZ" dirty="0"/>
            <a:t>Záškoláctví</a:t>
          </a:r>
          <a:endParaRPr lang="en-US" dirty="0"/>
        </a:p>
      </dgm:t>
    </dgm:pt>
    <dgm:pt modelId="{601054F5-C4D5-48CE-A06E-F6D208C85BCE}" type="parTrans" cxnId="{561F0200-D0E7-4387-A423-ED9394F5B9B4}">
      <dgm:prSet/>
      <dgm:spPr/>
      <dgm:t>
        <a:bodyPr/>
        <a:lstStyle/>
        <a:p>
          <a:endParaRPr lang="cs-CZ"/>
        </a:p>
      </dgm:t>
    </dgm:pt>
    <dgm:pt modelId="{F6146B17-A909-4F73-84E0-AB15C594369F}" type="sibTrans" cxnId="{561F0200-D0E7-4387-A423-ED9394F5B9B4}">
      <dgm:prSet/>
      <dgm:spPr/>
      <dgm:t>
        <a:bodyPr/>
        <a:lstStyle/>
        <a:p>
          <a:endParaRPr lang="cs-CZ"/>
        </a:p>
      </dgm:t>
    </dgm:pt>
    <dgm:pt modelId="{F851F049-A7D4-4BDA-9C2A-E2CF84891003}">
      <dgm:prSet/>
      <dgm:spPr/>
      <dgm:t>
        <a:bodyPr/>
        <a:lstStyle/>
        <a:p>
          <a:r>
            <a:rPr lang="cs-CZ" dirty="0" err="1"/>
            <a:t>Konfabulace</a:t>
          </a:r>
          <a:endParaRPr lang="en-US" dirty="0"/>
        </a:p>
      </dgm:t>
    </dgm:pt>
    <dgm:pt modelId="{D343930E-0FFD-46BB-8D41-AFB99553F9B0}" type="parTrans" cxnId="{1EEBB443-38B0-46A4-97D0-0A53D0EE01A3}">
      <dgm:prSet/>
      <dgm:spPr/>
      <dgm:t>
        <a:bodyPr/>
        <a:lstStyle/>
        <a:p>
          <a:endParaRPr lang="cs-CZ"/>
        </a:p>
      </dgm:t>
    </dgm:pt>
    <dgm:pt modelId="{6BED341C-47F6-4849-B5EE-CA76AB3F6330}" type="sibTrans" cxnId="{1EEBB443-38B0-46A4-97D0-0A53D0EE01A3}">
      <dgm:prSet/>
      <dgm:spPr/>
      <dgm:t>
        <a:bodyPr/>
        <a:lstStyle/>
        <a:p>
          <a:endParaRPr lang="cs-CZ"/>
        </a:p>
      </dgm:t>
    </dgm:pt>
    <dgm:pt modelId="{644B9DDA-C345-472A-B4F1-84318FFD8211}">
      <dgm:prSet/>
      <dgm:spPr/>
      <dgm:t>
        <a:bodyPr/>
        <a:lstStyle/>
        <a:p>
          <a:r>
            <a:rPr lang="cs-CZ" dirty="0"/>
            <a:t>Vandalismus</a:t>
          </a:r>
          <a:endParaRPr lang="en-US" dirty="0"/>
        </a:p>
      </dgm:t>
    </dgm:pt>
    <dgm:pt modelId="{3D130F25-2891-4E34-8AF8-80D664041AF8}" type="parTrans" cxnId="{126072F2-CFB4-4780-8DF1-DB51D06AEA14}">
      <dgm:prSet/>
      <dgm:spPr/>
      <dgm:t>
        <a:bodyPr/>
        <a:lstStyle/>
        <a:p>
          <a:endParaRPr lang="cs-CZ"/>
        </a:p>
      </dgm:t>
    </dgm:pt>
    <dgm:pt modelId="{C23BA86B-1CF8-4521-9090-32024836BA5C}" type="sibTrans" cxnId="{126072F2-CFB4-4780-8DF1-DB51D06AEA14}">
      <dgm:prSet/>
      <dgm:spPr/>
      <dgm:t>
        <a:bodyPr/>
        <a:lstStyle/>
        <a:p>
          <a:endParaRPr lang="cs-CZ"/>
        </a:p>
      </dgm:t>
    </dgm:pt>
    <dgm:pt modelId="{F09D8A06-E97B-49E0-994B-B9BF67E9D2F0}" type="pres">
      <dgm:prSet presAssocID="{C56A9DBC-5EB5-443B-9385-3E356E5D140E}" presName="diagram" presStyleCnt="0">
        <dgm:presLayoutVars>
          <dgm:dir/>
          <dgm:resizeHandles val="exact"/>
        </dgm:presLayoutVars>
      </dgm:prSet>
      <dgm:spPr/>
    </dgm:pt>
    <dgm:pt modelId="{54B1A682-5CD0-4C6C-BA21-AA239488E582}" type="pres">
      <dgm:prSet presAssocID="{21D54DF0-65CF-4573-B476-E9A4691C6A98}" presName="node" presStyleLbl="node1" presStyleIdx="0" presStyleCnt="17" custLinFactNeighborX="1696" custLinFactNeighborY="3084">
        <dgm:presLayoutVars>
          <dgm:bulletEnabled val="1"/>
        </dgm:presLayoutVars>
      </dgm:prSet>
      <dgm:spPr/>
    </dgm:pt>
    <dgm:pt modelId="{9A4886AC-9051-4802-92A0-D42E01AB72CC}" type="pres">
      <dgm:prSet presAssocID="{8B657665-68BC-40DD-A9A4-B18E4FC20477}" presName="sibTrans" presStyleCnt="0"/>
      <dgm:spPr/>
    </dgm:pt>
    <dgm:pt modelId="{A3D2257E-BBBA-459C-9D02-6C4F5954A329}" type="pres">
      <dgm:prSet presAssocID="{FC5BCB16-0517-46FA-93AE-C12E04D0DCD3}" presName="node" presStyleLbl="node1" presStyleIdx="1" presStyleCnt="17">
        <dgm:presLayoutVars>
          <dgm:bulletEnabled val="1"/>
        </dgm:presLayoutVars>
      </dgm:prSet>
      <dgm:spPr/>
    </dgm:pt>
    <dgm:pt modelId="{0C33B174-C056-4796-BF33-D261B5926CD4}" type="pres">
      <dgm:prSet presAssocID="{F6BE64C2-A72F-4C45-A612-D4811A834024}" presName="sibTrans" presStyleCnt="0"/>
      <dgm:spPr/>
    </dgm:pt>
    <dgm:pt modelId="{C0E9DD71-F5AC-44A9-8378-F168DF7145E9}" type="pres">
      <dgm:prSet presAssocID="{707BF619-0E3C-4038-805A-3AC6302C0CF8}" presName="node" presStyleLbl="node1" presStyleIdx="2" presStyleCnt="17">
        <dgm:presLayoutVars>
          <dgm:bulletEnabled val="1"/>
        </dgm:presLayoutVars>
      </dgm:prSet>
      <dgm:spPr/>
    </dgm:pt>
    <dgm:pt modelId="{57C076BD-C479-4D23-9D92-4AB3CE19CA43}" type="pres">
      <dgm:prSet presAssocID="{21ED2047-6A31-4274-B1B8-0323ADFF546E}" presName="sibTrans" presStyleCnt="0"/>
      <dgm:spPr/>
    </dgm:pt>
    <dgm:pt modelId="{0C5B47DD-02E5-4DAD-BBA9-D09C1647360E}" type="pres">
      <dgm:prSet presAssocID="{0736A743-F259-46A0-AD74-F5C2FC88BF29}" presName="node" presStyleLbl="node1" presStyleIdx="3" presStyleCnt="17">
        <dgm:presLayoutVars>
          <dgm:bulletEnabled val="1"/>
        </dgm:presLayoutVars>
      </dgm:prSet>
      <dgm:spPr/>
    </dgm:pt>
    <dgm:pt modelId="{AD6AD9CA-62BC-4E38-9B55-71C72D7B8CE7}" type="pres">
      <dgm:prSet presAssocID="{B7611197-1B1E-4083-9087-FDFAD7012786}" presName="sibTrans" presStyleCnt="0"/>
      <dgm:spPr/>
    </dgm:pt>
    <dgm:pt modelId="{7D167135-6EC6-42EB-B64A-DC9B0D0268A0}" type="pres">
      <dgm:prSet presAssocID="{BDF9C7C6-A4BA-4DC2-8DEA-06627A1DF1BB}" presName="node" presStyleLbl="node1" presStyleIdx="4" presStyleCnt="17">
        <dgm:presLayoutVars>
          <dgm:bulletEnabled val="1"/>
        </dgm:presLayoutVars>
      </dgm:prSet>
      <dgm:spPr/>
    </dgm:pt>
    <dgm:pt modelId="{BB6D7E7E-9BAA-4084-B5C1-B122C04BD130}" type="pres">
      <dgm:prSet presAssocID="{C40688C6-4850-4471-AAFC-60BFF7C7A548}" presName="sibTrans" presStyleCnt="0"/>
      <dgm:spPr/>
    </dgm:pt>
    <dgm:pt modelId="{02F71EAC-0B92-41B6-8255-CD2F183524E7}" type="pres">
      <dgm:prSet presAssocID="{C9943465-A1BB-4058-8917-D9BB8C9106D3}" presName="node" presStyleLbl="node1" presStyleIdx="5" presStyleCnt="17">
        <dgm:presLayoutVars>
          <dgm:bulletEnabled val="1"/>
        </dgm:presLayoutVars>
      </dgm:prSet>
      <dgm:spPr/>
    </dgm:pt>
    <dgm:pt modelId="{A4C6C9AA-59BE-485E-9A75-8EC7BD98080B}" type="pres">
      <dgm:prSet presAssocID="{4186F7AD-4E5A-4FC1-8E37-2373489CD1C2}" presName="sibTrans" presStyleCnt="0"/>
      <dgm:spPr/>
    </dgm:pt>
    <dgm:pt modelId="{6EFC7CA2-C78F-42C5-8395-3A795DD74310}" type="pres">
      <dgm:prSet presAssocID="{DADDD995-6FE9-4A93-ADE7-5C4420C7E3FD}" presName="node" presStyleLbl="node1" presStyleIdx="6" presStyleCnt="17">
        <dgm:presLayoutVars>
          <dgm:bulletEnabled val="1"/>
        </dgm:presLayoutVars>
      </dgm:prSet>
      <dgm:spPr/>
    </dgm:pt>
    <dgm:pt modelId="{5040C6C4-B063-44D7-9F7C-4F3289B9ECD1}" type="pres">
      <dgm:prSet presAssocID="{7DE5F543-9E33-4722-9FE3-FA9E5D637615}" presName="sibTrans" presStyleCnt="0"/>
      <dgm:spPr/>
    </dgm:pt>
    <dgm:pt modelId="{8B6161D4-377A-4F64-A24E-1B1366A5494B}" type="pres">
      <dgm:prSet presAssocID="{A8EA24A5-3DE3-4090-B412-67768BD1B543}" presName="node" presStyleLbl="node1" presStyleIdx="7" presStyleCnt="17">
        <dgm:presLayoutVars>
          <dgm:bulletEnabled val="1"/>
        </dgm:presLayoutVars>
      </dgm:prSet>
      <dgm:spPr/>
    </dgm:pt>
    <dgm:pt modelId="{42D00C77-085E-4D23-AABB-B37EBD431464}" type="pres">
      <dgm:prSet presAssocID="{0FE1D8F0-A9D0-4C8F-A34D-3DE526DDA89C}" presName="sibTrans" presStyleCnt="0"/>
      <dgm:spPr/>
    </dgm:pt>
    <dgm:pt modelId="{50229412-9E8D-422E-B961-6CEB7D333AE3}" type="pres">
      <dgm:prSet presAssocID="{864EDD1C-463A-4F0E-B5C1-670DB76F7107}" presName="node" presStyleLbl="node1" presStyleIdx="8" presStyleCnt="17">
        <dgm:presLayoutVars>
          <dgm:bulletEnabled val="1"/>
        </dgm:presLayoutVars>
      </dgm:prSet>
      <dgm:spPr/>
    </dgm:pt>
    <dgm:pt modelId="{D7FBEDE6-8AFC-464C-BF74-D064C884A31C}" type="pres">
      <dgm:prSet presAssocID="{EF1AA199-18DA-423A-BC8C-598008505E03}" presName="sibTrans" presStyleCnt="0"/>
      <dgm:spPr/>
    </dgm:pt>
    <dgm:pt modelId="{AFEEEAAF-8DEF-4026-B380-AE1DC83157FD}" type="pres">
      <dgm:prSet presAssocID="{E1AC821E-A886-4A19-BAD0-A3AC99AE0AA6}" presName="node" presStyleLbl="node1" presStyleIdx="9" presStyleCnt="17">
        <dgm:presLayoutVars>
          <dgm:bulletEnabled val="1"/>
        </dgm:presLayoutVars>
      </dgm:prSet>
      <dgm:spPr/>
    </dgm:pt>
    <dgm:pt modelId="{88A130EC-8400-45CD-97D3-ED533F5D0D9B}" type="pres">
      <dgm:prSet presAssocID="{40C14FDF-A6C7-4094-9D74-9D7EC54D22A7}" presName="sibTrans" presStyleCnt="0"/>
      <dgm:spPr/>
    </dgm:pt>
    <dgm:pt modelId="{999E373B-D1C0-457F-8C9B-3B222BC7D411}" type="pres">
      <dgm:prSet presAssocID="{D0DD21FC-6FA1-4C74-A6B8-7F450EF58F14}" presName="node" presStyleLbl="node1" presStyleIdx="10" presStyleCnt="17">
        <dgm:presLayoutVars>
          <dgm:bulletEnabled val="1"/>
        </dgm:presLayoutVars>
      </dgm:prSet>
      <dgm:spPr/>
    </dgm:pt>
    <dgm:pt modelId="{636C84A4-36A3-4262-A385-EA0CEC6DFFD1}" type="pres">
      <dgm:prSet presAssocID="{ED24C347-2D4B-4307-8552-FFC715D4AC97}" presName="sibTrans" presStyleCnt="0"/>
      <dgm:spPr/>
    </dgm:pt>
    <dgm:pt modelId="{51C01EE5-2137-4E2E-B282-62EC8C702178}" type="pres">
      <dgm:prSet presAssocID="{644B9DDA-C345-472A-B4F1-84318FFD8211}" presName="node" presStyleLbl="node1" presStyleIdx="11" presStyleCnt="17">
        <dgm:presLayoutVars>
          <dgm:bulletEnabled val="1"/>
        </dgm:presLayoutVars>
      </dgm:prSet>
      <dgm:spPr/>
    </dgm:pt>
    <dgm:pt modelId="{D68355A4-D3D3-4C72-A723-3AB29739E3A3}" type="pres">
      <dgm:prSet presAssocID="{C23BA86B-1CF8-4521-9090-32024836BA5C}" presName="sibTrans" presStyleCnt="0"/>
      <dgm:spPr/>
    </dgm:pt>
    <dgm:pt modelId="{3F25C71D-8BCE-4ED3-9182-71D0C7559BD7}" type="pres">
      <dgm:prSet presAssocID="{F82DEB2D-4B24-4EA7-89EA-556164482C16}" presName="node" presStyleLbl="node1" presStyleIdx="12" presStyleCnt="17">
        <dgm:presLayoutVars>
          <dgm:bulletEnabled val="1"/>
        </dgm:presLayoutVars>
      </dgm:prSet>
      <dgm:spPr/>
    </dgm:pt>
    <dgm:pt modelId="{043F838E-705E-481C-B4F5-1ED2E5460F88}" type="pres">
      <dgm:prSet presAssocID="{4E0E43AC-8605-453A-8B60-8F09BBE5C078}" presName="sibTrans" presStyleCnt="0"/>
      <dgm:spPr/>
    </dgm:pt>
    <dgm:pt modelId="{7D8643E0-44CD-4E8B-8078-62B42C975C02}" type="pres">
      <dgm:prSet presAssocID="{384B3EAE-9B27-4C9F-B725-74CF318579CC}" presName="node" presStyleLbl="node1" presStyleIdx="13" presStyleCnt="17">
        <dgm:presLayoutVars>
          <dgm:bulletEnabled val="1"/>
        </dgm:presLayoutVars>
      </dgm:prSet>
      <dgm:spPr/>
    </dgm:pt>
    <dgm:pt modelId="{B9A972A3-B5B8-46C5-97F6-220B7F981855}" type="pres">
      <dgm:prSet presAssocID="{E774028E-CBD8-4892-88CD-C1AAD267CE69}" presName="sibTrans" presStyleCnt="0"/>
      <dgm:spPr/>
    </dgm:pt>
    <dgm:pt modelId="{500895AA-96D0-4190-B4E8-A444FDF949CD}" type="pres">
      <dgm:prSet presAssocID="{8D126DC8-ADF8-49A0-A336-AED83DFF1E4B}" presName="node" presStyleLbl="node1" presStyleIdx="14" presStyleCnt="17">
        <dgm:presLayoutVars>
          <dgm:bulletEnabled val="1"/>
        </dgm:presLayoutVars>
      </dgm:prSet>
      <dgm:spPr/>
    </dgm:pt>
    <dgm:pt modelId="{DBC10813-A530-41DD-BA54-21528B8120D3}" type="pres">
      <dgm:prSet presAssocID="{F130A4AD-0895-4E2A-88AC-4C86CD3969E5}" presName="sibTrans" presStyleCnt="0"/>
      <dgm:spPr/>
    </dgm:pt>
    <dgm:pt modelId="{5EDC4653-85D8-43BE-B1AD-759AC9776922}" type="pres">
      <dgm:prSet presAssocID="{A63359B8-8AFE-48C2-AFD9-F38129EFD48E}" presName="node" presStyleLbl="node1" presStyleIdx="15" presStyleCnt="17">
        <dgm:presLayoutVars>
          <dgm:bulletEnabled val="1"/>
        </dgm:presLayoutVars>
      </dgm:prSet>
      <dgm:spPr/>
    </dgm:pt>
    <dgm:pt modelId="{127B5BD3-7AD4-40CC-8D14-1BE2EDADBE81}" type="pres">
      <dgm:prSet presAssocID="{F6146B17-A909-4F73-84E0-AB15C594369F}" presName="sibTrans" presStyleCnt="0"/>
      <dgm:spPr/>
    </dgm:pt>
    <dgm:pt modelId="{1B3295AF-05B1-452D-98F3-F8933B3D2594}" type="pres">
      <dgm:prSet presAssocID="{F851F049-A7D4-4BDA-9C2A-E2CF84891003}" presName="node" presStyleLbl="node1" presStyleIdx="16" presStyleCnt="17">
        <dgm:presLayoutVars>
          <dgm:bulletEnabled val="1"/>
        </dgm:presLayoutVars>
      </dgm:prSet>
      <dgm:spPr/>
    </dgm:pt>
  </dgm:ptLst>
  <dgm:cxnLst>
    <dgm:cxn modelId="{561F0200-D0E7-4387-A423-ED9394F5B9B4}" srcId="{C56A9DBC-5EB5-443B-9385-3E356E5D140E}" destId="{A63359B8-8AFE-48C2-AFD9-F38129EFD48E}" srcOrd="15" destOrd="0" parTransId="{601054F5-C4D5-48CE-A06E-F6D208C85BCE}" sibTransId="{F6146B17-A909-4F73-84E0-AB15C594369F}"/>
    <dgm:cxn modelId="{934EFD00-C8FD-4FE0-BF7E-F9AAF0EC7067}" type="presOf" srcId="{C56A9DBC-5EB5-443B-9385-3E356E5D140E}" destId="{F09D8A06-E97B-49E0-994B-B9BF67E9D2F0}" srcOrd="0" destOrd="0" presId="urn:microsoft.com/office/officeart/2005/8/layout/default"/>
    <dgm:cxn modelId="{855F6305-DD7D-4786-A9BD-9B6361909FB6}" type="presOf" srcId="{F82DEB2D-4B24-4EA7-89EA-556164482C16}" destId="{3F25C71D-8BCE-4ED3-9182-71D0C7559BD7}" srcOrd="0" destOrd="0" presId="urn:microsoft.com/office/officeart/2005/8/layout/default"/>
    <dgm:cxn modelId="{86C8200A-13A1-41F2-9A10-CECF74AB1CA9}" srcId="{C56A9DBC-5EB5-443B-9385-3E356E5D140E}" destId="{F82DEB2D-4B24-4EA7-89EA-556164482C16}" srcOrd="12" destOrd="0" parTransId="{9D9D5143-6AD5-47B9-9A10-E2D490BFAAB8}" sibTransId="{4E0E43AC-8605-453A-8B60-8F09BBE5C078}"/>
    <dgm:cxn modelId="{8AC68610-15DD-41D5-8AC5-8CEB0A36274F}" srcId="{C56A9DBC-5EB5-443B-9385-3E356E5D140E}" destId="{DADDD995-6FE9-4A93-ADE7-5C4420C7E3FD}" srcOrd="6" destOrd="0" parTransId="{AEE5A00E-5F65-435B-BDC8-9E4A0FF367F9}" sibTransId="{7DE5F543-9E33-4722-9FE3-FA9E5D637615}"/>
    <dgm:cxn modelId="{F0069712-E869-425E-990B-C9CCE2AE2A42}" type="presOf" srcId="{21D54DF0-65CF-4573-B476-E9A4691C6A98}" destId="{54B1A682-5CD0-4C6C-BA21-AA239488E582}" srcOrd="0" destOrd="0" presId="urn:microsoft.com/office/officeart/2005/8/layout/default"/>
    <dgm:cxn modelId="{69DFFA16-78B9-4AC9-A4D7-2B13BACB2C79}" type="presOf" srcId="{644B9DDA-C345-472A-B4F1-84318FFD8211}" destId="{51C01EE5-2137-4E2E-B282-62EC8C702178}" srcOrd="0" destOrd="0" presId="urn:microsoft.com/office/officeart/2005/8/layout/default"/>
    <dgm:cxn modelId="{529CA11B-4C68-4BE9-84D7-A4E0A80E2061}" type="presOf" srcId="{C9943465-A1BB-4058-8917-D9BB8C9106D3}" destId="{02F71EAC-0B92-41B6-8255-CD2F183524E7}" srcOrd="0" destOrd="0" presId="urn:microsoft.com/office/officeart/2005/8/layout/default"/>
    <dgm:cxn modelId="{A8E9532E-D7B8-4751-9AE1-4C4923EC243E}" type="presOf" srcId="{F851F049-A7D4-4BDA-9C2A-E2CF84891003}" destId="{1B3295AF-05B1-452D-98F3-F8933B3D2594}" srcOrd="0" destOrd="0" presId="urn:microsoft.com/office/officeart/2005/8/layout/default"/>
    <dgm:cxn modelId="{E5C54639-1112-445D-9E8E-09DE35943A94}" type="presOf" srcId="{DADDD995-6FE9-4A93-ADE7-5C4420C7E3FD}" destId="{6EFC7CA2-C78F-42C5-8395-3A795DD74310}" srcOrd="0" destOrd="0" presId="urn:microsoft.com/office/officeart/2005/8/layout/default"/>
    <dgm:cxn modelId="{5C83EB39-D22D-4E58-8714-EF57EE0EBC80}" srcId="{C56A9DBC-5EB5-443B-9385-3E356E5D140E}" destId="{A8EA24A5-3DE3-4090-B412-67768BD1B543}" srcOrd="7" destOrd="0" parTransId="{36448EE6-325E-49BC-AF81-FCC094ABC2FF}" sibTransId="{0FE1D8F0-A9D0-4C8F-A34D-3DE526DDA89C}"/>
    <dgm:cxn modelId="{FE790F3B-CB29-4112-A10F-F497FBEC73A7}" srcId="{C56A9DBC-5EB5-443B-9385-3E356E5D140E}" destId="{FC5BCB16-0517-46FA-93AE-C12E04D0DCD3}" srcOrd="1" destOrd="0" parTransId="{A9CDE643-75F5-4C47-9AC2-9B5C94B8BC15}" sibTransId="{F6BE64C2-A72F-4C45-A612-D4811A834024}"/>
    <dgm:cxn modelId="{7E4CFA60-CC48-45CC-941D-051A7C515BA0}" type="presOf" srcId="{E1AC821E-A886-4A19-BAD0-A3AC99AE0AA6}" destId="{AFEEEAAF-8DEF-4026-B380-AE1DC83157FD}" srcOrd="0" destOrd="0" presId="urn:microsoft.com/office/officeart/2005/8/layout/default"/>
    <dgm:cxn modelId="{A70A1961-CD78-45D7-A7AC-DB7AC42B97DD}" type="presOf" srcId="{A8EA24A5-3DE3-4090-B412-67768BD1B543}" destId="{8B6161D4-377A-4F64-A24E-1B1366A5494B}" srcOrd="0" destOrd="0" presId="urn:microsoft.com/office/officeart/2005/8/layout/default"/>
    <dgm:cxn modelId="{1EEBB443-38B0-46A4-97D0-0A53D0EE01A3}" srcId="{C56A9DBC-5EB5-443B-9385-3E356E5D140E}" destId="{F851F049-A7D4-4BDA-9C2A-E2CF84891003}" srcOrd="16" destOrd="0" parTransId="{D343930E-0FFD-46BB-8D41-AFB99553F9B0}" sibTransId="{6BED341C-47F6-4849-B5EE-CA76AB3F6330}"/>
    <dgm:cxn modelId="{33D9EF63-9296-4769-A4C9-320BFED4331B}" srcId="{C56A9DBC-5EB5-443B-9385-3E356E5D140E}" destId="{384B3EAE-9B27-4C9F-B725-74CF318579CC}" srcOrd="13" destOrd="0" parTransId="{A7B17BDE-9249-478A-8B9A-A3DABD6CAD18}" sibTransId="{E774028E-CBD8-4892-88CD-C1AAD267CE69}"/>
    <dgm:cxn modelId="{1CD4BD46-4150-4A02-903F-55E9A53F7814}" srcId="{C56A9DBC-5EB5-443B-9385-3E356E5D140E}" destId="{BDF9C7C6-A4BA-4DC2-8DEA-06627A1DF1BB}" srcOrd="4" destOrd="0" parTransId="{075B68AE-75BB-47E3-8086-6A0B803D24E2}" sibTransId="{C40688C6-4850-4471-AAFC-60BFF7C7A548}"/>
    <dgm:cxn modelId="{D2908748-202B-4364-B085-063D969F5302}" type="presOf" srcId="{707BF619-0E3C-4038-805A-3AC6302C0CF8}" destId="{C0E9DD71-F5AC-44A9-8378-F168DF7145E9}" srcOrd="0" destOrd="0" presId="urn:microsoft.com/office/officeart/2005/8/layout/default"/>
    <dgm:cxn modelId="{B540B871-31A6-4F99-94CC-9AC46B8B9FB3}" type="presOf" srcId="{D0DD21FC-6FA1-4C74-A6B8-7F450EF58F14}" destId="{999E373B-D1C0-457F-8C9B-3B222BC7D411}" srcOrd="0" destOrd="0" presId="urn:microsoft.com/office/officeart/2005/8/layout/default"/>
    <dgm:cxn modelId="{B5E23054-E468-441A-BABA-A5B8D288ECAF}" srcId="{C56A9DBC-5EB5-443B-9385-3E356E5D140E}" destId="{864EDD1C-463A-4F0E-B5C1-670DB76F7107}" srcOrd="8" destOrd="0" parTransId="{543425B2-567E-4C02-BDB2-8029E90D6A0B}" sibTransId="{EF1AA199-18DA-423A-BC8C-598008505E03}"/>
    <dgm:cxn modelId="{D8985556-209B-4FD4-9E0D-6263C82B4C93}" type="presOf" srcId="{BDF9C7C6-A4BA-4DC2-8DEA-06627A1DF1BB}" destId="{7D167135-6EC6-42EB-B64A-DC9B0D0268A0}" srcOrd="0" destOrd="0" presId="urn:microsoft.com/office/officeart/2005/8/layout/default"/>
    <dgm:cxn modelId="{C6ADD956-26BD-4424-9BD5-8A78CA685231}" srcId="{C56A9DBC-5EB5-443B-9385-3E356E5D140E}" destId="{E1AC821E-A886-4A19-BAD0-A3AC99AE0AA6}" srcOrd="9" destOrd="0" parTransId="{BB456269-C985-4591-8BEE-E91CF12CD797}" sibTransId="{40C14FDF-A6C7-4094-9D74-9D7EC54D22A7}"/>
    <dgm:cxn modelId="{64EF4579-1196-494D-A88E-8CB36AAC9B23}" type="presOf" srcId="{8D126DC8-ADF8-49A0-A336-AED83DFF1E4B}" destId="{500895AA-96D0-4190-B4E8-A444FDF949CD}" srcOrd="0" destOrd="0" presId="urn:microsoft.com/office/officeart/2005/8/layout/default"/>
    <dgm:cxn modelId="{21A55F5A-0B66-4A10-BF46-D3D36B0FD75D}" type="presOf" srcId="{864EDD1C-463A-4F0E-B5C1-670DB76F7107}" destId="{50229412-9E8D-422E-B961-6CEB7D333AE3}" srcOrd="0" destOrd="0" presId="urn:microsoft.com/office/officeart/2005/8/layout/default"/>
    <dgm:cxn modelId="{DE35DC82-BCCA-4F83-B6AA-324B2CB4DB48}" srcId="{C56A9DBC-5EB5-443B-9385-3E356E5D140E}" destId="{8D126DC8-ADF8-49A0-A336-AED83DFF1E4B}" srcOrd="14" destOrd="0" parTransId="{B6ADF8E6-5312-4017-AB77-F135FAB970D0}" sibTransId="{F130A4AD-0895-4E2A-88AC-4C86CD3969E5}"/>
    <dgm:cxn modelId="{F63C0E93-7C99-4BF3-A09E-659FBE050EF8}" srcId="{C56A9DBC-5EB5-443B-9385-3E356E5D140E}" destId="{C9943465-A1BB-4058-8917-D9BB8C9106D3}" srcOrd="5" destOrd="0" parTransId="{59A58B46-0D90-43FC-9763-BE1AEC405E47}" sibTransId="{4186F7AD-4E5A-4FC1-8E37-2373489CD1C2}"/>
    <dgm:cxn modelId="{DC4650AD-46FD-41BF-9A0F-D3CBC7CE341C}" srcId="{C56A9DBC-5EB5-443B-9385-3E356E5D140E}" destId="{707BF619-0E3C-4038-805A-3AC6302C0CF8}" srcOrd="2" destOrd="0" parTransId="{7F1C111A-4D3E-4BA3-9396-FA1B9F4A0BBB}" sibTransId="{21ED2047-6A31-4274-B1B8-0323ADFF546E}"/>
    <dgm:cxn modelId="{6E0665B4-7B1B-4B50-A9E4-9D641413253B}" srcId="{C56A9DBC-5EB5-443B-9385-3E356E5D140E}" destId="{21D54DF0-65CF-4573-B476-E9A4691C6A98}" srcOrd="0" destOrd="0" parTransId="{7B32902E-4A90-409A-999B-3C6481450AE2}" sibTransId="{8B657665-68BC-40DD-A9A4-B18E4FC20477}"/>
    <dgm:cxn modelId="{55EFFFB4-D957-4865-A5DA-57BE101B6D75}" srcId="{C56A9DBC-5EB5-443B-9385-3E356E5D140E}" destId="{0736A743-F259-46A0-AD74-F5C2FC88BF29}" srcOrd="3" destOrd="0" parTransId="{55413ACE-FA23-487D-9BC1-B80936C3E475}" sibTransId="{B7611197-1B1E-4083-9087-FDFAD7012786}"/>
    <dgm:cxn modelId="{28989FB8-046B-4025-B70E-04EEB904EFC7}" type="presOf" srcId="{FC5BCB16-0517-46FA-93AE-C12E04D0DCD3}" destId="{A3D2257E-BBBA-459C-9D02-6C4F5954A329}" srcOrd="0" destOrd="0" presId="urn:microsoft.com/office/officeart/2005/8/layout/default"/>
    <dgm:cxn modelId="{871AA5EC-0E59-4620-8CF4-B2F109420509}" type="presOf" srcId="{A63359B8-8AFE-48C2-AFD9-F38129EFD48E}" destId="{5EDC4653-85D8-43BE-B1AD-759AC9776922}" srcOrd="0" destOrd="0" presId="urn:microsoft.com/office/officeart/2005/8/layout/default"/>
    <dgm:cxn modelId="{A5E338EE-9144-443C-B8EE-3C6917602B57}" type="presOf" srcId="{384B3EAE-9B27-4C9F-B725-74CF318579CC}" destId="{7D8643E0-44CD-4E8B-8078-62B42C975C02}" srcOrd="0" destOrd="0" presId="urn:microsoft.com/office/officeart/2005/8/layout/default"/>
    <dgm:cxn modelId="{126072F2-CFB4-4780-8DF1-DB51D06AEA14}" srcId="{C56A9DBC-5EB5-443B-9385-3E356E5D140E}" destId="{644B9DDA-C345-472A-B4F1-84318FFD8211}" srcOrd="11" destOrd="0" parTransId="{3D130F25-2891-4E34-8AF8-80D664041AF8}" sibTransId="{C23BA86B-1CF8-4521-9090-32024836BA5C}"/>
    <dgm:cxn modelId="{6E64ACF9-5BA9-4736-865B-B070A57EDE70}" srcId="{C56A9DBC-5EB5-443B-9385-3E356E5D140E}" destId="{D0DD21FC-6FA1-4C74-A6B8-7F450EF58F14}" srcOrd="10" destOrd="0" parTransId="{E2D61426-B951-4C35-B244-14AECFF574F7}" sibTransId="{ED24C347-2D4B-4307-8552-FFC715D4AC97}"/>
    <dgm:cxn modelId="{E419A9FF-E4D3-46C8-BF84-30316E9B601E}" type="presOf" srcId="{0736A743-F259-46A0-AD74-F5C2FC88BF29}" destId="{0C5B47DD-02E5-4DAD-BBA9-D09C1647360E}" srcOrd="0" destOrd="0" presId="urn:microsoft.com/office/officeart/2005/8/layout/default"/>
    <dgm:cxn modelId="{5615B330-1B42-4330-A1BB-043B0903CD3C}" type="presParOf" srcId="{F09D8A06-E97B-49E0-994B-B9BF67E9D2F0}" destId="{54B1A682-5CD0-4C6C-BA21-AA239488E582}" srcOrd="0" destOrd="0" presId="urn:microsoft.com/office/officeart/2005/8/layout/default"/>
    <dgm:cxn modelId="{45059FD8-9A4E-404E-B6A5-C6FE9C48F7FF}" type="presParOf" srcId="{F09D8A06-E97B-49E0-994B-B9BF67E9D2F0}" destId="{9A4886AC-9051-4802-92A0-D42E01AB72CC}" srcOrd="1" destOrd="0" presId="urn:microsoft.com/office/officeart/2005/8/layout/default"/>
    <dgm:cxn modelId="{E83DD4BE-5178-47A6-B5C2-691EBDA280EA}" type="presParOf" srcId="{F09D8A06-E97B-49E0-994B-B9BF67E9D2F0}" destId="{A3D2257E-BBBA-459C-9D02-6C4F5954A329}" srcOrd="2" destOrd="0" presId="urn:microsoft.com/office/officeart/2005/8/layout/default"/>
    <dgm:cxn modelId="{68C17FCE-ACCA-4BA8-96F8-B8EF1E13C50B}" type="presParOf" srcId="{F09D8A06-E97B-49E0-994B-B9BF67E9D2F0}" destId="{0C33B174-C056-4796-BF33-D261B5926CD4}" srcOrd="3" destOrd="0" presId="urn:microsoft.com/office/officeart/2005/8/layout/default"/>
    <dgm:cxn modelId="{9EF2F557-50EA-438E-B3E4-880F02078EE9}" type="presParOf" srcId="{F09D8A06-E97B-49E0-994B-B9BF67E9D2F0}" destId="{C0E9DD71-F5AC-44A9-8378-F168DF7145E9}" srcOrd="4" destOrd="0" presId="urn:microsoft.com/office/officeart/2005/8/layout/default"/>
    <dgm:cxn modelId="{F16AEB81-C52C-43FC-8D09-84C3474A3BC7}" type="presParOf" srcId="{F09D8A06-E97B-49E0-994B-B9BF67E9D2F0}" destId="{57C076BD-C479-4D23-9D92-4AB3CE19CA43}" srcOrd="5" destOrd="0" presId="urn:microsoft.com/office/officeart/2005/8/layout/default"/>
    <dgm:cxn modelId="{4CEEBD72-C462-4544-8258-72210E978622}" type="presParOf" srcId="{F09D8A06-E97B-49E0-994B-B9BF67E9D2F0}" destId="{0C5B47DD-02E5-4DAD-BBA9-D09C1647360E}" srcOrd="6" destOrd="0" presId="urn:microsoft.com/office/officeart/2005/8/layout/default"/>
    <dgm:cxn modelId="{97EB4EC3-DA76-4986-8D55-E978B58224FA}" type="presParOf" srcId="{F09D8A06-E97B-49E0-994B-B9BF67E9D2F0}" destId="{AD6AD9CA-62BC-4E38-9B55-71C72D7B8CE7}" srcOrd="7" destOrd="0" presId="urn:microsoft.com/office/officeart/2005/8/layout/default"/>
    <dgm:cxn modelId="{D722B553-B08D-467C-85CC-2C9E04EC24A8}" type="presParOf" srcId="{F09D8A06-E97B-49E0-994B-B9BF67E9D2F0}" destId="{7D167135-6EC6-42EB-B64A-DC9B0D0268A0}" srcOrd="8" destOrd="0" presId="urn:microsoft.com/office/officeart/2005/8/layout/default"/>
    <dgm:cxn modelId="{CF700DCC-EFDA-4599-B014-4A7DC69671D9}" type="presParOf" srcId="{F09D8A06-E97B-49E0-994B-B9BF67E9D2F0}" destId="{BB6D7E7E-9BAA-4084-B5C1-B122C04BD130}" srcOrd="9" destOrd="0" presId="urn:microsoft.com/office/officeart/2005/8/layout/default"/>
    <dgm:cxn modelId="{533A9270-5FB2-478A-BF9C-2821CBD23A72}" type="presParOf" srcId="{F09D8A06-E97B-49E0-994B-B9BF67E9D2F0}" destId="{02F71EAC-0B92-41B6-8255-CD2F183524E7}" srcOrd="10" destOrd="0" presId="urn:microsoft.com/office/officeart/2005/8/layout/default"/>
    <dgm:cxn modelId="{E43A45F7-D86C-4CC1-905B-016BB4D701AB}" type="presParOf" srcId="{F09D8A06-E97B-49E0-994B-B9BF67E9D2F0}" destId="{A4C6C9AA-59BE-485E-9A75-8EC7BD98080B}" srcOrd="11" destOrd="0" presId="urn:microsoft.com/office/officeart/2005/8/layout/default"/>
    <dgm:cxn modelId="{7970DEEC-33C1-4F78-AA77-42E46238E0D0}" type="presParOf" srcId="{F09D8A06-E97B-49E0-994B-B9BF67E9D2F0}" destId="{6EFC7CA2-C78F-42C5-8395-3A795DD74310}" srcOrd="12" destOrd="0" presId="urn:microsoft.com/office/officeart/2005/8/layout/default"/>
    <dgm:cxn modelId="{BE3BD51F-258E-4747-90E9-E5DC5C06FF1D}" type="presParOf" srcId="{F09D8A06-E97B-49E0-994B-B9BF67E9D2F0}" destId="{5040C6C4-B063-44D7-9F7C-4F3289B9ECD1}" srcOrd="13" destOrd="0" presId="urn:microsoft.com/office/officeart/2005/8/layout/default"/>
    <dgm:cxn modelId="{3F79548A-26A7-4553-BBCD-41836FC24406}" type="presParOf" srcId="{F09D8A06-E97B-49E0-994B-B9BF67E9D2F0}" destId="{8B6161D4-377A-4F64-A24E-1B1366A5494B}" srcOrd="14" destOrd="0" presId="urn:microsoft.com/office/officeart/2005/8/layout/default"/>
    <dgm:cxn modelId="{F10BFD80-37EF-43CB-B710-3DC8E0B13DF1}" type="presParOf" srcId="{F09D8A06-E97B-49E0-994B-B9BF67E9D2F0}" destId="{42D00C77-085E-4D23-AABB-B37EBD431464}" srcOrd="15" destOrd="0" presId="urn:microsoft.com/office/officeart/2005/8/layout/default"/>
    <dgm:cxn modelId="{EC64F75B-73FE-4CA1-AFC4-6BFEB73225F8}" type="presParOf" srcId="{F09D8A06-E97B-49E0-994B-B9BF67E9D2F0}" destId="{50229412-9E8D-422E-B961-6CEB7D333AE3}" srcOrd="16" destOrd="0" presId="urn:microsoft.com/office/officeart/2005/8/layout/default"/>
    <dgm:cxn modelId="{645755AC-4D72-4B42-BEC6-B924671716F6}" type="presParOf" srcId="{F09D8A06-E97B-49E0-994B-B9BF67E9D2F0}" destId="{D7FBEDE6-8AFC-464C-BF74-D064C884A31C}" srcOrd="17" destOrd="0" presId="urn:microsoft.com/office/officeart/2005/8/layout/default"/>
    <dgm:cxn modelId="{23E78379-7002-4088-9B1D-9AC78F07F834}" type="presParOf" srcId="{F09D8A06-E97B-49E0-994B-B9BF67E9D2F0}" destId="{AFEEEAAF-8DEF-4026-B380-AE1DC83157FD}" srcOrd="18" destOrd="0" presId="urn:microsoft.com/office/officeart/2005/8/layout/default"/>
    <dgm:cxn modelId="{756F901D-5869-4719-AF7A-A2206DA14AE3}" type="presParOf" srcId="{F09D8A06-E97B-49E0-994B-B9BF67E9D2F0}" destId="{88A130EC-8400-45CD-97D3-ED533F5D0D9B}" srcOrd="19" destOrd="0" presId="urn:microsoft.com/office/officeart/2005/8/layout/default"/>
    <dgm:cxn modelId="{46EDC5A3-DDE8-4643-8E32-68F9C732DE52}" type="presParOf" srcId="{F09D8A06-E97B-49E0-994B-B9BF67E9D2F0}" destId="{999E373B-D1C0-457F-8C9B-3B222BC7D411}" srcOrd="20" destOrd="0" presId="urn:microsoft.com/office/officeart/2005/8/layout/default"/>
    <dgm:cxn modelId="{B5BD1C61-1909-486A-AC92-8498CC86650D}" type="presParOf" srcId="{F09D8A06-E97B-49E0-994B-B9BF67E9D2F0}" destId="{636C84A4-36A3-4262-A385-EA0CEC6DFFD1}" srcOrd="21" destOrd="0" presId="urn:microsoft.com/office/officeart/2005/8/layout/default"/>
    <dgm:cxn modelId="{64640514-BDED-4C60-890B-55345F4F85FF}" type="presParOf" srcId="{F09D8A06-E97B-49E0-994B-B9BF67E9D2F0}" destId="{51C01EE5-2137-4E2E-B282-62EC8C702178}" srcOrd="22" destOrd="0" presId="urn:microsoft.com/office/officeart/2005/8/layout/default"/>
    <dgm:cxn modelId="{A43DB7E5-7F05-40AB-8F0D-FB44AA31106F}" type="presParOf" srcId="{F09D8A06-E97B-49E0-994B-B9BF67E9D2F0}" destId="{D68355A4-D3D3-4C72-A723-3AB29739E3A3}" srcOrd="23" destOrd="0" presId="urn:microsoft.com/office/officeart/2005/8/layout/default"/>
    <dgm:cxn modelId="{22EFD560-2F7E-4B4A-A251-7B60B651892C}" type="presParOf" srcId="{F09D8A06-E97B-49E0-994B-B9BF67E9D2F0}" destId="{3F25C71D-8BCE-4ED3-9182-71D0C7559BD7}" srcOrd="24" destOrd="0" presId="urn:microsoft.com/office/officeart/2005/8/layout/default"/>
    <dgm:cxn modelId="{388FCD04-9046-4181-9502-A599D2E3A88E}" type="presParOf" srcId="{F09D8A06-E97B-49E0-994B-B9BF67E9D2F0}" destId="{043F838E-705E-481C-B4F5-1ED2E5460F88}" srcOrd="25" destOrd="0" presId="urn:microsoft.com/office/officeart/2005/8/layout/default"/>
    <dgm:cxn modelId="{EF9A5722-F81F-41A3-AD25-A337885D1CF8}" type="presParOf" srcId="{F09D8A06-E97B-49E0-994B-B9BF67E9D2F0}" destId="{7D8643E0-44CD-4E8B-8078-62B42C975C02}" srcOrd="26" destOrd="0" presId="urn:microsoft.com/office/officeart/2005/8/layout/default"/>
    <dgm:cxn modelId="{0A8992E9-BDDE-4E4C-85D8-A5987D5F60FC}" type="presParOf" srcId="{F09D8A06-E97B-49E0-994B-B9BF67E9D2F0}" destId="{B9A972A3-B5B8-46C5-97F6-220B7F981855}" srcOrd="27" destOrd="0" presId="urn:microsoft.com/office/officeart/2005/8/layout/default"/>
    <dgm:cxn modelId="{2476C296-9367-4F36-8910-F5786022EE2A}" type="presParOf" srcId="{F09D8A06-E97B-49E0-994B-B9BF67E9D2F0}" destId="{500895AA-96D0-4190-B4E8-A444FDF949CD}" srcOrd="28" destOrd="0" presId="urn:microsoft.com/office/officeart/2005/8/layout/default"/>
    <dgm:cxn modelId="{1C9D86EC-ABB6-49F7-92FF-F715B2C3C2A2}" type="presParOf" srcId="{F09D8A06-E97B-49E0-994B-B9BF67E9D2F0}" destId="{DBC10813-A530-41DD-BA54-21528B8120D3}" srcOrd="29" destOrd="0" presId="urn:microsoft.com/office/officeart/2005/8/layout/default"/>
    <dgm:cxn modelId="{C09443C6-367E-4710-A940-8C5A82AFC105}" type="presParOf" srcId="{F09D8A06-E97B-49E0-994B-B9BF67E9D2F0}" destId="{5EDC4653-85D8-43BE-B1AD-759AC9776922}" srcOrd="30" destOrd="0" presId="urn:microsoft.com/office/officeart/2005/8/layout/default"/>
    <dgm:cxn modelId="{BDD40365-98EE-4640-91EF-9B37CE3A3654}" type="presParOf" srcId="{F09D8A06-E97B-49E0-994B-B9BF67E9D2F0}" destId="{127B5BD3-7AD4-40CC-8D14-1BE2EDADBE81}" srcOrd="31" destOrd="0" presId="urn:microsoft.com/office/officeart/2005/8/layout/default"/>
    <dgm:cxn modelId="{9F2FB119-31FA-40F5-BB35-DAFF44090967}" type="presParOf" srcId="{F09D8A06-E97B-49E0-994B-B9BF67E9D2F0}" destId="{1B3295AF-05B1-452D-98F3-F8933B3D2594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2724A5-981F-47B5-9EE2-F6EB3492B8BD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DDBD21-7437-4E40-AC42-F0E4F5E66B60}">
      <dgm:prSet/>
      <dgm:spPr/>
      <dgm:t>
        <a:bodyPr/>
        <a:lstStyle/>
        <a:p>
          <a:r>
            <a:rPr lang="cs-CZ"/>
            <a:t>Otrokářský</a:t>
          </a:r>
          <a:endParaRPr lang="en-US"/>
        </a:p>
      </dgm:t>
    </dgm:pt>
    <dgm:pt modelId="{B14ECBCF-C4FF-43CC-B463-14F37E9DC275}" type="parTrans" cxnId="{810063FE-6FE7-4F6E-9C3C-FE79C7651AF8}">
      <dgm:prSet/>
      <dgm:spPr/>
      <dgm:t>
        <a:bodyPr/>
        <a:lstStyle/>
        <a:p>
          <a:endParaRPr lang="en-US"/>
        </a:p>
      </dgm:t>
    </dgm:pt>
    <dgm:pt modelId="{8318D526-E3B3-4D69-AB1F-6E0DE0633A3A}" type="sibTrans" cxnId="{810063FE-6FE7-4F6E-9C3C-FE79C7651AF8}">
      <dgm:prSet/>
      <dgm:spPr/>
      <dgm:t>
        <a:bodyPr/>
        <a:lstStyle/>
        <a:p>
          <a:endParaRPr lang="en-US"/>
        </a:p>
      </dgm:t>
    </dgm:pt>
    <dgm:pt modelId="{11269D6D-3C40-4842-AA75-35D9B4F849AE}">
      <dgm:prSet/>
      <dgm:spPr/>
      <dgm:t>
        <a:bodyPr/>
        <a:lstStyle/>
        <a:p>
          <a:r>
            <a:rPr lang="cs-CZ"/>
            <a:t>Svobodní x otroci</a:t>
          </a:r>
          <a:endParaRPr lang="en-US"/>
        </a:p>
      </dgm:t>
    </dgm:pt>
    <dgm:pt modelId="{3784D9EA-9334-4FE2-B9BD-CA7C90AEE65D}" type="parTrans" cxnId="{A05E1404-3884-47F5-B4BF-7942713AC033}">
      <dgm:prSet/>
      <dgm:spPr/>
      <dgm:t>
        <a:bodyPr/>
        <a:lstStyle/>
        <a:p>
          <a:endParaRPr lang="en-US"/>
        </a:p>
      </dgm:t>
    </dgm:pt>
    <dgm:pt modelId="{7D8D4D23-28F7-4A87-A8DF-ABB64985D2C0}" type="sibTrans" cxnId="{A05E1404-3884-47F5-B4BF-7942713AC033}">
      <dgm:prSet/>
      <dgm:spPr/>
      <dgm:t>
        <a:bodyPr/>
        <a:lstStyle/>
        <a:p>
          <a:endParaRPr lang="en-US"/>
        </a:p>
      </dgm:t>
    </dgm:pt>
    <dgm:pt modelId="{6F2053D3-3621-4DA0-BAFB-BEA5E67D29E3}">
      <dgm:prSet/>
      <dgm:spPr/>
      <dgm:t>
        <a:bodyPr/>
        <a:lstStyle/>
        <a:p>
          <a:r>
            <a:rPr lang="cs-CZ"/>
            <a:t>Kastovní</a:t>
          </a:r>
          <a:endParaRPr lang="en-US"/>
        </a:p>
      </dgm:t>
    </dgm:pt>
    <dgm:pt modelId="{264873B2-DC54-492D-8E1F-49B2F59F3C07}" type="parTrans" cxnId="{8D224C7F-F0C1-4545-A7D6-6085389B8BA9}">
      <dgm:prSet/>
      <dgm:spPr/>
      <dgm:t>
        <a:bodyPr/>
        <a:lstStyle/>
        <a:p>
          <a:endParaRPr lang="en-US"/>
        </a:p>
      </dgm:t>
    </dgm:pt>
    <dgm:pt modelId="{72B782FE-3063-4E0A-974E-7C3A0F53E09C}" type="sibTrans" cxnId="{8D224C7F-F0C1-4545-A7D6-6085389B8BA9}">
      <dgm:prSet/>
      <dgm:spPr/>
      <dgm:t>
        <a:bodyPr/>
        <a:lstStyle/>
        <a:p>
          <a:endParaRPr lang="en-US"/>
        </a:p>
      </dgm:t>
    </dgm:pt>
    <dgm:pt modelId="{08DD0504-DB86-408B-B558-96F8586C2A4F}">
      <dgm:prSet/>
      <dgm:spPr/>
      <dgm:t>
        <a:bodyPr/>
        <a:lstStyle/>
        <a:p>
          <a:r>
            <a:rPr lang="cs-CZ" dirty="0"/>
            <a:t>Neprostupné kasty</a:t>
          </a:r>
          <a:endParaRPr lang="en-US" dirty="0"/>
        </a:p>
      </dgm:t>
    </dgm:pt>
    <dgm:pt modelId="{9C473C3C-CBBD-45F1-970B-9B404BE31989}" type="parTrans" cxnId="{ADC48375-639A-4190-B256-BC14F79DD37C}">
      <dgm:prSet/>
      <dgm:spPr/>
      <dgm:t>
        <a:bodyPr/>
        <a:lstStyle/>
        <a:p>
          <a:endParaRPr lang="en-US"/>
        </a:p>
      </dgm:t>
    </dgm:pt>
    <dgm:pt modelId="{B8EF78C0-AE4F-42A3-89D7-B43545B99BB4}" type="sibTrans" cxnId="{ADC48375-639A-4190-B256-BC14F79DD37C}">
      <dgm:prSet/>
      <dgm:spPr/>
      <dgm:t>
        <a:bodyPr/>
        <a:lstStyle/>
        <a:p>
          <a:endParaRPr lang="en-US"/>
        </a:p>
      </dgm:t>
    </dgm:pt>
    <dgm:pt modelId="{624CD789-0DB5-4B75-9F6C-3238AC70E664}">
      <dgm:prSet/>
      <dgm:spPr/>
      <dgm:t>
        <a:bodyPr/>
        <a:lstStyle/>
        <a:p>
          <a:r>
            <a:rPr lang="cs-CZ"/>
            <a:t>Stavovský</a:t>
          </a:r>
          <a:endParaRPr lang="en-US"/>
        </a:p>
      </dgm:t>
    </dgm:pt>
    <dgm:pt modelId="{C8A080A5-4808-44B3-9474-A9717D21AFDF}" type="parTrans" cxnId="{432D4AD5-8F86-4FB7-8DFE-AA4D0E664F41}">
      <dgm:prSet/>
      <dgm:spPr/>
      <dgm:t>
        <a:bodyPr/>
        <a:lstStyle/>
        <a:p>
          <a:endParaRPr lang="en-US"/>
        </a:p>
      </dgm:t>
    </dgm:pt>
    <dgm:pt modelId="{8195FDAD-B76B-487D-B2F2-4A06E463EA15}" type="sibTrans" cxnId="{432D4AD5-8F86-4FB7-8DFE-AA4D0E664F41}">
      <dgm:prSet/>
      <dgm:spPr/>
      <dgm:t>
        <a:bodyPr/>
        <a:lstStyle/>
        <a:p>
          <a:endParaRPr lang="en-US"/>
        </a:p>
      </dgm:t>
    </dgm:pt>
    <dgm:pt modelId="{DBCEE733-A5E9-4506-85A7-084A406AB0EF}">
      <dgm:prSet/>
      <dgm:spPr/>
      <dgm:t>
        <a:bodyPr/>
        <a:lstStyle/>
        <a:p>
          <a:r>
            <a:rPr lang="cs-CZ"/>
            <a:t>3 (4) stavy, nízká možnost posunu mezi stavy</a:t>
          </a:r>
          <a:endParaRPr lang="en-US"/>
        </a:p>
      </dgm:t>
    </dgm:pt>
    <dgm:pt modelId="{514E6A86-45FA-4CB0-AD13-3CBFE26B7AE4}" type="parTrans" cxnId="{F2F9A19F-35BD-4B45-97A5-E8CEF73F5394}">
      <dgm:prSet/>
      <dgm:spPr/>
      <dgm:t>
        <a:bodyPr/>
        <a:lstStyle/>
        <a:p>
          <a:endParaRPr lang="en-US"/>
        </a:p>
      </dgm:t>
    </dgm:pt>
    <dgm:pt modelId="{68CCF69B-8B7E-45B3-8BD6-E369A47528C4}" type="sibTrans" cxnId="{F2F9A19F-35BD-4B45-97A5-E8CEF73F5394}">
      <dgm:prSet/>
      <dgm:spPr/>
      <dgm:t>
        <a:bodyPr/>
        <a:lstStyle/>
        <a:p>
          <a:endParaRPr lang="en-US"/>
        </a:p>
      </dgm:t>
    </dgm:pt>
    <dgm:pt modelId="{77453A95-08B3-4A53-B348-C09A34D9E5FB}">
      <dgm:prSet/>
      <dgm:spPr/>
      <dgm:t>
        <a:bodyPr/>
        <a:lstStyle/>
        <a:p>
          <a:r>
            <a:rPr lang="cs-CZ"/>
            <a:t>Třídní</a:t>
          </a:r>
          <a:endParaRPr lang="en-US"/>
        </a:p>
      </dgm:t>
    </dgm:pt>
    <dgm:pt modelId="{8C5BB6A3-6F5D-4833-BFC2-3C7B08E6080D}" type="parTrans" cxnId="{91D2176D-185C-4B14-8AAB-7BA8E3427C0A}">
      <dgm:prSet/>
      <dgm:spPr/>
      <dgm:t>
        <a:bodyPr/>
        <a:lstStyle/>
        <a:p>
          <a:endParaRPr lang="en-US"/>
        </a:p>
      </dgm:t>
    </dgm:pt>
    <dgm:pt modelId="{12306A73-C6ED-4DC6-928F-632515796EBD}" type="sibTrans" cxnId="{91D2176D-185C-4B14-8AAB-7BA8E3427C0A}">
      <dgm:prSet/>
      <dgm:spPr/>
      <dgm:t>
        <a:bodyPr/>
        <a:lstStyle/>
        <a:p>
          <a:endParaRPr lang="en-US"/>
        </a:p>
      </dgm:t>
    </dgm:pt>
    <dgm:pt modelId="{98A77869-B9F8-4481-8C79-84BBFA245FD2}">
      <dgm:prSet/>
      <dgm:spPr/>
      <dgm:t>
        <a:bodyPr/>
        <a:lstStyle/>
        <a:p>
          <a:r>
            <a:rPr lang="cs-CZ"/>
            <a:t>Třída = skupina lidí podle způsobu výkonu práce a postavení na trhu práce</a:t>
          </a:r>
          <a:endParaRPr lang="en-US"/>
        </a:p>
      </dgm:t>
    </dgm:pt>
    <dgm:pt modelId="{752E89A2-A472-4B63-984A-05F88BF584FA}" type="parTrans" cxnId="{3442E151-A001-4079-A8E1-6A9B95310189}">
      <dgm:prSet/>
      <dgm:spPr/>
      <dgm:t>
        <a:bodyPr/>
        <a:lstStyle/>
        <a:p>
          <a:endParaRPr lang="en-US"/>
        </a:p>
      </dgm:t>
    </dgm:pt>
    <dgm:pt modelId="{6BAFA552-6BA7-4D50-8B7D-5B98AD6F4219}" type="sibTrans" cxnId="{3442E151-A001-4079-A8E1-6A9B95310189}">
      <dgm:prSet/>
      <dgm:spPr/>
      <dgm:t>
        <a:bodyPr/>
        <a:lstStyle/>
        <a:p>
          <a:endParaRPr lang="en-US"/>
        </a:p>
      </dgm:t>
    </dgm:pt>
    <dgm:pt modelId="{FAB77944-D3F7-4986-B655-D577918FF200}">
      <dgm:prSet/>
      <dgm:spPr/>
      <dgm:t>
        <a:bodyPr/>
        <a:lstStyle/>
        <a:p>
          <a:r>
            <a:rPr lang="cs-CZ"/>
            <a:t>Vyšší sociální mobilita</a:t>
          </a:r>
          <a:endParaRPr lang="en-US"/>
        </a:p>
      </dgm:t>
    </dgm:pt>
    <dgm:pt modelId="{204B53B4-6289-497A-98D6-9D0B98712269}" type="parTrans" cxnId="{A41AEAC0-8EF7-4E8B-AD97-EB01C3AE03B3}">
      <dgm:prSet/>
      <dgm:spPr/>
      <dgm:t>
        <a:bodyPr/>
        <a:lstStyle/>
        <a:p>
          <a:endParaRPr lang="en-US"/>
        </a:p>
      </dgm:t>
    </dgm:pt>
    <dgm:pt modelId="{64BA1C93-4012-46BC-970D-536DDEBE881B}" type="sibTrans" cxnId="{A41AEAC0-8EF7-4E8B-AD97-EB01C3AE03B3}">
      <dgm:prSet/>
      <dgm:spPr/>
      <dgm:t>
        <a:bodyPr/>
        <a:lstStyle/>
        <a:p>
          <a:endParaRPr lang="en-US"/>
        </a:p>
      </dgm:t>
    </dgm:pt>
    <dgm:pt modelId="{4B2791CB-738E-4143-A8F4-2F7C743B0DB5}" type="pres">
      <dgm:prSet presAssocID="{A82724A5-981F-47B5-9EE2-F6EB3492B8BD}" presName="Name0" presStyleCnt="0">
        <dgm:presLayoutVars>
          <dgm:dir/>
          <dgm:animLvl val="lvl"/>
          <dgm:resizeHandles val="exact"/>
        </dgm:presLayoutVars>
      </dgm:prSet>
      <dgm:spPr/>
    </dgm:pt>
    <dgm:pt modelId="{DF19F6E9-DFD7-4D8A-908D-B549C78D4733}" type="pres">
      <dgm:prSet presAssocID="{A4DDBD21-7437-4E40-AC42-F0E4F5E66B60}" presName="linNode" presStyleCnt="0"/>
      <dgm:spPr/>
    </dgm:pt>
    <dgm:pt modelId="{616472EC-50D9-4FCE-8C2A-9C45D02909D3}" type="pres">
      <dgm:prSet presAssocID="{A4DDBD21-7437-4E40-AC42-F0E4F5E66B6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72B1EA9-E4A7-47FB-AA3E-441D630139C8}" type="pres">
      <dgm:prSet presAssocID="{A4DDBD21-7437-4E40-AC42-F0E4F5E66B60}" presName="descendantText" presStyleLbl="alignAccFollowNode1" presStyleIdx="0" presStyleCnt="4">
        <dgm:presLayoutVars>
          <dgm:bulletEnabled val="1"/>
        </dgm:presLayoutVars>
      </dgm:prSet>
      <dgm:spPr/>
    </dgm:pt>
    <dgm:pt modelId="{40EA1D70-2C83-463C-A60A-C83EC4DFE653}" type="pres">
      <dgm:prSet presAssocID="{8318D526-E3B3-4D69-AB1F-6E0DE0633A3A}" presName="sp" presStyleCnt="0"/>
      <dgm:spPr/>
    </dgm:pt>
    <dgm:pt modelId="{CD9412DA-8BDA-4395-B40A-01C896C5F1B9}" type="pres">
      <dgm:prSet presAssocID="{6F2053D3-3621-4DA0-BAFB-BEA5E67D29E3}" presName="linNode" presStyleCnt="0"/>
      <dgm:spPr/>
    </dgm:pt>
    <dgm:pt modelId="{441F0BE1-FBFF-4149-8BBC-A5178CE25C55}" type="pres">
      <dgm:prSet presAssocID="{6F2053D3-3621-4DA0-BAFB-BEA5E67D29E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AFBA6A0-34F0-4AC7-AA9A-D712F983695A}" type="pres">
      <dgm:prSet presAssocID="{6F2053D3-3621-4DA0-BAFB-BEA5E67D29E3}" presName="descendantText" presStyleLbl="alignAccFollowNode1" presStyleIdx="1" presStyleCnt="4">
        <dgm:presLayoutVars>
          <dgm:bulletEnabled val="1"/>
        </dgm:presLayoutVars>
      </dgm:prSet>
      <dgm:spPr/>
    </dgm:pt>
    <dgm:pt modelId="{415C2972-281B-4252-9DCC-7E976B665E16}" type="pres">
      <dgm:prSet presAssocID="{72B782FE-3063-4E0A-974E-7C3A0F53E09C}" presName="sp" presStyleCnt="0"/>
      <dgm:spPr/>
    </dgm:pt>
    <dgm:pt modelId="{FFA5C50C-920C-4ED1-A5BB-023C3E82C12B}" type="pres">
      <dgm:prSet presAssocID="{624CD789-0DB5-4B75-9F6C-3238AC70E664}" presName="linNode" presStyleCnt="0"/>
      <dgm:spPr/>
    </dgm:pt>
    <dgm:pt modelId="{53549A60-E8DA-42CD-AD38-F9F2A2119E8E}" type="pres">
      <dgm:prSet presAssocID="{624CD789-0DB5-4B75-9F6C-3238AC70E66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93C7E2F-AB74-4241-9289-AC5075EBE8AE}" type="pres">
      <dgm:prSet presAssocID="{624CD789-0DB5-4B75-9F6C-3238AC70E664}" presName="descendantText" presStyleLbl="alignAccFollowNode1" presStyleIdx="2" presStyleCnt="4">
        <dgm:presLayoutVars>
          <dgm:bulletEnabled val="1"/>
        </dgm:presLayoutVars>
      </dgm:prSet>
      <dgm:spPr/>
    </dgm:pt>
    <dgm:pt modelId="{E2B6A82D-F782-4035-BAC5-FD4EDA8A5A04}" type="pres">
      <dgm:prSet presAssocID="{8195FDAD-B76B-487D-B2F2-4A06E463EA15}" presName="sp" presStyleCnt="0"/>
      <dgm:spPr/>
    </dgm:pt>
    <dgm:pt modelId="{C1A7A1D0-F9E8-49A5-89A1-105F5D59F0B6}" type="pres">
      <dgm:prSet presAssocID="{77453A95-08B3-4A53-B348-C09A34D9E5FB}" presName="linNode" presStyleCnt="0"/>
      <dgm:spPr/>
    </dgm:pt>
    <dgm:pt modelId="{A90655CB-25CF-4B31-A039-544F8B2EF217}" type="pres">
      <dgm:prSet presAssocID="{77453A95-08B3-4A53-B348-C09A34D9E5F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D7BDE63B-006D-4E2C-8AF9-AD9E51E7A055}" type="pres">
      <dgm:prSet presAssocID="{77453A95-08B3-4A53-B348-C09A34D9E5F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A05E1404-3884-47F5-B4BF-7942713AC033}" srcId="{A4DDBD21-7437-4E40-AC42-F0E4F5E66B60}" destId="{11269D6D-3C40-4842-AA75-35D9B4F849AE}" srcOrd="0" destOrd="0" parTransId="{3784D9EA-9334-4FE2-B9BD-CA7C90AEE65D}" sibTransId="{7D8D4D23-28F7-4A87-A8DF-ABB64985D2C0}"/>
    <dgm:cxn modelId="{56E87008-9AC9-43BC-B41C-76EEE443989F}" type="presOf" srcId="{624CD789-0DB5-4B75-9F6C-3238AC70E664}" destId="{53549A60-E8DA-42CD-AD38-F9F2A2119E8E}" srcOrd="0" destOrd="0" presId="urn:microsoft.com/office/officeart/2005/8/layout/vList5"/>
    <dgm:cxn modelId="{DF948A68-644B-4AF5-A251-41A396A76895}" type="presOf" srcId="{11269D6D-3C40-4842-AA75-35D9B4F849AE}" destId="{472B1EA9-E4A7-47FB-AA3E-441D630139C8}" srcOrd="0" destOrd="0" presId="urn:microsoft.com/office/officeart/2005/8/layout/vList5"/>
    <dgm:cxn modelId="{91D2176D-185C-4B14-8AAB-7BA8E3427C0A}" srcId="{A82724A5-981F-47B5-9EE2-F6EB3492B8BD}" destId="{77453A95-08B3-4A53-B348-C09A34D9E5FB}" srcOrd="3" destOrd="0" parTransId="{8C5BB6A3-6F5D-4833-BFC2-3C7B08E6080D}" sibTransId="{12306A73-C6ED-4DC6-928F-632515796EBD}"/>
    <dgm:cxn modelId="{3442E151-A001-4079-A8E1-6A9B95310189}" srcId="{77453A95-08B3-4A53-B348-C09A34D9E5FB}" destId="{98A77869-B9F8-4481-8C79-84BBFA245FD2}" srcOrd="0" destOrd="0" parTransId="{752E89A2-A472-4B63-984A-05F88BF584FA}" sibTransId="{6BAFA552-6BA7-4D50-8B7D-5B98AD6F4219}"/>
    <dgm:cxn modelId="{ADC48375-639A-4190-B256-BC14F79DD37C}" srcId="{6F2053D3-3621-4DA0-BAFB-BEA5E67D29E3}" destId="{08DD0504-DB86-408B-B558-96F8586C2A4F}" srcOrd="0" destOrd="0" parTransId="{9C473C3C-CBBD-45F1-970B-9B404BE31989}" sibTransId="{B8EF78C0-AE4F-42A3-89D7-B43545B99BB4}"/>
    <dgm:cxn modelId="{BADEED58-EC6D-4D01-808C-D419A19A2716}" type="presOf" srcId="{FAB77944-D3F7-4986-B655-D577918FF200}" destId="{D7BDE63B-006D-4E2C-8AF9-AD9E51E7A055}" srcOrd="0" destOrd="1" presId="urn:microsoft.com/office/officeart/2005/8/layout/vList5"/>
    <dgm:cxn modelId="{8D224C7F-F0C1-4545-A7D6-6085389B8BA9}" srcId="{A82724A5-981F-47B5-9EE2-F6EB3492B8BD}" destId="{6F2053D3-3621-4DA0-BAFB-BEA5E67D29E3}" srcOrd="1" destOrd="0" parTransId="{264873B2-DC54-492D-8E1F-49B2F59F3C07}" sibTransId="{72B782FE-3063-4E0A-974E-7C3A0F53E09C}"/>
    <dgm:cxn modelId="{F8026590-832B-44E8-8AF7-D6FD02D503D0}" type="presOf" srcId="{6F2053D3-3621-4DA0-BAFB-BEA5E67D29E3}" destId="{441F0BE1-FBFF-4149-8BBC-A5178CE25C55}" srcOrd="0" destOrd="0" presId="urn:microsoft.com/office/officeart/2005/8/layout/vList5"/>
    <dgm:cxn modelId="{F2F9A19F-35BD-4B45-97A5-E8CEF73F5394}" srcId="{624CD789-0DB5-4B75-9F6C-3238AC70E664}" destId="{DBCEE733-A5E9-4506-85A7-084A406AB0EF}" srcOrd="0" destOrd="0" parTransId="{514E6A86-45FA-4CB0-AD13-3CBFE26B7AE4}" sibTransId="{68CCF69B-8B7E-45B3-8BD6-E369A47528C4}"/>
    <dgm:cxn modelId="{BBB22CB2-7DCA-4985-BCDE-16AC500EDD49}" type="presOf" srcId="{77453A95-08B3-4A53-B348-C09A34D9E5FB}" destId="{A90655CB-25CF-4B31-A039-544F8B2EF217}" srcOrd="0" destOrd="0" presId="urn:microsoft.com/office/officeart/2005/8/layout/vList5"/>
    <dgm:cxn modelId="{A41AEAC0-8EF7-4E8B-AD97-EB01C3AE03B3}" srcId="{77453A95-08B3-4A53-B348-C09A34D9E5FB}" destId="{FAB77944-D3F7-4986-B655-D577918FF200}" srcOrd="1" destOrd="0" parTransId="{204B53B4-6289-497A-98D6-9D0B98712269}" sibTransId="{64BA1C93-4012-46BC-970D-536DDEBE881B}"/>
    <dgm:cxn modelId="{0BC6E4C3-6F61-4C1D-A28C-100A7BDBBDD3}" type="presOf" srcId="{A82724A5-981F-47B5-9EE2-F6EB3492B8BD}" destId="{4B2791CB-738E-4143-A8F4-2F7C743B0DB5}" srcOrd="0" destOrd="0" presId="urn:microsoft.com/office/officeart/2005/8/layout/vList5"/>
    <dgm:cxn modelId="{F0CF6CC7-A917-4317-A9C6-F91070090E53}" type="presOf" srcId="{DBCEE733-A5E9-4506-85A7-084A406AB0EF}" destId="{793C7E2F-AB74-4241-9289-AC5075EBE8AE}" srcOrd="0" destOrd="0" presId="urn:microsoft.com/office/officeart/2005/8/layout/vList5"/>
    <dgm:cxn modelId="{432D4AD5-8F86-4FB7-8DFE-AA4D0E664F41}" srcId="{A82724A5-981F-47B5-9EE2-F6EB3492B8BD}" destId="{624CD789-0DB5-4B75-9F6C-3238AC70E664}" srcOrd="2" destOrd="0" parTransId="{C8A080A5-4808-44B3-9474-A9717D21AFDF}" sibTransId="{8195FDAD-B76B-487D-B2F2-4A06E463EA15}"/>
    <dgm:cxn modelId="{C52015DD-A2C6-4C89-BD66-E9AD928E8E5A}" type="presOf" srcId="{98A77869-B9F8-4481-8C79-84BBFA245FD2}" destId="{D7BDE63B-006D-4E2C-8AF9-AD9E51E7A055}" srcOrd="0" destOrd="0" presId="urn:microsoft.com/office/officeart/2005/8/layout/vList5"/>
    <dgm:cxn modelId="{12F44DF2-F4D1-4E45-B1B7-8167D8C8FC35}" type="presOf" srcId="{08DD0504-DB86-408B-B558-96F8586C2A4F}" destId="{8AFBA6A0-34F0-4AC7-AA9A-D712F983695A}" srcOrd="0" destOrd="0" presId="urn:microsoft.com/office/officeart/2005/8/layout/vList5"/>
    <dgm:cxn modelId="{810063FE-6FE7-4F6E-9C3C-FE79C7651AF8}" srcId="{A82724A5-981F-47B5-9EE2-F6EB3492B8BD}" destId="{A4DDBD21-7437-4E40-AC42-F0E4F5E66B60}" srcOrd="0" destOrd="0" parTransId="{B14ECBCF-C4FF-43CC-B463-14F37E9DC275}" sibTransId="{8318D526-E3B3-4D69-AB1F-6E0DE0633A3A}"/>
    <dgm:cxn modelId="{4A19ACFE-803D-4657-A237-3A42CF635385}" type="presOf" srcId="{A4DDBD21-7437-4E40-AC42-F0E4F5E66B60}" destId="{616472EC-50D9-4FCE-8C2A-9C45D02909D3}" srcOrd="0" destOrd="0" presId="urn:microsoft.com/office/officeart/2005/8/layout/vList5"/>
    <dgm:cxn modelId="{32B19A51-8123-4BBD-993F-E488ABC7F6E2}" type="presParOf" srcId="{4B2791CB-738E-4143-A8F4-2F7C743B0DB5}" destId="{DF19F6E9-DFD7-4D8A-908D-B549C78D4733}" srcOrd="0" destOrd="0" presId="urn:microsoft.com/office/officeart/2005/8/layout/vList5"/>
    <dgm:cxn modelId="{D55CEB96-B4EB-4386-8097-3FE392A2C55D}" type="presParOf" srcId="{DF19F6E9-DFD7-4D8A-908D-B549C78D4733}" destId="{616472EC-50D9-4FCE-8C2A-9C45D02909D3}" srcOrd="0" destOrd="0" presId="urn:microsoft.com/office/officeart/2005/8/layout/vList5"/>
    <dgm:cxn modelId="{4BF84BA6-0FE9-4811-A830-9D0DD2E9E223}" type="presParOf" srcId="{DF19F6E9-DFD7-4D8A-908D-B549C78D4733}" destId="{472B1EA9-E4A7-47FB-AA3E-441D630139C8}" srcOrd="1" destOrd="0" presId="urn:microsoft.com/office/officeart/2005/8/layout/vList5"/>
    <dgm:cxn modelId="{8BB4AE0C-E436-44AC-920F-0C7CF6E728E8}" type="presParOf" srcId="{4B2791CB-738E-4143-A8F4-2F7C743B0DB5}" destId="{40EA1D70-2C83-463C-A60A-C83EC4DFE653}" srcOrd="1" destOrd="0" presId="urn:microsoft.com/office/officeart/2005/8/layout/vList5"/>
    <dgm:cxn modelId="{8C40C57E-6043-4E75-A33E-72EA9BA89030}" type="presParOf" srcId="{4B2791CB-738E-4143-A8F4-2F7C743B0DB5}" destId="{CD9412DA-8BDA-4395-B40A-01C896C5F1B9}" srcOrd="2" destOrd="0" presId="urn:microsoft.com/office/officeart/2005/8/layout/vList5"/>
    <dgm:cxn modelId="{D160B7E9-A466-4EEC-9187-1FCFC84A79B5}" type="presParOf" srcId="{CD9412DA-8BDA-4395-B40A-01C896C5F1B9}" destId="{441F0BE1-FBFF-4149-8BBC-A5178CE25C55}" srcOrd="0" destOrd="0" presId="urn:microsoft.com/office/officeart/2005/8/layout/vList5"/>
    <dgm:cxn modelId="{9FFA1CE9-C0DC-4EC5-B1F0-0428B557C978}" type="presParOf" srcId="{CD9412DA-8BDA-4395-B40A-01C896C5F1B9}" destId="{8AFBA6A0-34F0-4AC7-AA9A-D712F983695A}" srcOrd="1" destOrd="0" presId="urn:microsoft.com/office/officeart/2005/8/layout/vList5"/>
    <dgm:cxn modelId="{5C18C57D-3E6D-4571-B652-351DA80BC503}" type="presParOf" srcId="{4B2791CB-738E-4143-A8F4-2F7C743B0DB5}" destId="{415C2972-281B-4252-9DCC-7E976B665E16}" srcOrd="3" destOrd="0" presId="urn:microsoft.com/office/officeart/2005/8/layout/vList5"/>
    <dgm:cxn modelId="{9B674B6C-5E9D-4339-9BD9-E34BCC341DA4}" type="presParOf" srcId="{4B2791CB-738E-4143-A8F4-2F7C743B0DB5}" destId="{FFA5C50C-920C-4ED1-A5BB-023C3E82C12B}" srcOrd="4" destOrd="0" presId="urn:microsoft.com/office/officeart/2005/8/layout/vList5"/>
    <dgm:cxn modelId="{08446D21-5F0B-43B6-A1D5-7AC4D7BBC1F8}" type="presParOf" srcId="{FFA5C50C-920C-4ED1-A5BB-023C3E82C12B}" destId="{53549A60-E8DA-42CD-AD38-F9F2A2119E8E}" srcOrd="0" destOrd="0" presId="urn:microsoft.com/office/officeart/2005/8/layout/vList5"/>
    <dgm:cxn modelId="{76EC1276-91F9-4327-AB88-7CA6B7FA14A2}" type="presParOf" srcId="{FFA5C50C-920C-4ED1-A5BB-023C3E82C12B}" destId="{793C7E2F-AB74-4241-9289-AC5075EBE8AE}" srcOrd="1" destOrd="0" presId="urn:microsoft.com/office/officeart/2005/8/layout/vList5"/>
    <dgm:cxn modelId="{D4A23AD7-01D2-47A8-84C1-F54D1B4F0D90}" type="presParOf" srcId="{4B2791CB-738E-4143-A8F4-2F7C743B0DB5}" destId="{E2B6A82D-F782-4035-BAC5-FD4EDA8A5A04}" srcOrd="5" destOrd="0" presId="urn:microsoft.com/office/officeart/2005/8/layout/vList5"/>
    <dgm:cxn modelId="{356267A6-C45E-496A-ACD3-585809ACC951}" type="presParOf" srcId="{4B2791CB-738E-4143-A8F4-2F7C743B0DB5}" destId="{C1A7A1D0-F9E8-49A5-89A1-105F5D59F0B6}" srcOrd="6" destOrd="0" presId="urn:microsoft.com/office/officeart/2005/8/layout/vList5"/>
    <dgm:cxn modelId="{C4FC0D7F-E352-4E0D-9C3A-177679B042D0}" type="presParOf" srcId="{C1A7A1D0-F9E8-49A5-89A1-105F5D59F0B6}" destId="{A90655CB-25CF-4B31-A039-544F8B2EF217}" srcOrd="0" destOrd="0" presId="urn:microsoft.com/office/officeart/2005/8/layout/vList5"/>
    <dgm:cxn modelId="{D7750FEE-1A4E-45B4-8CB5-CE63F9ACF4AB}" type="presParOf" srcId="{C1A7A1D0-F9E8-49A5-89A1-105F5D59F0B6}" destId="{D7BDE63B-006D-4E2C-8AF9-AD9E51E7A0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E7E53B-4E13-4E56-B632-9A4D2297A01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6B5F0F-A0C0-4585-B7E4-713DAAD423BB}">
      <dgm:prSet/>
      <dgm:spPr/>
      <dgm:t>
        <a:bodyPr/>
        <a:lstStyle/>
        <a:p>
          <a:r>
            <a:rPr lang="cs-CZ"/>
            <a:t>Definice?</a:t>
          </a:r>
          <a:endParaRPr lang="en-US"/>
        </a:p>
      </dgm:t>
    </dgm:pt>
    <dgm:pt modelId="{E0BF46B3-7EAF-43C2-A490-B21FF2C83800}" type="parTrans" cxnId="{1AC1AD6B-AE7F-43ED-A88D-8CB5DF210381}">
      <dgm:prSet/>
      <dgm:spPr/>
      <dgm:t>
        <a:bodyPr/>
        <a:lstStyle/>
        <a:p>
          <a:endParaRPr lang="en-US"/>
        </a:p>
      </dgm:t>
    </dgm:pt>
    <dgm:pt modelId="{D5982674-C352-40EA-83BB-CF68227314FF}" type="sibTrans" cxnId="{1AC1AD6B-AE7F-43ED-A88D-8CB5DF210381}">
      <dgm:prSet/>
      <dgm:spPr/>
      <dgm:t>
        <a:bodyPr/>
        <a:lstStyle/>
        <a:p>
          <a:endParaRPr lang="en-US"/>
        </a:p>
      </dgm:t>
    </dgm:pt>
    <dgm:pt modelId="{76909D05-F05B-4C3B-A5B3-659A944C46A8}">
      <dgm:prSet/>
      <dgm:spPr/>
      <dgm:t>
        <a:bodyPr/>
        <a:lstStyle/>
        <a:p>
          <a:r>
            <a:rPr lang="cs-CZ"/>
            <a:t>Opak přírodního → společensky ustálené vzorce vnímání a jednání</a:t>
          </a:r>
          <a:endParaRPr lang="en-US"/>
        </a:p>
      </dgm:t>
    </dgm:pt>
    <dgm:pt modelId="{1E507F5A-A2B3-4820-9D68-C907A6CD6466}" type="parTrans" cxnId="{7D91B049-B7A5-4569-ACD3-3821F71E0292}">
      <dgm:prSet/>
      <dgm:spPr/>
      <dgm:t>
        <a:bodyPr/>
        <a:lstStyle/>
        <a:p>
          <a:endParaRPr lang="en-US"/>
        </a:p>
      </dgm:t>
    </dgm:pt>
    <dgm:pt modelId="{2203C410-25E9-46EF-97CF-7187800BB4E5}" type="sibTrans" cxnId="{7D91B049-B7A5-4569-ACD3-3821F71E0292}">
      <dgm:prSet/>
      <dgm:spPr/>
      <dgm:t>
        <a:bodyPr/>
        <a:lstStyle/>
        <a:p>
          <a:endParaRPr lang="en-US"/>
        </a:p>
      </dgm:t>
    </dgm:pt>
    <dgm:pt modelId="{9DEB4608-C235-4C3A-96F5-7D602FE19284}">
      <dgm:prSet/>
      <dgm:spPr/>
      <dgm:t>
        <a:bodyPr/>
        <a:lstStyle/>
        <a:p>
          <a:r>
            <a:rPr lang="cs-CZ" dirty="0"/>
            <a:t>Souhrn všech lidských činností</a:t>
          </a:r>
          <a:br>
            <a:rPr lang="cs-CZ" dirty="0"/>
          </a:br>
          <a:r>
            <a:rPr lang="cs-CZ" dirty="0"/>
            <a:t>(od každodenních po vrcholné umění a sport), poznatků vědy i náboženství</a:t>
          </a:r>
          <a:endParaRPr lang="en-US" dirty="0"/>
        </a:p>
      </dgm:t>
    </dgm:pt>
    <dgm:pt modelId="{8F18488C-FEE7-4AD2-AF47-FBC31465D5D4}" type="parTrans" cxnId="{D5E2A8FE-6270-4E12-A5A6-901DED534317}">
      <dgm:prSet/>
      <dgm:spPr/>
      <dgm:t>
        <a:bodyPr/>
        <a:lstStyle/>
        <a:p>
          <a:endParaRPr lang="en-US"/>
        </a:p>
      </dgm:t>
    </dgm:pt>
    <dgm:pt modelId="{53B809D9-B7EF-4DAF-A6F6-79D0AE31EAC8}" type="sibTrans" cxnId="{D5E2A8FE-6270-4E12-A5A6-901DED534317}">
      <dgm:prSet/>
      <dgm:spPr/>
      <dgm:t>
        <a:bodyPr/>
        <a:lstStyle/>
        <a:p>
          <a:endParaRPr lang="en-US"/>
        </a:p>
      </dgm:t>
    </dgm:pt>
    <dgm:pt modelId="{FD71BC3B-73C2-4FD5-A667-B0B158BB7436}">
      <dgm:prSet/>
      <dgm:spPr/>
      <dgm:t>
        <a:bodyPr/>
        <a:lstStyle/>
        <a:p>
          <a:r>
            <a:rPr lang="cs-CZ"/>
            <a:t>K čemu ji máme?</a:t>
          </a:r>
          <a:endParaRPr lang="en-US"/>
        </a:p>
      </dgm:t>
    </dgm:pt>
    <dgm:pt modelId="{4E1E0992-61B8-48CD-BF64-73954E0C2D61}" type="parTrans" cxnId="{6A10A2EC-0F5F-4413-9E49-CCCEF970EE12}">
      <dgm:prSet/>
      <dgm:spPr/>
      <dgm:t>
        <a:bodyPr/>
        <a:lstStyle/>
        <a:p>
          <a:endParaRPr lang="en-US"/>
        </a:p>
      </dgm:t>
    </dgm:pt>
    <dgm:pt modelId="{8A87C125-FA87-46F4-9526-53320CB10794}" type="sibTrans" cxnId="{6A10A2EC-0F5F-4413-9E49-CCCEF970EE12}">
      <dgm:prSet/>
      <dgm:spPr/>
      <dgm:t>
        <a:bodyPr/>
        <a:lstStyle/>
        <a:p>
          <a:endParaRPr lang="en-US"/>
        </a:p>
      </dgm:t>
    </dgm:pt>
    <dgm:pt modelId="{E30A4C2E-2C23-4F3E-BEC4-3B13A7613550}">
      <dgm:prSet/>
      <dgm:spPr/>
      <dgm:t>
        <a:bodyPr/>
        <a:lstStyle/>
        <a:p>
          <a:r>
            <a:rPr lang="cs-CZ"/>
            <a:t>Usnadňuje nám přežití</a:t>
          </a:r>
          <a:endParaRPr lang="en-US"/>
        </a:p>
      </dgm:t>
    </dgm:pt>
    <dgm:pt modelId="{B76A34A0-87F2-40EF-B811-76723A664AC2}" type="parTrans" cxnId="{0CA6A166-C4AB-4D63-A861-53D3D84B260B}">
      <dgm:prSet/>
      <dgm:spPr/>
      <dgm:t>
        <a:bodyPr/>
        <a:lstStyle/>
        <a:p>
          <a:endParaRPr lang="en-US"/>
        </a:p>
      </dgm:t>
    </dgm:pt>
    <dgm:pt modelId="{CB35285E-646E-4201-9FEB-E9AAD11F4901}" type="sibTrans" cxnId="{0CA6A166-C4AB-4D63-A861-53D3D84B260B}">
      <dgm:prSet/>
      <dgm:spPr/>
      <dgm:t>
        <a:bodyPr/>
        <a:lstStyle/>
        <a:p>
          <a:endParaRPr lang="en-US"/>
        </a:p>
      </dgm:t>
    </dgm:pt>
    <dgm:pt modelId="{611CABA5-C4C4-4598-B37F-0B0ED28B7D6F}">
      <dgm:prSet/>
      <dgm:spPr/>
      <dgm:t>
        <a:bodyPr/>
        <a:lstStyle/>
        <a:p>
          <a:r>
            <a:rPr lang="cs-CZ"/>
            <a:t>Hmotná x duchovní kultura</a:t>
          </a:r>
          <a:endParaRPr lang="en-US"/>
        </a:p>
      </dgm:t>
    </dgm:pt>
    <dgm:pt modelId="{EB7801F9-5D5D-47CF-B814-044ACB5AD89A}" type="parTrans" cxnId="{1EAE437B-0BC3-4353-A38D-B11458193D8C}">
      <dgm:prSet/>
      <dgm:spPr/>
      <dgm:t>
        <a:bodyPr/>
        <a:lstStyle/>
        <a:p>
          <a:endParaRPr lang="en-US"/>
        </a:p>
      </dgm:t>
    </dgm:pt>
    <dgm:pt modelId="{AFC96213-1E30-48E8-8E9E-991BE81FFA18}" type="sibTrans" cxnId="{1EAE437B-0BC3-4353-A38D-B11458193D8C}">
      <dgm:prSet/>
      <dgm:spPr/>
      <dgm:t>
        <a:bodyPr/>
        <a:lstStyle/>
        <a:p>
          <a:endParaRPr lang="en-US"/>
        </a:p>
      </dgm:t>
    </dgm:pt>
    <dgm:pt modelId="{D503670A-1E32-44E6-BC8C-1656F309B036}" type="pres">
      <dgm:prSet presAssocID="{C4E7E53B-4E13-4E56-B632-9A4D2297A01F}" presName="linear" presStyleCnt="0">
        <dgm:presLayoutVars>
          <dgm:dir/>
          <dgm:animLvl val="lvl"/>
          <dgm:resizeHandles val="exact"/>
        </dgm:presLayoutVars>
      </dgm:prSet>
      <dgm:spPr/>
    </dgm:pt>
    <dgm:pt modelId="{6E957E48-45A3-41F4-A6D8-5169A32CD75E}" type="pres">
      <dgm:prSet presAssocID="{0D6B5F0F-A0C0-4585-B7E4-713DAAD423BB}" presName="parentLin" presStyleCnt="0"/>
      <dgm:spPr/>
    </dgm:pt>
    <dgm:pt modelId="{BDE58064-7B77-48C5-8F55-77D5B07AC30C}" type="pres">
      <dgm:prSet presAssocID="{0D6B5F0F-A0C0-4585-B7E4-713DAAD423BB}" presName="parentLeftMargin" presStyleLbl="node1" presStyleIdx="0" presStyleCnt="3"/>
      <dgm:spPr/>
    </dgm:pt>
    <dgm:pt modelId="{1040BC08-EA7A-41B5-9C7A-152EF2802DFA}" type="pres">
      <dgm:prSet presAssocID="{0D6B5F0F-A0C0-4585-B7E4-713DAAD423B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AEFCFF-C825-4C82-AB55-55083662DC4F}" type="pres">
      <dgm:prSet presAssocID="{0D6B5F0F-A0C0-4585-B7E4-713DAAD423BB}" presName="negativeSpace" presStyleCnt="0"/>
      <dgm:spPr/>
    </dgm:pt>
    <dgm:pt modelId="{D861AE48-26E1-4C8B-BC00-EDB75DC13EB9}" type="pres">
      <dgm:prSet presAssocID="{0D6B5F0F-A0C0-4585-B7E4-713DAAD423BB}" presName="childText" presStyleLbl="conFgAcc1" presStyleIdx="0" presStyleCnt="3">
        <dgm:presLayoutVars>
          <dgm:bulletEnabled val="1"/>
        </dgm:presLayoutVars>
      </dgm:prSet>
      <dgm:spPr/>
    </dgm:pt>
    <dgm:pt modelId="{E7E9E2A4-5E91-4080-95CD-D46EF6C1BB06}" type="pres">
      <dgm:prSet presAssocID="{D5982674-C352-40EA-83BB-CF68227314FF}" presName="spaceBetweenRectangles" presStyleCnt="0"/>
      <dgm:spPr/>
    </dgm:pt>
    <dgm:pt modelId="{427DDA87-E854-4DC7-8814-9D969D77A484}" type="pres">
      <dgm:prSet presAssocID="{FD71BC3B-73C2-4FD5-A667-B0B158BB7436}" presName="parentLin" presStyleCnt="0"/>
      <dgm:spPr/>
    </dgm:pt>
    <dgm:pt modelId="{F7996A46-0749-4E46-916B-02DD2D69C482}" type="pres">
      <dgm:prSet presAssocID="{FD71BC3B-73C2-4FD5-A667-B0B158BB7436}" presName="parentLeftMargin" presStyleLbl="node1" presStyleIdx="0" presStyleCnt="3"/>
      <dgm:spPr/>
    </dgm:pt>
    <dgm:pt modelId="{A2D85751-0110-4F2D-BC25-45DB9436859C}" type="pres">
      <dgm:prSet presAssocID="{FD71BC3B-73C2-4FD5-A667-B0B158BB74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EBF531-2DCC-466D-8CA0-615B1FAF1160}" type="pres">
      <dgm:prSet presAssocID="{FD71BC3B-73C2-4FD5-A667-B0B158BB7436}" presName="negativeSpace" presStyleCnt="0"/>
      <dgm:spPr/>
    </dgm:pt>
    <dgm:pt modelId="{77BF2B37-D1E6-4AD5-A7ED-AB16AE69ABCF}" type="pres">
      <dgm:prSet presAssocID="{FD71BC3B-73C2-4FD5-A667-B0B158BB7436}" presName="childText" presStyleLbl="conFgAcc1" presStyleIdx="1" presStyleCnt="3">
        <dgm:presLayoutVars>
          <dgm:bulletEnabled val="1"/>
        </dgm:presLayoutVars>
      </dgm:prSet>
      <dgm:spPr/>
    </dgm:pt>
    <dgm:pt modelId="{37A4505A-8B93-4A3B-A66F-DFCF974AA04E}" type="pres">
      <dgm:prSet presAssocID="{8A87C125-FA87-46F4-9526-53320CB10794}" presName="spaceBetweenRectangles" presStyleCnt="0"/>
      <dgm:spPr/>
    </dgm:pt>
    <dgm:pt modelId="{70471366-1D65-4936-962E-2B42AA7345D7}" type="pres">
      <dgm:prSet presAssocID="{611CABA5-C4C4-4598-B37F-0B0ED28B7D6F}" presName="parentLin" presStyleCnt="0"/>
      <dgm:spPr/>
    </dgm:pt>
    <dgm:pt modelId="{AFE6ED45-57AD-42AD-A4B6-4BAB5FBADE78}" type="pres">
      <dgm:prSet presAssocID="{611CABA5-C4C4-4598-B37F-0B0ED28B7D6F}" presName="parentLeftMargin" presStyleLbl="node1" presStyleIdx="1" presStyleCnt="3"/>
      <dgm:spPr/>
    </dgm:pt>
    <dgm:pt modelId="{8456687B-EFC9-481D-A39D-3424B418EACB}" type="pres">
      <dgm:prSet presAssocID="{611CABA5-C4C4-4598-B37F-0B0ED28B7D6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6B62BF2-3CAA-4ED7-A615-AE9AAA9F970C}" type="pres">
      <dgm:prSet presAssocID="{611CABA5-C4C4-4598-B37F-0B0ED28B7D6F}" presName="negativeSpace" presStyleCnt="0"/>
      <dgm:spPr/>
    </dgm:pt>
    <dgm:pt modelId="{E40A60F5-FBCC-48AB-95E4-900FF07ACEBB}" type="pres">
      <dgm:prSet presAssocID="{611CABA5-C4C4-4598-B37F-0B0ED28B7D6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BFE5603-5300-48CC-ABA8-728739D0A1E0}" type="presOf" srcId="{C4E7E53B-4E13-4E56-B632-9A4D2297A01F}" destId="{D503670A-1E32-44E6-BC8C-1656F309B036}" srcOrd="0" destOrd="0" presId="urn:microsoft.com/office/officeart/2005/8/layout/list1"/>
    <dgm:cxn modelId="{E2C0E534-13F0-4300-B48B-5E02F9743D27}" type="presOf" srcId="{0D6B5F0F-A0C0-4585-B7E4-713DAAD423BB}" destId="{BDE58064-7B77-48C5-8F55-77D5B07AC30C}" srcOrd="0" destOrd="0" presId="urn:microsoft.com/office/officeart/2005/8/layout/list1"/>
    <dgm:cxn modelId="{1EEB9E3B-03A8-4BE4-BB4E-718B3C940DD2}" type="presOf" srcId="{9DEB4608-C235-4C3A-96F5-7D602FE19284}" destId="{D861AE48-26E1-4C8B-BC00-EDB75DC13EB9}" srcOrd="0" destOrd="1" presId="urn:microsoft.com/office/officeart/2005/8/layout/list1"/>
    <dgm:cxn modelId="{9F475541-5857-4B98-B167-949819B9F529}" type="presOf" srcId="{76909D05-F05B-4C3B-A5B3-659A944C46A8}" destId="{D861AE48-26E1-4C8B-BC00-EDB75DC13EB9}" srcOrd="0" destOrd="0" presId="urn:microsoft.com/office/officeart/2005/8/layout/list1"/>
    <dgm:cxn modelId="{4805ED43-5D42-4C57-BD91-74A4CC7A0617}" type="presOf" srcId="{FD71BC3B-73C2-4FD5-A667-B0B158BB7436}" destId="{F7996A46-0749-4E46-916B-02DD2D69C482}" srcOrd="0" destOrd="0" presId="urn:microsoft.com/office/officeart/2005/8/layout/list1"/>
    <dgm:cxn modelId="{0CA6A166-C4AB-4D63-A861-53D3D84B260B}" srcId="{FD71BC3B-73C2-4FD5-A667-B0B158BB7436}" destId="{E30A4C2E-2C23-4F3E-BEC4-3B13A7613550}" srcOrd="0" destOrd="0" parTransId="{B76A34A0-87F2-40EF-B811-76723A664AC2}" sibTransId="{CB35285E-646E-4201-9FEB-E9AAD11F4901}"/>
    <dgm:cxn modelId="{7D91B049-B7A5-4569-ACD3-3821F71E0292}" srcId="{0D6B5F0F-A0C0-4585-B7E4-713DAAD423BB}" destId="{76909D05-F05B-4C3B-A5B3-659A944C46A8}" srcOrd="0" destOrd="0" parTransId="{1E507F5A-A2B3-4820-9D68-C907A6CD6466}" sibTransId="{2203C410-25E9-46EF-97CF-7187800BB4E5}"/>
    <dgm:cxn modelId="{1AC1AD6B-AE7F-43ED-A88D-8CB5DF210381}" srcId="{C4E7E53B-4E13-4E56-B632-9A4D2297A01F}" destId="{0D6B5F0F-A0C0-4585-B7E4-713DAAD423BB}" srcOrd="0" destOrd="0" parTransId="{E0BF46B3-7EAF-43C2-A490-B21FF2C83800}" sibTransId="{D5982674-C352-40EA-83BB-CF68227314FF}"/>
    <dgm:cxn modelId="{1610547A-6E52-4F1F-9CE1-ADC6163915C3}" type="presOf" srcId="{0D6B5F0F-A0C0-4585-B7E4-713DAAD423BB}" destId="{1040BC08-EA7A-41B5-9C7A-152EF2802DFA}" srcOrd="1" destOrd="0" presId="urn:microsoft.com/office/officeart/2005/8/layout/list1"/>
    <dgm:cxn modelId="{1EAE437B-0BC3-4353-A38D-B11458193D8C}" srcId="{C4E7E53B-4E13-4E56-B632-9A4D2297A01F}" destId="{611CABA5-C4C4-4598-B37F-0B0ED28B7D6F}" srcOrd="2" destOrd="0" parTransId="{EB7801F9-5D5D-47CF-B814-044ACB5AD89A}" sibTransId="{AFC96213-1E30-48E8-8E9E-991BE81FFA18}"/>
    <dgm:cxn modelId="{4F9F2E7C-C058-4723-9151-9FD7D0B7BDAF}" type="presOf" srcId="{611CABA5-C4C4-4598-B37F-0B0ED28B7D6F}" destId="{AFE6ED45-57AD-42AD-A4B6-4BAB5FBADE78}" srcOrd="0" destOrd="0" presId="urn:microsoft.com/office/officeart/2005/8/layout/list1"/>
    <dgm:cxn modelId="{F1401F7D-381D-4D44-864C-B419ED9D683D}" type="presOf" srcId="{FD71BC3B-73C2-4FD5-A667-B0B158BB7436}" destId="{A2D85751-0110-4F2D-BC25-45DB9436859C}" srcOrd="1" destOrd="0" presId="urn:microsoft.com/office/officeart/2005/8/layout/list1"/>
    <dgm:cxn modelId="{E63E7FA2-18CF-496C-BC72-2184EE20A953}" type="presOf" srcId="{611CABA5-C4C4-4598-B37F-0B0ED28B7D6F}" destId="{8456687B-EFC9-481D-A39D-3424B418EACB}" srcOrd="1" destOrd="0" presId="urn:microsoft.com/office/officeart/2005/8/layout/list1"/>
    <dgm:cxn modelId="{B1C700BB-B22F-403A-8A22-77F7B0B30F88}" type="presOf" srcId="{E30A4C2E-2C23-4F3E-BEC4-3B13A7613550}" destId="{77BF2B37-D1E6-4AD5-A7ED-AB16AE69ABCF}" srcOrd="0" destOrd="0" presId="urn:microsoft.com/office/officeart/2005/8/layout/list1"/>
    <dgm:cxn modelId="{6A10A2EC-0F5F-4413-9E49-CCCEF970EE12}" srcId="{C4E7E53B-4E13-4E56-B632-9A4D2297A01F}" destId="{FD71BC3B-73C2-4FD5-A667-B0B158BB7436}" srcOrd="1" destOrd="0" parTransId="{4E1E0992-61B8-48CD-BF64-73954E0C2D61}" sibTransId="{8A87C125-FA87-46F4-9526-53320CB10794}"/>
    <dgm:cxn modelId="{D5E2A8FE-6270-4E12-A5A6-901DED534317}" srcId="{0D6B5F0F-A0C0-4585-B7E4-713DAAD423BB}" destId="{9DEB4608-C235-4C3A-96F5-7D602FE19284}" srcOrd="1" destOrd="0" parTransId="{8F18488C-FEE7-4AD2-AF47-FBC31465D5D4}" sibTransId="{53B809D9-B7EF-4DAF-A6F6-79D0AE31EAC8}"/>
    <dgm:cxn modelId="{1D0F1DC1-6455-478D-8FE8-7C0DEAD34C11}" type="presParOf" srcId="{D503670A-1E32-44E6-BC8C-1656F309B036}" destId="{6E957E48-45A3-41F4-A6D8-5169A32CD75E}" srcOrd="0" destOrd="0" presId="urn:microsoft.com/office/officeart/2005/8/layout/list1"/>
    <dgm:cxn modelId="{48EEE7EB-A7CA-43D0-B3EE-3BFFFC5D1AAC}" type="presParOf" srcId="{6E957E48-45A3-41F4-A6D8-5169A32CD75E}" destId="{BDE58064-7B77-48C5-8F55-77D5B07AC30C}" srcOrd="0" destOrd="0" presId="urn:microsoft.com/office/officeart/2005/8/layout/list1"/>
    <dgm:cxn modelId="{E03EC2B5-1B3A-4544-9A4E-1EFF700AEF04}" type="presParOf" srcId="{6E957E48-45A3-41F4-A6D8-5169A32CD75E}" destId="{1040BC08-EA7A-41B5-9C7A-152EF2802DFA}" srcOrd="1" destOrd="0" presId="urn:microsoft.com/office/officeart/2005/8/layout/list1"/>
    <dgm:cxn modelId="{9073458F-B97E-4F06-88C8-C1FC916E03B3}" type="presParOf" srcId="{D503670A-1E32-44E6-BC8C-1656F309B036}" destId="{34AEFCFF-C825-4C82-AB55-55083662DC4F}" srcOrd="1" destOrd="0" presId="urn:microsoft.com/office/officeart/2005/8/layout/list1"/>
    <dgm:cxn modelId="{C6A017FD-9867-48B1-8EB0-5D21A15613F8}" type="presParOf" srcId="{D503670A-1E32-44E6-BC8C-1656F309B036}" destId="{D861AE48-26E1-4C8B-BC00-EDB75DC13EB9}" srcOrd="2" destOrd="0" presId="urn:microsoft.com/office/officeart/2005/8/layout/list1"/>
    <dgm:cxn modelId="{0598ECC3-5A85-410D-BA16-3DE12BA640C7}" type="presParOf" srcId="{D503670A-1E32-44E6-BC8C-1656F309B036}" destId="{E7E9E2A4-5E91-4080-95CD-D46EF6C1BB06}" srcOrd="3" destOrd="0" presId="urn:microsoft.com/office/officeart/2005/8/layout/list1"/>
    <dgm:cxn modelId="{BDF20371-3998-48C4-B7C0-0BF942AAEAF5}" type="presParOf" srcId="{D503670A-1E32-44E6-BC8C-1656F309B036}" destId="{427DDA87-E854-4DC7-8814-9D969D77A484}" srcOrd="4" destOrd="0" presId="urn:microsoft.com/office/officeart/2005/8/layout/list1"/>
    <dgm:cxn modelId="{1614810A-5D1D-4656-9F47-BAB624CB2088}" type="presParOf" srcId="{427DDA87-E854-4DC7-8814-9D969D77A484}" destId="{F7996A46-0749-4E46-916B-02DD2D69C482}" srcOrd="0" destOrd="0" presId="urn:microsoft.com/office/officeart/2005/8/layout/list1"/>
    <dgm:cxn modelId="{3DEA7FC4-BE2B-4F51-BFEF-24E901207182}" type="presParOf" srcId="{427DDA87-E854-4DC7-8814-9D969D77A484}" destId="{A2D85751-0110-4F2D-BC25-45DB9436859C}" srcOrd="1" destOrd="0" presId="urn:microsoft.com/office/officeart/2005/8/layout/list1"/>
    <dgm:cxn modelId="{128FDE6D-DFDB-4A2D-9FEC-B69902BFD5BE}" type="presParOf" srcId="{D503670A-1E32-44E6-BC8C-1656F309B036}" destId="{B0EBF531-2DCC-466D-8CA0-615B1FAF1160}" srcOrd="5" destOrd="0" presId="urn:microsoft.com/office/officeart/2005/8/layout/list1"/>
    <dgm:cxn modelId="{D38491A3-DA2E-4D39-BC3C-1FFC74FB280A}" type="presParOf" srcId="{D503670A-1E32-44E6-BC8C-1656F309B036}" destId="{77BF2B37-D1E6-4AD5-A7ED-AB16AE69ABCF}" srcOrd="6" destOrd="0" presId="urn:microsoft.com/office/officeart/2005/8/layout/list1"/>
    <dgm:cxn modelId="{389A2858-94E3-40B2-94BA-6A8D25BA4DF4}" type="presParOf" srcId="{D503670A-1E32-44E6-BC8C-1656F309B036}" destId="{37A4505A-8B93-4A3B-A66F-DFCF974AA04E}" srcOrd="7" destOrd="0" presId="urn:microsoft.com/office/officeart/2005/8/layout/list1"/>
    <dgm:cxn modelId="{69AA2DBD-08D5-4B09-8D90-70B63000D766}" type="presParOf" srcId="{D503670A-1E32-44E6-BC8C-1656F309B036}" destId="{70471366-1D65-4936-962E-2B42AA7345D7}" srcOrd="8" destOrd="0" presId="urn:microsoft.com/office/officeart/2005/8/layout/list1"/>
    <dgm:cxn modelId="{D0320F87-9942-4A71-925C-562CCFF09B61}" type="presParOf" srcId="{70471366-1D65-4936-962E-2B42AA7345D7}" destId="{AFE6ED45-57AD-42AD-A4B6-4BAB5FBADE78}" srcOrd="0" destOrd="0" presId="urn:microsoft.com/office/officeart/2005/8/layout/list1"/>
    <dgm:cxn modelId="{5B5C2D91-1E9F-4776-8619-3C72DC6AF4ED}" type="presParOf" srcId="{70471366-1D65-4936-962E-2B42AA7345D7}" destId="{8456687B-EFC9-481D-A39D-3424B418EACB}" srcOrd="1" destOrd="0" presId="urn:microsoft.com/office/officeart/2005/8/layout/list1"/>
    <dgm:cxn modelId="{992EAD8C-C4CB-457F-AC20-CB6936060346}" type="presParOf" srcId="{D503670A-1E32-44E6-BC8C-1656F309B036}" destId="{96B62BF2-3CAA-4ED7-A615-AE9AAA9F970C}" srcOrd="9" destOrd="0" presId="urn:microsoft.com/office/officeart/2005/8/layout/list1"/>
    <dgm:cxn modelId="{FBF2A216-177F-4F5F-BCD5-6E6E4B6FE263}" type="presParOf" srcId="{D503670A-1E32-44E6-BC8C-1656F309B036}" destId="{E40A60F5-FBCC-48AB-95E4-900FF07ACEB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E23AC-D85A-4E0E-BFB3-E91A0FD81521}">
      <dsp:nvSpPr>
        <dsp:cNvPr id="0" name=""/>
        <dsp:cNvSpPr/>
      </dsp:nvSpPr>
      <dsp:spPr>
        <a:xfrm>
          <a:off x="0" y="2813"/>
          <a:ext cx="4941518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Proces:</a:t>
          </a:r>
          <a:endParaRPr lang="en-US" sz="2100" kern="1200" dirty="0"/>
        </a:p>
      </dsp:txBody>
      <dsp:txXfrm>
        <a:off x="24588" y="27401"/>
        <a:ext cx="4892342" cy="454509"/>
      </dsp:txXfrm>
    </dsp:sp>
    <dsp:sp modelId="{5765A444-E43B-43ED-8401-5F4296FFF9F6}">
      <dsp:nvSpPr>
        <dsp:cNvPr id="0" name=""/>
        <dsp:cNvSpPr/>
      </dsp:nvSpPr>
      <dsp:spPr>
        <a:xfrm>
          <a:off x="0" y="506498"/>
          <a:ext cx="4941518" cy="136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1.) začleňování do společnosti,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2.) osvojení kulturních norem a hodnot, 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3.) interiorizace institucionalizovaných forem chování, 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4.) nácviku sociálních rolí</a:t>
          </a:r>
        </a:p>
      </dsp:txBody>
      <dsp:txXfrm>
        <a:off x="0" y="506498"/>
        <a:ext cx="4941518" cy="1369305"/>
      </dsp:txXfrm>
    </dsp:sp>
    <dsp:sp modelId="{BD50743B-51DA-4139-928B-816605821691}">
      <dsp:nvSpPr>
        <dsp:cNvPr id="0" name=""/>
        <dsp:cNvSpPr/>
      </dsp:nvSpPr>
      <dsp:spPr>
        <a:xfrm>
          <a:off x="0" y="1875803"/>
          <a:ext cx="4941518" cy="503685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Výsledek? </a:t>
          </a:r>
          <a:endParaRPr lang="en-US" sz="2100" kern="1200"/>
        </a:p>
      </dsp:txBody>
      <dsp:txXfrm>
        <a:off x="24588" y="1900391"/>
        <a:ext cx="4892342" cy="454509"/>
      </dsp:txXfrm>
    </dsp:sp>
    <dsp:sp modelId="{9E029EC1-0797-4570-899B-52F96419959D}">
      <dsp:nvSpPr>
        <dsp:cNvPr id="0" name=""/>
        <dsp:cNvSpPr/>
      </dsp:nvSpPr>
      <dsp:spPr>
        <a:xfrm>
          <a:off x="0" y="2439968"/>
          <a:ext cx="4941518" cy="503685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Smysl?</a:t>
          </a:r>
          <a:endParaRPr lang="en-US" sz="2100" kern="1200"/>
        </a:p>
      </dsp:txBody>
      <dsp:txXfrm>
        <a:off x="24588" y="2464556"/>
        <a:ext cx="4892342" cy="454509"/>
      </dsp:txXfrm>
    </dsp:sp>
    <dsp:sp modelId="{F9C61B11-487B-498A-95C1-73B203E28991}">
      <dsp:nvSpPr>
        <dsp:cNvPr id="0" name=""/>
        <dsp:cNvSpPr/>
      </dsp:nvSpPr>
      <dsp:spPr>
        <a:xfrm>
          <a:off x="0" y="3004133"/>
          <a:ext cx="4941518" cy="503685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tzv. významní druzí tvořící primární skupinu</a:t>
          </a:r>
          <a:endParaRPr lang="en-US" sz="2100" kern="1200" dirty="0"/>
        </a:p>
      </dsp:txBody>
      <dsp:txXfrm>
        <a:off x="24588" y="3028721"/>
        <a:ext cx="4892342" cy="454509"/>
      </dsp:txXfrm>
    </dsp:sp>
    <dsp:sp modelId="{F82E2EA5-D265-4E84-95D2-603CD14B5BED}">
      <dsp:nvSpPr>
        <dsp:cNvPr id="0" name=""/>
        <dsp:cNvSpPr/>
      </dsp:nvSpPr>
      <dsp:spPr>
        <a:xfrm>
          <a:off x="0" y="3568298"/>
          <a:ext cx="4941518" cy="50368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Generační konflikty</a:t>
          </a:r>
          <a:endParaRPr lang="en-US" sz="2100" kern="1200"/>
        </a:p>
      </dsp:txBody>
      <dsp:txXfrm>
        <a:off x="24588" y="3592886"/>
        <a:ext cx="4892342" cy="454509"/>
      </dsp:txXfrm>
    </dsp:sp>
    <dsp:sp modelId="{DCB79F81-4B4F-4951-B428-8F8CFB75D2E8}">
      <dsp:nvSpPr>
        <dsp:cNvPr id="0" name=""/>
        <dsp:cNvSpPr/>
      </dsp:nvSpPr>
      <dsp:spPr>
        <a:xfrm>
          <a:off x="0" y="4071983"/>
          <a:ext cx="4941518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9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4071983"/>
        <a:ext cx="4941518" cy="347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1A682-5CD0-4C6C-BA21-AA239488E582}">
      <dsp:nvSpPr>
        <dsp:cNvPr id="0" name=""/>
        <dsp:cNvSpPr/>
      </dsp:nvSpPr>
      <dsp:spPr>
        <a:xfrm>
          <a:off x="22172" y="455597"/>
          <a:ext cx="1248897" cy="7493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Závislosti</a:t>
          </a:r>
          <a:endParaRPr lang="en-US" sz="1400" kern="1200"/>
        </a:p>
      </dsp:txBody>
      <dsp:txXfrm>
        <a:off x="22172" y="455597"/>
        <a:ext cx="1248897" cy="749338"/>
      </dsp:txXfrm>
    </dsp:sp>
    <dsp:sp modelId="{A3D2257E-BBBA-459C-9D02-6C4F5954A329}">
      <dsp:nvSpPr>
        <dsp:cNvPr id="0" name=""/>
        <dsp:cNvSpPr/>
      </dsp:nvSpPr>
      <dsp:spPr>
        <a:xfrm>
          <a:off x="1374778" y="432488"/>
          <a:ext cx="1248897" cy="7493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Kriminalita a delikvence</a:t>
          </a:r>
          <a:endParaRPr lang="en-US" sz="1400" kern="1200"/>
        </a:p>
      </dsp:txBody>
      <dsp:txXfrm>
        <a:off x="1374778" y="432488"/>
        <a:ext cx="1248897" cy="749338"/>
      </dsp:txXfrm>
    </dsp:sp>
    <dsp:sp modelId="{C0E9DD71-F5AC-44A9-8378-F168DF7145E9}">
      <dsp:nvSpPr>
        <dsp:cNvPr id="0" name=""/>
        <dsp:cNvSpPr/>
      </dsp:nvSpPr>
      <dsp:spPr>
        <a:xfrm>
          <a:off x="2748564" y="432488"/>
          <a:ext cx="1248897" cy="7493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Dysfunkce rodiny</a:t>
          </a:r>
          <a:endParaRPr lang="en-US" sz="1400" kern="1200"/>
        </a:p>
      </dsp:txBody>
      <dsp:txXfrm>
        <a:off x="2748564" y="432488"/>
        <a:ext cx="1248897" cy="749338"/>
      </dsp:txXfrm>
    </dsp:sp>
    <dsp:sp modelId="{0C5B47DD-02E5-4DAD-BBA9-D09C1647360E}">
      <dsp:nvSpPr>
        <dsp:cNvPr id="0" name=""/>
        <dsp:cNvSpPr/>
      </dsp:nvSpPr>
      <dsp:spPr>
        <a:xfrm>
          <a:off x="4122351" y="432488"/>
          <a:ext cx="1248897" cy="7493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CAN</a:t>
          </a:r>
          <a:endParaRPr lang="en-US" sz="1400" kern="1200"/>
        </a:p>
      </dsp:txBody>
      <dsp:txXfrm>
        <a:off x="4122351" y="432488"/>
        <a:ext cx="1248897" cy="749338"/>
      </dsp:txXfrm>
    </dsp:sp>
    <dsp:sp modelId="{7D167135-6EC6-42EB-B64A-DC9B0D0268A0}">
      <dsp:nvSpPr>
        <dsp:cNvPr id="0" name=""/>
        <dsp:cNvSpPr/>
      </dsp:nvSpPr>
      <dsp:spPr>
        <a:xfrm>
          <a:off x="5496138" y="432488"/>
          <a:ext cx="1248897" cy="7493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Sexuální aberace</a:t>
          </a:r>
          <a:endParaRPr lang="en-US" sz="1400" kern="1200"/>
        </a:p>
      </dsp:txBody>
      <dsp:txXfrm>
        <a:off x="5496138" y="432488"/>
        <a:ext cx="1248897" cy="749338"/>
      </dsp:txXfrm>
    </dsp:sp>
    <dsp:sp modelId="{02F71EAC-0B92-41B6-8255-CD2F183524E7}">
      <dsp:nvSpPr>
        <dsp:cNvPr id="0" name=""/>
        <dsp:cNvSpPr/>
      </dsp:nvSpPr>
      <dsp:spPr>
        <a:xfrm>
          <a:off x="6869925" y="432488"/>
          <a:ext cx="1248897" cy="7493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Prostituce</a:t>
          </a:r>
          <a:endParaRPr lang="en-US" sz="1400" kern="1200" dirty="0"/>
        </a:p>
      </dsp:txBody>
      <dsp:txXfrm>
        <a:off x="6869925" y="432488"/>
        <a:ext cx="1248897" cy="749338"/>
      </dsp:txXfrm>
    </dsp:sp>
    <dsp:sp modelId="{6EFC7CA2-C78F-42C5-8395-3A795DD74310}">
      <dsp:nvSpPr>
        <dsp:cNvPr id="0" name=""/>
        <dsp:cNvSpPr/>
      </dsp:nvSpPr>
      <dsp:spPr>
        <a:xfrm>
          <a:off x="991" y="1306716"/>
          <a:ext cx="1248897" cy="7493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Promiskuita</a:t>
          </a:r>
          <a:endParaRPr lang="en-US" sz="1400" kern="1200" dirty="0"/>
        </a:p>
      </dsp:txBody>
      <dsp:txXfrm>
        <a:off x="991" y="1306716"/>
        <a:ext cx="1248897" cy="749338"/>
      </dsp:txXfrm>
    </dsp:sp>
    <dsp:sp modelId="{8B6161D4-377A-4F64-A24E-1B1366A5494B}">
      <dsp:nvSpPr>
        <dsp:cNvPr id="0" name=""/>
        <dsp:cNvSpPr/>
      </dsp:nvSpPr>
      <dsp:spPr>
        <a:xfrm>
          <a:off x="1374778" y="1306716"/>
          <a:ext cx="1248897" cy="7493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Limerence</a:t>
          </a:r>
          <a:r>
            <a:rPr lang="cs-CZ" sz="1400" kern="1200" dirty="0"/>
            <a:t> a stalking</a:t>
          </a:r>
          <a:endParaRPr lang="en-US" sz="1400" kern="1200" dirty="0"/>
        </a:p>
      </dsp:txBody>
      <dsp:txXfrm>
        <a:off x="1374778" y="1306716"/>
        <a:ext cx="1248897" cy="749338"/>
      </dsp:txXfrm>
    </dsp:sp>
    <dsp:sp modelId="{50229412-9E8D-422E-B961-6CEB7D333AE3}">
      <dsp:nvSpPr>
        <dsp:cNvPr id="0" name=""/>
        <dsp:cNvSpPr/>
      </dsp:nvSpPr>
      <dsp:spPr>
        <a:xfrm>
          <a:off x="2748564" y="1306716"/>
          <a:ext cx="1248897" cy="7493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Šikana</a:t>
          </a:r>
          <a:endParaRPr lang="en-US" sz="1400" kern="1200" dirty="0"/>
        </a:p>
      </dsp:txBody>
      <dsp:txXfrm>
        <a:off x="2748564" y="1306716"/>
        <a:ext cx="1248897" cy="749338"/>
      </dsp:txXfrm>
    </dsp:sp>
    <dsp:sp modelId="{AFEEEAAF-8DEF-4026-B380-AE1DC83157FD}">
      <dsp:nvSpPr>
        <dsp:cNvPr id="0" name=""/>
        <dsp:cNvSpPr/>
      </dsp:nvSpPr>
      <dsp:spPr>
        <a:xfrm>
          <a:off x="4122351" y="1306716"/>
          <a:ext cx="1248897" cy="7493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Domácí násilí</a:t>
          </a:r>
          <a:endParaRPr lang="en-US" sz="1400" kern="1200" dirty="0"/>
        </a:p>
      </dsp:txBody>
      <dsp:txXfrm>
        <a:off x="4122351" y="1306716"/>
        <a:ext cx="1248897" cy="749338"/>
      </dsp:txXfrm>
    </dsp:sp>
    <dsp:sp modelId="{999E373B-D1C0-457F-8C9B-3B222BC7D411}">
      <dsp:nvSpPr>
        <dsp:cNvPr id="0" name=""/>
        <dsp:cNvSpPr/>
      </dsp:nvSpPr>
      <dsp:spPr>
        <a:xfrm>
          <a:off x="5496138" y="1306716"/>
          <a:ext cx="1248897" cy="7493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Sebevraždy</a:t>
          </a:r>
          <a:endParaRPr lang="en-US" sz="1400" kern="1200" dirty="0"/>
        </a:p>
      </dsp:txBody>
      <dsp:txXfrm>
        <a:off x="5496138" y="1306716"/>
        <a:ext cx="1248897" cy="749338"/>
      </dsp:txXfrm>
    </dsp:sp>
    <dsp:sp modelId="{51C01EE5-2137-4E2E-B282-62EC8C702178}">
      <dsp:nvSpPr>
        <dsp:cNvPr id="0" name=""/>
        <dsp:cNvSpPr/>
      </dsp:nvSpPr>
      <dsp:spPr>
        <a:xfrm>
          <a:off x="6869925" y="1306716"/>
          <a:ext cx="1248897" cy="7493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Vandalismus</a:t>
          </a:r>
          <a:endParaRPr lang="en-US" sz="1400" kern="1200" dirty="0"/>
        </a:p>
      </dsp:txBody>
      <dsp:txXfrm>
        <a:off x="6869925" y="1306716"/>
        <a:ext cx="1248897" cy="749338"/>
      </dsp:txXfrm>
    </dsp:sp>
    <dsp:sp modelId="{3F25C71D-8BCE-4ED3-9182-71D0C7559BD7}">
      <dsp:nvSpPr>
        <dsp:cNvPr id="0" name=""/>
        <dsp:cNvSpPr/>
      </dsp:nvSpPr>
      <dsp:spPr>
        <a:xfrm>
          <a:off x="687884" y="2180944"/>
          <a:ext cx="1248897" cy="7493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Nová náboženská hnutí</a:t>
          </a:r>
          <a:endParaRPr lang="en-US" sz="1400" kern="1200" dirty="0"/>
        </a:p>
      </dsp:txBody>
      <dsp:txXfrm>
        <a:off x="687884" y="2180944"/>
        <a:ext cx="1248897" cy="749338"/>
      </dsp:txXfrm>
    </dsp:sp>
    <dsp:sp modelId="{7D8643E0-44CD-4E8B-8078-62B42C975C02}">
      <dsp:nvSpPr>
        <dsp:cNvPr id="0" name=""/>
        <dsp:cNvSpPr/>
      </dsp:nvSpPr>
      <dsp:spPr>
        <a:xfrm>
          <a:off x="2061671" y="2180944"/>
          <a:ext cx="1248897" cy="7493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Rasismus a antisemitismus</a:t>
          </a:r>
          <a:endParaRPr lang="en-US" sz="1400" kern="1200" dirty="0"/>
        </a:p>
      </dsp:txBody>
      <dsp:txXfrm>
        <a:off x="2061671" y="2180944"/>
        <a:ext cx="1248897" cy="749338"/>
      </dsp:txXfrm>
    </dsp:sp>
    <dsp:sp modelId="{500895AA-96D0-4190-B4E8-A444FDF949CD}">
      <dsp:nvSpPr>
        <dsp:cNvPr id="0" name=""/>
        <dsp:cNvSpPr/>
      </dsp:nvSpPr>
      <dsp:spPr>
        <a:xfrm>
          <a:off x="3435458" y="2180944"/>
          <a:ext cx="1248897" cy="7493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Bezdomovectví</a:t>
          </a:r>
          <a:endParaRPr lang="en-US" sz="1400" kern="1200" dirty="0"/>
        </a:p>
      </dsp:txBody>
      <dsp:txXfrm>
        <a:off x="3435458" y="2180944"/>
        <a:ext cx="1248897" cy="749338"/>
      </dsp:txXfrm>
    </dsp:sp>
    <dsp:sp modelId="{5EDC4653-85D8-43BE-B1AD-759AC9776922}">
      <dsp:nvSpPr>
        <dsp:cNvPr id="0" name=""/>
        <dsp:cNvSpPr/>
      </dsp:nvSpPr>
      <dsp:spPr>
        <a:xfrm>
          <a:off x="4809245" y="2180944"/>
          <a:ext cx="1248897" cy="7493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Záškoláctví</a:t>
          </a:r>
          <a:endParaRPr lang="en-US" sz="1400" kern="1200" dirty="0"/>
        </a:p>
      </dsp:txBody>
      <dsp:txXfrm>
        <a:off x="4809245" y="2180944"/>
        <a:ext cx="1248897" cy="749338"/>
      </dsp:txXfrm>
    </dsp:sp>
    <dsp:sp modelId="{1B3295AF-05B1-452D-98F3-F8933B3D2594}">
      <dsp:nvSpPr>
        <dsp:cNvPr id="0" name=""/>
        <dsp:cNvSpPr/>
      </dsp:nvSpPr>
      <dsp:spPr>
        <a:xfrm>
          <a:off x="6183032" y="2180944"/>
          <a:ext cx="1248897" cy="7493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Konfabulace</a:t>
          </a:r>
          <a:endParaRPr lang="en-US" sz="1400" kern="1200" dirty="0"/>
        </a:p>
      </dsp:txBody>
      <dsp:txXfrm>
        <a:off x="6183032" y="2180944"/>
        <a:ext cx="1248897" cy="7493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B1EA9-E4A7-47FB-AA3E-441D630139C8}">
      <dsp:nvSpPr>
        <dsp:cNvPr id="0" name=""/>
        <dsp:cNvSpPr/>
      </dsp:nvSpPr>
      <dsp:spPr>
        <a:xfrm rot="5400000">
          <a:off x="3671711" y="-1382127"/>
          <a:ext cx="881296" cy="38704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Svobodní x otroci</a:t>
          </a:r>
          <a:endParaRPr lang="en-US" sz="1600" kern="1200"/>
        </a:p>
      </dsp:txBody>
      <dsp:txXfrm rot="-5400000">
        <a:off x="2177132" y="155473"/>
        <a:ext cx="3827435" cy="795254"/>
      </dsp:txXfrm>
    </dsp:sp>
    <dsp:sp modelId="{616472EC-50D9-4FCE-8C2A-9C45D02909D3}">
      <dsp:nvSpPr>
        <dsp:cNvPr id="0" name=""/>
        <dsp:cNvSpPr/>
      </dsp:nvSpPr>
      <dsp:spPr>
        <a:xfrm>
          <a:off x="0" y="2290"/>
          <a:ext cx="2177131" cy="1101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Otrokářský</a:t>
          </a:r>
          <a:endParaRPr lang="en-US" sz="2900" kern="1200"/>
        </a:p>
      </dsp:txBody>
      <dsp:txXfrm>
        <a:off x="53777" y="56067"/>
        <a:ext cx="2069577" cy="994066"/>
      </dsp:txXfrm>
    </dsp:sp>
    <dsp:sp modelId="{8AFBA6A0-34F0-4AC7-AA9A-D712F983695A}">
      <dsp:nvSpPr>
        <dsp:cNvPr id="0" name=""/>
        <dsp:cNvSpPr/>
      </dsp:nvSpPr>
      <dsp:spPr>
        <a:xfrm rot="5400000">
          <a:off x="3671711" y="-225426"/>
          <a:ext cx="881296" cy="3870456"/>
        </a:xfrm>
        <a:prstGeom prst="round2SameRect">
          <a:avLst/>
        </a:prstGeom>
        <a:solidFill>
          <a:schemeClr val="accent2">
            <a:tint val="40000"/>
            <a:alpha val="90000"/>
            <a:hueOff val="1069620"/>
            <a:satOff val="-19014"/>
            <a:lumOff val="-1376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069620"/>
              <a:satOff val="-19014"/>
              <a:lumOff val="-13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Neprostupné kasty</a:t>
          </a:r>
          <a:endParaRPr lang="en-US" sz="1600" kern="1200" dirty="0"/>
        </a:p>
      </dsp:txBody>
      <dsp:txXfrm rot="-5400000">
        <a:off x="2177132" y="1312174"/>
        <a:ext cx="3827435" cy="795254"/>
      </dsp:txXfrm>
    </dsp:sp>
    <dsp:sp modelId="{441F0BE1-FBFF-4149-8BBC-A5178CE25C55}">
      <dsp:nvSpPr>
        <dsp:cNvPr id="0" name=""/>
        <dsp:cNvSpPr/>
      </dsp:nvSpPr>
      <dsp:spPr>
        <a:xfrm>
          <a:off x="0" y="1158991"/>
          <a:ext cx="2177131" cy="1101620"/>
        </a:xfrm>
        <a:prstGeom prst="roundRect">
          <a:avLst/>
        </a:prstGeom>
        <a:solidFill>
          <a:schemeClr val="accent2">
            <a:hueOff val="651485"/>
            <a:satOff val="-10511"/>
            <a:lumOff val="-183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Kastovní</a:t>
          </a:r>
          <a:endParaRPr lang="en-US" sz="2900" kern="1200"/>
        </a:p>
      </dsp:txBody>
      <dsp:txXfrm>
        <a:off x="53777" y="1212768"/>
        <a:ext cx="2069577" cy="994066"/>
      </dsp:txXfrm>
    </dsp:sp>
    <dsp:sp modelId="{793C7E2F-AB74-4241-9289-AC5075EBE8AE}">
      <dsp:nvSpPr>
        <dsp:cNvPr id="0" name=""/>
        <dsp:cNvSpPr/>
      </dsp:nvSpPr>
      <dsp:spPr>
        <a:xfrm rot="5400000">
          <a:off x="3671711" y="931274"/>
          <a:ext cx="881296" cy="3870456"/>
        </a:xfrm>
        <a:prstGeom prst="round2SameRect">
          <a:avLst/>
        </a:prstGeom>
        <a:solidFill>
          <a:schemeClr val="accent2">
            <a:tint val="40000"/>
            <a:alpha val="90000"/>
            <a:hueOff val="2139240"/>
            <a:satOff val="-38027"/>
            <a:lumOff val="-2751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2139240"/>
              <a:satOff val="-38027"/>
              <a:lumOff val="-27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3 (4) stavy, nízká možnost posunu mezi stavy</a:t>
          </a:r>
          <a:endParaRPr lang="en-US" sz="1600" kern="1200"/>
        </a:p>
      </dsp:txBody>
      <dsp:txXfrm rot="-5400000">
        <a:off x="2177132" y="2468875"/>
        <a:ext cx="3827435" cy="795254"/>
      </dsp:txXfrm>
    </dsp:sp>
    <dsp:sp modelId="{53549A60-E8DA-42CD-AD38-F9F2A2119E8E}">
      <dsp:nvSpPr>
        <dsp:cNvPr id="0" name=""/>
        <dsp:cNvSpPr/>
      </dsp:nvSpPr>
      <dsp:spPr>
        <a:xfrm>
          <a:off x="0" y="2315692"/>
          <a:ext cx="2177131" cy="1101620"/>
        </a:xfrm>
        <a:prstGeom prst="roundRect">
          <a:avLst/>
        </a:prstGeom>
        <a:solidFill>
          <a:schemeClr val="accent2">
            <a:hueOff val="1302969"/>
            <a:satOff val="-21023"/>
            <a:lumOff val="-36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Stavovský</a:t>
          </a:r>
          <a:endParaRPr lang="en-US" sz="2900" kern="1200"/>
        </a:p>
      </dsp:txBody>
      <dsp:txXfrm>
        <a:off x="53777" y="2369469"/>
        <a:ext cx="2069577" cy="994066"/>
      </dsp:txXfrm>
    </dsp:sp>
    <dsp:sp modelId="{D7BDE63B-006D-4E2C-8AF9-AD9E51E7A055}">
      <dsp:nvSpPr>
        <dsp:cNvPr id="0" name=""/>
        <dsp:cNvSpPr/>
      </dsp:nvSpPr>
      <dsp:spPr>
        <a:xfrm rot="5400000">
          <a:off x="3671711" y="2087975"/>
          <a:ext cx="881296" cy="3870456"/>
        </a:xfrm>
        <a:prstGeom prst="round2Same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Třída = skupina lidí podle způsobu výkonu práce a postavení na trhu práce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/>
            <a:t>Vyšší sociální mobilita</a:t>
          </a:r>
          <a:endParaRPr lang="en-US" sz="1600" kern="1200"/>
        </a:p>
      </dsp:txBody>
      <dsp:txXfrm rot="-5400000">
        <a:off x="2177132" y="3625576"/>
        <a:ext cx="3827435" cy="795254"/>
      </dsp:txXfrm>
    </dsp:sp>
    <dsp:sp modelId="{A90655CB-25CF-4B31-A039-544F8B2EF217}">
      <dsp:nvSpPr>
        <dsp:cNvPr id="0" name=""/>
        <dsp:cNvSpPr/>
      </dsp:nvSpPr>
      <dsp:spPr>
        <a:xfrm>
          <a:off x="0" y="3472393"/>
          <a:ext cx="2177131" cy="110162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Třídní</a:t>
          </a:r>
          <a:endParaRPr lang="en-US" sz="2900" kern="1200"/>
        </a:p>
      </dsp:txBody>
      <dsp:txXfrm>
        <a:off x="53777" y="3526170"/>
        <a:ext cx="2069577" cy="994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1AE48-26E1-4C8B-BC00-EDB75DC13EB9}">
      <dsp:nvSpPr>
        <dsp:cNvPr id="0" name=""/>
        <dsp:cNvSpPr/>
      </dsp:nvSpPr>
      <dsp:spPr>
        <a:xfrm>
          <a:off x="0" y="355113"/>
          <a:ext cx="8099910" cy="1645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43" tIns="395732" rIns="62864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Opak přírodního → společensky ustálené vzorce vnímání a jednání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Souhrn všech lidských činností</a:t>
          </a:r>
          <a:br>
            <a:rPr lang="cs-CZ" sz="1900" kern="1200" dirty="0"/>
          </a:br>
          <a:r>
            <a:rPr lang="cs-CZ" sz="1900" kern="1200" dirty="0"/>
            <a:t>(od každodenních po vrcholné umění a sport), poznatků vědy i náboženství</a:t>
          </a:r>
          <a:endParaRPr lang="en-US" sz="1900" kern="1200" dirty="0"/>
        </a:p>
      </dsp:txBody>
      <dsp:txXfrm>
        <a:off x="0" y="355113"/>
        <a:ext cx="8099910" cy="1645875"/>
      </dsp:txXfrm>
    </dsp:sp>
    <dsp:sp modelId="{1040BC08-EA7A-41B5-9C7A-152EF2802DFA}">
      <dsp:nvSpPr>
        <dsp:cNvPr id="0" name=""/>
        <dsp:cNvSpPr/>
      </dsp:nvSpPr>
      <dsp:spPr>
        <a:xfrm>
          <a:off x="404995" y="74673"/>
          <a:ext cx="5669937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310" tIns="0" rIns="21431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Definice?</a:t>
          </a:r>
          <a:endParaRPr lang="en-US" sz="1900" kern="1200"/>
        </a:p>
      </dsp:txBody>
      <dsp:txXfrm>
        <a:off x="432375" y="102053"/>
        <a:ext cx="5615177" cy="506120"/>
      </dsp:txXfrm>
    </dsp:sp>
    <dsp:sp modelId="{77BF2B37-D1E6-4AD5-A7ED-AB16AE69ABCF}">
      <dsp:nvSpPr>
        <dsp:cNvPr id="0" name=""/>
        <dsp:cNvSpPr/>
      </dsp:nvSpPr>
      <dsp:spPr>
        <a:xfrm>
          <a:off x="0" y="2384028"/>
          <a:ext cx="8099910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43" tIns="395732" rIns="62864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Usnadňuje nám přežití</a:t>
          </a:r>
          <a:endParaRPr lang="en-US" sz="1900" kern="1200"/>
        </a:p>
      </dsp:txBody>
      <dsp:txXfrm>
        <a:off x="0" y="2384028"/>
        <a:ext cx="8099910" cy="807975"/>
      </dsp:txXfrm>
    </dsp:sp>
    <dsp:sp modelId="{A2D85751-0110-4F2D-BC25-45DB9436859C}">
      <dsp:nvSpPr>
        <dsp:cNvPr id="0" name=""/>
        <dsp:cNvSpPr/>
      </dsp:nvSpPr>
      <dsp:spPr>
        <a:xfrm>
          <a:off x="404995" y="2103588"/>
          <a:ext cx="5669937" cy="56088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310" tIns="0" rIns="21431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K čemu ji máme?</a:t>
          </a:r>
          <a:endParaRPr lang="en-US" sz="1900" kern="1200"/>
        </a:p>
      </dsp:txBody>
      <dsp:txXfrm>
        <a:off x="432375" y="2130968"/>
        <a:ext cx="5615177" cy="506120"/>
      </dsp:txXfrm>
    </dsp:sp>
    <dsp:sp modelId="{E40A60F5-FBCC-48AB-95E4-900FF07ACEBB}">
      <dsp:nvSpPr>
        <dsp:cNvPr id="0" name=""/>
        <dsp:cNvSpPr/>
      </dsp:nvSpPr>
      <dsp:spPr>
        <a:xfrm>
          <a:off x="0" y="3575043"/>
          <a:ext cx="809991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6687B-EFC9-481D-A39D-3424B418EACB}">
      <dsp:nvSpPr>
        <dsp:cNvPr id="0" name=""/>
        <dsp:cNvSpPr/>
      </dsp:nvSpPr>
      <dsp:spPr>
        <a:xfrm>
          <a:off x="404995" y="3294603"/>
          <a:ext cx="5669937" cy="56088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310" tIns="0" rIns="21431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Hmotná x duchovní kultura</a:t>
          </a:r>
          <a:endParaRPr lang="en-US" sz="1900" kern="1200"/>
        </a:p>
      </dsp:txBody>
      <dsp:txXfrm>
        <a:off x="432375" y="3321983"/>
        <a:ext cx="5615177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D43ED-9107-4AA2-BFF4-4F461E831C21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21D24-6758-41B3-BCBE-C74C49DEC5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52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04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01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68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363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4176"/>
            <a:ext cx="212598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0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37744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493008"/>
            <a:ext cx="212598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54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443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24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476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02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7FB25-1708-4BB2-86AC-D1983657C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17466"/>
            <a:ext cx="6858000" cy="69249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2F8446-71CE-4048-A5BF-2FC3A85B3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A1CD69-B195-414F-BF0B-0095F4F1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8B876F40-E8EE-49CB-802D-A623525F573D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B9858C-CBB6-4574-8EAE-1E3B4194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BBDF06-357A-47AF-A020-0606D7D4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8291E186-60D9-40F9-A63E-5F4A30AA32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585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212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950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689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38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81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044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978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155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163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21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06F4A-19E5-4BB7-B2C4-F53A038F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27699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41B35E-95D2-408C-8B45-5DAFD91F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2459482"/>
            <a:ext cx="6797992" cy="13849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98C417-223A-4C05-8EEB-975ECF91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8B876F40-E8EE-49CB-802D-A623525F573D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A78371-4C1F-41BB-A59A-6B389D05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0F8F15-F3C2-4879-975F-713EAF57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8291E186-60D9-40F9-A63E-5F4A30AA32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408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200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182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912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185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9E225E-B88A-4BF0-82A0-5743D58E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879423-C00A-4FF1-8369-8BFCADD1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692198-8D48-4C39-98B8-1AAAE74E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98E07-59BC-472C-8A6D-D7908565C1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7705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D3624-F4FA-4FD5-B942-CD22093D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C1A782-80E9-4482-AF2F-524820D6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0A6FF2-05C7-4E91-9F3D-992C28FA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2FC1D-B2E7-4867-BE4A-81744630ED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0104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C0752C-1866-459D-B76A-9959207D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E89763-9493-4C00-8A19-9F5F6EAD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102A16-D7F9-41CF-8061-3EE0F25A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21212-A271-4E87-BC79-40BF9FAFE6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0372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CC4C90A-A184-414A-9B7E-F3C3268B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1755AA5-A307-49EE-8DDA-3C6235C9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C8AB6D1-2C97-4C01-AF27-A9FCEACD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BDE33-9D2B-4B96-A7E8-867CD1E1F4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9420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4D62447-6795-4E47-B390-EAF519F4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64E134D5-5C99-4DC3-8F46-C22F96C7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1664656-A034-4EF4-94F4-459D6432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9C116-F0A9-4650-ACE1-5C6202AEDF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7583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7FEB9F74-052A-4134-9D85-51E82D8F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9A89793-3CD3-4900-9888-EE9D9916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681AF0B-2D46-44F2-A00D-02AAE62A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F7919-790D-4EB9-A9D6-9FAD461F8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16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2769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138499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138499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35526A9D-66E7-4E0E-B13E-8494BDB1FCD5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7EE98827-FBAD-4118-AB91-10551E8AB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805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B5CD8A55-91EE-4805-B929-39B8B442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890E65BB-9287-48C0-807F-999CE81F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6FB50EE-3656-4121-BD7E-1E59A295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3F1E5-91FA-4F71-BBC0-297F2D778B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9255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3ADF103-6275-41C5-A797-EE2A84E4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779B935-5538-4C10-B3EC-46C26092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6386769-BD9D-4B9A-B4F6-3DCD5A1F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80ECD-7991-4BE3-8F62-5DEC4099B9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981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91C66DB-1830-40E5-887B-24726A2C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3C6C080-3598-4756-8557-39D8155E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64EA01F-1CE6-479D-850B-0CCE3631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8ADA-C2A2-48FB-A181-F74DDDF225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8160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58484-E0B1-454D-918D-31AF0F12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56293-EF34-4FDA-9835-72E57E04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14A833-8A63-4DCA-A277-00322E41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D0CC0-70D0-4EDA-B093-25F18E777D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160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00B2C6-5E0A-49FC-9121-B2B8AB50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073600-7557-43AD-9F9F-241B9B19A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90BD8-F175-4946-9460-82653326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EF72B-EF9A-450E-B3A4-63C85B8053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2758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1618292C-433F-4B40-9B47-D603C0E8A2C5}"/>
              </a:ext>
            </a:extLst>
          </p:cNvPr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1AB05C-E2A2-4263-ACED-15971BBE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44B6-4443-41FC-97CB-20F410B230E3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297953-B97C-4751-8C3A-4DBC5129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816FBB-F1B6-4BF3-ABCF-D098B549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2B6AA-DE37-4C6F-9D1A-7BE381F12F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039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704DB-BA73-4758-A477-877FEBB5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AD6-B08A-4A17-AF08-F070D6B40F21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7BA5-9267-4B58-8A6B-F8CA1B73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23238-DE21-49E9-AACC-CCDD022E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F9480-7D84-4BF2-967A-53A5EFC50F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956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BFF58850-1681-417C-A376-328832381379}"/>
              </a:ext>
            </a:extLst>
          </p:cNvPr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B19B4A-F2EC-4998-BE36-3D4009A5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0761C-D0A6-40E3-9C69-A0B24088C5F6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EE032-6A3D-4A18-8695-7922252B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7123D-64F3-4843-BE8B-7C783FC3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A9866-E233-4792-BD20-004B6661B8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461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8B1DF6-6C58-4B4C-8B0E-B79FFD62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22429-A55C-422B-848D-F85569644235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539107-9AA5-41B1-B253-74574289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DF057E-F1B8-4493-A796-ECDF9526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E0C09-72AB-4A61-947F-A3C8025E57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7216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80552C03-D902-4B45-826E-0B98C30B4B18}"/>
              </a:ext>
            </a:extLst>
          </p:cNvPr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AAEA1EC-A0FF-4C65-8C51-C01D4540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37CA-53EA-48D6-B042-4F126478F789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10F53E9-37F2-409E-B6F2-D83B0C6E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34BFEFA-B7AE-4009-9121-E15685ED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EE714-7058-43D1-BA42-09D83C6F71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964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27699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77666" y="9944862"/>
            <a:ext cx="1737264" cy="276999"/>
          </a:xfrm>
        </p:spPr>
        <p:txBody>
          <a:bodyPr/>
          <a:lstStyle/>
          <a:p>
            <a:fld id="{35526A9D-66E7-4E0E-B13E-8494BDB1FCD5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68130" y="9944862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438394" y="9944862"/>
            <a:ext cx="1737264" cy="276999"/>
          </a:xfrm>
        </p:spPr>
        <p:txBody>
          <a:bodyPr/>
          <a:lstStyle/>
          <a:p>
            <a:fld id="{7EE98827-FBAD-4118-AB91-10551E8AB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623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C9A769-547B-4EFD-A790-03DEAC80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A1BA1-6335-4D6E-8CDB-695A61FD766A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C3178E-4E6A-4482-992B-408A04998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FA4783-73F1-4EAB-96F4-AC5D62F6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63CE6-89F0-4240-AED8-06BAE18B97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031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5F3152B-1165-4CF2-8BF7-C842672E2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F6C2-40A2-4048-9184-A5909EA123A9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24F3B7-CB04-4567-8BBE-2036D5A8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BAA805-2EA3-471A-BE0A-CDD0BBCA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06E6E-7748-46B5-BCA3-99C272ADC5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3674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DFCE9128-D286-4544-BCF1-4458E27F6199}"/>
              </a:ext>
            </a:extLst>
          </p:cNvPr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54A5992-E09E-4224-8351-C9455A5C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871E4-3739-4206-865A-3DF6B478BF0E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B1E428D-5618-4B03-A37A-8732664A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ECD0BC-68EB-4233-A2B9-08244C02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4CEA0-7545-4B47-B056-786E9E090A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919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79DF03-3E2C-4506-8251-4A32B514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6621-4D74-4370-B2FF-1C0062BCFC48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8DD5DD-C93A-4A59-A4D7-32503AA3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9456C-0A30-421C-AC02-648C2B37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9CCD5-22DD-4B0B-9BD0-61B9BAAF68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1930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7AC33-F1FD-4773-9D52-A42F326C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3E2BC-4DA5-4C4F-A013-C836B4C3FF78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D60E1-089A-4D4C-829D-94DD3D6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26FC-AD16-409D-ACFA-BD85CBCD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6B578-A5BA-43BD-AD14-E524914F86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42326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97467-6178-405F-920C-2170079D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78807-6273-41EC-B092-04AF49CCDDFB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9BD91-4537-436A-8999-69C7CDFC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64A28-BD5B-4FF6-A843-D38B0359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7DE8A-80FF-4B7D-B168-C632644E07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1258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4FD3D8B-33A0-4830-94C5-3D0F1399A367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D857F471-8801-4F41-B752-DCF21500FC8A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FD50875-1C46-47C1-86AA-DA033D6029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C4716D6-63F6-4A3F-8DA7-89153F1CD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91E9435-1978-482E-B105-F956C0ADB9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329B3344-A953-420F-BF06-6DAA206C3DA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13D0F78B-9F06-4446-9CC0-5868EFB1EF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0C787566-A99F-4851-9B48-10B04C2C42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D4DC114D-4357-4993-93C9-DE19B9621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92696C06-02FB-462A-A16C-3A985837CF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3022664C-294B-41CF-96A6-CC829CBA07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E1C9042D-80BD-4316-942B-3B4C714A0299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E2A4F54-D4D4-449E-A5C3-442917422641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600DCB50-227E-40AA-A84C-EB9C2FDBD783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A2BDACC7-B1EB-4A63-8778-000B9254D94E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6666E35B-50AE-464C-8AEE-122E7C28C28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E6B2F9E5-B025-4FFA-8ECB-9CD3FC49BD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C776F44A-F801-46DE-B679-34699C7640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FCB931CD-3276-4E71-9D43-5A091C21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68467DA9-C25A-4102-A63B-845AF4023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DD639B08-04F0-4499-9380-EB9FA0531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A278EE2D-7226-4F22-8151-1048F7A3680C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056447500 w 4288"/>
              <a:gd name="T3" fmla="*/ 645160443 h 459"/>
              <a:gd name="T4" fmla="*/ 2147483646 w 4288"/>
              <a:gd name="T5" fmla="*/ 362902749 h 459"/>
              <a:gd name="T6" fmla="*/ 2147483646 w 4288"/>
              <a:gd name="T7" fmla="*/ 947579400 h 459"/>
              <a:gd name="T8" fmla="*/ 2147483646 w 4288"/>
              <a:gd name="T9" fmla="*/ 383064013 h 459"/>
              <a:gd name="T10" fmla="*/ 2147483646 w 4288"/>
              <a:gd name="T11" fmla="*/ 1149192039 h 459"/>
              <a:gd name="T12" fmla="*/ 2147483646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34EBF9E9-1A1D-4BAE-AD7D-48D68D01D893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80645000 h 240"/>
              <a:gd name="T2" fmla="*/ 705643750 w 560"/>
              <a:gd name="T3" fmla="*/ 362902500 h 240"/>
              <a:gd name="T4" fmla="*/ 1129030000 w 560"/>
              <a:gd name="T5" fmla="*/ 40322500 h 240"/>
              <a:gd name="T6" fmla="*/ 1411287500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C93B43CA-2A37-4656-9253-DCF536237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11196E0-9229-401E-94CA-4148E98A0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6762BCF9-60F3-469A-9B43-466FB90E4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B12F5C9-ECF1-4881-AC25-2B0CAAA4A4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5196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5E66E3-EAF2-46B9-9E52-E7AA5BE30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61CA1B-25AB-49BD-9D34-B4D7A76C4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1EE4385-9F49-4295-8118-38D02C067D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F8FEB-B27C-4989-82D6-BA4C925035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6237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8C47B9-F4A8-4F41-AB70-C39FDA65A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A58FC3-15D8-4AB6-B8E6-F161C39EB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C61060B-D694-4236-9749-B81241BEC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19FDA-32C0-4D0F-9144-5381865D85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9841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860A0B-B805-4C9F-B0CE-13C7B9452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510B87-8399-440F-A708-36331084A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73A3D6E-7835-400C-B3DA-20A4A1292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9A115-9C28-4F9B-A9FD-7068AB31E0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302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57F5420-C540-4F76-8DD5-70595789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2BB4CCB-5096-4328-89D9-DC140740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50361E6-1577-4BDE-8780-67DE2CB5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5AAF0-D85D-41B0-9EC5-93C8186691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27424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B652304-DCD4-4910-ACD8-3FD1E6100F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53310B3-6A1B-4F97-9140-3E399C9A5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CBF224B-4B32-444F-B79C-78E9C5A39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49396-9741-4184-8B35-85EF1BDEBC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6554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923351-0612-4FCE-B48A-D1EA61D46E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429B02-D99E-46C7-AD75-0217F5C65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D5C9AAA-918E-48B2-98AE-B03F842E1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2D8E9-7C5E-438D-BD2A-B00D242319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9802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34F45BA-BA59-40AB-B66E-4F0608C78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9DD0CBE-5A7C-4AF8-BD5B-257F93D53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A5A740C-F58A-45CA-8C4C-01275689D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72FB4-B7E5-42BB-B46A-7C5A361178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171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197520-7027-46EA-97F7-A1322E0AC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19598-B629-4195-82BB-2FBA6E26E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E53D2E6-7632-4F89-B927-2AA6C2CF7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7D80D-165F-4BB1-9AF3-AF02BDF526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3989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020EF8-31BB-4242-B23E-5FBAA0CEE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9E5710-4A5A-4850-BB69-E20FBD955D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FEA6D69-2954-47E3-9A53-8F40DABFC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74088-223B-4645-BF0B-FE5D672A417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359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5F5659-511A-4715-82BF-CCBE905D95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566B38-6DB1-4F5C-9CC5-963187621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D14CF7-01B6-4225-A994-8FBA3EAF2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42A8B-7676-4B9E-9448-B7DC8115D7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4501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A485F0-E199-4533-9E26-2CAE66807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D4CC06-6250-4417-A402-2A00D06E3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162C7FF-D379-4C27-B804-C45F2D304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DFADB-B567-4AE5-B746-4D2894374D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66302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B0DCC-8E1C-425C-A589-4AD8D47B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FC0D3-ED4F-49FD-A434-A1393AB99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1683C6-A610-485E-B25A-F7C4637F9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B625B-98E0-4444-9927-D435513911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42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5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9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29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AFC9E-F254-46AD-90F5-91235BF5E54A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81F108B6-1808-4060-8875-AECF169624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46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6A1C-2B5C-4C9F-9828-2722445B8DB9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72A84EED-9B5B-4FCF-91E9-D273FAC89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62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4CA75B3-3A17-43C7-92EB-04CD69DE57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A55ABD2B-DABF-450C-B871-FC609C054E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150630-244C-4D64-8F85-8F34DAE8F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9D3FF-778E-4FBE-AF5C-70361473B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CD2502-CC73-4936-9930-D2B1764B7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92E0F08-98D8-4C3B-8716-A34CAF1CCC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524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9AA0A4-8AD9-44AB-8C72-3DA2F6271F4B}"/>
              </a:ext>
            </a:extLst>
          </p:cNvPr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FC065-92F7-465C-8015-5E4B160B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864D4F8-C46D-48E8-B6D4-87C8777A3D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1D312-21A6-4849-AAB0-A0983B8119F5}"/>
              </a:ext>
            </a:extLst>
          </p:cNvPr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274B-0996-41CD-80EB-37983E5DB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E5F852-75B2-45C5-85D3-F700E89966AF}" type="datetimeFigureOut">
              <a:rPr lang="cs-CZ"/>
              <a:pPr>
                <a:defRPr/>
              </a:pPr>
              <a:t>03.11.2024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B1E9-070C-4E11-8A55-2A9E263FB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59F43-CCB6-492A-BEFE-273D53082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fld id="{D6E83F57-1935-46D0-A8F9-0DE4BA9082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1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>
            <a:extLst>
              <a:ext uri="{FF2B5EF4-FFF2-40B4-BE49-F238E27FC236}">
                <a16:creationId xmlns:a16="http://schemas.microsoft.com/office/drawing/2014/main" id="{6940C9B4-45D9-4462-9C55-ACD42E6113FC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465160249 w 2903"/>
              <a:gd name="T1" fmla="*/ 138463012 h 3686"/>
              <a:gd name="T2" fmla="*/ 411001033 w 2903"/>
              <a:gd name="T3" fmla="*/ 25582090 h 3686"/>
              <a:gd name="T4" fmla="*/ 359085058 w 2903"/>
              <a:gd name="T5" fmla="*/ 0 h 3686"/>
              <a:gd name="T6" fmla="*/ 17625693 w 2903"/>
              <a:gd name="T7" fmla="*/ 898890480 h 3686"/>
              <a:gd name="T8" fmla="*/ 17625693 w 2903"/>
              <a:gd name="T9" fmla="*/ 1032237527 h 3686"/>
              <a:gd name="T10" fmla="*/ 0 w 2903"/>
              <a:gd name="T11" fmla="*/ 1161107043 h 3686"/>
              <a:gd name="T12" fmla="*/ 11536839 w 2903"/>
              <a:gd name="T13" fmla="*/ 1178694836 h 3686"/>
              <a:gd name="T14" fmla="*/ 70663288 w 2903"/>
              <a:gd name="T15" fmla="*/ 1072849144 h 3686"/>
              <a:gd name="T16" fmla="*/ 118573533 w 2903"/>
              <a:gd name="T17" fmla="*/ 1032237527 h 3686"/>
              <a:gd name="T18" fmla="*/ 465160249 w 2903"/>
              <a:gd name="T19" fmla="*/ 138463012 h 3686"/>
              <a:gd name="T20" fmla="*/ 465160249 w 2903"/>
              <a:gd name="T21" fmla="*/ 13846301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BAF4F22-CBC4-49D8-A01F-1D8ED70C0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BA3D097-4245-406D-8B26-B6AD37A0B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FFE3B68-9448-4E70-9F84-147EC367ED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3E8EA16F-31D6-4DF6-A05D-33893CA621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67" name="Rectangle 7">
            <a:extLst>
              <a:ext uri="{FF2B5EF4-FFF2-40B4-BE49-F238E27FC236}">
                <a16:creationId xmlns:a16="http://schemas.microsoft.com/office/drawing/2014/main" id="{914CCF82-DE41-49FC-9C35-346F261724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E4BEAA4-229B-4F13-B1C8-C4785E10D0E5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6" name="Freeform 8">
            <a:extLst>
              <a:ext uri="{FF2B5EF4-FFF2-40B4-BE49-F238E27FC236}">
                <a16:creationId xmlns:a16="http://schemas.microsoft.com/office/drawing/2014/main" id="{AE825582-0655-480B-B02C-BBF8B4488B33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909239838 h 3703"/>
              <a:gd name="T4" fmla="*/ 20989661 w 2911"/>
              <a:gd name="T5" fmla="*/ 1026623476 h 3703"/>
              <a:gd name="T6" fmla="*/ 0 w 2911"/>
              <a:gd name="T7" fmla="*/ 1165174497 h 3703"/>
              <a:gd name="T8" fmla="*/ 8011272 w 2911"/>
              <a:gd name="T9" fmla="*/ 1187624598 h 3703"/>
              <a:gd name="T10" fmla="*/ 67615873 w 2911"/>
              <a:gd name="T11" fmla="*/ 1075051858 h 3703"/>
              <a:gd name="T12" fmla="*/ 122252957 w 2911"/>
              <a:gd name="T13" fmla="*/ 1032717091 h 3703"/>
              <a:gd name="T14" fmla="*/ 466420234 w 2911"/>
              <a:gd name="T15" fmla="*/ 137267738 h 3703"/>
              <a:gd name="T16" fmla="*/ 414827305 w 2911"/>
              <a:gd name="T17" fmla="*/ 30789179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7" name="Freeform 9">
            <a:extLst>
              <a:ext uri="{FF2B5EF4-FFF2-40B4-BE49-F238E27FC236}">
                <a16:creationId xmlns:a16="http://schemas.microsoft.com/office/drawing/2014/main" id="{9FF2C9F7-2B30-4C77-A125-D75ACD9157AC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795925910 h 2777"/>
              <a:gd name="T2" fmla="*/ 69271991 w 2561"/>
              <a:gd name="T3" fmla="*/ 817705678 h 2777"/>
              <a:gd name="T4" fmla="*/ 118018666 w 2561"/>
              <a:gd name="T5" fmla="*/ 889450897 h 2777"/>
              <a:gd name="T6" fmla="*/ 410660494 w 2561"/>
              <a:gd name="T7" fmla="*/ 127796260 h 2777"/>
              <a:gd name="T8" fmla="*/ 339624568 w 2561"/>
              <a:gd name="T9" fmla="*/ 26263738 h 2777"/>
              <a:gd name="T10" fmla="*/ 304347469 w 2561"/>
              <a:gd name="T11" fmla="*/ 0 h 2777"/>
              <a:gd name="T12" fmla="*/ 0 w 2561"/>
              <a:gd name="T13" fmla="*/ 795925910 h 2777"/>
              <a:gd name="T14" fmla="*/ 0 w 2561"/>
              <a:gd name="T15" fmla="*/ 79592591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058" name="Group 10">
            <a:extLst>
              <a:ext uri="{FF2B5EF4-FFF2-40B4-BE49-F238E27FC236}">
                <a16:creationId xmlns:a16="http://schemas.microsoft.com/office/drawing/2014/main" id="{58890877-F0EC-4F37-A3EA-6C99270043CF}"/>
              </a:ext>
            </a:extLst>
          </p:cNvPr>
          <p:cNvGrpSpPr>
            <a:grpSpLocks/>
          </p:cNvGrpSpPr>
          <p:nvPr/>
        </p:nvGrpSpPr>
        <p:grpSpPr bwMode="auto">
          <a:xfrm>
            <a:off x="0" y="5611813"/>
            <a:ext cx="900113" cy="1246187"/>
            <a:chOff x="5" y="3490"/>
            <a:chExt cx="1124" cy="785"/>
          </a:xfrm>
        </p:grpSpPr>
        <p:sp>
          <p:nvSpPr>
            <p:cNvPr id="2075" name="Freeform 11">
              <a:extLst>
                <a:ext uri="{FF2B5EF4-FFF2-40B4-BE49-F238E27FC236}">
                  <a16:creationId xmlns:a16="http://schemas.microsoft.com/office/drawing/2014/main" id="{B94BFCAF-E40D-4909-B8EB-1FDF6AA2B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6" name="Freeform 12">
              <a:extLst>
                <a:ext uri="{FF2B5EF4-FFF2-40B4-BE49-F238E27FC236}">
                  <a16:creationId xmlns:a16="http://schemas.microsoft.com/office/drawing/2014/main" id="{7E08E4CA-00D8-4BEA-84F7-204242976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7" name="Freeform 13">
              <a:extLst>
                <a:ext uri="{FF2B5EF4-FFF2-40B4-BE49-F238E27FC236}">
                  <a16:creationId xmlns:a16="http://schemas.microsoft.com/office/drawing/2014/main" id="{DFB85ABB-9D7F-4651-A1A5-24EB2E2717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8" name="Freeform 14">
              <a:extLst>
                <a:ext uri="{FF2B5EF4-FFF2-40B4-BE49-F238E27FC236}">
                  <a16:creationId xmlns:a16="http://schemas.microsoft.com/office/drawing/2014/main" id="{4FE757F4-D5DA-4182-A84C-3C4AB80E04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9" name="Freeform 15">
              <a:extLst>
                <a:ext uri="{FF2B5EF4-FFF2-40B4-BE49-F238E27FC236}">
                  <a16:creationId xmlns:a16="http://schemas.microsoft.com/office/drawing/2014/main" id="{4FCBED7F-6FFE-4147-9C86-0C6A37359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80" name="Freeform 16">
              <a:extLst>
                <a:ext uri="{FF2B5EF4-FFF2-40B4-BE49-F238E27FC236}">
                  <a16:creationId xmlns:a16="http://schemas.microsoft.com/office/drawing/2014/main" id="{615E5406-29A7-425F-8598-CAFC347F4C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81" name="Freeform 17">
              <a:extLst>
                <a:ext uri="{FF2B5EF4-FFF2-40B4-BE49-F238E27FC236}">
                  <a16:creationId xmlns:a16="http://schemas.microsoft.com/office/drawing/2014/main" id="{70F23D45-7804-4847-8273-4381B0FD9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82" name="Freeform 18">
              <a:extLst>
                <a:ext uri="{FF2B5EF4-FFF2-40B4-BE49-F238E27FC236}">
                  <a16:creationId xmlns:a16="http://schemas.microsoft.com/office/drawing/2014/main" id="{65F937F6-F426-4026-B25D-DA5D26F19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83" name="Freeform 19">
              <a:extLst>
                <a:ext uri="{FF2B5EF4-FFF2-40B4-BE49-F238E27FC236}">
                  <a16:creationId xmlns:a16="http://schemas.microsoft.com/office/drawing/2014/main" id="{8F75F45B-01F7-45F3-9372-1DA7440AB2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084" name="Group 20">
              <a:extLst>
                <a:ext uri="{FF2B5EF4-FFF2-40B4-BE49-F238E27FC236}">
                  <a16:creationId xmlns:a16="http://schemas.microsoft.com/office/drawing/2014/main" id="{EBC8DA77-A7D6-44FA-8E7B-8DC6373A612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>
                <a:extLst>
                  <a:ext uri="{FF2B5EF4-FFF2-40B4-BE49-F238E27FC236}">
                    <a16:creationId xmlns:a16="http://schemas.microsoft.com/office/drawing/2014/main" id="{927C0F02-B9DC-484F-9308-2B2C8FFB7F5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>
                  <a:extLst>
                    <a:ext uri="{FF2B5EF4-FFF2-40B4-BE49-F238E27FC236}">
                      <a16:creationId xmlns:a16="http://schemas.microsoft.com/office/drawing/2014/main" id="{0B9B9B20-1618-46B9-8349-1556F8618D8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9" name="Freeform 23">
                  <a:extLst>
                    <a:ext uri="{FF2B5EF4-FFF2-40B4-BE49-F238E27FC236}">
                      <a16:creationId xmlns:a16="http://schemas.microsoft.com/office/drawing/2014/main" id="{1ED36F46-E2FC-427C-A95D-935590241FB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100" name="Freeform 24">
                  <a:extLst>
                    <a:ext uri="{FF2B5EF4-FFF2-40B4-BE49-F238E27FC236}">
                      <a16:creationId xmlns:a16="http://schemas.microsoft.com/office/drawing/2014/main" id="{5D539CDC-882C-485A-A432-C12915B902A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086" name="Freeform 25">
                <a:extLst>
                  <a:ext uri="{FF2B5EF4-FFF2-40B4-BE49-F238E27FC236}">
                    <a16:creationId xmlns:a16="http://schemas.microsoft.com/office/drawing/2014/main" id="{79DD0428-BE9F-4F02-A4D4-9AE7F19E73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87" name="Freeform 26">
                <a:extLst>
                  <a:ext uri="{FF2B5EF4-FFF2-40B4-BE49-F238E27FC236}">
                    <a16:creationId xmlns:a16="http://schemas.microsoft.com/office/drawing/2014/main" id="{E559FF50-639B-4D20-9615-18405723C5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88" name="Freeform 27">
                <a:extLst>
                  <a:ext uri="{FF2B5EF4-FFF2-40B4-BE49-F238E27FC236}">
                    <a16:creationId xmlns:a16="http://schemas.microsoft.com/office/drawing/2014/main" id="{F9813AF2-1F7E-4521-B5C3-D308F02C23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2089" name="Group 28">
                <a:extLst>
                  <a:ext uri="{FF2B5EF4-FFF2-40B4-BE49-F238E27FC236}">
                    <a16:creationId xmlns:a16="http://schemas.microsoft.com/office/drawing/2014/main" id="{0D97A919-1D8A-42F7-9D66-BC8BD5FEA6D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>
                  <a:extLst>
                    <a:ext uri="{FF2B5EF4-FFF2-40B4-BE49-F238E27FC236}">
                      <a16:creationId xmlns:a16="http://schemas.microsoft.com/office/drawing/2014/main" id="{5FE53FA9-062D-44D0-96B0-E6A9F6F61D3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1" name="Freeform 30">
                  <a:extLst>
                    <a:ext uri="{FF2B5EF4-FFF2-40B4-BE49-F238E27FC236}">
                      <a16:creationId xmlns:a16="http://schemas.microsoft.com/office/drawing/2014/main" id="{A6645A94-186E-4CF1-A440-BE9D2447205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2" name="Freeform 31">
                  <a:extLst>
                    <a:ext uri="{FF2B5EF4-FFF2-40B4-BE49-F238E27FC236}">
                      <a16:creationId xmlns:a16="http://schemas.microsoft.com/office/drawing/2014/main" id="{3E0696B8-40D8-4184-9E9C-1C528ACE992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3" name="Freeform 32">
                  <a:extLst>
                    <a:ext uri="{FF2B5EF4-FFF2-40B4-BE49-F238E27FC236}">
                      <a16:creationId xmlns:a16="http://schemas.microsoft.com/office/drawing/2014/main" id="{A4C2A189-0B3A-46AB-B4A8-E5ECD3D14B4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4" name="Freeform 33">
                  <a:extLst>
                    <a:ext uri="{FF2B5EF4-FFF2-40B4-BE49-F238E27FC236}">
                      <a16:creationId xmlns:a16="http://schemas.microsoft.com/office/drawing/2014/main" id="{2A61D045-A55F-4705-A4B1-D2AA110171D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5" name="Freeform 34">
                  <a:extLst>
                    <a:ext uri="{FF2B5EF4-FFF2-40B4-BE49-F238E27FC236}">
                      <a16:creationId xmlns:a16="http://schemas.microsoft.com/office/drawing/2014/main" id="{5B6896FF-0B6D-4027-895E-C4F226FCA5E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6" name="Freeform 35">
                  <a:extLst>
                    <a:ext uri="{FF2B5EF4-FFF2-40B4-BE49-F238E27FC236}">
                      <a16:creationId xmlns:a16="http://schemas.microsoft.com/office/drawing/2014/main" id="{28F23FB5-57CD-483F-AD1A-7BE8A66F1F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97" name="Freeform 36">
                  <a:extLst>
                    <a:ext uri="{FF2B5EF4-FFF2-40B4-BE49-F238E27FC236}">
                      <a16:creationId xmlns:a16="http://schemas.microsoft.com/office/drawing/2014/main" id="{9A0461D2-D2EB-4535-8A57-6487F3718E0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grpSp>
        <p:nvGrpSpPr>
          <p:cNvPr id="2059" name="Group 37">
            <a:extLst>
              <a:ext uri="{FF2B5EF4-FFF2-40B4-BE49-F238E27FC236}">
                <a16:creationId xmlns:a16="http://schemas.microsoft.com/office/drawing/2014/main" id="{A4148D6A-D4DB-4B81-9DAF-01DF032C3BA3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>
              <a:extLst>
                <a:ext uri="{FF2B5EF4-FFF2-40B4-BE49-F238E27FC236}">
                  <a16:creationId xmlns:a16="http://schemas.microsoft.com/office/drawing/2014/main" id="{7D039080-F969-4080-BD2D-226522A8482C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4" name="Freeform 39">
              <a:extLst>
                <a:ext uri="{FF2B5EF4-FFF2-40B4-BE49-F238E27FC236}">
                  <a16:creationId xmlns:a16="http://schemas.microsoft.com/office/drawing/2014/main" id="{466BC97D-CB4B-465F-A163-D108ECA7E69C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60" name="Group 40">
            <a:extLst>
              <a:ext uri="{FF2B5EF4-FFF2-40B4-BE49-F238E27FC236}">
                <a16:creationId xmlns:a16="http://schemas.microsoft.com/office/drawing/2014/main" id="{3427A04F-6770-4E96-B013-464723A0E527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>
              <a:extLst>
                <a:ext uri="{FF2B5EF4-FFF2-40B4-BE49-F238E27FC236}">
                  <a16:creationId xmlns:a16="http://schemas.microsoft.com/office/drawing/2014/main" id="{7A1A87B5-55C5-4757-8BB9-5CBA42B3F34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>
                <a:extLst>
                  <a:ext uri="{FF2B5EF4-FFF2-40B4-BE49-F238E27FC236}">
                    <a16:creationId xmlns:a16="http://schemas.microsoft.com/office/drawing/2014/main" id="{4758CB87-36B6-4F4D-86E6-E10FEFDC73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2064" name="Group 43">
                <a:extLst>
                  <a:ext uri="{FF2B5EF4-FFF2-40B4-BE49-F238E27FC236}">
                    <a16:creationId xmlns:a16="http://schemas.microsoft.com/office/drawing/2014/main" id="{A1F291D1-661D-4668-8276-4A1C0D573A6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>
                  <a:extLst>
                    <a:ext uri="{FF2B5EF4-FFF2-40B4-BE49-F238E27FC236}">
                      <a16:creationId xmlns:a16="http://schemas.microsoft.com/office/drawing/2014/main" id="{68A13B33-1E5E-4CD8-A089-0F797F25AB5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66" name="Freeform 45">
                  <a:extLst>
                    <a:ext uri="{FF2B5EF4-FFF2-40B4-BE49-F238E27FC236}">
                      <a16:creationId xmlns:a16="http://schemas.microsoft.com/office/drawing/2014/main" id="{94B4C384-B5B3-4266-99A1-AAF69FA1617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67" name="Freeform 46">
                  <a:extLst>
                    <a:ext uri="{FF2B5EF4-FFF2-40B4-BE49-F238E27FC236}">
                      <a16:creationId xmlns:a16="http://schemas.microsoft.com/office/drawing/2014/main" id="{4835EE74-193A-473F-B25E-F2845F84497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68" name="Freeform 47">
                  <a:extLst>
                    <a:ext uri="{FF2B5EF4-FFF2-40B4-BE49-F238E27FC236}">
                      <a16:creationId xmlns:a16="http://schemas.microsoft.com/office/drawing/2014/main" id="{34F5CC41-08FA-4A5F-B421-38503AE4A57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69" name="Freeform 48">
                  <a:extLst>
                    <a:ext uri="{FF2B5EF4-FFF2-40B4-BE49-F238E27FC236}">
                      <a16:creationId xmlns:a16="http://schemas.microsoft.com/office/drawing/2014/main" id="{628099A0-8889-4998-A226-7E63001D04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0" name="Freeform 49">
                  <a:extLst>
                    <a:ext uri="{FF2B5EF4-FFF2-40B4-BE49-F238E27FC236}">
                      <a16:creationId xmlns:a16="http://schemas.microsoft.com/office/drawing/2014/main" id="{F17A96BB-4C23-48D7-B55E-27EE20C85FC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1" name="Freeform 50">
                  <a:extLst>
                    <a:ext uri="{FF2B5EF4-FFF2-40B4-BE49-F238E27FC236}">
                      <a16:creationId xmlns:a16="http://schemas.microsoft.com/office/drawing/2014/main" id="{D2583257-4C2E-4C7F-B34D-F7B8517EB58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72" name="Freeform 51">
                  <a:extLst>
                    <a:ext uri="{FF2B5EF4-FFF2-40B4-BE49-F238E27FC236}">
                      <a16:creationId xmlns:a16="http://schemas.microsoft.com/office/drawing/2014/main" id="{EA440A25-C112-422C-866C-D6057F0C927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2062" name="Line 52">
              <a:extLst>
                <a:ext uri="{FF2B5EF4-FFF2-40B4-BE49-F238E27FC236}">
                  <a16:creationId xmlns:a16="http://schemas.microsoft.com/office/drawing/2014/main" id="{A3BE41D0-28FD-4E43-A79C-782C45B2E6A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5386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8103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hyperlink" Target="https://commons.wikimedia.org/wiki/File:Tuen_Mun_Road_Traffic_Accident_201304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happy-family-hugging-outdoors-4543633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atebniasistentka.cz/svatba-v-kostele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nio.com/cs/media/manzelstvi-svatba-oficialni-obrad-nevesta" TargetMode="Externa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70959-united-wealth-money-dollar-illustration-states-stock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the-sociology-of-socialization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ozhlas.cz/zpravy-domov/ceska-spolecnost-vyzkum-tridy-kalkulacka_1909171000_zlo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t%C3%A1tn%C3%AD_vyznamen%C3%A1n%C3%AD_%C4%8Cesk%C3%A9_republiky" TargetMode="External"/><Relationship Id="rId7" Type="http://schemas.openxmlformats.org/officeDocument/2006/relationships/hyperlink" Target="http://thecollaboratory.wikidot.com/2013-fall-sociology-accelerated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hyperlink" Target="http://www.publicdomainpictures.net/view-image.php?image=31820&amp;picture=security-camera" TargetMode="Externa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efenceimages/7093851435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didyouknowfacts.com/conformity-elevator-candid-camera-taught-us-human-behavior/" TargetMode="Externa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sQnDq_bVBUw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Zlo%C4%8Din_proti_lidskosti" TargetMode="External"/><Relationship Id="rId2" Type="http://schemas.openxmlformats.org/officeDocument/2006/relationships/hyperlink" Target="http://cs.wikipedia.org/wiki/Latina" TargetMode="Externa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cs.wikipedia.org/wiki/Etnikum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7jUJUa77kk" TargetMode="External"/><Relationship Id="rId2" Type="http://schemas.openxmlformats.org/officeDocument/2006/relationships/hyperlink" Target="https://www.youtube.com/watch?v=XHIhkM1cAv4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pxhere.com/cs/photo/871899" TargetMode="External"/><Relationship Id="rId7" Type="http://schemas.openxmlformats.org/officeDocument/2006/relationships/hyperlink" Target="http://sitn.hms.harvard.edu/seminars/2013/sparking-scientific-curiosity-revolutions-in-the-way-we-teach-and-learn/" TargetMode="External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hyperlink" Target="https://www.freegiftcardsgumsup.com/en/3-apps-to-learn-languages-you-wont-stop-using/" TargetMode="External"/><Relationship Id="rId5" Type="http://schemas.openxmlformats.org/officeDocument/2006/relationships/hyperlink" Target="https://ecampusontario.pressbooks.pub/domesticviolenceinimmigrantcommunities/chapter/social-policy-and-the-law-2/" TargetMode="External"/><Relationship Id="rId10" Type="http://schemas.openxmlformats.org/officeDocument/2006/relationships/image" Target="../media/image64.jpg"/><Relationship Id="rId4" Type="http://schemas.openxmlformats.org/officeDocument/2006/relationships/image" Target="../media/image61.jpeg"/><Relationship Id="rId9" Type="http://schemas.openxmlformats.org/officeDocument/2006/relationships/hyperlink" Target="http://theconversation.com/building-big-does-australia-need-a-global-infrastructure-hub-32026" TargetMode="External"/><Relationship Id="rId14" Type="http://schemas.openxmlformats.org/officeDocument/2006/relationships/hyperlink" Target="https://creativecommons.org/licenses/by-nd/3.0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//upload.wikimedia.org/wikipedia/commons/4/43/Ex%C3%A9cution_de_Marie_Antoinette_le_16_octobre_1793.jpg" TargetMode="Externa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//upload.wikimedia.org/wikipedia/commons/3/38/Cappella_brancacci%2C_Battesimo_dei_neofiti_%28restaurato%29%2C_Masaccio2.jpg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hyperlink" Target="//upload.wikimedia.org/wikipedia/commons/7/78/Russian-baptism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//upload.wikimedia.org/wikipedia/commons/c/c3/JohnPaulII-funeral.jpg" TargetMode="External"/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hyperlink" Target="//upload.wikimedia.org/wikipedia/commons/d/d3/Phenakistoscope_3g07690b.gif" TargetMode="External"/><Relationship Id="rId1" Type="http://schemas.openxmlformats.org/officeDocument/2006/relationships/slideLayout" Target="../slideLayouts/slideLayout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, narozeniny, stůl, hledání&#10;&#10;Popis byl vytvořen automaticky">
            <a:extLst>
              <a:ext uri="{FF2B5EF4-FFF2-40B4-BE49-F238E27FC236}">
                <a16:creationId xmlns:a16="http://schemas.microsoft.com/office/drawing/2014/main" id="{F13BE15B-E17A-4459-8828-D5365066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-1" y="857257"/>
            <a:ext cx="9144000" cy="514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4AF641-9129-4D74-BC0D-7DC14C70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3153103" cy="1007066"/>
          </a:xfrm>
        </p:spPr>
        <p:txBody>
          <a:bodyPr>
            <a:normAutofit/>
          </a:bodyPr>
          <a:lstStyle/>
          <a:p>
            <a:pPr algn="ctr"/>
            <a:r>
              <a:rPr lang="cs-CZ" sz="2700" dirty="0"/>
              <a:t>Socializace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B98749-1319-43AD-8E6B-28BD530D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5445224"/>
            <a:ext cx="5256584" cy="1964879"/>
          </a:xfrm>
        </p:spPr>
        <p:txBody>
          <a:bodyPr anchor="ctr">
            <a:normAutofit/>
          </a:bodyPr>
          <a:lstStyle/>
          <a:p>
            <a:r>
              <a:rPr lang="cs-CZ" sz="1350" dirty="0"/>
              <a:t>Je naše chování nevypočitatelné? Nahodilé? </a:t>
            </a:r>
          </a:p>
          <a:p>
            <a:r>
              <a:rPr lang="cs-CZ" sz="1350" dirty="0"/>
              <a:t>Jaké chování od Vás vyžadují rodiče? Učitelé? Kamarádi?</a:t>
            </a:r>
          </a:p>
        </p:txBody>
      </p:sp>
    </p:spTree>
    <p:extLst>
      <p:ext uri="{BB962C8B-B14F-4D97-AF65-F5344CB8AC3E}">
        <p14:creationId xmlns:p14="http://schemas.microsoft.com/office/powerpoint/2010/main" val="394242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591" y="147175"/>
            <a:ext cx="8102501" cy="647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3800" b="1" spc="-32" dirty="0">
                <a:solidFill>
                  <a:srgbClr val="000000"/>
                </a:solidFill>
                <a:latin typeface="Calibri"/>
                <a:cs typeface="Calibri"/>
              </a:rPr>
              <a:t>Formy</a:t>
            </a:r>
            <a:r>
              <a:rPr sz="3800" b="1" spc="3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sociálního</a:t>
            </a:r>
            <a:r>
              <a:rPr sz="38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  <a:r>
              <a:rPr sz="3800" b="1" spc="-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sz="3800" b="1" spc="-16" dirty="0" err="1">
                <a:solidFill>
                  <a:srgbClr val="000000"/>
                </a:solidFill>
                <a:latin typeface="Calibri"/>
                <a:cs typeface="Calibri"/>
              </a:rPr>
              <a:t>přebírání</a:t>
            </a:r>
            <a:r>
              <a:rPr lang="cs-CZ" sz="3800" b="1" spc="-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úloh</a:t>
            </a:r>
            <a:endParaRPr sz="3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591" y="1235706"/>
            <a:ext cx="4630670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Osvojení chování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dle </a:t>
            </a:r>
            <a:r>
              <a:rPr sz="3200" spc="-16" dirty="0">
                <a:solidFill>
                  <a:srgbClr val="000000"/>
                </a:solidFill>
                <a:latin typeface="Calibri"/>
                <a:cs typeface="Calibri"/>
              </a:rPr>
              <a:t>role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1926" y="1770787"/>
            <a:ext cx="4050000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(očekávaného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chování):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1844" y="2615478"/>
            <a:ext cx="922902" cy="1022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3200" spc="-14" dirty="0">
                <a:solidFill>
                  <a:srgbClr val="000000"/>
                </a:solidFill>
                <a:latin typeface="Calibri"/>
                <a:cs typeface="Calibri"/>
              </a:rPr>
              <a:t>dítě</a:t>
            </a:r>
          </a:p>
          <a:p>
            <a:pPr marL="0" marR="0">
              <a:lnSpc>
                <a:spcPts val="3841"/>
              </a:lnSpc>
              <a:spcBef>
                <a:spcPts val="5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3200" spc="-26" dirty="0">
                <a:solidFill>
                  <a:srgbClr val="000000"/>
                </a:solidFill>
                <a:latin typeface="Calibri"/>
                <a:cs typeface="Calibri"/>
              </a:rPr>
              <a:t>žák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1844" y="3591092"/>
            <a:ext cx="1394518" cy="10229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-učitel</a:t>
            </a:r>
          </a:p>
          <a:p>
            <a:pPr marL="0" marR="0">
              <a:lnSpc>
                <a:spcPts val="3842"/>
              </a:lnSpc>
              <a:spcBef>
                <a:spcPts val="5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-rodič…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1DDA7DB-D103-4FF7-946D-989AC55D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908720"/>
            <a:ext cx="2591372" cy="31994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1301932-3E32-40EB-BCC8-E8610A1E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67" y="4062577"/>
            <a:ext cx="2658241" cy="26482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CEA8725-3859-446F-B1EF-00DFE6036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619" y="2662611"/>
            <a:ext cx="2312450" cy="2875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1D7FEB7-E679-427D-9733-B9E3EA13D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4614048"/>
            <a:ext cx="2016224" cy="20116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F0A04-2F3F-488A-BC93-4F08A8499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858000" cy="461665"/>
          </a:xfrm>
        </p:spPr>
        <p:txBody>
          <a:bodyPr/>
          <a:lstStyle/>
          <a:p>
            <a:r>
              <a:rPr lang="cs-CZ" sz="3000" dirty="0"/>
              <a:t>Člověk a jeho Role ve společnosti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C4ED50-F403-4C99-86AC-BD2F635DC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56792"/>
            <a:ext cx="3456384" cy="49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36243" y="226371"/>
            <a:ext cx="6452327" cy="721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spc="12" dirty="0">
                <a:solidFill>
                  <a:srgbClr val="000000"/>
                </a:solidFill>
                <a:latin typeface="Calibri"/>
                <a:cs typeface="Calibri"/>
              </a:rPr>
              <a:t>Vlivy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 socializace</a:t>
            </a:r>
            <a:r>
              <a:rPr sz="4400" b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na </a:t>
            </a:r>
            <a:r>
              <a:rPr sz="4400" b="1" spc="-11" dirty="0">
                <a:solidFill>
                  <a:srgbClr val="000000"/>
                </a:solidFill>
                <a:latin typeface="Calibri"/>
                <a:cs typeface="Calibri"/>
              </a:rPr>
              <a:t>člověka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71239" y="1277770"/>
            <a:ext cx="996664" cy="646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39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CHOVÁNÍ,</a:t>
            </a:r>
          </a:p>
          <a:p>
            <a:pPr marL="0" marR="0">
              <a:lnSpc>
                <a:spcPts val="1537"/>
              </a:lnSpc>
              <a:spcBef>
                <a:spcPts val="50"/>
              </a:spcBef>
              <a:spcAft>
                <a:spcPts val="0"/>
              </a:spcAf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PROŽÍVÁNÍ,</a:t>
            </a:r>
          </a:p>
          <a:p>
            <a:pPr marL="94488" marR="0">
              <a:lnSpc>
                <a:spcPts val="153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MYŠLENÍ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73452" y="1722397"/>
            <a:ext cx="1203093" cy="646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5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8" dirty="0">
                <a:solidFill>
                  <a:srgbClr val="FFFFFF"/>
                </a:solidFill>
                <a:latin typeface="Calibri"/>
                <a:cs typeface="Calibri"/>
              </a:rPr>
              <a:t>ADAPTACE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VE</a:t>
            </a:r>
          </a:p>
          <a:p>
            <a:pPr marL="0" marR="0">
              <a:lnSpc>
                <a:spcPts val="153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SPOLEČNOSTI-</a:t>
            </a:r>
          </a:p>
          <a:p>
            <a:pPr marL="166116" marR="0">
              <a:lnSpc>
                <a:spcPts val="1538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OSVOJENÍ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5986" y="1734970"/>
            <a:ext cx="1221899" cy="840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869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SEBEPOJETÍ,</a:t>
            </a:r>
          </a:p>
          <a:p>
            <a:pPr marL="0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SEBEPOZNÁNÍ,</a:t>
            </a:r>
          </a:p>
          <a:p>
            <a:pPr marL="24384" marR="0">
              <a:lnSpc>
                <a:spcPts val="1536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SEBEHODNOC</a:t>
            </a:r>
          </a:p>
          <a:p>
            <a:pPr marL="410336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ENÍ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05456" y="2307994"/>
            <a:ext cx="1133964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SPOL.NOREM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55926" y="3066894"/>
            <a:ext cx="647563" cy="27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31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UČÍ SE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29858" y="3193438"/>
            <a:ext cx="1243579" cy="64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344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USPOKOJENÍ</a:t>
            </a:r>
          </a:p>
          <a:p>
            <a:pPr marL="0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BIOLOGICKÝCH</a:t>
            </a:r>
          </a:p>
          <a:p>
            <a:pPr marL="252983" marR="0">
              <a:lnSpc>
                <a:spcPts val="1535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POTŘEB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29435" y="3275682"/>
            <a:ext cx="953560" cy="689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31"/>
              </a:lnSpc>
              <a:spcBef>
                <a:spcPts val="0"/>
              </a:spcBef>
              <a:spcAft>
                <a:spcPts val="0"/>
              </a:spcAft>
            </a:pPr>
            <a:r>
              <a:rPr sz="1500" spc="-58" dirty="0">
                <a:solidFill>
                  <a:srgbClr val="FFFFFF"/>
                </a:solidFill>
                <a:latin typeface="Calibri"/>
                <a:cs typeface="Calibri"/>
              </a:rPr>
              <a:t>ZASTÁVAT</a:t>
            </a:r>
          </a:p>
          <a:p>
            <a:pPr marL="10667" marR="0">
              <a:lnSpc>
                <a:spcPts val="1644"/>
              </a:lnSpc>
              <a:spcBef>
                <a:spcPts val="5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SOCIÁLNÍ</a:t>
            </a:r>
          </a:p>
          <a:p>
            <a:pPr marL="173735" marR="0">
              <a:lnSpc>
                <a:spcPts val="1656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ROLE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084320" y="3739247"/>
            <a:ext cx="964514" cy="348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ČLOVĚK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019046" y="4754903"/>
            <a:ext cx="1084076" cy="64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FORMOVÁNÍ</a:t>
            </a:r>
          </a:p>
          <a:p>
            <a:pPr marL="13716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VL.NÁZORŮ,</a:t>
            </a:r>
          </a:p>
          <a:p>
            <a:pPr marL="131064" marR="0">
              <a:lnSpc>
                <a:spcPts val="1535"/>
              </a:lnSpc>
              <a:spcBef>
                <a:spcPts val="50"/>
              </a:spcBef>
              <a:spcAft>
                <a:spcPts val="0"/>
              </a:spcAft>
            </a:pPr>
            <a:r>
              <a:rPr sz="1400" spc="-12" dirty="0">
                <a:solidFill>
                  <a:srgbClr val="FFFFFF"/>
                </a:solidFill>
                <a:latin typeface="Calibri"/>
                <a:cs typeface="Calibri"/>
              </a:rPr>
              <a:t>POSTOJŮ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967984" y="4754903"/>
            <a:ext cx="1203278" cy="64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USPOKOJENÍ</a:t>
            </a:r>
            <a:r>
              <a:rPr sz="140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</a:p>
          <a:p>
            <a:pPr marL="243839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6" dirty="0">
                <a:solidFill>
                  <a:srgbClr val="FFFFFF"/>
                </a:solidFill>
                <a:latin typeface="Calibri"/>
                <a:cs typeface="Calibri"/>
              </a:rPr>
              <a:t>ROZVOJ</a:t>
            </a:r>
          </a:p>
          <a:p>
            <a:pPr marL="35051" marR="0">
              <a:lnSpc>
                <a:spcPts val="1535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VYŠŠÍCH CITŮ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998085" y="5578752"/>
            <a:ext cx="726851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6" dirty="0">
                <a:solidFill>
                  <a:srgbClr val="FFFFFF"/>
                </a:solidFill>
                <a:latin typeface="Calibri"/>
                <a:cs typeface="Calibri"/>
              </a:rPr>
              <a:t>ROZVOJ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187954" y="5676288"/>
            <a:ext cx="1171225" cy="8412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504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ZÍSKÁNÍ</a:t>
            </a:r>
          </a:p>
          <a:p>
            <a:pPr marL="35051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VĚDOMOSTÍ,</a:t>
            </a:r>
          </a:p>
          <a:p>
            <a:pPr marL="0" marR="0">
              <a:lnSpc>
                <a:spcPts val="1538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DOVEDNOSTÍ,</a:t>
            </a:r>
          </a:p>
          <a:p>
            <a:pPr marL="204216" marR="0">
              <a:lnSpc>
                <a:spcPts val="1536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3" dirty="0">
                <a:solidFill>
                  <a:srgbClr val="FFFFFF"/>
                </a:solidFill>
                <a:latin typeface="Calibri"/>
                <a:cs typeface="Calibri"/>
              </a:rPr>
              <a:t>NÁVYKŮ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784725" y="5773824"/>
            <a:ext cx="1143276" cy="45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CHARAKTERO</a:t>
            </a:r>
          </a:p>
          <a:p>
            <a:pPr marL="228600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spc="-17" dirty="0">
                <a:solidFill>
                  <a:srgbClr val="FFFFFF"/>
                </a:solidFill>
                <a:latin typeface="Calibri"/>
                <a:cs typeface="Calibri"/>
              </a:rPr>
              <a:t>VÝCH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833493" y="6163968"/>
            <a:ext cx="1047422" cy="452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347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VOLNÍCH</a:t>
            </a:r>
          </a:p>
          <a:p>
            <a:pPr marL="0" marR="0">
              <a:lnSpc>
                <a:spcPts val="1548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VLASTNOSTÍ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6789" y="77309"/>
            <a:ext cx="6324880" cy="1391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5612" marR="0">
              <a:lnSpc>
                <a:spcPts val="5375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SOCIALIZAČNÍ</a:t>
            </a:r>
          </a:p>
          <a:p>
            <a:pPr marL="0" marR="0">
              <a:lnSpc>
                <a:spcPts val="5283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ČINITELÉ/DETERMINANTY</a:t>
            </a:r>
            <a:r>
              <a:rPr sz="400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58517" y="1420903"/>
            <a:ext cx="4579670" cy="657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877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000000"/>
                </a:solidFill>
                <a:latin typeface="Calibri"/>
                <a:cs typeface="Calibri"/>
              </a:rPr>
              <a:t>- </a:t>
            </a:r>
            <a:r>
              <a:rPr sz="2800" spc="-11" dirty="0">
                <a:solidFill>
                  <a:srgbClr val="000000"/>
                </a:solidFill>
                <a:latin typeface="Calibri"/>
                <a:cs typeface="Calibri"/>
              </a:rPr>
              <a:t>biologické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 (genotyp,</a:t>
            </a:r>
            <a:r>
              <a:rPr sz="2800" spc="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aktivita)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08250" y="2032064"/>
            <a:ext cx="4281486" cy="471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2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sociální(výchova,</a:t>
            </a:r>
            <a:r>
              <a:rPr sz="28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6" dirty="0">
                <a:solidFill>
                  <a:srgbClr val="000000"/>
                </a:solidFill>
                <a:latin typeface="Calibri"/>
                <a:cs typeface="Calibri"/>
              </a:rPr>
              <a:t>prostředí)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99230" y="3514868"/>
            <a:ext cx="1099839" cy="526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34" dirty="0">
                <a:solidFill>
                  <a:srgbClr val="FF0000"/>
                </a:solidFill>
                <a:latin typeface="Calibri"/>
                <a:cs typeface="Calibri"/>
              </a:rPr>
              <a:t>VÝCHOVA</a:t>
            </a:r>
          </a:p>
          <a:p>
            <a:pPr marL="405384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20712" y="3583194"/>
            <a:ext cx="1594237" cy="1432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6766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FENOTYP</a:t>
            </a:r>
          </a:p>
          <a:p>
            <a:pPr marL="0" marR="0">
              <a:lnSpc>
                <a:spcPts val="1811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- SOUBOR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ZNAKŮ</a:t>
            </a:r>
          </a:p>
          <a:p>
            <a:pPr marL="41147" marR="0">
              <a:lnSpc>
                <a:spcPts val="175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JIMIŽ SE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ČLOVĚK</a:t>
            </a:r>
          </a:p>
          <a:p>
            <a:pPr marL="184657" marR="0">
              <a:lnSpc>
                <a:spcPts val="1752"/>
              </a:lnSpc>
              <a:spcBef>
                <a:spcPts val="0"/>
              </a:spcBef>
              <a:spcAft>
                <a:spcPts val="0"/>
              </a:spcAft>
            </a:pPr>
            <a:r>
              <a:rPr sz="1600" spc="-13" dirty="0">
                <a:solidFill>
                  <a:srgbClr val="FFFFFF"/>
                </a:solidFill>
                <a:latin typeface="Calibri"/>
                <a:cs typeface="Calibri"/>
              </a:rPr>
              <a:t>PROJEVUJE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</a:p>
          <a:p>
            <a:pPr marL="76200" marR="0">
              <a:lnSpc>
                <a:spcPts val="1763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DANÉM</a:t>
            </a:r>
            <a:r>
              <a:rPr sz="1600" spc="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7" dirty="0">
                <a:solidFill>
                  <a:srgbClr val="FFFFFF"/>
                </a:solidFill>
                <a:latin typeface="Calibri"/>
                <a:cs typeface="Calibri"/>
              </a:rPr>
              <a:t>STADIU</a:t>
            </a:r>
          </a:p>
          <a:p>
            <a:pPr marL="411733" marR="0">
              <a:lnSpc>
                <a:spcPts val="1751"/>
              </a:lnSpc>
              <a:spcBef>
                <a:spcPts val="0"/>
              </a:spcBef>
              <a:spcAft>
                <a:spcPts val="0"/>
              </a:spcAft>
            </a:pPr>
            <a:r>
              <a:rPr sz="1600" spc="-14" dirty="0">
                <a:solidFill>
                  <a:srgbClr val="FFFFFF"/>
                </a:solidFill>
                <a:latin typeface="Calibri"/>
                <a:cs typeface="Calibri"/>
              </a:rPr>
              <a:t>VÝVOJE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9003" y="3638947"/>
            <a:ext cx="1256890" cy="1321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964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GENOTYP</a:t>
            </a:r>
          </a:p>
          <a:p>
            <a:pPr marL="88392" marR="0">
              <a:lnSpc>
                <a:spcPts val="1968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-dispozice</a:t>
            </a:r>
          </a:p>
          <a:p>
            <a:pPr marL="480060" marR="0">
              <a:lnSpc>
                <a:spcPts val="197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</a:p>
          <a:p>
            <a:pPr marL="0" marR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PŘIROZENÁ</a:t>
            </a:r>
          </a:p>
          <a:p>
            <a:pPr marL="115824" marR="0">
              <a:lnSpc>
                <a:spcPts val="1979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8" dirty="0">
                <a:solidFill>
                  <a:srgbClr val="FF0000"/>
                </a:solidFill>
                <a:latin typeface="Calibri"/>
                <a:cs typeface="Calibri"/>
              </a:rPr>
              <a:t>AKTIVITA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26078" y="3975207"/>
            <a:ext cx="1225279" cy="3175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PROSTŘEDÍ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953509" y="4226958"/>
            <a:ext cx="1171500" cy="818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-materiální</a:t>
            </a:r>
          </a:p>
          <a:p>
            <a:pPr marL="45720" marR="0">
              <a:lnSpc>
                <a:spcPts val="196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-duchovní</a:t>
            </a:r>
          </a:p>
          <a:p>
            <a:pPr marL="124968" marR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-sociální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44801" y="501072"/>
            <a:ext cx="4610509" cy="721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spc="-23" dirty="0">
                <a:solidFill>
                  <a:srgbClr val="000000"/>
                </a:solidFill>
                <a:latin typeface="Calibri"/>
                <a:cs typeface="Calibri"/>
              </a:rPr>
              <a:t>Poruchy</a:t>
            </a:r>
            <a:r>
              <a:rPr sz="4400" b="1" spc="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socializace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640" y="1393321"/>
            <a:ext cx="2610987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Konformismus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7053" y="1880602"/>
            <a:ext cx="7450021" cy="1397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chování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jedince v souladu</a:t>
            </a:r>
            <a:r>
              <a:rPr sz="3200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 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očekáváním</a:t>
            </a:r>
          </a:p>
          <a:p>
            <a:pPr marL="0" marR="0">
              <a:lnSpc>
                <a:spcPts val="3455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ztotožnění</a:t>
            </a:r>
            <a:r>
              <a:rPr sz="3200" spc="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platnými</a:t>
            </a:r>
            <a:r>
              <a:rPr sz="3200" spc="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normami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společnosti</a:t>
            </a:r>
          </a:p>
          <a:p>
            <a:pPr marL="0" marR="0">
              <a:lnSpc>
                <a:spcPts val="3458"/>
              </a:lnSpc>
              <a:spcBef>
                <a:spcPts val="0"/>
              </a:spcBef>
              <a:spcAft>
                <a:spcPts val="0"/>
              </a:spcAft>
            </a:pPr>
            <a:r>
              <a:rPr sz="3200" spc="-55" dirty="0">
                <a:solidFill>
                  <a:srgbClr val="000000"/>
                </a:solidFill>
                <a:latin typeface="Calibri"/>
                <a:cs typeface="Calibri"/>
              </a:rPr>
              <a:t>(zákony,</a:t>
            </a:r>
            <a:r>
              <a:rPr sz="3200" spc="5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morální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0" dirty="0" err="1">
                <a:solidFill>
                  <a:srgbClr val="000000"/>
                </a:solidFill>
                <a:latin typeface="Calibri"/>
                <a:cs typeface="Calibri"/>
              </a:rPr>
              <a:t>normy</a:t>
            </a:r>
            <a:r>
              <a:rPr sz="3200" spc="-1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cs-CZ" sz="3200" spc="-1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544" y="3579580"/>
            <a:ext cx="3054798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b="1" spc="-10" dirty="0">
                <a:solidFill>
                  <a:srgbClr val="000000"/>
                </a:solidFill>
                <a:latin typeface="Calibri"/>
                <a:cs typeface="Calibri"/>
              </a:rPr>
              <a:t>Nekonformismus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640" y="4013277"/>
            <a:ext cx="5507178" cy="1413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porucha socializačního</a:t>
            </a:r>
            <a:r>
              <a:rPr sz="3200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procesu</a:t>
            </a:r>
          </a:p>
          <a:p>
            <a:pPr marL="0" marR="0">
              <a:lnSpc>
                <a:spcPts val="345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DISOCIÁLNÍ</a:t>
            </a:r>
            <a:r>
              <a:rPr sz="3200" spc="3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27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</a:p>
          <a:p>
            <a:pPr marL="0" marR="0">
              <a:lnSpc>
                <a:spcPts val="3456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ASOCIÁLNÍ</a:t>
            </a:r>
            <a:r>
              <a:rPr sz="3200" spc="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27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640" y="5301208"/>
            <a:ext cx="8564189" cy="1431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ANTISOCIÁLNÍ</a:t>
            </a:r>
            <a:r>
              <a:rPr sz="3200" spc="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27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  <a:endParaRPr lang="cs-CZ" sz="3200" spc="-27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endParaRPr lang="cs-CZ" sz="1000" spc="-27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/>
              <a:t>Sociální deviace </a:t>
            </a:r>
            <a:r>
              <a:rPr lang="cs-CZ" sz="2800" dirty="0"/>
              <a:t>= odchylka od pravidel, negativní/pozitivní</a:t>
            </a:r>
            <a:endParaRPr sz="2800" spc="-27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640" y="165792"/>
            <a:ext cx="8415848" cy="4263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35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3800" b="1" spc="-25" dirty="0">
                <a:solidFill>
                  <a:srgbClr val="000000"/>
                </a:solidFill>
                <a:latin typeface="Calibri"/>
                <a:cs typeface="Calibri"/>
              </a:rPr>
              <a:t>Poruchy</a:t>
            </a:r>
            <a:r>
              <a:rPr sz="3800" b="1" spc="3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socializace –</a:t>
            </a:r>
            <a:r>
              <a:rPr sz="3800" b="1" spc="-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disociální</a:t>
            </a:r>
            <a:r>
              <a:rPr lang="cs-CZ" sz="3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  <a:endParaRPr sz="3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3914"/>
              </a:lnSpc>
              <a:spcBef>
                <a:spcPts val="948"/>
              </a:spcBef>
              <a:spcAft>
                <a:spcPts val="0"/>
              </a:spcAft>
            </a:pPr>
            <a:endParaRPr lang="cs-CZ" sz="3200" spc="782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57200" marR="0" indent="-457200">
              <a:lnSpc>
                <a:spcPts val="3914"/>
              </a:lnSpc>
              <a:spcBef>
                <a:spcPts val="9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3200" dirty="0" err="1">
                <a:solidFill>
                  <a:srgbClr val="000000"/>
                </a:solidFill>
                <a:latin typeface="Calibri"/>
                <a:cs typeface="Calibri"/>
              </a:rPr>
              <a:t>Nejmírnější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8" dirty="0">
                <a:solidFill>
                  <a:srgbClr val="000000"/>
                </a:solidFill>
                <a:latin typeface="Calibri"/>
                <a:cs typeface="Calibri"/>
              </a:rPr>
              <a:t>forma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00"/>
                </a:solidFill>
                <a:latin typeface="Calibri"/>
                <a:cs typeface="Calibri"/>
              </a:rPr>
              <a:t>Pokřivené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hodnoty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 sociální</a:t>
            </a:r>
            <a:r>
              <a:rPr sz="3200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26" dirty="0">
                <a:solidFill>
                  <a:srgbClr val="000000"/>
                </a:solidFill>
                <a:latin typeface="Calibri"/>
                <a:cs typeface="Calibri"/>
              </a:rPr>
              <a:t>vztahy</a:t>
            </a:r>
          </a:p>
          <a:p>
            <a:pPr marL="0" marR="0">
              <a:lnSpc>
                <a:spcPts val="3914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Nepřizpůsobivost,</a:t>
            </a:r>
            <a:r>
              <a:rPr sz="3200" spc="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Calibri"/>
                <a:cs typeface="Calibri"/>
              </a:rPr>
              <a:t>nepřiměřené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  <a:endParaRPr lang="cs-CZ"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marR="0" indent="-457200">
              <a:lnSpc>
                <a:spcPts val="3914"/>
              </a:lnSpc>
              <a:spcBef>
                <a:spcPts val="69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3200" spc="-17" dirty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sz="3200" spc="-17" dirty="0" err="1">
                <a:solidFill>
                  <a:srgbClr val="000000"/>
                </a:solidFill>
                <a:latin typeface="Calibri"/>
                <a:cs typeface="Calibri"/>
              </a:rPr>
              <a:t>ez</a:t>
            </a:r>
            <a:r>
              <a:rPr lang="cs-CZ" sz="3200" spc="-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 err="1">
                <a:solidFill>
                  <a:srgbClr val="000000"/>
                </a:solidFill>
                <a:latin typeface="Calibri"/>
                <a:cs typeface="Calibri"/>
              </a:rPr>
              <a:t>výrazné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agrese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37" dirty="0">
                <a:solidFill>
                  <a:srgbClr val="000000"/>
                </a:solidFill>
                <a:latin typeface="Calibri"/>
                <a:cs typeface="Calibri"/>
              </a:rPr>
              <a:t>Tolerance</a:t>
            </a:r>
            <a:r>
              <a:rPr sz="3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v souvislosti</a:t>
            </a:r>
            <a:r>
              <a:rPr sz="3200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 dospíváním</a:t>
            </a:r>
            <a:r>
              <a:rPr sz="3200" spc="3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zralostí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1844" y="4371761"/>
            <a:ext cx="1347716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jedince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1844" y="5347085"/>
            <a:ext cx="6721325" cy="483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spc="-108" dirty="0">
                <a:solidFill>
                  <a:srgbClr val="000000"/>
                </a:solidFill>
                <a:latin typeface="Calibri"/>
                <a:cs typeface="Calibri"/>
              </a:rPr>
              <a:t>př.</a:t>
            </a:r>
            <a:r>
              <a:rPr sz="3200" spc="12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8" dirty="0">
                <a:solidFill>
                  <a:srgbClr val="000000"/>
                </a:solidFill>
                <a:latin typeface="Calibri"/>
                <a:cs typeface="Calibri"/>
              </a:rPr>
              <a:t>vzdorovitost,</a:t>
            </a:r>
            <a:r>
              <a:rPr sz="3200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5" dirty="0" err="1">
                <a:solidFill>
                  <a:srgbClr val="000000"/>
                </a:solidFill>
                <a:latin typeface="Calibri"/>
                <a:cs typeface="Calibri"/>
              </a:rPr>
              <a:t>lha</a:t>
            </a:r>
            <a:r>
              <a:rPr lang="cs-CZ" sz="3200" spc="-15" dirty="0">
                <a:solidFill>
                  <a:srgbClr val="000000"/>
                </a:solidFill>
                <a:latin typeface="Calibri"/>
                <a:cs typeface="Calibri"/>
              </a:rPr>
              <a:t>ní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neposlušnost…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7584" y="260648"/>
            <a:ext cx="7821718" cy="647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3800" b="1" spc="-23" dirty="0">
                <a:solidFill>
                  <a:srgbClr val="000000"/>
                </a:solidFill>
                <a:latin typeface="Calibri"/>
                <a:cs typeface="Calibri"/>
              </a:rPr>
              <a:t>Poruchy</a:t>
            </a:r>
            <a:r>
              <a:rPr sz="3800" b="1" spc="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socializace</a:t>
            </a:r>
            <a:r>
              <a:rPr sz="3800" b="1" spc="-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–</a:t>
            </a:r>
            <a:r>
              <a:rPr sz="3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asociální</a:t>
            </a:r>
            <a:r>
              <a:rPr lang="cs-CZ" sz="3800" b="1" dirty="0">
                <a:solidFill>
                  <a:srgbClr val="000000"/>
                </a:solidFill>
                <a:latin typeface="Calibri"/>
                <a:cs typeface="Calibri"/>
              </a:rPr>
              <a:t> chování</a:t>
            </a:r>
            <a:endParaRPr sz="3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640" y="1639827"/>
            <a:ext cx="7907850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Projevy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jež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nejsou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v souladu</a:t>
            </a:r>
            <a:r>
              <a:rPr sz="3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se </a:t>
            </a:r>
            <a:r>
              <a:rPr sz="3200" spc="-10" dirty="0">
                <a:solidFill>
                  <a:srgbClr val="000000"/>
                </a:solidFill>
                <a:latin typeface="Calibri"/>
                <a:cs typeface="Calibri"/>
              </a:rPr>
              <a:t>společenskou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1844" y="2127798"/>
            <a:ext cx="1735526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spc="-23" dirty="0">
                <a:solidFill>
                  <a:srgbClr val="000000"/>
                </a:solidFill>
                <a:latin typeface="Calibri"/>
                <a:cs typeface="Calibri"/>
              </a:rPr>
              <a:t>morálkou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640" y="2713268"/>
            <a:ext cx="7748593" cy="1607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Asociální chování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8" dirty="0">
                <a:solidFill>
                  <a:srgbClr val="000000"/>
                </a:solidFill>
                <a:latin typeface="Calibri"/>
                <a:cs typeface="Calibri"/>
              </a:rPr>
              <a:t>ještě</a:t>
            </a:r>
            <a:r>
              <a:rPr sz="3200" spc="2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nedosahuje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intenzity</a:t>
            </a:r>
          </a:p>
          <a:p>
            <a:pPr marL="343204" marR="0">
              <a:lnSpc>
                <a:spcPts val="3839"/>
              </a:lnSpc>
              <a:spcBef>
                <a:spcPts val="5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ničení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hodnot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Jedinec </a:t>
            </a:r>
            <a:r>
              <a:rPr sz="3200" spc="10" dirty="0">
                <a:solidFill>
                  <a:srgbClr val="000000"/>
                </a:solidFill>
                <a:latin typeface="Calibri"/>
                <a:cs typeface="Calibri"/>
              </a:rPr>
              <a:t>je</a:t>
            </a:r>
            <a:r>
              <a:rPr sz="3200" spc="-2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na </a:t>
            </a:r>
            <a:r>
              <a:rPr sz="3200" spc="-10" dirty="0">
                <a:solidFill>
                  <a:srgbClr val="000000"/>
                </a:solidFill>
                <a:latin typeface="Calibri"/>
                <a:cs typeface="Calibri"/>
              </a:rPr>
              <a:t>okraji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společnosti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640" y="4371471"/>
            <a:ext cx="6499750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00"/>
                </a:solidFill>
                <a:latin typeface="Calibri"/>
                <a:cs typeface="Calibri"/>
              </a:rPr>
              <a:t>Často</a:t>
            </a:r>
            <a:r>
              <a:rPr sz="3200" spc="4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6" dirty="0">
                <a:solidFill>
                  <a:srgbClr val="000000"/>
                </a:solidFill>
                <a:latin typeface="Calibri"/>
                <a:cs typeface="Calibri"/>
              </a:rPr>
              <a:t>přerůstá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sz="3200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antisociální</a:t>
            </a:r>
            <a:r>
              <a:rPr sz="3200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1844" y="5347085"/>
            <a:ext cx="5430676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spc="-108" dirty="0">
                <a:solidFill>
                  <a:srgbClr val="000000"/>
                </a:solidFill>
                <a:latin typeface="Calibri"/>
                <a:cs typeface="Calibri"/>
              </a:rPr>
              <a:t>př.</a:t>
            </a:r>
            <a:r>
              <a:rPr sz="3200" spc="12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4" dirty="0">
                <a:solidFill>
                  <a:srgbClr val="000000"/>
                </a:solidFill>
                <a:latin typeface="Calibri"/>
                <a:cs typeface="Calibri"/>
              </a:rPr>
              <a:t>záškoláctví,</a:t>
            </a:r>
            <a:r>
              <a:rPr sz="3200" spc="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9" dirty="0">
                <a:solidFill>
                  <a:srgbClr val="000000"/>
                </a:solidFill>
                <a:latin typeface="Calibri"/>
                <a:cs typeface="Calibri"/>
              </a:rPr>
              <a:t>drogová</a:t>
            </a:r>
            <a:r>
              <a:rPr sz="3200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7" dirty="0">
                <a:solidFill>
                  <a:srgbClr val="000000"/>
                </a:solidFill>
                <a:latin typeface="Calibri"/>
                <a:cs typeface="Calibri"/>
              </a:rPr>
              <a:t>závislost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3528" y="165792"/>
            <a:ext cx="8640960" cy="4340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702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3800" b="1" spc="-25" dirty="0">
                <a:solidFill>
                  <a:srgbClr val="000000"/>
                </a:solidFill>
                <a:latin typeface="Calibri"/>
                <a:cs typeface="Calibri"/>
              </a:rPr>
              <a:t>Poruchy</a:t>
            </a:r>
            <a:r>
              <a:rPr sz="3800" b="1" spc="3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000000"/>
                </a:solidFill>
                <a:latin typeface="Calibri"/>
                <a:cs typeface="Calibri"/>
              </a:rPr>
              <a:t>socializace –</a:t>
            </a:r>
            <a:r>
              <a:rPr sz="3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antisociální</a:t>
            </a:r>
            <a:r>
              <a:rPr lang="cs-CZ" sz="3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800" b="1" dirty="0" err="1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  <a:endParaRPr lang="cs-CZ" sz="3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09702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endParaRPr sz="3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3914"/>
              </a:lnSpc>
              <a:spcBef>
                <a:spcPts val="948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0000"/>
                </a:solidFill>
                <a:latin typeface="Calibri"/>
                <a:cs typeface="Calibri"/>
              </a:rPr>
              <a:t>Protispolečenské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7" dirty="0">
                <a:solidFill>
                  <a:srgbClr val="000000"/>
                </a:solidFill>
                <a:latin typeface="Calibri"/>
                <a:cs typeface="Calibri"/>
              </a:rPr>
              <a:t>Rozpor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s normami</a:t>
            </a:r>
            <a:r>
              <a:rPr sz="3200" spc="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29" dirty="0">
                <a:solidFill>
                  <a:srgbClr val="000000"/>
                </a:solidFill>
                <a:latin typeface="Calibri"/>
                <a:cs typeface="Calibri"/>
              </a:rPr>
              <a:t>práva,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nejen morálky</a:t>
            </a:r>
          </a:p>
          <a:p>
            <a:pPr marL="0" marR="0">
              <a:lnSpc>
                <a:spcPts val="3914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23" dirty="0">
                <a:solidFill>
                  <a:srgbClr val="000000"/>
                </a:solidFill>
                <a:latin typeface="Calibri"/>
                <a:cs typeface="Calibri"/>
              </a:rPr>
              <a:t>Nepřátelské</a:t>
            </a:r>
            <a:r>
              <a:rPr sz="3200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vůči </a:t>
            </a:r>
            <a:r>
              <a:rPr sz="3200" spc="-25" dirty="0">
                <a:solidFill>
                  <a:srgbClr val="000000"/>
                </a:solidFill>
                <a:latin typeface="Calibri"/>
                <a:cs typeface="Calibri"/>
              </a:rPr>
              <a:t>okolí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Agresivita,</a:t>
            </a:r>
            <a:r>
              <a:rPr sz="32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destruktivní</a:t>
            </a:r>
            <a:r>
              <a:rPr sz="3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činnost,</a:t>
            </a:r>
            <a:r>
              <a:rPr sz="3200" spc="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delikvence</a:t>
            </a:r>
          </a:p>
          <a:p>
            <a:pPr marL="0" marR="0">
              <a:lnSpc>
                <a:spcPts val="3911"/>
              </a:lnSpc>
              <a:spcBef>
                <a:spcPts val="749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00000"/>
                </a:solidFill>
                <a:latin typeface="Calibri"/>
                <a:cs typeface="Calibri"/>
              </a:rPr>
              <a:t>Právně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postižitelná</a:t>
            </a:r>
            <a:r>
              <a:rPr sz="3200" spc="3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trestná</a:t>
            </a:r>
            <a:r>
              <a:rPr sz="3200" spc="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činnost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3044" y="5054513"/>
            <a:ext cx="4055914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spc="-108" dirty="0">
                <a:solidFill>
                  <a:srgbClr val="000000"/>
                </a:solidFill>
                <a:latin typeface="Calibri"/>
                <a:cs typeface="Calibri"/>
              </a:rPr>
              <a:t>př.</a:t>
            </a:r>
            <a:r>
              <a:rPr sz="3200" spc="10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kriminalita,</a:t>
            </a:r>
            <a:r>
              <a:rPr sz="3200" spc="5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rasismus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C58AC-BD07-A8A0-25A0-B16B0A9F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04664"/>
            <a:ext cx="6797992" cy="461665"/>
          </a:xfrm>
        </p:spPr>
        <p:txBody>
          <a:bodyPr/>
          <a:lstStyle/>
          <a:p>
            <a:r>
              <a:rPr lang="cs-CZ" sz="3000" b="1" dirty="0"/>
              <a:t>Teorie vzniku deviantního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13E13-D9BB-429B-A0D0-0705CDB4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268760"/>
            <a:ext cx="8514814" cy="4464496"/>
          </a:xfrm>
        </p:spPr>
        <p:txBody>
          <a:bodyPr>
            <a:noAutofit/>
          </a:bodyPr>
          <a:lstStyle/>
          <a:p>
            <a:r>
              <a:rPr lang="cs-CZ" sz="2800" dirty="0"/>
              <a:t>1.) Sociologická teorie</a:t>
            </a:r>
          </a:p>
          <a:p>
            <a:pPr lvl="1"/>
            <a:r>
              <a:rPr lang="cs-CZ" sz="2800" dirty="0"/>
              <a:t>Subkultury → chudí kradou, bohatí korumpují</a:t>
            </a:r>
          </a:p>
          <a:p>
            <a:pPr lvl="1"/>
            <a:endParaRPr lang="cs-CZ" sz="1000" dirty="0"/>
          </a:p>
          <a:p>
            <a:r>
              <a:rPr lang="cs-CZ" sz="2800" dirty="0"/>
              <a:t>2.) Teorie racionálního chování</a:t>
            </a:r>
          </a:p>
          <a:p>
            <a:pPr lvl="1"/>
            <a:r>
              <a:rPr lang="cs-CZ" sz="2800" dirty="0"/>
              <a:t>Kalkul – ne/spáchat trestný čin?</a:t>
            </a:r>
          </a:p>
          <a:p>
            <a:pPr lvl="1"/>
            <a:endParaRPr lang="cs-CZ" sz="1000" dirty="0"/>
          </a:p>
          <a:p>
            <a:r>
              <a:rPr lang="cs-CZ" sz="2800" dirty="0"/>
              <a:t>3.) Teorie diferencované asociace</a:t>
            </a:r>
          </a:p>
          <a:p>
            <a:pPr lvl="1"/>
            <a:r>
              <a:rPr lang="cs-CZ" sz="2800" dirty="0"/>
              <a:t>Podle sdružování s kriminálníky</a:t>
            </a:r>
          </a:p>
          <a:p>
            <a:pPr lvl="1"/>
            <a:endParaRPr lang="cs-CZ" sz="1000" dirty="0"/>
          </a:p>
          <a:p>
            <a:r>
              <a:rPr lang="cs-CZ" sz="2800" dirty="0"/>
              <a:t>4.) Teorie anomie</a:t>
            </a:r>
          </a:p>
          <a:p>
            <a:pPr lvl="1"/>
            <a:r>
              <a:rPr lang="cs-CZ" sz="2800" dirty="0"/>
              <a:t>Rozpad nebo nedostatečné vymezení hodnot</a:t>
            </a:r>
          </a:p>
          <a:p>
            <a:pPr lvl="1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0490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CDEA8-5B81-4AE6-9E80-76ED0AC0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098551"/>
            <a:ext cx="8178800" cy="851803"/>
          </a:xfrm>
        </p:spPr>
        <p:txBody>
          <a:bodyPr>
            <a:normAutofit/>
          </a:bodyPr>
          <a:lstStyle/>
          <a:p>
            <a:r>
              <a:rPr lang="cs-CZ" sz="2800" b="1" dirty="0"/>
              <a:t>Sociálně deviantní až patologické chování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C4D6956-A9BA-4BAE-8816-F67C08E772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334826"/>
              </p:ext>
            </p:extLst>
          </p:nvPr>
        </p:nvGraphicFramePr>
        <p:xfrm>
          <a:off x="628650" y="2226468"/>
          <a:ext cx="8119814" cy="3362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651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83DE0-4E90-413F-9A98-F5D390E3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92696"/>
            <a:ext cx="2851707" cy="972532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Socializace</a:t>
            </a:r>
          </a:p>
        </p:txBody>
      </p:sp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718B4751-B51B-45CB-9D82-886102F27E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671785"/>
              </p:ext>
            </p:extLst>
          </p:nvPr>
        </p:nvGraphicFramePr>
        <p:xfrm>
          <a:off x="3875239" y="1084944"/>
          <a:ext cx="4941518" cy="4422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9A7DD1D-8D24-4A1D-8317-B9BD0B732965}"/>
              </a:ext>
            </a:extLst>
          </p:cNvPr>
          <p:cNvSpPr txBox="1"/>
          <p:nvPr/>
        </p:nvSpPr>
        <p:spPr>
          <a:xfrm>
            <a:off x="401107" y="5978441"/>
            <a:ext cx="694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„Má-li se člověk stát člověkem, musí se vzdělat.“ Jan Ámos Komenský</a:t>
            </a:r>
          </a:p>
        </p:txBody>
      </p:sp>
    </p:spTree>
    <p:extLst>
      <p:ext uri="{BB962C8B-B14F-4D97-AF65-F5344CB8AC3E}">
        <p14:creationId xmlns:p14="http://schemas.microsoft.com/office/powerpoint/2010/main" val="20346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3C246-C9BC-2C89-4280-623519A8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/>
              <a:t>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FF8CB-B868-407E-2AAD-468B874BB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340768"/>
            <a:ext cx="8082766" cy="4924425"/>
          </a:xfrm>
        </p:spPr>
        <p:txBody>
          <a:bodyPr/>
          <a:lstStyle/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spc="-13" dirty="0">
                <a:solidFill>
                  <a:srgbClr val="000000"/>
                </a:solidFill>
                <a:latin typeface="Calibri"/>
                <a:cs typeface="Calibri"/>
              </a:rPr>
              <a:t>předcházet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výskytu</a:t>
            </a:r>
            <a:r>
              <a:rPr lang="cs-CZ" sz="20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poruch socializace</a:t>
            </a:r>
          </a:p>
          <a:p>
            <a:endParaRPr lang="cs-CZ" sz="2000" dirty="0"/>
          </a:p>
          <a:p>
            <a:r>
              <a:rPr lang="cs-CZ" sz="2000" dirty="0"/>
              <a:t>Primární</a:t>
            </a:r>
          </a:p>
          <a:p>
            <a:pPr lvl="1"/>
            <a:r>
              <a:rPr lang="cs-CZ" sz="2000" dirty="0"/>
              <a:t>Předejít a zabránit šíření</a:t>
            </a:r>
          </a:p>
          <a:p>
            <a:pPr lvl="1"/>
            <a:r>
              <a:rPr lang="cs-CZ" sz="2000" dirty="0"/>
              <a:t>Volnočasové aktivity a podpůrné programy pro rizikové skupiny</a:t>
            </a:r>
          </a:p>
          <a:p>
            <a:pPr lvl="1"/>
            <a:endParaRPr lang="cs-CZ" sz="2000" dirty="0"/>
          </a:p>
          <a:p>
            <a:r>
              <a:rPr lang="cs-CZ" sz="2000" dirty="0"/>
              <a:t>Sekundární</a:t>
            </a:r>
          </a:p>
          <a:p>
            <a:pPr lvl="1"/>
            <a:r>
              <a:rPr lang="cs-CZ" sz="2000" dirty="0"/>
              <a:t>Zachytit a zabránit prohlubování a šíření</a:t>
            </a:r>
          </a:p>
          <a:p>
            <a:pPr lvl="1"/>
            <a:r>
              <a:rPr lang="cs-CZ" sz="2000" dirty="0"/>
              <a:t>Funkční systém (školy, OSPOD, PČR, …), specifická řešení</a:t>
            </a:r>
          </a:p>
          <a:p>
            <a:pPr lvl="1"/>
            <a:endParaRPr lang="cs-CZ" sz="2000" dirty="0"/>
          </a:p>
          <a:p>
            <a:r>
              <a:rPr lang="cs-CZ" sz="2000" dirty="0"/>
              <a:t>Terciární</a:t>
            </a:r>
          </a:p>
          <a:p>
            <a:pPr lvl="1"/>
            <a:r>
              <a:rPr lang="cs-CZ" sz="2000" dirty="0"/>
              <a:t>Mírnění následků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r>
              <a:rPr lang="it-IT" sz="2000" b="1" dirty="0">
                <a:solidFill>
                  <a:srgbClr val="000000"/>
                </a:solidFill>
                <a:latin typeface="Calibri"/>
                <a:cs typeface="Calibri"/>
              </a:rPr>
              <a:t>RESOCIALIZACE</a:t>
            </a:r>
            <a:r>
              <a:rPr lang="it-IT" sz="2000" spc="4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spc="47" dirty="0">
                <a:solidFill>
                  <a:srgbClr val="000000"/>
                </a:solidFill>
                <a:latin typeface="Calibri"/>
                <a:cs typeface="Calibri"/>
              </a:rPr>
              <a:t>=</a:t>
            </a:r>
            <a:r>
              <a:rPr lang="it-IT" sz="2000" dirty="0">
                <a:solidFill>
                  <a:srgbClr val="000000"/>
                </a:solidFill>
                <a:latin typeface="Calibri"/>
                <a:cs typeface="Calibri"/>
              </a:rPr>
              <a:t> snaha</a:t>
            </a:r>
            <a:r>
              <a:rPr lang="it-IT" sz="20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alibri"/>
                <a:cs typeface="Calibri"/>
              </a:rPr>
              <a:t>společnosti</a:t>
            </a:r>
            <a:r>
              <a:rPr lang="it-IT" sz="2000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alibri"/>
                <a:cs typeface="Calibri"/>
              </a:rPr>
              <a:t>o </a:t>
            </a:r>
            <a:r>
              <a:rPr lang="it-IT" sz="2000" spc="-17" dirty="0">
                <a:solidFill>
                  <a:srgbClr val="000000"/>
                </a:solidFill>
                <a:latin typeface="Calibri"/>
                <a:cs typeface="Calibri"/>
              </a:rPr>
              <a:t>nápravu</a:t>
            </a:r>
            <a:r>
              <a:rPr lang="cs-CZ" sz="2000" spc="-17" dirty="0">
                <a:solidFill>
                  <a:srgbClr val="000000"/>
                </a:solidFill>
                <a:latin typeface="Calibri"/>
                <a:cs typeface="Calibri"/>
              </a:rPr>
              <a:t> jedince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690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71800" y="247104"/>
            <a:ext cx="3848693" cy="66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spc="-19" dirty="0" err="1">
                <a:solidFill>
                  <a:srgbClr val="000000"/>
                </a:solidFill>
                <a:latin typeface="Calibri"/>
                <a:cs typeface="Calibri"/>
              </a:rPr>
              <a:t>Použité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spc="-24" dirty="0" err="1">
                <a:solidFill>
                  <a:srgbClr val="000000"/>
                </a:solidFill>
                <a:latin typeface="Calibri"/>
                <a:cs typeface="Calibri"/>
              </a:rPr>
              <a:t>zdroje</a:t>
            </a:r>
            <a:endParaRPr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28" y="938723"/>
            <a:ext cx="6662445" cy="383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8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10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38" dirty="0">
                <a:solidFill>
                  <a:srgbClr val="000000"/>
                </a:solidFill>
                <a:latin typeface="Calibri"/>
                <a:cs typeface="Calibri"/>
              </a:rPr>
              <a:t>VÁGNEROVÁ</a:t>
            </a:r>
            <a:r>
              <a:rPr sz="2000" spc="-59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0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M.:</a:t>
            </a:r>
            <a:r>
              <a:rPr sz="20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Základy psychologie.</a:t>
            </a:r>
            <a:r>
              <a:rPr sz="2000" spc="-23" dirty="0">
                <a:solidFill>
                  <a:srgbClr val="000000"/>
                </a:solidFill>
                <a:latin typeface="Calibri"/>
                <a:cs typeface="Calibri"/>
              </a:rPr>
              <a:t>1.vyd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6732" y="1268197"/>
            <a:ext cx="7378365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5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Karolinum:</a:t>
            </a:r>
            <a:r>
              <a:rPr sz="20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Praha,2004.ISBN</a:t>
            </a:r>
            <a:r>
              <a:rPr sz="2000" spc="-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80-246—0841-3.,</a:t>
            </a:r>
            <a:r>
              <a:rPr sz="2000" spc="-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s.356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528" y="1679677"/>
            <a:ext cx="7351811" cy="383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5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10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13" dirty="0">
                <a:solidFill>
                  <a:srgbClr val="000000"/>
                </a:solidFill>
                <a:latin typeface="Calibri"/>
                <a:cs typeface="Calibri"/>
              </a:rPr>
              <a:t>ŘEZÁČ,</a:t>
            </a:r>
            <a:r>
              <a:rPr sz="2000" spc="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23" dirty="0">
                <a:solidFill>
                  <a:srgbClr val="000000"/>
                </a:solidFill>
                <a:latin typeface="Calibri"/>
                <a:cs typeface="Calibri"/>
              </a:rPr>
              <a:t>J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Sociální</a:t>
            </a:r>
            <a:r>
              <a:rPr sz="2000" i="1" spc="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psychologie.:1.vyd.</a:t>
            </a:r>
            <a:r>
              <a:rPr sz="2000" i="1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Paido:</a:t>
            </a:r>
            <a:r>
              <a:rPr sz="20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4" dirty="0">
                <a:solidFill>
                  <a:srgbClr val="000000"/>
                </a:solidFill>
                <a:latin typeface="Calibri"/>
                <a:cs typeface="Calibri"/>
              </a:rPr>
              <a:t>Brno,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6732" y="2008861"/>
            <a:ext cx="4622261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5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1998.ISBN</a:t>
            </a:r>
            <a:r>
              <a:rPr sz="2000" spc="-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80-85931-48-6.s.,268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3528" y="2420305"/>
            <a:ext cx="7494602" cy="21855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8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10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40" dirty="0">
                <a:solidFill>
                  <a:srgbClr val="000000"/>
                </a:solidFill>
                <a:latin typeface="Calibri"/>
                <a:cs typeface="Calibri"/>
              </a:rPr>
              <a:t>HAYESOVÁ,</a:t>
            </a:r>
            <a:r>
              <a:rPr sz="2000" spc="4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N.:</a:t>
            </a:r>
            <a:r>
              <a:rPr sz="20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Základy sociální</a:t>
            </a:r>
          </a:p>
          <a:p>
            <a:pPr marL="343204" marR="0">
              <a:lnSpc>
                <a:spcPts val="2591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psychologie.</a:t>
            </a:r>
            <a:r>
              <a:rPr sz="2000" spc="-17" dirty="0">
                <a:solidFill>
                  <a:srgbClr val="000000"/>
                </a:solidFill>
                <a:latin typeface="Calibri"/>
                <a:cs typeface="Calibri"/>
              </a:rPr>
              <a:t>5.vyd.Portál:</a:t>
            </a:r>
            <a:r>
              <a:rPr sz="2000" spc="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Praha,2009.ISBN</a:t>
            </a:r>
            <a:r>
              <a:rPr sz="2000" spc="-2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970-80-</a:t>
            </a:r>
          </a:p>
          <a:p>
            <a:pPr marL="343204" marR="0">
              <a:lnSpc>
                <a:spcPts val="259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7367-639-1.s.,166</a:t>
            </a:r>
          </a:p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10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HOLEČEK, </a:t>
            </a:r>
            <a:r>
              <a:rPr sz="2000" spc="-91" dirty="0">
                <a:solidFill>
                  <a:srgbClr val="000000"/>
                </a:solidFill>
                <a:latin typeface="Calibri"/>
                <a:cs typeface="Calibri"/>
              </a:rPr>
              <a:t>V.,</a:t>
            </a:r>
            <a:r>
              <a:rPr sz="20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21" dirty="0">
                <a:solidFill>
                  <a:srgbClr val="000000"/>
                </a:solidFill>
                <a:latin typeface="Calibri"/>
                <a:cs typeface="Calibri"/>
              </a:rPr>
              <a:t>MIŇHOVÁ,</a:t>
            </a:r>
            <a:r>
              <a:rPr sz="2000" spc="4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Calibri"/>
                <a:cs typeface="Calibri"/>
              </a:rPr>
              <a:t>J.,</a:t>
            </a:r>
            <a:r>
              <a:rPr sz="2000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PRUNNER, </a:t>
            </a:r>
            <a:r>
              <a:rPr sz="2000" spc="-344" dirty="0">
                <a:solidFill>
                  <a:srgbClr val="000000"/>
                </a:solidFill>
                <a:latin typeface="Calibri"/>
                <a:cs typeface="Calibri"/>
              </a:rPr>
              <a:t>P.</a:t>
            </a:r>
            <a:r>
              <a:rPr sz="2000" spc="35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2vyd.:</a:t>
            </a:r>
          </a:p>
          <a:p>
            <a:pPr marL="343204" marR="0">
              <a:lnSpc>
                <a:spcPts val="2591"/>
              </a:lnSpc>
              <a:spcBef>
                <a:spcPts val="0"/>
              </a:spcBef>
              <a:spcAft>
                <a:spcPts val="0"/>
              </a:spcAft>
            </a:pP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Psychologie</a:t>
            </a:r>
            <a:r>
              <a:rPr sz="2000" i="1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pro </a:t>
            </a:r>
            <a:r>
              <a:rPr sz="2000" i="1" spc="-16" dirty="0">
                <a:solidFill>
                  <a:srgbClr val="000000"/>
                </a:solidFill>
                <a:latin typeface="Calibri"/>
                <a:cs typeface="Calibri"/>
              </a:rPr>
              <a:t>právníky.</a:t>
            </a:r>
            <a:r>
              <a:rPr sz="2000" i="1" spc="3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27" dirty="0">
                <a:solidFill>
                  <a:srgbClr val="000000"/>
                </a:solidFill>
                <a:latin typeface="Calibri"/>
                <a:cs typeface="Calibri"/>
              </a:rPr>
              <a:t>Vyd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sz="2000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Aleš Čeněk,</a:t>
            </a:r>
            <a:r>
              <a:rPr sz="2000" spc="-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s. </a:t>
            </a:r>
            <a:r>
              <a:rPr sz="2000" spc="-277" dirty="0">
                <a:solidFill>
                  <a:srgbClr val="000000"/>
                </a:solidFill>
                <a:latin typeface="Calibri"/>
                <a:cs typeface="Calibri"/>
              </a:rPr>
              <a:t>r.</a:t>
            </a:r>
            <a:r>
              <a:rPr sz="2000" spc="27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37" dirty="0">
                <a:solidFill>
                  <a:srgbClr val="000000"/>
                </a:solidFill>
                <a:latin typeface="Calibri"/>
                <a:cs typeface="Calibri"/>
              </a:rPr>
              <a:t>o,</a:t>
            </a:r>
          </a:p>
          <a:p>
            <a:pPr marL="343204" marR="0">
              <a:lnSpc>
                <a:spcPts val="259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2007.ISBN</a:t>
            </a:r>
            <a:r>
              <a:rPr sz="2000" spc="-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978-80-7380-065-9.,s</a:t>
            </a:r>
            <a:r>
              <a:rPr sz="2000" spc="-3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351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23528" y="4560672"/>
            <a:ext cx="6041195" cy="383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5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10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BURIÁNEK,</a:t>
            </a:r>
            <a:r>
              <a:rPr sz="20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Calibri"/>
                <a:cs typeface="Calibri"/>
              </a:rPr>
              <a:t>J.:</a:t>
            </a:r>
            <a:r>
              <a:rPr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Sociologie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2" dirty="0">
                <a:solidFill>
                  <a:srgbClr val="000000"/>
                </a:solidFill>
                <a:latin typeface="Calibri"/>
                <a:cs typeface="Calibri"/>
              </a:rPr>
              <a:t>2.vyd.Fortuna: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56021" y="4943790"/>
            <a:ext cx="4590930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95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Praha,2003.ISBN</a:t>
            </a:r>
            <a:r>
              <a:rPr sz="2000" spc="-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80-7168-754-5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CAA348DC-F19F-4A71-A4CD-BD50713329A5}"/>
              </a:ext>
            </a:extLst>
          </p:cNvPr>
          <p:cNvSpPr txBox="1"/>
          <p:nvPr/>
        </p:nvSpPr>
        <p:spPr>
          <a:xfrm>
            <a:off x="323243" y="5387136"/>
            <a:ext cx="8188060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22" dirty="0">
                <a:solidFill>
                  <a:srgbClr val="000000"/>
                </a:solidFill>
                <a:latin typeface="Calibri"/>
                <a:cs typeface="Calibri"/>
              </a:rPr>
              <a:t>NAKONEČNÝ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0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M.: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Sociální</a:t>
            </a:r>
            <a:r>
              <a:rPr sz="2000" i="1" spc="74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psychologie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sz="2000" spc="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21" dirty="0">
                <a:solidFill>
                  <a:srgbClr val="000000"/>
                </a:solidFill>
                <a:latin typeface="Calibri"/>
                <a:cs typeface="Calibri"/>
              </a:rPr>
              <a:t>1.vyd.</a:t>
            </a:r>
            <a:r>
              <a:rPr lang="cs-CZ" sz="2000" spc="-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Calibri"/>
                <a:cs typeface="Calibri"/>
              </a:rPr>
              <a:t>Praha:Academia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000" spc="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1999.ISBN</a:t>
            </a:r>
            <a:r>
              <a:rPr sz="2000" spc="2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80-200-0690-7.287s.</a:t>
            </a:r>
          </a:p>
          <a:p>
            <a:pPr marL="0" marR="0">
              <a:spcBef>
                <a:spcPts val="698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20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PAULÍNOVÁ,</a:t>
            </a:r>
            <a:r>
              <a:rPr sz="2000" spc="4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L.:</a:t>
            </a:r>
            <a:r>
              <a:rPr sz="2000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Psychologie pro </a:t>
            </a:r>
            <a:r>
              <a:rPr sz="2000" i="1" spc="-67" dirty="0">
                <a:solidFill>
                  <a:srgbClr val="000000"/>
                </a:solidFill>
                <a:latin typeface="Calibri"/>
                <a:cs typeface="Calibri"/>
              </a:rPr>
              <a:t>Tebe</a:t>
            </a:r>
            <a:r>
              <a:rPr sz="2000" spc="-19" dirty="0">
                <a:solidFill>
                  <a:srgbClr val="000000"/>
                </a:solidFill>
                <a:latin typeface="Calibri"/>
                <a:cs typeface="Calibri"/>
              </a:rPr>
              <a:t>.2.vyd.</a:t>
            </a:r>
            <a:r>
              <a:rPr lang="cs-CZ" sz="2000" spc="-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Calibri"/>
                <a:cs typeface="Calibri"/>
              </a:rPr>
              <a:t>Praha:</a:t>
            </a:r>
            <a:r>
              <a:rPr sz="2000" spc="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2" dirty="0" err="1">
                <a:solidFill>
                  <a:srgbClr val="000000"/>
                </a:solidFill>
                <a:latin typeface="Calibri"/>
                <a:cs typeface="Calibri"/>
              </a:rPr>
              <a:t>Informatorium</a:t>
            </a:r>
            <a:r>
              <a:rPr sz="2000" spc="5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spc="5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1998.ISBN80-86073-30-0. 123s.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skupiny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Dennis Hennhofer</a:t>
            </a:r>
          </a:p>
        </p:txBody>
      </p:sp>
    </p:spTree>
    <p:extLst>
      <p:ext uri="{BB962C8B-B14F-4D97-AF65-F5344CB8AC3E}">
        <p14:creationId xmlns:p14="http://schemas.microsoft.com/office/powerpoint/2010/main" val="247448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5976" y="857250"/>
            <a:ext cx="2802951" cy="990600"/>
          </a:xfrm>
        </p:spPr>
        <p:txBody>
          <a:bodyPr>
            <a:normAutofit/>
          </a:bodyPr>
          <a:lstStyle/>
          <a:p>
            <a:r>
              <a:rPr lang="cs-CZ" sz="2800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9952" y="1772816"/>
            <a:ext cx="4896544" cy="4680520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Sociální útvar o 3 a více členech vymezený vztahy mezi nimi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Co lidi v sociální skupině spojuje?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Émile</a:t>
            </a:r>
            <a:r>
              <a:rPr lang="cs-CZ" sz="2000" dirty="0"/>
              <a:t> </a:t>
            </a:r>
            <a:r>
              <a:rPr lang="cs-CZ" sz="2000" dirty="0" err="1"/>
              <a:t>Durkheim</a:t>
            </a:r>
            <a:endParaRPr lang="cs-CZ" sz="2000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Komplexní dělba práce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Sociální organizace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1.) Velikostí 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2.) Podmínkami členství = stability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3.) Stupeň formálnosti = funkce</a:t>
            </a:r>
          </a:p>
          <a:p>
            <a:pPr marL="1257300" lvl="2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Institucionalizované jednání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Referenční skupina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Sociální agregát (→ dav) a sociální kategorie</a:t>
            </a:r>
          </a:p>
        </p:txBody>
      </p:sp>
      <p:pic>
        <p:nvPicPr>
          <p:cNvPr id="5" name="Obrázek 4" descr="Obsah obrázku osoba, pózování&#10;&#10;Popis byl vytvořen automaticky">
            <a:extLst>
              <a:ext uri="{FF2B5EF4-FFF2-40B4-BE49-F238E27FC236}">
                <a16:creationId xmlns:a16="http://schemas.microsoft.com/office/drawing/2014/main" id="{4492D75F-4915-96E6-AC02-A2361CA97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098" r="28640" b="1"/>
          <a:stretch/>
        </p:blipFill>
        <p:spPr>
          <a:xfrm>
            <a:off x="15" y="857250"/>
            <a:ext cx="4046205" cy="51435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6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2603F21-092E-44F9-9901-B662F1799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66" y="332656"/>
            <a:ext cx="8229600" cy="461665"/>
          </a:xfrm>
        </p:spPr>
        <p:txBody>
          <a:bodyPr/>
          <a:lstStyle/>
          <a:p>
            <a:pPr eaLnBrk="1" hangingPunct="1"/>
            <a:r>
              <a:rPr lang="cs-CZ" altLang="cs-CZ" sz="3000" b="1" dirty="0">
                <a:solidFill>
                  <a:schemeClr val="tx1"/>
                </a:solidFill>
              </a:rPr>
              <a:t>Sociální skupina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87E2FE9-C52D-40EE-8542-3E5A3BFB23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558" y="1340768"/>
            <a:ext cx="8586930" cy="4968552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800" dirty="0">
                <a:solidFill>
                  <a:srgbClr val="FF0000"/>
                </a:solidFill>
              </a:rPr>
              <a:t>  Článek mezi jednotlivcem a společností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800" dirty="0"/>
              <a:t>  Společenství 2 až 3 a více osob, které jsou  </a:t>
            </a:r>
            <a:r>
              <a:rPr lang="cs-CZ" sz="2800" dirty="0">
                <a:solidFill>
                  <a:srgbClr val="FF0000"/>
                </a:solidFill>
              </a:rPr>
              <a:t>spojeny určitými vztahy</a:t>
            </a:r>
            <a:r>
              <a:rPr lang="cs-CZ" sz="2800" dirty="0"/>
              <a:t>, které vytvářejí </a:t>
            </a:r>
            <a:r>
              <a:rPr lang="cs-CZ" sz="2800" dirty="0">
                <a:solidFill>
                  <a:srgbClr val="FF0000"/>
                </a:solidFill>
              </a:rPr>
              <a:t>pocit sounáležitosti</a:t>
            </a:r>
            <a:r>
              <a:rPr lang="cs-CZ" sz="2800" dirty="0"/>
              <a:t>, kterými se od jiných skupin společnosti </a:t>
            </a:r>
            <a:r>
              <a:rPr lang="cs-CZ" sz="2800" dirty="0">
                <a:solidFill>
                  <a:srgbClr val="FF0000"/>
                </a:solidFill>
              </a:rPr>
              <a:t>odlišuje.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800" dirty="0">
                <a:solidFill>
                  <a:srgbClr val="FF0000"/>
                </a:solidFill>
              </a:rPr>
              <a:t>  Člověk je součástí mnoha </a:t>
            </a:r>
            <a:r>
              <a:rPr lang="cs-CZ" sz="2800" dirty="0"/>
              <a:t>sociálních skupin (rodina, škola, kroužky, město, stát, atd.) 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>
                <a:solidFill>
                  <a:srgbClr val="0000FF"/>
                </a:solidFill>
              </a:rPr>
              <a:t>Úkol: Pokuste se sestavit seznam (všech) sociálních skupin, kterých jste členem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61C2D6D-0E3B-42FB-BCFE-FC0EE1B7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66" y="427735"/>
            <a:ext cx="6797992" cy="49244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</a:rPr>
              <a:t>Základní znaky sociálních skupin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D950282-8D72-4168-A83E-A4C0A8F901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2" y="1772816"/>
            <a:ext cx="8568184" cy="3603422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Interakce</a:t>
            </a:r>
            <a:r>
              <a:rPr lang="cs-CZ" altLang="cs-CZ" sz="2800" dirty="0"/>
              <a:t> (přímé či nepřímé) a </a:t>
            </a:r>
            <a:r>
              <a:rPr lang="cs-CZ" altLang="cs-CZ" sz="2800" dirty="0">
                <a:solidFill>
                  <a:srgbClr val="FF0000"/>
                </a:solidFill>
              </a:rPr>
              <a:t>komunikace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Společná činnost k dosažení cílů 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Společné hodnoty a normy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000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Systém jejich kontroly </a:t>
            </a:r>
            <a:r>
              <a:rPr lang="cs-CZ" altLang="cs-CZ" sz="2800" dirty="0"/>
              <a:t>– odměny a tresty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1000" dirty="0"/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Vědomí identity </a:t>
            </a:r>
            <a:r>
              <a:rPr lang="cs-CZ" altLang="cs-CZ" sz="2800" dirty="0"/>
              <a:t>(ideologie) </a:t>
            </a:r>
          </a:p>
          <a:p>
            <a:pPr marL="914400" lvl="1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err="1"/>
              <a:t>autostereotyp</a:t>
            </a:r>
            <a:r>
              <a:rPr lang="cs-CZ" altLang="cs-CZ" sz="2800" dirty="0"/>
              <a:t> - obraz sebe sama - kdo jsme my </a:t>
            </a:r>
          </a:p>
          <a:p>
            <a:pPr marL="914400" lvl="1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 err="1"/>
              <a:t>heterostereotyp</a:t>
            </a:r>
            <a:r>
              <a:rPr lang="cs-CZ" altLang="cs-CZ" sz="2800" dirty="0"/>
              <a:t> – obraz těch druhých – kdo jsou oni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800" dirty="0"/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FF0000"/>
                </a:solidFill>
              </a:rPr>
              <a:t>Diferenciace rolí a pozic </a:t>
            </a:r>
            <a:r>
              <a:rPr lang="cs-CZ" altLang="cs-CZ" sz="2800" dirty="0"/>
              <a:t>(dělba práce, autorita a vlivu)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9B0F934-10F4-4AFE-988F-6FDF4DCAF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064500" cy="584775"/>
          </a:xfrm>
        </p:spPr>
        <p:txBody>
          <a:bodyPr/>
          <a:lstStyle/>
          <a:p>
            <a:pPr eaLnBrk="1" hangingPunct="1"/>
            <a:r>
              <a:rPr lang="cs-CZ" altLang="cs-CZ" sz="3800" b="1" dirty="0">
                <a:solidFill>
                  <a:schemeClr val="tx1"/>
                </a:solidFill>
              </a:rPr>
              <a:t>Klasifikace (třídění) sociálních  skupin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B338909-7994-48C8-9E21-84526A3596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568952" cy="525735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 Nepravá </a:t>
            </a:r>
            <a:r>
              <a:rPr lang="cs-CZ" sz="2400" dirty="0">
                <a:solidFill>
                  <a:schemeClr val="tx1"/>
                </a:solidFill>
              </a:rPr>
              <a:t>–  agregát (dav)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 Pravá – </a:t>
            </a:r>
            <a:r>
              <a:rPr lang="cs-CZ" sz="2400" dirty="0">
                <a:solidFill>
                  <a:schemeClr val="tx1"/>
                </a:solidFill>
              </a:rPr>
              <a:t>vnitřně integrovaná – skupina v pravém slova smyslu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 Malá </a:t>
            </a:r>
            <a:r>
              <a:rPr lang="cs-CZ" sz="2400" dirty="0">
                <a:solidFill>
                  <a:schemeClr val="tx1"/>
                </a:solidFill>
              </a:rPr>
              <a:t>– 3 – 30 členů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členové se osobně znají a komunikují přímo – tváří v tvář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těsné vazby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neformální vztahy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 Velká </a:t>
            </a:r>
            <a:r>
              <a:rPr lang="cs-CZ" sz="2400" dirty="0">
                <a:solidFill>
                  <a:schemeClr val="tx1"/>
                </a:solidFill>
              </a:rPr>
              <a:t>– nad 30 – 50 členů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neosobní, v jejím rámci vznikají </a:t>
            </a:r>
            <a:r>
              <a:rPr lang="cs-CZ" sz="2400" dirty="0">
                <a:solidFill>
                  <a:srgbClr val="FF0000"/>
                </a:solidFill>
              </a:rPr>
              <a:t>podskupiny</a:t>
            </a:r>
            <a:endParaRPr lang="cs-CZ" sz="2400" dirty="0"/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má tolik členů, že se již všichni </a:t>
            </a:r>
            <a:r>
              <a:rPr lang="cs-CZ" sz="2400" dirty="0">
                <a:solidFill>
                  <a:schemeClr val="tx1"/>
                </a:solidFill>
              </a:rPr>
              <a:t>nemohou navzájem znát </a:t>
            </a:r>
            <a:r>
              <a:rPr lang="cs-CZ" sz="2400" dirty="0"/>
              <a:t>a stýkat se osobně (jen o sobě vědí)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>
                <a:solidFill>
                  <a:schemeClr val="tx1"/>
                </a:solidFill>
              </a:rPr>
              <a:t> komunikace je spíše nepřímá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Přechodná/ Stálá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Formáln</a:t>
            </a:r>
            <a:r>
              <a:rPr lang="cs-CZ" sz="2400" u="sng" dirty="0">
                <a:solidFill>
                  <a:srgbClr val="FF0000"/>
                </a:solidFill>
              </a:rPr>
              <a:t>í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vzniká shora – je již </a:t>
            </a:r>
            <a:r>
              <a:rPr lang="cs-CZ" sz="2400" dirty="0">
                <a:solidFill>
                  <a:schemeClr val="tx1"/>
                </a:solidFill>
              </a:rPr>
              <a:t>předem nějak určena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předpisy, pravidly, normami, zákony;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převládají funkční </a:t>
            </a:r>
            <a:r>
              <a:rPr lang="cs-CZ" sz="2400" dirty="0">
                <a:solidFill>
                  <a:schemeClr val="tx1"/>
                </a:solidFill>
              </a:rPr>
              <a:t>neosobní vztahy,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cs-CZ" sz="2400" dirty="0"/>
              <a:t> v jejím rámci mohou vzniknout i skupiny neformální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cs-CZ" sz="2400" dirty="0">
                <a:solidFill>
                  <a:srgbClr val="FF0000"/>
                </a:solidFill>
              </a:rPr>
              <a:t>  Neformální</a:t>
            </a:r>
            <a:r>
              <a:rPr lang="cs-CZ" sz="2400" dirty="0"/>
              <a:t> – vzniká zdola - je </a:t>
            </a:r>
            <a:r>
              <a:rPr lang="cs-CZ" sz="2400" dirty="0">
                <a:solidFill>
                  <a:schemeClr val="tx1"/>
                </a:solidFill>
              </a:rPr>
              <a:t>tvořena z iniciativy svých členů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/>
              <a:t>Primární a sekundární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3138026" cy="1938992"/>
          </a:xfrm>
        </p:spPr>
        <p:txBody>
          <a:bodyPr/>
          <a:lstStyle/>
          <a:p>
            <a:r>
              <a:rPr lang="cs-CZ" b="1" dirty="0"/>
              <a:t>Primární</a:t>
            </a:r>
          </a:p>
          <a:p>
            <a:pPr lvl="1"/>
            <a:r>
              <a:rPr lang="cs-CZ" dirty="0"/>
              <a:t>Těsné neformální vazby</a:t>
            </a:r>
          </a:p>
          <a:p>
            <a:pPr lvl="1"/>
            <a:r>
              <a:rPr lang="cs-CZ" dirty="0"/>
              <a:t>Obvykle malá</a:t>
            </a:r>
          </a:p>
          <a:p>
            <a:pPr lvl="1"/>
            <a:r>
              <a:rPr lang="cs-CZ" dirty="0"/>
              <a:t>Vzájemné citové vazby</a:t>
            </a:r>
          </a:p>
          <a:p>
            <a:pPr lvl="1"/>
            <a:r>
              <a:rPr lang="cs-CZ" dirty="0"/>
              <a:t>Dlouhodobé vztahy</a:t>
            </a:r>
          </a:p>
          <a:p>
            <a:pPr lvl="1"/>
            <a:r>
              <a:rPr lang="cs-CZ" dirty="0"/>
              <a:t>Těžké vstoupit a vystoupit</a:t>
            </a:r>
          </a:p>
          <a:p>
            <a:pPr lvl="1"/>
            <a:r>
              <a:rPr lang="cs-CZ" dirty="0"/>
              <a:t>Důležitá role v socializaci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212919"/>
            <a:ext cx="3138026" cy="1661993"/>
          </a:xfrm>
        </p:spPr>
        <p:txBody>
          <a:bodyPr/>
          <a:lstStyle/>
          <a:p>
            <a:r>
              <a:rPr lang="cs-CZ" b="1" dirty="0"/>
              <a:t>Sekundární</a:t>
            </a:r>
          </a:p>
          <a:p>
            <a:pPr lvl="1"/>
            <a:r>
              <a:rPr lang="cs-CZ" dirty="0"/>
              <a:t>Nízká intimita</a:t>
            </a:r>
          </a:p>
          <a:p>
            <a:pPr lvl="1"/>
            <a:r>
              <a:rPr lang="cs-CZ" dirty="0"/>
              <a:t>Spíše formální vztahy</a:t>
            </a:r>
          </a:p>
          <a:p>
            <a:pPr lvl="1"/>
            <a:r>
              <a:rPr lang="cs-CZ" dirty="0"/>
              <a:t>Důvod členství pragmatický</a:t>
            </a:r>
          </a:p>
          <a:p>
            <a:pPr lvl="1"/>
            <a:r>
              <a:rPr lang="cs-CZ" dirty="0"/>
              <a:t>Častěji krátkodobé </a:t>
            </a:r>
          </a:p>
          <a:p>
            <a:pPr lvl="1"/>
            <a:r>
              <a:rPr lang="cs-CZ" dirty="0"/>
              <a:t>Snadný vstup a výstup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9D6F20B-C330-46C8-847B-94139B456CEB}"/>
              </a:ext>
            </a:extLst>
          </p:cNvPr>
          <p:cNvSpPr txBox="1">
            <a:spLocks/>
          </p:cNvSpPr>
          <p:nvPr/>
        </p:nvSpPr>
        <p:spPr>
          <a:xfrm>
            <a:off x="410739" y="3706090"/>
            <a:ext cx="679799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kern="0" dirty="0">
                <a:solidFill>
                  <a:sysClr val="windowText" lastClr="000000"/>
                </a:solidFill>
              </a:rPr>
              <a:t>Formální a neformální skupiny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2B6C0FA-759A-443B-9158-5E46197CFF6A}"/>
              </a:ext>
            </a:extLst>
          </p:cNvPr>
          <p:cNvSpPr txBox="1">
            <a:spLocks/>
          </p:cNvSpPr>
          <p:nvPr/>
        </p:nvSpPr>
        <p:spPr>
          <a:xfrm>
            <a:off x="410739" y="4489087"/>
            <a:ext cx="313802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kern="0" dirty="0">
                <a:solidFill>
                  <a:sysClr val="windowText" lastClr="000000"/>
                </a:solidFill>
              </a:rPr>
              <a:t>Formální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Definovatelná hierarchie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Formální vztahy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Členství podmíněno právním aktem</a:t>
            </a:r>
          </a:p>
          <a:p>
            <a:pPr lvl="1"/>
            <a:endParaRPr lang="cs-CZ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0A1F3A54-C70A-4F71-B316-4CF225D42CD9}"/>
              </a:ext>
            </a:extLst>
          </p:cNvPr>
          <p:cNvSpPr txBox="1">
            <a:spLocks/>
          </p:cNvSpPr>
          <p:nvPr/>
        </p:nvSpPr>
        <p:spPr>
          <a:xfrm>
            <a:off x="4716016" y="4486209"/>
            <a:ext cx="410445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kern="0" dirty="0">
                <a:solidFill>
                  <a:sysClr val="windowText" lastClr="000000"/>
                </a:solidFill>
              </a:rPr>
              <a:t>Neformální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Obvykle neexistuje vztah nadřízenosti a podřízenosti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Osobní vztahy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Neformální vazby</a:t>
            </a:r>
          </a:p>
          <a:p>
            <a:pPr lvl="1"/>
            <a:r>
              <a:rPr lang="cs-CZ" kern="0" dirty="0">
                <a:solidFill>
                  <a:sysClr val="windowText" lastClr="000000"/>
                </a:solidFill>
              </a:rPr>
              <a:t>Emocionální vazby</a:t>
            </a:r>
          </a:p>
        </p:txBody>
      </p:sp>
    </p:spTree>
    <p:extLst>
      <p:ext uri="{BB962C8B-B14F-4D97-AF65-F5344CB8AC3E}">
        <p14:creationId xmlns:p14="http://schemas.microsoft.com/office/powerpoint/2010/main" val="35935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/>
              <a:t>Spolupráce ve skupinách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3138026" cy="2215991"/>
          </a:xfrm>
        </p:spPr>
        <p:txBody>
          <a:bodyPr/>
          <a:lstStyle/>
          <a:p>
            <a:r>
              <a:rPr lang="cs-CZ" b="1" dirty="0" err="1"/>
              <a:t>Hiearchie</a:t>
            </a:r>
            <a:endParaRPr lang="cs-CZ" b="1" dirty="0"/>
          </a:p>
          <a:p>
            <a:pPr lvl="1"/>
            <a:r>
              <a:rPr lang="cs-CZ" dirty="0"/>
              <a:t>„pyramida“</a:t>
            </a:r>
          </a:p>
          <a:p>
            <a:pPr lvl="1"/>
            <a:r>
              <a:rPr lang="cs-CZ" dirty="0"/>
              <a:t>Nadřazenost a podřazenost</a:t>
            </a:r>
          </a:p>
          <a:p>
            <a:pPr lvl="1"/>
            <a:r>
              <a:rPr lang="cs-CZ" dirty="0"/>
              <a:t>Jasně definované vztahy</a:t>
            </a:r>
          </a:p>
          <a:p>
            <a:pPr lvl="1"/>
            <a:r>
              <a:rPr lang="cs-CZ" dirty="0"/>
              <a:t>organizované</a:t>
            </a:r>
          </a:p>
          <a:p>
            <a:pPr lvl="1"/>
            <a:r>
              <a:rPr lang="cs-CZ" dirty="0"/>
              <a:t>Příkazy dlouhodobé a jednorázové</a:t>
            </a:r>
          </a:p>
          <a:p>
            <a:pPr lvl="1"/>
            <a:r>
              <a:rPr lang="cs-CZ" dirty="0"/>
              <a:t>Cíle a pravidla vytváří vedení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2492896"/>
            <a:ext cx="3138026" cy="1938992"/>
          </a:xfrm>
        </p:spPr>
        <p:txBody>
          <a:bodyPr/>
          <a:lstStyle/>
          <a:p>
            <a:r>
              <a:rPr lang="cs-CZ" b="1" dirty="0"/>
              <a:t>Synergie</a:t>
            </a:r>
          </a:p>
          <a:p>
            <a:pPr lvl="1"/>
            <a:r>
              <a:rPr lang="cs-CZ" dirty="0"/>
              <a:t>Spontánní spolupráce</a:t>
            </a:r>
          </a:p>
          <a:p>
            <a:pPr lvl="1"/>
            <a:r>
              <a:rPr lang="cs-CZ" dirty="0"/>
              <a:t>Každý řídí sám sebe</a:t>
            </a:r>
          </a:p>
          <a:p>
            <a:pPr lvl="1"/>
            <a:r>
              <a:rPr lang="cs-CZ" dirty="0"/>
              <a:t>Dobrovolné podřízení normám</a:t>
            </a:r>
          </a:p>
          <a:p>
            <a:pPr lvl="1"/>
            <a:r>
              <a:rPr lang="cs-CZ" dirty="0"/>
              <a:t>Na cílech a pravidlech mají podíl všichni členové</a:t>
            </a:r>
          </a:p>
        </p:txBody>
      </p:sp>
    </p:spTree>
    <p:extLst>
      <p:ext uri="{BB962C8B-B14F-4D97-AF65-F5344CB8AC3E}">
        <p14:creationId xmlns:p14="http://schemas.microsoft.com/office/powerpoint/2010/main" val="12726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01E6B5D-DFA0-49EA-8D98-59AFEF404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66" y="427735"/>
            <a:ext cx="7002646" cy="49244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</a:rPr>
              <a:t>Klasifikace (třídění) sociálních  skupin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560D0ED-AA79-40FA-9917-26B9A9ED02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9396"/>
            <a:ext cx="8362950" cy="533941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FF0000"/>
                </a:solidFill>
              </a:rPr>
              <a:t>Otevřené </a:t>
            </a:r>
            <a:r>
              <a:rPr lang="cs-CZ" altLang="cs-CZ" sz="2600" dirty="0"/>
              <a:t>– neomezený vstup i výstup (zahrádkářský kroužek)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FF0000"/>
                </a:solidFill>
              </a:rPr>
              <a:t>Uzavřené </a:t>
            </a:r>
            <a:r>
              <a:rPr lang="cs-CZ" altLang="cs-CZ" sz="2600" dirty="0"/>
              <a:t>– vstup do skupiny blokován, opuštění (často i snaha o něj) je trestáno (mafie)</a:t>
            </a:r>
          </a:p>
          <a:p>
            <a:pPr eaLnBrk="1" hangingPunct="1">
              <a:lnSpc>
                <a:spcPct val="70000"/>
              </a:lnSpc>
            </a:pPr>
            <a:endParaRPr lang="cs-CZ" altLang="cs-CZ" sz="2600" dirty="0"/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FF0000"/>
                </a:solidFill>
              </a:rPr>
              <a:t>Výběrové </a:t>
            </a:r>
            <a:r>
              <a:rPr lang="cs-CZ" altLang="cs-CZ" sz="2600" dirty="0"/>
              <a:t>- přijetí za splnění určitých podmínek (sekty, strany)</a:t>
            </a:r>
          </a:p>
          <a:p>
            <a:pPr eaLnBrk="1" hangingPunct="1">
              <a:lnSpc>
                <a:spcPct val="70000"/>
              </a:lnSpc>
            </a:pPr>
            <a:endParaRPr lang="cs-CZ" altLang="cs-CZ" sz="2600" dirty="0"/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FF0000"/>
                </a:solidFill>
              </a:rPr>
              <a:t>Vlastní – členské </a:t>
            </a:r>
            <a:r>
              <a:rPr lang="cs-CZ" altLang="cs-CZ" sz="2600" dirty="0"/>
              <a:t>– do nich patřím (in-grup) – lepší</a:t>
            </a:r>
          </a:p>
          <a:p>
            <a:pPr eaLnBrk="1" hangingPunct="1">
              <a:lnSpc>
                <a:spcPct val="70000"/>
              </a:lnSpc>
            </a:pPr>
            <a:endParaRPr lang="cs-CZ" altLang="cs-CZ" sz="2600" dirty="0"/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FF0000"/>
                </a:solidFill>
              </a:rPr>
              <a:t>Cizí -  nečlenské </a:t>
            </a:r>
            <a:r>
              <a:rPr lang="cs-CZ" altLang="cs-CZ" sz="2600" dirty="0"/>
              <a:t>– do nichž nepatřím (out-grup) – horší</a:t>
            </a:r>
            <a:br>
              <a:rPr lang="cs-CZ" altLang="cs-CZ" sz="2600" dirty="0"/>
            </a:br>
            <a:br>
              <a:rPr lang="cs-CZ" altLang="cs-CZ" sz="2600" dirty="0"/>
            </a:br>
            <a:r>
              <a:rPr lang="cs-CZ" altLang="cs-CZ" sz="2600" dirty="0">
                <a:solidFill>
                  <a:srgbClr val="0000FF"/>
                </a:solidFill>
              </a:rPr>
              <a:t>Úkol: Vytvořený seznam vašich členských skupin klasifikujte dle následujících pěti kritérií: </a:t>
            </a:r>
          </a:p>
          <a:p>
            <a:pPr eaLnBrk="1" hangingPunct="1">
              <a:lnSpc>
                <a:spcPct val="70000"/>
              </a:lnSpc>
            </a:pPr>
            <a:endParaRPr lang="cs-CZ" altLang="cs-CZ" sz="1600" dirty="0">
              <a:solidFill>
                <a:srgbClr val="0000FF"/>
              </a:solidFill>
            </a:endParaRP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0000FF"/>
                </a:solidFill>
              </a:rPr>
              <a:t>malá/velká, 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0000FF"/>
                </a:solidFill>
              </a:rPr>
              <a:t>přechodná/stálá, 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0000FF"/>
                </a:solidFill>
              </a:rPr>
              <a:t>formální/neformální, 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0000FF"/>
                </a:solidFill>
              </a:rPr>
              <a:t>primární/sekundární, 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600" dirty="0">
                <a:solidFill>
                  <a:srgbClr val="0000FF"/>
                </a:solidFill>
              </a:rPr>
              <a:t>otevřená/výběrová/uzavřená</a:t>
            </a:r>
          </a:p>
          <a:p>
            <a:pPr eaLnBrk="1" hangingPunct="1">
              <a:lnSpc>
                <a:spcPct val="70000"/>
              </a:lnSpc>
            </a:pPr>
            <a:endParaRPr lang="cs-CZ" altLang="cs-CZ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05034" y="197171"/>
            <a:ext cx="4487246" cy="66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 err="1">
                <a:solidFill>
                  <a:srgbClr val="000000"/>
                </a:solidFill>
                <a:latin typeface="Calibri"/>
                <a:cs typeface="Calibri"/>
              </a:rPr>
              <a:t>Socializace</a:t>
            </a:r>
            <a:r>
              <a:rPr lang="cs-CZ" sz="4400" b="1" dirty="0">
                <a:solidFill>
                  <a:srgbClr val="000000"/>
                </a:solidFill>
                <a:latin typeface="Calibri"/>
                <a:cs typeface="Calibri"/>
              </a:rPr>
              <a:t> jedince</a:t>
            </a:r>
            <a:endParaRPr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662" y="1412776"/>
            <a:ext cx="8347843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komplexní proces, v jehož průběhu se člověk jako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biologický tvor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stává prostřednictvím sociální interakce a komunikace s druhými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sociální bytostí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schopnou chovat se jako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člen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 určité skupiny či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spočívá v osvojování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hodnot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,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norem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 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způsobů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jednání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 srozumitelných a platných vdané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kultuře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 či subkultuře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Osvojování si rolí (dvě stádia socializace: 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orbel" panose="020B0503020204020204" pitchFamily="34" charset="0"/>
              </a:rPr>
              <a:t>self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=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play (I)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+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game (</a:t>
            </a:r>
            <a:r>
              <a:rPr lang="cs-CZ" sz="1800" b="0" i="1" u="none" strike="noStrike" baseline="0" dirty="0" err="1">
                <a:solidFill>
                  <a:srgbClr val="000000"/>
                </a:solidFill>
                <a:latin typeface="Corbel" panose="020B0503020204020204" pitchFamily="34" charset="0"/>
              </a:rPr>
              <a:t>Me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)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)</a:t>
            </a:r>
            <a:endParaRPr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ED1DE5-5335-4203-B2CA-DE4D1A278ACC}"/>
              </a:ext>
            </a:extLst>
          </p:cNvPr>
          <p:cNvSpPr txBox="1"/>
          <p:nvPr/>
        </p:nvSpPr>
        <p:spPr>
          <a:xfrm>
            <a:off x="395536" y="3305504"/>
            <a:ext cx="80558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0" u="none" strike="noStrike" baseline="0" dirty="0">
                <a:latin typeface="Corbel" panose="020B0503020204020204" pitchFamily="34" charset="0"/>
              </a:rPr>
              <a:t>Dvě stádia socializace (</a:t>
            </a:r>
            <a:r>
              <a:rPr lang="cs-CZ" sz="3000" b="1" i="0" u="none" strike="noStrike" baseline="0" dirty="0" err="1">
                <a:latin typeface="Corbel" panose="020B0503020204020204" pitchFamily="34" charset="0"/>
              </a:rPr>
              <a:t>Self</a:t>
            </a:r>
            <a:r>
              <a:rPr lang="cs-CZ" sz="3000" b="1" i="0" u="none" strike="noStrike" baseline="0" dirty="0">
                <a:latin typeface="Corbel" panose="020B0503020204020204" pitchFamily="34" charset="0"/>
              </a:rPr>
              <a:t> = I + </a:t>
            </a:r>
            <a:r>
              <a:rPr lang="cs-CZ" sz="3000" b="1" i="0" u="none" strike="noStrike" baseline="0" dirty="0" err="1">
                <a:latin typeface="Corbel" panose="020B0503020204020204" pitchFamily="34" charset="0"/>
              </a:rPr>
              <a:t>Me</a:t>
            </a:r>
            <a:r>
              <a:rPr lang="cs-CZ" sz="3000" b="1" i="0" u="none" strike="noStrike" baseline="0" dirty="0">
                <a:latin typeface="Corbel" panose="020B0503020204020204" pitchFamily="34" charset="0"/>
              </a:rPr>
              <a:t>)</a:t>
            </a:r>
          </a:p>
          <a:p>
            <a:endParaRPr lang="cs-CZ" sz="1000" b="0" i="0" u="none" strike="noStrike" baseline="0" dirty="0">
              <a:latin typeface="Corbel" panose="020B0503020204020204" pitchFamily="34" charset="0"/>
            </a:endParaRPr>
          </a:p>
          <a:p>
            <a:r>
              <a:rPr lang="cs-CZ" sz="1600" b="1" i="0" u="none" strike="noStrike" baseline="0" dirty="0">
                <a:latin typeface="Corbel" panose="020B0503020204020204" pitchFamily="34" charset="0"/>
              </a:rPr>
              <a:t>PLAY (</a:t>
            </a:r>
            <a:r>
              <a:rPr lang="cs-CZ" sz="1600" b="1" i="1" u="none" strike="noStrike" baseline="0" dirty="0">
                <a:latin typeface="Corbel" panose="020B0503020204020204" pitchFamily="34" charset="0"/>
              </a:rPr>
              <a:t>I</a:t>
            </a:r>
            <a:r>
              <a:rPr lang="cs-CZ" sz="1600" b="1" i="0" u="none" strike="noStrike" baseline="0" dirty="0">
                <a:latin typeface="Corbel" panose="020B0503020204020204" pitchFamily="34" charset="0"/>
              </a:rPr>
              <a:t>)</a:t>
            </a:r>
            <a:endParaRPr lang="cs-CZ" sz="1600" b="0" i="0" u="none" strike="noStrike" baseline="0" dirty="0">
              <a:latin typeface="Corbel" panose="020B0503020204020204" pitchFamily="34" charset="0"/>
            </a:endParaRP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Ranější fáze hraní</a:t>
            </a: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Volná zábava charakteristická nahodilým přebíráním rolí (matka, doktor, učitel).</a:t>
            </a: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Významní druzí často určují </a:t>
            </a:r>
            <a:r>
              <a:rPr lang="cs-CZ" sz="1800" b="1" i="0" u="none" strike="noStrike" baseline="0" dirty="0">
                <a:latin typeface="Corbel" panose="020B0503020204020204" pitchFamily="34" charset="0"/>
              </a:rPr>
              <a:t>role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, na něž si dítě hraje.</a:t>
            </a:r>
          </a:p>
          <a:p>
            <a:endParaRPr lang="cs-CZ" sz="1800" b="0" i="0" u="none" strike="noStrike" baseline="0" dirty="0">
              <a:latin typeface="Corbel" panose="020B0503020204020204" pitchFamily="34" charset="0"/>
            </a:endParaRPr>
          </a:p>
          <a:p>
            <a:r>
              <a:rPr lang="cs-CZ" sz="1600" b="1" i="0" u="none" strike="noStrike" baseline="0" dirty="0">
                <a:latin typeface="Corbel" panose="020B0503020204020204" pitchFamily="34" charset="0"/>
              </a:rPr>
              <a:t>GAME (</a:t>
            </a:r>
            <a:r>
              <a:rPr lang="cs-CZ" sz="1600" b="1" i="1" u="none" strike="noStrike" baseline="0" dirty="0">
                <a:latin typeface="Corbel" panose="020B0503020204020204" pitchFamily="34" charset="0"/>
              </a:rPr>
              <a:t>ME</a:t>
            </a:r>
            <a:r>
              <a:rPr lang="cs-CZ" sz="1600" b="1" i="0" u="none" strike="noStrike" baseline="0" dirty="0">
                <a:latin typeface="Corbel" panose="020B0503020204020204" pitchFamily="34" charset="0"/>
              </a:rPr>
              <a:t>)</a:t>
            </a:r>
            <a:endParaRPr lang="cs-CZ" sz="1600" b="0" i="0" u="none" strike="noStrike" baseline="0" dirty="0">
              <a:latin typeface="Corbel" panose="020B0503020204020204" pitchFamily="34" charset="0"/>
            </a:endParaRP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Zde si již dítě nehraje samo za sebe (pravidla spolu-hraní).</a:t>
            </a: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Přejímá roli ve hře s ostatními.</a:t>
            </a:r>
          </a:p>
          <a:p>
            <a:r>
              <a:rPr lang="cs-CZ" sz="1800" b="0" i="0" u="none" strike="noStrike" baseline="0" dirty="0">
                <a:latin typeface="Arial" panose="020B0604020202020204" pitchFamily="34" charset="0"/>
              </a:rPr>
              <a:t>• </a:t>
            </a:r>
            <a:r>
              <a:rPr lang="cs-CZ" sz="1800" b="0" i="0" u="none" strike="noStrike" baseline="0" dirty="0">
                <a:latin typeface="Corbel" panose="020B0503020204020204" pitchFamily="34" charset="0"/>
              </a:rPr>
              <a:t>Generalizovaný druhý.</a:t>
            </a:r>
          </a:p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•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Self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= 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play (I)</a:t>
            </a:r>
            <a:r>
              <a:rPr lang="cs-CZ" sz="1800" b="0" i="1" u="none" strike="noStrike" baseline="0" dirty="0">
                <a:latin typeface="Corbel" panose="020B0503020204020204" pitchFamily="34" charset="0"/>
              </a:rPr>
              <a:t> 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+ </a:t>
            </a:r>
            <a:r>
              <a:rPr lang="en-US" sz="1800" b="0" i="1" u="none" strike="noStrike" baseline="0" dirty="0">
                <a:latin typeface="Corbel" panose="020B0503020204020204" pitchFamily="34" charset="0"/>
              </a:rPr>
              <a:t>game (Me).</a:t>
            </a:r>
            <a:endParaRPr lang="en-US" sz="1800" b="0" i="0" u="none" strike="noStrike" baseline="0" dirty="0">
              <a:latin typeface="Corbel" panose="020B05030202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2A0E19-09BE-4894-8800-56C5CB3C4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217" y="2869613"/>
            <a:ext cx="1858226" cy="12591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AB204B-A0AF-44C2-8CC3-6999A430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952109"/>
            <a:ext cx="1693139" cy="181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0E369-8531-6831-19AC-061D8F650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/>
              <a:t>Dav a davové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3B2831-148E-78C4-7571-F6537CCC8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4176464" cy="3600986"/>
          </a:xfrm>
        </p:spPr>
        <p:txBody>
          <a:bodyPr/>
          <a:lstStyle/>
          <a:p>
            <a:r>
              <a:rPr lang="cs-CZ" sz="2600" dirty="0"/>
              <a:t>Soc. agregát</a:t>
            </a:r>
          </a:p>
          <a:p>
            <a:r>
              <a:rPr lang="cs-CZ" sz="2600" dirty="0"/>
              <a:t>Psychologická nákaza </a:t>
            </a:r>
          </a:p>
          <a:p>
            <a:pPr lvl="1"/>
            <a:r>
              <a:rPr lang="cs-CZ" sz="2600" dirty="0"/>
              <a:t>Sugesce</a:t>
            </a:r>
          </a:p>
          <a:p>
            <a:pPr lvl="1"/>
            <a:r>
              <a:rPr lang="cs-CZ" sz="2600" dirty="0"/>
              <a:t>Nápodoba</a:t>
            </a:r>
          </a:p>
          <a:p>
            <a:pPr lvl="1"/>
            <a:r>
              <a:rPr lang="cs-CZ" sz="2600" dirty="0"/>
              <a:t>Absence sociální kontroly</a:t>
            </a:r>
          </a:p>
          <a:p>
            <a:pPr lvl="1"/>
            <a:r>
              <a:rPr lang="cs-CZ" sz="2600" dirty="0"/>
              <a:t>Emocionalita</a:t>
            </a:r>
          </a:p>
          <a:p>
            <a:pPr lvl="1"/>
            <a:r>
              <a:rPr lang="cs-CZ" sz="2600" dirty="0"/>
              <a:t>Sklon k násilí</a:t>
            </a:r>
          </a:p>
          <a:p>
            <a:pPr lvl="1"/>
            <a:endParaRPr lang="cs-CZ" sz="2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AA7F52-4380-4163-AC28-213CBBF1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1" y="116632"/>
            <a:ext cx="3772875" cy="2520280"/>
          </a:xfrm>
          <a:prstGeom prst="rect">
            <a:avLst/>
          </a:prstGeom>
        </p:spPr>
      </p:pic>
      <p:pic>
        <p:nvPicPr>
          <p:cNvPr id="11" name="Obrázek 10" descr="Obsah obrázku text, nákladní auto, exteriér, tržiště&#10;&#10;Popis byl vytvořen automaticky">
            <a:extLst>
              <a:ext uri="{FF2B5EF4-FFF2-40B4-BE49-F238E27FC236}">
                <a16:creationId xmlns:a16="http://schemas.microsoft.com/office/drawing/2014/main" id="{EE4DBCE6-1933-41D2-A709-CD42939B8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27384" y="2780928"/>
            <a:ext cx="3454100" cy="3000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A799D5-0E1A-489C-A07A-0B1ADDC8B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4595882"/>
            <a:ext cx="3816424" cy="21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6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strom, exteriér, osoba&#10;&#10;Popis byl vytvořen automaticky">
            <a:extLst>
              <a:ext uri="{FF2B5EF4-FFF2-40B4-BE49-F238E27FC236}">
                <a16:creationId xmlns:a16="http://schemas.microsoft.com/office/drawing/2014/main" id="{ED34F8F4-A4FA-D1A3-C127-84F416DB5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27984" y="1809426"/>
            <a:ext cx="4427984" cy="2951115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584775"/>
          </a:xfrm>
        </p:spPr>
        <p:txBody>
          <a:bodyPr/>
          <a:lstStyle/>
          <a:p>
            <a:r>
              <a:rPr lang="cs-CZ" sz="3800" b="1" dirty="0"/>
              <a:t>Rodina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82886" y="1340768"/>
            <a:ext cx="7789513" cy="38884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Skupina, kde mezi členy existují příbuzenské a emocionální vazby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Základní článek sociální 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Podle velikosti, stability a funkce?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Typy rodiny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1.) nukleární x širší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2.) úplná x neúplná</a:t>
            </a:r>
          </a:p>
          <a:p>
            <a:pPr lvl="1"/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Funkce rodiny?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Tradiční x moderní rodina?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377666" y="5221310"/>
            <a:ext cx="4824536" cy="1384995"/>
          </a:xfrm>
        </p:spPr>
        <p:txBody>
          <a:bodyPr>
            <a:normAutofit/>
          </a:bodyPr>
          <a:lstStyle/>
          <a:p>
            <a:r>
              <a:rPr lang="cs-CZ" dirty="0"/>
              <a:t>Manželství</a:t>
            </a:r>
          </a:p>
          <a:p>
            <a:pPr lvl="1"/>
            <a:r>
              <a:rPr lang="cs-CZ" dirty="0"/>
              <a:t>Monogamie x polygamie</a:t>
            </a:r>
          </a:p>
          <a:p>
            <a:pPr lvl="2"/>
            <a:r>
              <a:rPr lang="cs-CZ" dirty="0"/>
              <a:t>Polygynie x polyandrie</a:t>
            </a:r>
          </a:p>
          <a:p>
            <a:pPr lvl="2"/>
            <a:r>
              <a:rPr lang="cs-CZ" dirty="0"/>
              <a:t>	Stejnopohlavní páry</a:t>
            </a:r>
          </a:p>
          <a:p>
            <a:r>
              <a:rPr lang="cs-CZ" dirty="0"/>
              <a:t>Krize rodiny?</a:t>
            </a:r>
          </a:p>
        </p:txBody>
      </p:sp>
    </p:spTree>
    <p:extLst>
      <p:ext uri="{BB962C8B-B14F-4D97-AF65-F5344CB8AC3E}">
        <p14:creationId xmlns:p14="http://schemas.microsoft.com/office/powerpoint/2010/main" val="192820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2E384-115A-41F3-B0F0-16665997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923330"/>
          </a:xfrm>
        </p:spPr>
        <p:txBody>
          <a:bodyPr/>
          <a:lstStyle/>
          <a:p>
            <a:r>
              <a:rPr lang="cs-CZ" sz="3000" b="1" dirty="0">
                <a:cs typeface="Calibri Light"/>
              </a:rPr>
              <a:t>Práva a povinnosti účastníků rodinně-právních vztahů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3F98AF-CAF7-46F5-ADA6-C75357AF5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3139217" cy="576262"/>
          </a:xfrm>
        </p:spPr>
        <p:txBody>
          <a:bodyPr/>
          <a:lstStyle/>
          <a:p>
            <a:r>
              <a:rPr lang="cs-CZ" sz="2400" b="1" dirty="0">
                <a:cs typeface="Calibri Light"/>
              </a:rPr>
              <a:t>rodiče</a:t>
            </a:r>
            <a:endParaRPr lang="cs-CZ" sz="2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818F3-B982-480F-8B37-4C4675751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221" y="2276872"/>
            <a:ext cx="4137199" cy="3764491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r>
              <a:rPr lang="cs-CZ" dirty="0">
                <a:cs typeface="Calibri Light"/>
              </a:rPr>
              <a:t>1. </a:t>
            </a:r>
            <a:r>
              <a:rPr lang="cs-CZ" u="sng" dirty="0">
                <a:cs typeface="Calibri Light"/>
              </a:rPr>
              <a:t>práva</a:t>
            </a:r>
          </a:p>
          <a:p>
            <a:pPr marL="260509" lvl="1"/>
            <a:r>
              <a:rPr lang="cs-CZ" dirty="0">
                <a:cs typeface="Calibri Light"/>
              </a:rPr>
              <a:t>Vzdání se rodičovství/vydědění </a:t>
            </a:r>
          </a:p>
          <a:p>
            <a:pPr marL="260509" lvl="1"/>
            <a:r>
              <a:rPr lang="cs-CZ" dirty="0">
                <a:cs typeface="Calibri Light"/>
              </a:rPr>
              <a:t>Určit místo bydliště</a:t>
            </a:r>
          </a:p>
          <a:p>
            <a:pPr marL="260509" lvl="1"/>
            <a:r>
              <a:rPr lang="cs-CZ" dirty="0">
                <a:cs typeface="Calibri Light"/>
              </a:rPr>
              <a:t>Zastupování </a:t>
            </a:r>
          </a:p>
          <a:p>
            <a:pPr marL="260509" lvl="1"/>
            <a:r>
              <a:rPr lang="cs-CZ" dirty="0">
                <a:cs typeface="Calibri Light"/>
              </a:rPr>
              <a:t>Správa jmění </a:t>
            </a:r>
          </a:p>
          <a:p>
            <a:pPr marL="260509" lvl="1"/>
            <a:endParaRPr lang="cs-CZ" dirty="0">
              <a:cs typeface="Calibri Light"/>
            </a:endParaRPr>
          </a:p>
          <a:p>
            <a:r>
              <a:rPr lang="cs-CZ" dirty="0">
                <a:cs typeface="Calibri Light"/>
              </a:rPr>
              <a:t>2. </a:t>
            </a:r>
            <a:r>
              <a:rPr lang="cs-CZ" u="sng" dirty="0">
                <a:cs typeface="Calibri Light"/>
              </a:rPr>
              <a:t>povinnosti</a:t>
            </a:r>
          </a:p>
          <a:p>
            <a:pPr marL="260509" lvl="1"/>
            <a:r>
              <a:rPr lang="cs-CZ" dirty="0">
                <a:cs typeface="Calibri Light"/>
              </a:rPr>
              <a:t>Vyživovací povinnost</a:t>
            </a:r>
          </a:p>
          <a:p>
            <a:pPr marL="260509" lvl="1"/>
            <a:r>
              <a:rPr lang="cs-CZ" dirty="0">
                <a:cs typeface="Calibri Light"/>
              </a:rPr>
              <a:t>Péče</a:t>
            </a:r>
          </a:p>
          <a:p>
            <a:pPr marL="260509" lvl="1"/>
            <a:r>
              <a:rPr lang="cs-CZ" dirty="0">
                <a:cs typeface="Calibri Light"/>
              </a:rPr>
              <a:t>Ochrana</a:t>
            </a:r>
          </a:p>
          <a:p>
            <a:pPr marL="260509" lvl="1"/>
            <a:endParaRPr lang="cs-CZ" dirty="0">
              <a:cs typeface="Calibri Light"/>
            </a:endParaRPr>
          </a:p>
          <a:p>
            <a:pPr marL="260509" lvl="1"/>
            <a:endParaRPr lang="cs-CZ" dirty="0">
              <a:cs typeface="Calibri Light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10C80F-8527-4371-97D8-CE8EBC418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92080" y="1406847"/>
            <a:ext cx="3139214" cy="576262"/>
          </a:xfrm>
        </p:spPr>
        <p:txBody>
          <a:bodyPr/>
          <a:lstStyle/>
          <a:p>
            <a:r>
              <a:rPr lang="cs-CZ" sz="2400" b="1" dirty="0">
                <a:cs typeface="Calibri Light"/>
              </a:rPr>
              <a:t>děti</a:t>
            </a:r>
            <a:endParaRPr lang="cs-CZ" sz="2400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27BC9E-CB60-4830-93B7-3300F2C1A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2040" y="2193206"/>
            <a:ext cx="3903739" cy="3972098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r>
              <a:rPr lang="cs-CZ" dirty="0">
                <a:cs typeface="Calibri Light"/>
              </a:rPr>
              <a:t>1. </a:t>
            </a:r>
            <a:r>
              <a:rPr lang="cs-CZ" u="sng" dirty="0">
                <a:cs typeface="Calibri Light"/>
              </a:rPr>
              <a:t>práva</a:t>
            </a:r>
          </a:p>
          <a:p>
            <a:pPr marL="260509" lvl="1"/>
            <a:r>
              <a:rPr lang="cs-CZ" dirty="0">
                <a:cs typeface="Calibri Light"/>
              </a:rPr>
              <a:t>Úmluva o právech dítěte, zákon o sociálně-právní ochraně dětí</a:t>
            </a:r>
          </a:p>
          <a:p>
            <a:pPr marL="260509" lvl="1"/>
            <a:endParaRPr lang="cs-CZ" dirty="0">
              <a:cs typeface="Calibri Light"/>
            </a:endParaRPr>
          </a:p>
          <a:p>
            <a:r>
              <a:rPr lang="cs-CZ" dirty="0">
                <a:cs typeface="Calibri Light"/>
              </a:rPr>
              <a:t>2. </a:t>
            </a:r>
            <a:r>
              <a:rPr lang="cs-CZ" u="sng" dirty="0">
                <a:cs typeface="Calibri Light"/>
              </a:rPr>
              <a:t>povinnosti</a:t>
            </a:r>
          </a:p>
          <a:p>
            <a:pPr marL="260509" lvl="1"/>
            <a:r>
              <a:rPr lang="cs-CZ" dirty="0">
                <a:cs typeface="Calibri Light"/>
              </a:rPr>
              <a:t>"poslouchat" - dodržovat výchovná opatření</a:t>
            </a:r>
          </a:p>
          <a:p>
            <a:pPr marL="260509" lvl="1"/>
            <a:r>
              <a:rPr lang="cs-CZ" dirty="0">
                <a:cs typeface="Calibri Light"/>
              </a:rPr>
              <a:t>Vyživovací povinnost</a:t>
            </a:r>
          </a:p>
          <a:p>
            <a:pPr marL="260509" lvl="1"/>
            <a:endParaRPr lang="cs-CZ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63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40EF9F-81E4-4B10-A982-A4598E0D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>
                <a:cs typeface="Calibri Light"/>
              </a:rPr>
              <a:t>Formy náhradní rodinné péče</a:t>
            </a:r>
            <a:endParaRPr lang="cs-CZ" sz="3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E1C38A-33AD-489B-9FAB-B068BBC7A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66" y="1340768"/>
            <a:ext cx="8082766" cy="4176464"/>
          </a:xfr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cs-CZ" sz="2000" dirty="0">
                <a:cs typeface="Calibri Light"/>
              </a:rPr>
              <a:t>1.) osvojení = adopce</a:t>
            </a:r>
          </a:p>
          <a:p>
            <a:endParaRPr lang="cs-CZ" sz="2000" dirty="0">
              <a:cs typeface="Calibri Light"/>
            </a:endParaRPr>
          </a:p>
          <a:p>
            <a:r>
              <a:rPr lang="cs-CZ" sz="2000" dirty="0">
                <a:cs typeface="Calibri Light"/>
              </a:rPr>
              <a:t>2.) opatrovnictví</a:t>
            </a:r>
          </a:p>
          <a:p>
            <a:pPr lvl="1"/>
            <a:r>
              <a:rPr lang="cs-CZ" sz="2000" dirty="0">
                <a:cs typeface="Calibri Light"/>
              </a:rPr>
              <a:t>střet zájmů rodičů a dětí</a:t>
            </a:r>
          </a:p>
          <a:p>
            <a:r>
              <a:rPr lang="cs-CZ" sz="2000" dirty="0">
                <a:cs typeface="Calibri Light"/>
              </a:rPr>
              <a:t>3.) poručenství</a:t>
            </a:r>
          </a:p>
          <a:p>
            <a:pPr lvl="1"/>
            <a:r>
              <a:rPr lang="cs-CZ" sz="2000" dirty="0">
                <a:cs typeface="Calibri Light"/>
              </a:rPr>
              <a:t>úmrtí rodičů nebo zbavení rodičovské odpovědnosti</a:t>
            </a:r>
          </a:p>
          <a:p>
            <a:pPr lvl="1"/>
            <a:r>
              <a:rPr lang="cs-CZ" sz="2000" dirty="0">
                <a:cs typeface="Calibri Light"/>
              </a:rPr>
              <a:t>plná práva a povinnosti bez vyživovací povinnosti</a:t>
            </a:r>
          </a:p>
          <a:p>
            <a:pPr lvl="1"/>
            <a:endParaRPr lang="cs-CZ" sz="2000" dirty="0">
              <a:cs typeface="Calibri Light"/>
            </a:endParaRPr>
          </a:p>
          <a:p>
            <a:r>
              <a:rPr lang="cs-CZ" sz="2000" dirty="0">
                <a:cs typeface="Calibri Light"/>
              </a:rPr>
              <a:t>4.) svěření do péče jiné osoby</a:t>
            </a:r>
          </a:p>
          <a:p>
            <a:pPr lvl="1"/>
            <a:r>
              <a:rPr lang="cs-CZ" sz="2000" dirty="0">
                <a:cs typeface="Calibri Light"/>
              </a:rPr>
              <a:t>Jen přesně vymezená práva a povinnosti</a:t>
            </a:r>
          </a:p>
          <a:p>
            <a:r>
              <a:rPr lang="cs-CZ" sz="2000" dirty="0">
                <a:cs typeface="Calibri Light"/>
              </a:rPr>
              <a:t>5.) pěstounství</a:t>
            </a:r>
          </a:p>
          <a:p>
            <a:r>
              <a:rPr lang="cs-CZ" sz="2000" dirty="0">
                <a:cs typeface="Calibri Light"/>
              </a:rPr>
              <a:t>6.) ústavní výchova</a:t>
            </a:r>
          </a:p>
        </p:txBody>
      </p:sp>
    </p:spTree>
    <p:extLst>
      <p:ext uri="{BB962C8B-B14F-4D97-AF65-F5344CB8AC3E}">
        <p14:creationId xmlns:p14="http://schemas.microsoft.com/office/powerpoint/2010/main" val="2903931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6AB68-2854-4CA5-B083-65494D87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461665"/>
          </a:xfrm>
        </p:spPr>
        <p:txBody>
          <a:bodyPr/>
          <a:lstStyle/>
          <a:p>
            <a:r>
              <a:rPr lang="cs-CZ" sz="3000" b="1" dirty="0">
                <a:cs typeface="Calibri Light"/>
              </a:rPr>
              <a:t>Manželství</a:t>
            </a:r>
            <a:endParaRPr lang="cs-CZ" sz="3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39E8DE-20AC-4AD0-925F-E9F0CC09F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91825"/>
            <a:ext cx="8456487" cy="2233416"/>
          </a:xfrm>
        </p:spPr>
        <p:txBody>
          <a:bodyPr vert="horz" wrap="square" lIns="68580" tIns="34290" rIns="68580" bIns="34290" rtlCol="0" anchor="t">
            <a:noAutofit/>
          </a:bodyPr>
          <a:lstStyle/>
          <a:p>
            <a:pPr>
              <a:buNone/>
            </a:pPr>
            <a:r>
              <a:rPr lang="cs-CZ" sz="2000" dirty="0">
                <a:cs typeface="Calibri Light"/>
              </a:rPr>
              <a:t>§ 655 OZ: ,,</a:t>
            </a:r>
            <a:r>
              <a:rPr lang="cs-CZ" sz="2000" dirty="0">
                <a:ea typeface="+mn-lt"/>
                <a:cs typeface="+mn-lt"/>
              </a:rPr>
              <a:t>Manželství je trvalý svazek muže a ženy vzniklý způsobem, který stanoví tento zákon. Hlavním účelem manželství je založení rodiny, řádná výchova dětí a vzájemná podpora a pomoc.„</a:t>
            </a:r>
          </a:p>
          <a:p>
            <a:pPr>
              <a:buNone/>
            </a:pPr>
            <a:endParaRPr lang="cs-CZ" sz="2000" dirty="0">
              <a:cs typeface="Calibri Light"/>
            </a:endParaRPr>
          </a:p>
          <a:p>
            <a:pPr>
              <a:buNone/>
            </a:pPr>
            <a:r>
              <a:rPr lang="cs-CZ" sz="2000" dirty="0">
                <a:cs typeface="Calibri Light"/>
              </a:rPr>
              <a:t>Vznik manželství?</a:t>
            </a:r>
          </a:p>
          <a:p>
            <a:pPr>
              <a:buNone/>
            </a:pPr>
            <a:r>
              <a:rPr lang="cs-CZ" sz="2000" dirty="0">
                <a:cs typeface="Calibri Light"/>
              </a:rPr>
              <a:t>Dvě formy sňatku?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472878-B114-4877-8565-61E90D7C5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7944" y="3045443"/>
            <a:ext cx="4824536" cy="3551909"/>
          </a:xfrm>
        </p:spPr>
        <p:txBody>
          <a:bodyPr vert="horz" wrap="square" lIns="68580" tIns="34290" rIns="68580" bIns="34290" rtlCol="0" anchor="t">
            <a:normAutofit/>
          </a:bodyPr>
          <a:lstStyle/>
          <a:p>
            <a:r>
              <a:rPr lang="cs-CZ" b="1" dirty="0">
                <a:ea typeface="+mn-lt"/>
                <a:cs typeface="+mn-lt"/>
              </a:rPr>
              <a:t>Podmínky vstupu</a:t>
            </a:r>
            <a:endParaRPr lang="en-US" b="1" dirty="0">
              <a:ea typeface="+mn-lt"/>
              <a:cs typeface="+mn-lt"/>
            </a:endParaRPr>
          </a:p>
          <a:p>
            <a:pPr marL="260509" lvl="1"/>
            <a:r>
              <a:rPr lang="cs-CZ" dirty="0">
                <a:ea typeface="+mn-lt"/>
                <a:cs typeface="+mn-lt"/>
              </a:rPr>
              <a:t>1. dobrovolný</a:t>
            </a:r>
            <a:endParaRPr lang="en-US" dirty="0">
              <a:ea typeface="+mn-lt"/>
              <a:cs typeface="+mn-lt"/>
            </a:endParaRPr>
          </a:p>
          <a:p>
            <a:pPr marL="260509" lvl="1"/>
            <a:r>
              <a:rPr lang="cs-CZ" dirty="0">
                <a:ea typeface="+mn-lt"/>
                <a:cs typeface="+mn-lt"/>
              </a:rPr>
              <a:t>2. příjmení</a:t>
            </a:r>
            <a:endParaRPr lang="en-US" dirty="0">
              <a:ea typeface="+mn-lt"/>
              <a:cs typeface="+mn-lt"/>
            </a:endParaRPr>
          </a:p>
          <a:p>
            <a:pPr marL="260509" lvl="1"/>
            <a:r>
              <a:rPr lang="cs-CZ" dirty="0">
                <a:ea typeface="+mn-lt"/>
                <a:cs typeface="+mn-lt"/>
              </a:rPr>
              <a:t>3. zdravotní stav, vypořádání budoucích majetkových poměrů, bydlení, apod.</a:t>
            </a:r>
            <a:endParaRPr lang="en-US" dirty="0">
              <a:ea typeface="+mn-lt"/>
              <a:cs typeface="+mn-lt"/>
            </a:endParaRPr>
          </a:p>
          <a:p>
            <a:pPr marL="260509" lvl="1"/>
            <a:r>
              <a:rPr lang="cs-CZ" dirty="0">
                <a:cs typeface="Calibri Light"/>
              </a:rPr>
              <a:t>4. svéprávnost </a:t>
            </a:r>
          </a:p>
          <a:p>
            <a:pPr marL="260509" lvl="1"/>
            <a:r>
              <a:rPr lang="cs-CZ" dirty="0">
                <a:cs typeface="Calibri Light"/>
              </a:rPr>
              <a:t>5. zletilost</a:t>
            </a:r>
          </a:p>
          <a:p>
            <a:pPr marL="260509" lvl="1"/>
            <a:r>
              <a:rPr lang="cs-CZ" dirty="0">
                <a:cs typeface="Calibri Light"/>
              </a:rPr>
              <a:t>6. opačné pohlaví</a:t>
            </a:r>
          </a:p>
          <a:p>
            <a:pPr marL="260509" lvl="1"/>
            <a:endParaRPr lang="cs-CZ" dirty="0">
              <a:cs typeface="Calibri Light"/>
            </a:endParaRPr>
          </a:p>
          <a:p>
            <a:r>
              <a:rPr lang="cs-CZ" b="1" dirty="0">
                <a:cs typeface="Calibri Light"/>
              </a:rPr>
              <a:t>Okolnosti vylučující uzavření</a:t>
            </a:r>
          </a:p>
          <a:p>
            <a:pPr marL="260509" lvl="1"/>
            <a:r>
              <a:rPr lang="cs-CZ" dirty="0">
                <a:cs typeface="Calibri Light"/>
              </a:rPr>
              <a:t>1. existence jiného manželství</a:t>
            </a:r>
          </a:p>
          <a:p>
            <a:pPr marL="260509" lvl="1"/>
            <a:r>
              <a:rPr lang="cs-CZ" dirty="0">
                <a:cs typeface="Calibri Light"/>
              </a:rPr>
              <a:t>2. pokrevenství</a:t>
            </a:r>
          </a:p>
          <a:p>
            <a:endParaRPr lang="cs-CZ" dirty="0">
              <a:cs typeface="Calibri Light"/>
            </a:endParaRPr>
          </a:p>
        </p:txBody>
      </p:sp>
      <p:pic>
        <p:nvPicPr>
          <p:cNvPr id="6" name="Obrázek 5" descr="Obsah obrázku interiér, patro, jídlo v restauraci, stůl&#10;&#10;Popis byl vytvořen automaticky">
            <a:extLst>
              <a:ext uri="{FF2B5EF4-FFF2-40B4-BE49-F238E27FC236}">
                <a16:creationId xmlns:a16="http://schemas.microsoft.com/office/drawing/2014/main" id="{259A0AC5-AC6E-0F74-C4FF-553D5A387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7666" y="4953009"/>
            <a:ext cx="2808312" cy="1869283"/>
          </a:xfrm>
          <a:prstGeom prst="rect">
            <a:avLst/>
          </a:prstGeom>
        </p:spPr>
      </p:pic>
      <p:pic>
        <p:nvPicPr>
          <p:cNvPr id="9" name="Obrázek 8" descr="Obsah obrázku strom, osoba&#10;&#10;Popis byl vytvořen automaticky">
            <a:extLst>
              <a:ext uri="{FF2B5EF4-FFF2-40B4-BE49-F238E27FC236}">
                <a16:creationId xmlns:a16="http://schemas.microsoft.com/office/drawing/2014/main" id="{986AE71E-229B-3E4E-012D-23CF0D52B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7666" y="3068960"/>
            <a:ext cx="2664296" cy="1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7206D-DA00-437B-8238-1D4BBABB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34" y="3939999"/>
            <a:ext cx="6797992" cy="338554"/>
          </a:xfrm>
        </p:spPr>
        <p:txBody>
          <a:bodyPr/>
          <a:lstStyle/>
          <a:p>
            <a:r>
              <a:rPr lang="cs-CZ" sz="2200" b="1" dirty="0">
                <a:cs typeface="Calibri Light"/>
              </a:rPr>
              <a:t>Práva a povinnosti manželů/partnerů</a:t>
            </a:r>
            <a:endParaRPr lang="cs-CZ" sz="2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6FB909-277C-48E9-81BD-23E91A9F8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363222"/>
            <a:ext cx="6797992" cy="1745035"/>
          </a:xfr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cs-CZ" sz="2000" u="sng" dirty="0">
                <a:cs typeface="Calibri Light"/>
              </a:rPr>
              <a:t>Rovná Práva </a:t>
            </a:r>
          </a:p>
          <a:p>
            <a:pPr marL="260509" lvl="1"/>
            <a:r>
              <a:rPr lang="cs-CZ" sz="2000" dirty="0">
                <a:cs typeface="Calibri Light"/>
              </a:rPr>
              <a:t>Údaje o příjmech</a:t>
            </a:r>
          </a:p>
          <a:p>
            <a:pPr marL="260509" lvl="1"/>
            <a:r>
              <a:rPr lang="cs-CZ" sz="2000" dirty="0">
                <a:cs typeface="Calibri Light"/>
              </a:rPr>
              <a:t>Stav jmění</a:t>
            </a:r>
          </a:p>
          <a:p>
            <a:pPr marL="260509" lvl="1"/>
            <a:r>
              <a:rPr lang="cs-CZ" sz="2000" dirty="0">
                <a:cs typeface="Calibri Light"/>
              </a:rPr>
              <a:t>Pracovní, studijní či podobné činnosti</a:t>
            </a:r>
          </a:p>
          <a:p>
            <a:r>
              <a:rPr lang="cs-CZ" sz="2000" u="sng" dirty="0">
                <a:cs typeface="Calibri Light"/>
              </a:rPr>
              <a:t>Povinnosti</a:t>
            </a:r>
          </a:p>
          <a:p>
            <a:pPr marL="260509" lvl="1"/>
            <a:r>
              <a:rPr lang="cs-CZ" sz="2000" dirty="0">
                <a:cs typeface="Calibri Light"/>
              </a:rPr>
              <a:t>Brát zřetel na zájem rodiny</a:t>
            </a:r>
          </a:p>
          <a:p>
            <a:pPr marL="260509" lvl="1"/>
            <a:r>
              <a:rPr lang="cs-CZ" sz="2000" dirty="0">
                <a:cs typeface="Calibri Light"/>
              </a:rPr>
              <a:t>Vzájemná vyživovací povinnost</a:t>
            </a:r>
          </a:p>
          <a:p>
            <a:pPr marL="260509" lvl="1"/>
            <a:endParaRPr lang="cs-CZ" sz="2000" dirty="0">
              <a:cs typeface="Calibri Light"/>
            </a:endParaRPr>
          </a:p>
          <a:p>
            <a:endParaRPr lang="cs-CZ" sz="2000" dirty="0">
              <a:cs typeface="Calibri Light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58C785D-10AB-0452-A0BD-958ED8ED3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71493" y="5124347"/>
            <a:ext cx="2173729" cy="1595517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DBDACCC3-803A-483D-976F-8F1E2E30246C}"/>
              </a:ext>
            </a:extLst>
          </p:cNvPr>
          <p:cNvSpPr txBox="1">
            <a:spLocks/>
          </p:cNvSpPr>
          <p:nvPr/>
        </p:nvSpPr>
        <p:spPr>
          <a:xfrm>
            <a:off x="395536" y="404664"/>
            <a:ext cx="4123771" cy="576064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kern="0" dirty="0">
                <a:solidFill>
                  <a:sysClr val="windowText" lastClr="000000"/>
                </a:solidFill>
                <a:cs typeface="Calibri Light"/>
              </a:rPr>
              <a:t>Registrované partnerství</a:t>
            </a:r>
            <a:endParaRPr lang="cs-CZ" sz="3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8CD77F5-635A-4794-84DC-F5185FDAD130}"/>
              </a:ext>
            </a:extLst>
          </p:cNvPr>
          <p:cNvSpPr txBox="1">
            <a:spLocks/>
          </p:cNvSpPr>
          <p:nvPr/>
        </p:nvSpPr>
        <p:spPr>
          <a:xfrm>
            <a:off x="395536" y="1325638"/>
            <a:ext cx="4536504" cy="2910580"/>
          </a:xfrm>
          <a:prstGeom prst="rect">
            <a:avLst/>
          </a:prstGeom>
        </p:spPr>
        <p:txBody>
          <a:bodyPr vert="horz" wrap="square" lIns="68580" tIns="34290" rIns="68580" bIns="3429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Od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Od 2024 jakýkoliv matriční úřad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Od 2025 partnerství + SJP + vdovský či vdovecký důchod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Bez svědků a významné úřední osoby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Podmínky vstupu obdobné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kern="0" dirty="0">
                <a:solidFill>
                  <a:sysClr val="windowText" lastClr="000000"/>
                </a:solidFill>
                <a:cs typeface="Calibri Light"/>
              </a:rPr>
              <a:t>Výchova vlastních dětí x osvojení?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8D2516-2D9D-4F99-AE64-A5963FBE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48" y="262905"/>
            <a:ext cx="3773016" cy="21254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B42B50-8AD7-497D-A573-A0EB252A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493" y="2473040"/>
            <a:ext cx="34933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3" y="1428750"/>
            <a:ext cx="5664707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8EE6F9-E937-4C3C-A676-BCD776030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0561" y="1831086"/>
            <a:ext cx="4551053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cs-CZ" dirty="0"/>
              <a:t>S</a:t>
            </a:r>
            <a:r>
              <a:rPr lang="en-US" dirty="0" err="1"/>
              <a:t>ociální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9F30FF-0422-4164-9001-C245AFBD2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563" y="4359935"/>
            <a:ext cx="4528427" cy="68580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/>
              <a:t>Mgr. Dennis Hennhofer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34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6" name="Obrázek 5" descr="Obsah obrázku interiér&#10;&#10;Popis byl vytvořen automaticky">
            <a:extLst>
              <a:ext uri="{FF2B5EF4-FFF2-40B4-BE49-F238E27FC236}">
                <a16:creationId xmlns:a16="http://schemas.microsoft.com/office/drawing/2014/main" id="{B8CF1900-8B8C-4545-B4AD-7165DE20A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81" y="1628800"/>
            <a:ext cx="3330969" cy="20389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D5C4892-1F38-4FF1-87DA-645C44189E99}"/>
              </a:ext>
            </a:extLst>
          </p:cNvPr>
          <p:cNvSpPr txBox="1"/>
          <p:nvPr/>
        </p:nvSpPr>
        <p:spPr>
          <a:xfrm>
            <a:off x="446485" y="5954315"/>
            <a:ext cx="825103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675">
                <a:solidFill>
                  <a:srgbClr val="000000"/>
                </a:solidFill>
                <a:latin typeface="Corbel" panose="020B0503020204020204"/>
                <a:hlinkClick r:id="rId3" tooltip="http://brewminate.com/the-sociology-of-socialization/"/>
              </a:rPr>
              <a:t>Tato fotka</a:t>
            </a:r>
            <a:r>
              <a:rPr lang="cs-CZ" sz="675">
                <a:solidFill>
                  <a:srgbClr val="000000"/>
                </a:solidFill>
                <a:latin typeface="Corbel" panose="020B0503020204020204"/>
              </a:rPr>
              <a:t> od autora Neznámý autor s licencí </a:t>
            </a:r>
            <a:r>
              <a:rPr lang="cs-CZ" sz="675">
                <a:solidFill>
                  <a:srgbClr val="000000"/>
                </a:solidFill>
                <a:latin typeface="Corbel" panose="020B0503020204020204"/>
                <a:hlinkClick r:id="rId4" tooltip="https://creativecommons.org/licenses/by-nc-sa/3.0/"/>
              </a:rPr>
              <a:t>CC BY-SA-NC</a:t>
            </a:r>
            <a:endParaRPr lang="cs-CZ" sz="675">
              <a:solidFill>
                <a:srgbClr val="000000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508651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CF2FC8-D184-4B10-83A5-61FC2148B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2636"/>
            <a:ext cx="4206191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84FCA3-5B29-4472-ABE8-24E1634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7" y="1700128"/>
            <a:ext cx="3749222" cy="941602"/>
          </a:xfrm>
        </p:spPr>
        <p:txBody>
          <a:bodyPr>
            <a:normAutofit/>
          </a:bodyPr>
          <a:lstStyle/>
          <a:p>
            <a:r>
              <a:rPr lang="cs-CZ"/>
              <a:t>Sociální 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CF597-B415-45AC-8E00-D4073D27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6" y="2602092"/>
            <a:ext cx="4067031" cy="291514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rgbClr val="FFFFFF"/>
                </a:solidFill>
              </a:rPr>
              <a:t>Co to je?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Celek společenských vztahů určený sociálními pozicemi a z nich vyplývajících sociálních rolí</a:t>
            </a:r>
          </a:p>
          <a:p>
            <a:r>
              <a:rPr lang="cs-CZ" sz="1600" dirty="0">
                <a:solidFill>
                  <a:srgbClr val="FFFFFF"/>
                </a:solidFill>
              </a:rPr>
              <a:t>Prvky sociální struktury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1.) sociální status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2.) sociální role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3.) sociální stratifikace</a:t>
            </a:r>
          </a:p>
          <a:p>
            <a:pPr lvl="1"/>
            <a:endParaRPr lang="cs-CZ" sz="1600" dirty="0">
              <a:solidFill>
                <a:srgbClr val="FFFFFF"/>
              </a:solidFill>
            </a:endParaRPr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AC9A6DD4-E8F1-462D-ACC5-B8D9170D9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r="5689" b="3"/>
          <a:stretch/>
        </p:blipFill>
        <p:spPr>
          <a:xfrm>
            <a:off x="3923928" y="1525342"/>
            <a:ext cx="5131147" cy="38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324DAD-3C03-4590-BDB0-ACCE29E8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0ABBA-7770-4A8E-A402-3336AD7E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8750"/>
            <a:ext cx="5289365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D602FE-E0C7-4673-91E1-BCF77CBF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" y="1408641"/>
            <a:ext cx="4838333" cy="580199"/>
          </a:xfrm>
        </p:spPr>
        <p:txBody>
          <a:bodyPr>
            <a:normAutofit/>
          </a:bodyPr>
          <a:lstStyle/>
          <a:p>
            <a:r>
              <a:rPr lang="cs-CZ" dirty="0"/>
              <a:t>Sociální status a 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A82DD-A31D-4317-BF81-58704A00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94" y="1896286"/>
            <a:ext cx="5363176" cy="3528392"/>
          </a:xfrm>
        </p:spPr>
        <p:txBody>
          <a:bodyPr anchor="t">
            <a:noAutofit/>
          </a:bodyPr>
          <a:lstStyle/>
          <a:p>
            <a:r>
              <a:rPr lang="cs-CZ" sz="1600" dirty="0">
                <a:solidFill>
                  <a:srgbClr val="FFFFFF"/>
                </a:solidFill>
              </a:rPr>
              <a:t>Sociální status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Postavení, hodnota, vázán na výkon role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Tři typy:</a:t>
            </a:r>
          </a:p>
          <a:p>
            <a:pPr lvl="2"/>
            <a:r>
              <a:rPr lang="cs-CZ" sz="1600" dirty="0">
                <a:solidFill>
                  <a:srgbClr val="FFFFFF"/>
                </a:solidFill>
              </a:rPr>
              <a:t>1.) vrozené</a:t>
            </a:r>
          </a:p>
          <a:p>
            <a:pPr lvl="2"/>
            <a:r>
              <a:rPr lang="cs-CZ" sz="1600" dirty="0">
                <a:solidFill>
                  <a:srgbClr val="FFFFFF"/>
                </a:solidFill>
              </a:rPr>
              <a:t>2.) připsané</a:t>
            </a:r>
          </a:p>
          <a:p>
            <a:pPr lvl="2"/>
            <a:r>
              <a:rPr lang="cs-CZ" sz="1600" dirty="0">
                <a:solidFill>
                  <a:srgbClr val="FFFFFF"/>
                </a:solidFill>
              </a:rPr>
              <a:t>3.) získané</a:t>
            </a:r>
          </a:p>
          <a:p>
            <a:r>
              <a:rPr lang="cs-CZ" sz="1600" dirty="0">
                <a:solidFill>
                  <a:srgbClr val="FFFFFF"/>
                </a:solidFill>
              </a:rPr>
              <a:t>Sociální role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Práva, povinnosti a očekávané chování vyplývající z daného statusu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Míra ztotožnění</a:t>
            </a:r>
          </a:p>
          <a:p>
            <a:r>
              <a:rPr lang="cs-CZ" sz="1600" dirty="0" err="1">
                <a:solidFill>
                  <a:srgbClr val="FFFFFF"/>
                </a:solidFill>
              </a:rPr>
              <a:t>Erving</a:t>
            </a: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dirty="0" err="1">
                <a:solidFill>
                  <a:srgbClr val="FFFFFF"/>
                </a:solidFill>
              </a:rPr>
              <a:t>Goffman</a:t>
            </a:r>
            <a:r>
              <a:rPr lang="cs-CZ" sz="1600" dirty="0">
                <a:solidFill>
                  <a:srgbClr val="FFFFFF"/>
                </a:solidFill>
              </a:rPr>
              <a:t> – Všichni hrajeme divadlo – fasáda </a:t>
            </a:r>
          </a:p>
          <a:p>
            <a:r>
              <a:rPr lang="cs-CZ" sz="1600" dirty="0">
                <a:solidFill>
                  <a:srgbClr val="FFFFFF"/>
                </a:solidFill>
              </a:rPr>
              <a:t>Negativní x pozitivní sankce</a:t>
            </a:r>
          </a:p>
          <a:p>
            <a:pPr lvl="1"/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pic>
        <p:nvPicPr>
          <p:cNvPr id="5" name="Obrázek 4" descr="Obsah obrázku láhev, muž, jídlo&#10;&#10;Popis byl vytvořen automaticky">
            <a:extLst>
              <a:ext uri="{FF2B5EF4-FFF2-40B4-BE49-F238E27FC236}">
                <a16:creationId xmlns:a16="http://schemas.microsoft.com/office/drawing/2014/main" id="{B646F7E5-3AFA-4556-AE80-7C9FDBAE6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r="16363" b="-1"/>
          <a:stretch/>
        </p:blipFill>
        <p:spPr>
          <a:xfrm>
            <a:off x="5658774" y="1426949"/>
            <a:ext cx="2833715" cy="1938669"/>
          </a:xfrm>
          <a:prstGeom prst="rect">
            <a:avLst/>
          </a:prstGeom>
        </p:spPr>
      </p:pic>
      <p:pic>
        <p:nvPicPr>
          <p:cNvPr id="7" name="Obrázek 6" descr="Obsah obrázku text, žena, držení, červená&#10;&#10;Popis byl vytvořen automaticky">
            <a:extLst>
              <a:ext uri="{FF2B5EF4-FFF2-40B4-BE49-F238E27FC236}">
                <a16:creationId xmlns:a16="http://schemas.microsoft.com/office/drawing/2014/main" id="{549DF27B-3617-4693-9357-8B00E17B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b="18074"/>
          <a:stretch/>
        </p:blipFill>
        <p:spPr>
          <a:xfrm>
            <a:off x="5658774" y="3486268"/>
            <a:ext cx="2833715" cy="19384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ACAFF7-48DF-441D-AF2E-21BC7596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7667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8750"/>
            <a:ext cx="4206191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BC7E58-9CD1-4D2B-8A83-52D3B9D7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7" y="1511610"/>
            <a:ext cx="3749222" cy="531603"/>
          </a:xfrm>
        </p:spPr>
        <p:txBody>
          <a:bodyPr>
            <a:normAutofit/>
          </a:bodyPr>
          <a:lstStyle/>
          <a:p>
            <a:r>
              <a:rPr lang="cs-CZ" dirty="0"/>
              <a:t>Sociální stratifikace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E691F-9E13-47D5-B207-4C487EBCD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5" y="2043214"/>
            <a:ext cx="3944496" cy="3199902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rgbClr val="FFFFFF"/>
                </a:solidFill>
              </a:rPr>
              <a:t>Co to je?</a:t>
            </a:r>
          </a:p>
          <a:p>
            <a:pPr lvl="1"/>
            <a:r>
              <a:rPr lang="cs-CZ" sz="1600" dirty="0" err="1">
                <a:solidFill>
                  <a:srgbClr val="FFFFFF"/>
                </a:solidFill>
              </a:rPr>
              <a:t>Stratum</a:t>
            </a:r>
            <a:r>
              <a:rPr lang="cs-CZ" sz="1600" dirty="0">
                <a:solidFill>
                  <a:srgbClr val="FFFFFF"/>
                </a:solidFill>
              </a:rPr>
              <a:t> = vrstva, </a:t>
            </a:r>
            <a:r>
              <a:rPr lang="cs-CZ" sz="1600" dirty="0" err="1">
                <a:solidFill>
                  <a:srgbClr val="FFFFFF"/>
                </a:solidFill>
              </a:rPr>
              <a:t>facere</a:t>
            </a:r>
            <a:r>
              <a:rPr lang="cs-CZ" sz="1600" dirty="0">
                <a:solidFill>
                  <a:srgbClr val="FFFFFF"/>
                </a:solidFill>
              </a:rPr>
              <a:t> = činit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Rozvrstvení společnosti podle nerovného rozdělení reálných či symbolických statků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Nerovnost</a:t>
            </a:r>
          </a:p>
          <a:p>
            <a:pPr lvl="1"/>
            <a:endParaRPr lang="cs-CZ" sz="1600" dirty="0">
              <a:solidFill>
                <a:srgbClr val="FFFFFF"/>
              </a:solidFill>
            </a:endParaRPr>
          </a:p>
          <a:p>
            <a:r>
              <a:rPr lang="cs-CZ" sz="1600" dirty="0">
                <a:solidFill>
                  <a:srgbClr val="FFFFFF"/>
                </a:solidFill>
              </a:rPr>
              <a:t>Gerhard </a:t>
            </a:r>
            <a:r>
              <a:rPr lang="cs-CZ" sz="1600" dirty="0" err="1">
                <a:solidFill>
                  <a:srgbClr val="FFFFFF"/>
                </a:solidFill>
              </a:rPr>
              <a:t>Lenski</a:t>
            </a:r>
            <a:r>
              <a:rPr lang="cs-CZ" sz="1600" dirty="0">
                <a:solidFill>
                  <a:srgbClr val="FFFFFF"/>
                </a:solidFill>
              </a:rPr>
              <a:t> - tři dimenze sociální stratifikace: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1.) materiální bohatství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2.) moc</a:t>
            </a:r>
          </a:p>
          <a:p>
            <a:pPr lvl="1"/>
            <a:r>
              <a:rPr lang="cs-CZ" sz="1600" dirty="0">
                <a:solidFill>
                  <a:srgbClr val="FFFFFF"/>
                </a:solidFill>
              </a:rPr>
              <a:t>3.) prestiž</a:t>
            </a:r>
          </a:p>
          <a:p>
            <a:pPr lvl="1"/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629" y="1426464"/>
            <a:ext cx="2132198" cy="2393618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8440" y="1426464"/>
            <a:ext cx="1797494" cy="13731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C7689F-BE25-443E-B15D-45268CC4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629" y="3943613"/>
            <a:ext cx="2132198" cy="1487923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231F73-BCB8-4333-BD1F-B586C491C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47827"/>
            <a:ext cx="3837207" cy="141017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8440" y="2899356"/>
            <a:ext cx="1797494" cy="2525323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0" name="Obrázek 9" descr="Obsah obrázku jídlo&#10;&#10;Popis byl vytvořen automaticky">
            <a:extLst>
              <a:ext uri="{FF2B5EF4-FFF2-40B4-BE49-F238E27FC236}">
                <a16:creationId xmlns:a16="http://schemas.microsoft.com/office/drawing/2014/main" id="{F8D2EE18-A644-44BB-AFEF-BEA2ECEBC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14" y="2990786"/>
            <a:ext cx="2681838" cy="26684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3CA7BB-A902-430D-8C37-4B6705D41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04" y="394752"/>
            <a:ext cx="3716040" cy="24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55776" y="548680"/>
            <a:ext cx="4487246" cy="66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 err="1">
                <a:solidFill>
                  <a:srgbClr val="000000"/>
                </a:solidFill>
                <a:latin typeface="Calibri"/>
                <a:cs typeface="Calibri"/>
              </a:rPr>
              <a:t>Socializace</a:t>
            </a:r>
            <a:r>
              <a:rPr lang="cs-CZ" sz="4400" b="1" dirty="0">
                <a:solidFill>
                  <a:srgbClr val="000000"/>
                </a:solidFill>
                <a:latin typeface="Calibri"/>
                <a:cs typeface="Calibri"/>
              </a:rPr>
              <a:t> jedince</a:t>
            </a:r>
            <a:endParaRPr sz="4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1557816"/>
            <a:ext cx="8343840" cy="3919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sz="3000" u="sng" dirty="0" err="1">
                <a:solidFill>
                  <a:srgbClr val="000000"/>
                </a:solidFill>
                <a:latin typeface="Calibri"/>
                <a:cs typeface="Calibri"/>
              </a:rPr>
              <a:t>Definice</a:t>
            </a:r>
            <a:r>
              <a:rPr sz="3000" u="sng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 marL="0" marR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Socializace je celoživotní</a:t>
            </a:r>
            <a:r>
              <a:rPr sz="3000" b="1" spc="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proces </a:t>
            </a:r>
            <a:r>
              <a:rPr sz="3000" b="1" spc="-13" dirty="0">
                <a:solidFill>
                  <a:srgbClr val="000000"/>
                </a:solidFill>
                <a:latin typeface="Calibri"/>
                <a:cs typeface="Calibri"/>
              </a:rPr>
              <a:t>utváření</a:t>
            </a:r>
            <a:r>
              <a:rPr sz="3000" b="1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3000" b="1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vývoje</a:t>
            </a:r>
          </a:p>
          <a:p>
            <a:pPr marL="0" marR="0">
              <a:lnSpc>
                <a:spcPts val="2882"/>
              </a:lnSpc>
              <a:spcBef>
                <a:spcPts val="0"/>
              </a:spcBef>
              <a:spcAft>
                <a:spcPts val="0"/>
              </a:spcAft>
            </a:pPr>
            <a:r>
              <a:rPr sz="3000" b="1" spc="-13" dirty="0">
                <a:solidFill>
                  <a:srgbClr val="000000"/>
                </a:solidFill>
                <a:latin typeface="Calibri"/>
                <a:cs typeface="Calibri"/>
              </a:rPr>
              <a:t>člověka</a:t>
            </a:r>
            <a:r>
              <a:rPr sz="3000" b="1" spc="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29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3000" b="1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společenskou</a:t>
            </a:r>
            <a:r>
              <a:rPr sz="3000" b="1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11" dirty="0">
                <a:solidFill>
                  <a:srgbClr val="000000"/>
                </a:solidFill>
                <a:latin typeface="Calibri"/>
                <a:cs typeface="Calibri"/>
              </a:rPr>
              <a:t>bytost.</a:t>
            </a:r>
            <a:r>
              <a:rPr sz="3000" b="1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61" dirty="0">
                <a:solidFill>
                  <a:srgbClr val="000000"/>
                </a:solidFill>
                <a:latin typeface="Calibri"/>
                <a:cs typeface="Calibri"/>
              </a:rPr>
              <a:t>Tento</a:t>
            </a:r>
            <a:r>
              <a:rPr sz="3000" b="1" spc="4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proces</a:t>
            </a:r>
          </a:p>
          <a:p>
            <a:pPr marL="0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probíhá </a:t>
            </a:r>
            <a:r>
              <a:rPr sz="3000" b="1" spc="-27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3000" b="1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0000"/>
                </a:solidFill>
                <a:latin typeface="Calibri"/>
                <a:cs typeface="Calibri"/>
              </a:rPr>
              <a:t>vzájemné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22" dirty="0" err="1">
                <a:solidFill>
                  <a:srgbClr val="000000"/>
                </a:solidFill>
                <a:latin typeface="Calibri"/>
                <a:cs typeface="Calibri"/>
              </a:rPr>
              <a:t>interakci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 err="1">
                <a:solidFill>
                  <a:srgbClr val="000000"/>
                </a:solidFill>
                <a:latin typeface="Calibri"/>
                <a:cs typeface="Calibri"/>
              </a:rPr>
              <a:t>jedince</a:t>
            </a:r>
            <a:r>
              <a:rPr lang="cs-CZ" sz="3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3000" b="1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 err="1">
                <a:solidFill>
                  <a:srgbClr val="000000"/>
                </a:solidFill>
                <a:latin typeface="Calibri"/>
                <a:cs typeface="Calibri"/>
              </a:rPr>
              <a:t>společnosti</a:t>
            </a:r>
            <a:r>
              <a:rPr sz="3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cs-CZ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endParaRPr lang="cs-CZ" sz="3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marR="0" indent="-457200">
              <a:lnSpc>
                <a:spcPts val="3665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Celoživotní </a:t>
            </a:r>
            <a:r>
              <a:rPr lang="cs-CZ" sz="3000" spc="-10" dirty="0">
                <a:solidFill>
                  <a:srgbClr val="000000"/>
                </a:solidFill>
                <a:latin typeface="Calibri"/>
                <a:cs typeface="Calibri"/>
              </a:rPr>
              <a:t>proces</a:t>
            </a:r>
          </a:p>
          <a:p>
            <a:pPr marL="457200" marR="0" indent="-457200">
              <a:lnSpc>
                <a:spcPts val="3665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Vliv dispozic</a:t>
            </a:r>
          </a:p>
          <a:p>
            <a:pPr marL="457200" marR="0" indent="-457200">
              <a:lnSpc>
                <a:spcPts val="3665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Nezbytnost působení</a:t>
            </a:r>
            <a:r>
              <a:rPr lang="cs-CZ" sz="30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sociálního </a:t>
            </a:r>
            <a:r>
              <a:rPr lang="cs-CZ" sz="3000" spc="-15" dirty="0">
                <a:solidFill>
                  <a:srgbClr val="000000"/>
                </a:solidFill>
                <a:latin typeface="Calibri"/>
                <a:cs typeface="Calibri"/>
              </a:rPr>
              <a:t>prostředí</a:t>
            </a:r>
          </a:p>
          <a:p>
            <a:pPr marL="457200" marR="0" indent="-457200">
              <a:lnSpc>
                <a:spcPts val="3665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3000" spc="-28" dirty="0">
                <a:solidFill>
                  <a:srgbClr val="000000"/>
                </a:solidFill>
                <a:latin typeface="Calibri"/>
                <a:cs typeface="Calibri"/>
              </a:rPr>
              <a:t>Každý</a:t>
            </a:r>
            <a:r>
              <a:rPr lang="cs-CZ" sz="3000" spc="3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člověk</a:t>
            </a:r>
            <a:r>
              <a:rPr lang="cs-CZ" sz="3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je</a:t>
            </a:r>
            <a:r>
              <a:rPr lang="cs-CZ" sz="3000" spc="-2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3000" dirty="0">
                <a:solidFill>
                  <a:srgbClr val="000000"/>
                </a:solidFill>
                <a:latin typeface="Calibri"/>
                <a:cs typeface="Calibri"/>
              </a:rPr>
              <a:t>individuum</a:t>
            </a:r>
            <a:endParaRPr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7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1F14F-08DD-4815-8153-31544178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335094"/>
            <a:ext cx="2372868" cy="394227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Stratifikační systémy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E30C2B19-ECAE-4CD9-829D-04085E03A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183436"/>
              </p:ext>
            </p:extLst>
          </p:nvPr>
        </p:nvGraphicFramePr>
        <p:xfrm>
          <a:off x="2771800" y="1084944"/>
          <a:ext cx="6047588" cy="457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708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68CB2D3-C0DE-45FA-8B11-F24F37068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666" y="427735"/>
            <a:ext cx="8370798" cy="49244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tx1"/>
                </a:solidFill>
              </a:rPr>
              <a:t>Problém sociální nerovnosti a její legitimizace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01BF279-A6D7-42D2-9285-DD37062C77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507413" cy="511256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2600" dirty="0">
                <a:solidFill>
                  <a:srgbClr val="0000FF"/>
                </a:solidFill>
              </a:rPr>
              <a:t> Ve většině společností je deklarována rovnost, fakticky však žijeme v nerovnosti. Jak lze tuto nerovnost vysvětlit?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6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600" dirty="0"/>
              <a:t>při obsazování soc. pozic a při mobilitě hrají významnou úlohu: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cs-CZ" sz="2600" dirty="0">
                <a:solidFill>
                  <a:srgbClr val="FF0000"/>
                </a:solidFill>
              </a:rPr>
              <a:t> vlohy</a:t>
            </a:r>
            <a:r>
              <a:rPr lang="cs-CZ" sz="2600" dirty="0"/>
              <a:t> </a:t>
            </a:r>
            <a:r>
              <a:rPr lang="cs-CZ" sz="2600" dirty="0">
                <a:solidFill>
                  <a:srgbClr val="FF0000"/>
                </a:solidFill>
              </a:rPr>
              <a:t> </a:t>
            </a:r>
            <a:r>
              <a:rPr lang="cs-CZ" sz="2600" dirty="0"/>
              <a:t>rozvinuté do určitých </a:t>
            </a:r>
            <a:r>
              <a:rPr lang="cs-CZ" sz="2600" dirty="0">
                <a:solidFill>
                  <a:srgbClr val="FF0000"/>
                </a:solidFill>
              </a:rPr>
              <a:t>schopností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cs-CZ" sz="2600" dirty="0"/>
              <a:t> lidské </a:t>
            </a:r>
            <a:r>
              <a:rPr lang="cs-CZ" sz="2600" dirty="0">
                <a:solidFill>
                  <a:srgbClr val="FF0000"/>
                </a:solidFill>
              </a:rPr>
              <a:t>potřeby </a:t>
            </a:r>
            <a:r>
              <a:rPr lang="cs-CZ" sz="2600" dirty="0"/>
              <a:t>také nejsou stejné, nýbrž závislé na příslušnosti k vrstvě, do níž jsme se narodili – </a:t>
            </a:r>
            <a:r>
              <a:rPr lang="cs-CZ" sz="2600" dirty="0">
                <a:solidFill>
                  <a:srgbClr val="FF0000"/>
                </a:solidFill>
              </a:rPr>
              <a:t>sociální původ</a:t>
            </a:r>
            <a:r>
              <a:rPr lang="cs-CZ" sz="2600" dirty="0"/>
              <a:t>, na něm jsou závislé i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cs-CZ" sz="2600" dirty="0"/>
              <a:t> naše </a:t>
            </a:r>
            <a:r>
              <a:rPr lang="cs-CZ" sz="2600" dirty="0">
                <a:solidFill>
                  <a:srgbClr val="FF0000"/>
                </a:solidFill>
              </a:rPr>
              <a:t>aspirace a ambice </a:t>
            </a:r>
            <a:r>
              <a:rPr lang="cs-CZ" sz="2600" dirty="0"/>
              <a:t>od nějž se pak odvíjí i náš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cs-CZ" sz="2600" dirty="0">
                <a:solidFill>
                  <a:srgbClr val="FF0000"/>
                </a:solidFill>
              </a:rPr>
              <a:t> vlastní výkon </a:t>
            </a:r>
            <a:r>
              <a:rPr lang="cs-CZ" sz="2600" dirty="0"/>
              <a:t>- meritokratický přístup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 sz="2600" dirty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2600" dirty="0">
                <a:solidFill>
                  <a:srgbClr val="0000FF"/>
                </a:solidFill>
              </a:rPr>
              <a:t> Lze nerovnost ospravedlnit, nebo by měla být odstraněna? Proč všechny společnosti tendují k </a:t>
            </a:r>
            <a:r>
              <a:rPr lang="cs-CZ" sz="2600" dirty="0" err="1">
                <a:solidFill>
                  <a:srgbClr val="0000FF"/>
                </a:solidFill>
              </a:rPr>
              <a:t>rozvrstvenosti</a:t>
            </a:r>
            <a:r>
              <a:rPr lang="cs-CZ" sz="2600" dirty="0">
                <a:solidFill>
                  <a:srgbClr val="0000FF"/>
                </a:solidFill>
              </a:rPr>
              <a:t>?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6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600" dirty="0" err="1"/>
              <a:t>Funkcionlismus</a:t>
            </a:r>
            <a:r>
              <a:rPr lang="cs-CZ" sz="2600" dirty="0"/>
              <a:t> ji vysvětluje tak, že nabízí člověku možnost společenského vzestupu, což ho stimuluje k vzestupu a tím motivuje k výkonu.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600" dirty="0"/>
              <a:t>Horní vrstvy motivuje k výkonu z obavy sociálního sestupu.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600" dirty="0"/>
              <a:t>Výsledkem je celospolečenský vzestup.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994D6021-9E4B-40F5-B7B6-652A8BEB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274638"/>
            <a:ext cx="7683500" cy="430887"/>
          </a:xfrm>
        </p:spPr>
        <p:txBody>
          <a:bodyPr/>
          <a:lstStyle/>
          <a:p>
            <a:pPr algn="l"/>
            <a:r>
              <a:rPr lang="cs-CZ" altLang="cs-CZ" sz="2800" dirty="0">
                <a:solidFill>
                  <a:srgbClr val="0000FF"/>
                </a:solidFill>
              </a:rPr>
              <a:t>Typy </a:t>
            </a:r>
            <a:r>
              <a:rPr lang="cs-CZ" altLang="cs-CZ" sz="2800" dirty="0" err="1">
                <a:solidFill>
                  <a:srgbClr val="0000FF"/>
                </a:solidFill>
              </a:rPr>
              <a:t>startifikace</a:t>
            </a:r>
            <a:r>
              <a:rPr lang="cs-CZ" altLang="cs-CZ" sz="2800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FDCD1F3B-5C8B-42D9-ADF7-0FECFDE6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939925"/>
            <a:ext cx="17319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4F44E40C-26C0-42D0-8310-F62E1D61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5154613"/>
            <a:ext cx="175101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E7027391-6C9D-486E-85AF-1DA8D576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543425"/>
            <a:ext cx="16478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D0A6ABF1-87B2-479A-91B1-DF994634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82788"/>
            <a:ext cx="167481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>
            <a:extLst>
              <a:ext uri="{FF2B5EF4-FFF2-40B4-BE49-F238E27FC236}">
                <a16:creationId xmlns:a16="http://schemas.microsoft.com/office/drawing/2014/main" id="{D702CAA8-3177-4E2C-A993-669C8EDB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4570413"/>
            <a:ext cx="1743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7">
            <a:extLst>
              <a:ext uri="{FF2B5EF4-FFF2-40B4-BE49-F238E27FC236}">
                <a16:creationId xmlns:a16="http://schemas.microsoft.com/office/drawing/2014/main" id="{21FB1E99-1579-4605-90E5-7D6508A0E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982788"/>
            <a:ext cx="214471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Obdélník 1">
            <a:extLst>
              <a:ext uri="{FF2B5EF4-FFF2-40B4-BE49-F238E27FC236}">
                <a16:creationId xmlns:a16="http://schemas.microsoft.com/office/drawing/2014/main" id="{5ECE4FA6-C618-4DEC-A73D-E00349A3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4551363"/>
            <a:ext cx="2557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nivelizovaná společnost</a:t>
            </a:r>
            <a:endParaRPr lang="cs-CZ" altLang="cs-CZ"/>
          </a:p>
        </p:txBody>
      </p:sp>
      <p:sp>
        <p:nvSpPr>
          <p:cNvPr id="9227" name="Obdélník 2">
            <a:extLst>
              <a:ext uri="{FF2B5EF4-FFF2-40B4-BE49-F238E27FC236}">
                <a16:creationId xmlns:a16="http://schemas.microsoft.com/office/drawing/2014/main" id="{9CCFAA31-645D-4E37-B584-686B1D319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148431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stavy</a:t>
            </a:r>
            <a:endParaRPr lang="cs-CZ" altLang="cs-CZ"/>
          </a:p>
        </p:txBody>
      </p:sp>
      <p:sp>
        <p:nvSpPr>
          <p:cNvPr id="9228" name="Obdélník 4">
            <a:extLst>
              <a:ext uri="{FF2B5EF4-FFF2-40B4-BE49-F238E27FC236}">
                <a16:creationId xmlns:a16="http://schemas.microsoft.com/office/drawing/2014/main" id="{E57DE29B-1F13-4EC7-B5CB-C1EA41CD8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48431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kasty</a:t>
            </a:r>
            <a:endParaRPr lang="cs-CZ" altLang="cs-CZ"/>
          </a:p>
        </p:txBody>
      </p:sp>
      <p:sp>
        <p:nvSpPr>
          <p:cNvPr id="9229" name="Obdélník 5">
            <a:extLst>
              <a:ext uri="{FF2B5EF4-FFF2-40B4-BE49-F238E27FC236}">
                <a16:creationId xmlns:a16="http://schemas.microsoft.com/office/drawing/2014/main" id="{3898515B-6011-4CA6-A340-9D509280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49701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vrstvy</a:t>
            </a:r>
            <a:endParaRPr lang="cs-CZ" altLang="cs-CZ"/>
          </a:p>
        </p:txBody>
      </p:sp>
      <p:sp>
        <p:nvSpPr>
          <p:cNvPr id="9230" name="Obdélník 6">
            <a:extLst>
              <a:ext uri="{FF2B5EF4-FFF2-40B4-BE49-F238E27FC236}">
                <a16:creationId xmlns:a16="http://schemas.microsoft.com/office/drawing/2014/main" id="{2D31057E-508A-4635-82BB-B407E78E7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513" y="41275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elity/masy</a:t>
            </a:r>
            <a:endParaRPr lang="cs-CZ" altLang="cs-CZ"/>
          </a:p>
        </p:txBody>
      </p:sp>
      <p:sp>
        <p:nvSpPr>
          <p:cNvPr id="9231" name="Obdélník 7">
            <a:extLst>
              <a:ext uri="{FF2B5EF4-FFF2-40B4-BE49-F238E27FC236}">
                <a16:creationId xmlns:a16="http://schemas.microsoft.com/office/drawing/2014/main" id="{ED180417-B8C9-48E5-A03D-94CF83009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4110038"/>
            <a:ext cx="641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třídy</a:t>
            </a:r>
            <a:endParaRPr lang="cs-CZ" alt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5" name="Obrázek 4" descr="Obsah obrázku místnost, graffiti&#10;&#10;Popis byl vytvořen automaticky">
            <a:extLst>
              <a:ext uri="{FF2B5EF4-FFF2-40B4-BE49-F238E27FC236}">
                <a16:creationId xmlns:a16="http://schemas.microsoft.com/office/drawing/2014/main" id="{B1097737-630F-403F-81C2-D71D0FBDF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15" y="857251"/>
            <a:ext cx="9141699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646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BEF3B5-26B3-42DA-820D-95A95637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89" y="1700128"/>
            <a:ext cx="2210612" cy="3450887"/>
          </a:xfrm>
        </p:spPr>
        <p:txBody>
          <a:bodyPr>
            <a:normAutofit/>
          </a:bodyPr>
          <a:lstStyle/>
          <a:p>
            <a:r>
              <a:rPr lang="cs-CZ"/>
              <a:t>Sociální mobilita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48A9A1-6700-4B39-9A29-88B2B7953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951" y="1505331"/>
            <a:ext cx="5486400" cy="3840480"/>
          </a:xfrm>
        </p:spPr>
        <p:txBody>
          <a:bodyPr>
            <a:normAutofit/>
          </a:bodyPr>
          <a:lstStyle/>
          <a:p>
            <a:r>
              <a:rPr lang="cs-CZ" sz="2000" b="1" dirty="0"/>
              <a:t>Co to je?</a:t>
            </a:r>
          </a:p>
          <a:p>
            <a:r>
              <a:rPr lang="cs-CZ" sz="2000" b="1" dirty="0">
                <a:hlinkClick r:id="rId3"/>
              </a:rPr>
              <a:t>Společenská vrstva</a:t>
            </a:r>
            <a:endParaRPr lang="cs-CZ" sz="2000" b="1" dirty="0"/>
          </a:p>
          <a:p>
            <a:pPr lvl="1"/>
            <a:r>
              <a:rPr lang="cs-CZ" sz="2000" b="1" dirty="0"/>
              <a:t>Elita – vládnoucí x nevládnoucí</a:t>
            </a:r>
          </a:p>
          <a:p>
            <a:r>
              <a:rPr lang="cs-CZ" sz="2000" b="1" dirty="0"/>
              <a:t>Podle směru</a:t>
            </a:r>
          </a:p>
          <a:p>
            <a:pPr lvl="1"/>
            <a:r>
              <a:rPr lang="cs-CZ" sz="2000" b="1" dirty="0"/>
              <a:t>1.) vertikální</a:t>
            </a:r>
          </a:p>
          <a:p>
            <a:pPr lvl="2"/>
            <a:r>
              <a:rPr lang="cs-CZ" sz="2000" b="1" dirty="0"/>
              <a:t>A) vzestupná</a:t>
            </a:r>
          </a:p>
          <a:p>
            <a:pPr lvl="2"/>
            <a:r>
              <a:rPr lang="cs-CZ" sz="2000" b="1" dirty="0"/>
              <a:t>B) sestupná</a:t>
            </a:r>
          </a:p>
          <a:p>
            <a:pPr lvl="1"/>
            <a:r>
              <a:rPr lang="cs-CZ" sz="2000" b="1" dirty="0"/>
              <a:t>2.) horizontální</a:t>
            </a:r>
          </a:p>
          <a:p>
            <a:r>
              <a:rPr lang="cs-CZ" sz="2000" b="1" dirty="0"/>
              <a:t>Podle věku</a:t>
            </a:r>
          </a:p>
          <a:p>
            <a:pPr lvl="1"/>
            <a:r>
              <a:rPr lang="cs-CZ" sz="2000" b="1" dirty="0"/>
              <a:t>1.) </a:t>
            </a:r>
            <a:r>
              <a:rPr lang="cs-CZ" sz="2000" b="1" dirty="0" err="1"/>
              <a:t>intergenerační</a:t>
            </a:r>
            <a:endParaRPr lang="cs-CZ" sz="2000" b="1" dirty="0"/>
          </a:p>
          <a:p>
            <a:pPr lvl="1"/>
            <a:r>
              <a:rPr lang="cs-CZ" sz="2000" b="1" dirty="0"/>
              <a:t>2.) </a:t>
            </a:r>
            <a:r>
              <a:rPr lang="cs-CZ" sz="2000" b="1" dirty="0" err="1"/>
              <a:t>intragenerační</a:t>
            </a:r>
            <a:endParaRPr lang="cs-CZ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428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8750"/>
            <a:ext cx="4206191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6EAFBF-B629-441F-BFA5-CA39706F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90" y="1420570"/>
            <a:ext cx="3749222" cy="556274"/>
          </a:xfrm>
        </p:spPr>
        <p:txBody>
          <a:bodyPr>
            <a:normAutofit/>
          </a:bodyPr>
          <a:lstStyle/>
          <a:p>
            <a:r>
              <a:rPr lang="cs-CZ" dirty="0"/>
              <a:t>Sociální kontrola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1A24DF-01B7-497C-BAE8-637B7FD38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6" y="2049076"/>
            <a:ext cx="3998441" cy="3324139"/>
          </a:xfrm>
        </p:spPr>
        <p:txBody>
          <a:bodyPr anchor="t">
            <a:normAutofit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Co to je?</a:t>
            </a:r>
          </a:p>
          <a:p>
            <a:pPr lvl="1"/>
            <a:r>
              <a:rPr lang="cs-CZ" sz="1500" dirty="0">
                <a:solidFill>
                  <a:srgbClr val="FFFFFF"/>
                </a:solidFill>
              </a:rPr>
              <a:t>Souhrn opatření vedoucí jednotlivce nebo skupiny k dodržování kolektivně sdílených kulturních norem a zvyklostí</a:t>
            </a:r>
          </a:p>
          <a:p>
            <a:pPr lvl="1"/>
            <a:r>
              <a:rPr lang="cs-CZ" sz="1500" dirty="0">
                <a:solidFill>
                  <a:srgbClr val="FFFFFF"/>
                </a:solidFill>
              </a:rPr>
              <a:t>Vnitřní x vnější</a:t>
            </a:r>
          </a:p>
          <a:p>
            <a:r>
              <a:rPr lang="cs-CZ" dirty="0">
                <a:solidFill>
                  <a:srgbClr val="FFFFFF"/>
                </a:solidFill>
              </a:rPr>
              <a:t>Co je cílem?</a:t>
            </a:r>
          </a:p>
          <a:p>
            <a:pPr lvl="1"/>
            <a:r>
              <a:rPr lang="cs-CZ" sz="1500" dirty="0">
                <a:solidFill>
                  <a:srgbClr val="FFFFFF"/>
                </a:solidFill>
              </a:rPr>
              <a:t>uvést do souladu výkon sociální role odpovídající sociálnímu statusu</a:t>
            </a:r>
          </a:p>
          <a:p>
            <a:pPr lvl="1"/>
            <a:r>
              <a:rPr lang="cs-CZ" sz="1500" dirty="0">
                <a:solidFill>
                  <a:srgbClr val="FFFFFF"/>
                </a:solidFill>
              </a:rPr>
              <a:t>Udržet stabilitu sociálního řádu x anomie</a:t>
            </a:r>
          </a:p>
          <a:p>
            <a:r>
              <a:rPr lang="cs-CZ" dirty="0">
                <a:solidFill>
                  <a:srgbClr val="FFFFFF"/>
                </a:solidFill>
              </a:rPr>
              <a:t>Co k tomu společnost využívá?</a:t>
            </a:r>
          </a:p>
          <a:p>
            <a:pPr lvl="1"/>
            <a:r>
              <a:rPr lang="cs-CZ" sz="1500" dirty="0">
                <a:solidFill>
                  <a:srgbClr val="FFFFFF"/>
                </a:solidFill>
              </a:rPr>
              <a:t>Systém sankcí</a:t>
            </a:r>
          </a:p>
          <a:p>
            <a:pPr lvl="2"/>
            <a:r>
              <a:rPr lang="cs-CZ" sz="1500" dirty="0">
                <a:solidFill>
                  <a:srgbClr val="FFFFFF"/>
                </a:solidFill>
              </a:rPr>
              <a:t>Negativní </a:t>
            </a:r>
          </a:p>
          <a:p>
            <a:pPr lvl="2"/>
            <a:r>
              <a:rPr lang="cs-CZ" sz="1500" dirty="0">
                <a:solidFill>
                  <a:srgbClr val="FFFFFF"/>
                </a:solidFill>
              </a:rPr>
              <a:t>Pozitivní</a:t>
            </a:r>
          </a:p>
          <a:p>
            <a:pPr lvl="2"/>
            <a:endParaRPr lang="cs-CZ" sz="975" dirty="0">
              <a:solidFill>
                <a:srgbClr val="FFFFFF"/>
              </a:solidFill>
            </a:endParaRPr>
          </a:p>
          <a:p>
            <a:endParaRPr lang="cs-CZ" sz="975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629" y="1426464"/>
            <a:ext cx="2132198" cy="2393618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1" name="Obrázek 10" descr="Obsah obrázku příslušenství, řetěz&#10;&#10;Popis byl vytvořen automaticky">
            <a:extLst>
              <a:ext uri="{FF2B5EF4-FFF2-40B4-BE49-F238E27FC236}">
                <a16:creationId xmlns:a16="http://schemas.microsoft.com/office/drawing/2014/main" id="{EDEAB1F5-C7E7-44FD-BBB6-105A7E062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027" r="11839" b="3"/>
          <a:stretch/>
        </p:blipFill>
        <p:spPr>
          <a:xfrm>
            <a:off x="4743444" y="1549996"/>
            <a:ext cx="1784569" cy="21465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8440" y="1426464"/>
            <a:ext cx="1797494" cy="13731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C7689F-BE25-443E-B15D-45268CC4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629" y="3943613"/>
            <a:ext cx="2132198" cy="1487923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14" name="Obrázek 13" descr="Obsah obrázku interiér, kuchyně, vsedě, bílá&#10;&#10;Popis byl vytvořen automaticky">
            <a:extLst>
              <a:ext uri="{FF2B5EF4-FFF2-40B4-BE49-F238E27FC236}">
                <a16:creationId xmlns:a16="http://schemas.microsoft.com/office/drawing/2014/main" id="{518F620B-E046-4606-8434-487D4DA4A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415" r="2" b="2392"/>
          <a:stretch/>
        </p:blipFill>
        <p:spPr>
          <a:xfrm>
            <a:off x="4672384" y="4217773"/>
            <a:ext cx="1926689" cy="94704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8440" y="2899356"/>
            <a:ext cx="1797494" cy="2525323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5" name="Obrázek 4" descr="Obsah obrázku osoba, houpačka, držení, stojící&#10;&#10;Popis byl vytvořen automaticky">
            <a:extLst>
              <a:ext uri="{FF2B5EF4-FFF2-40B4-BE49-F238E27FC236}">
                <a16:creationId xmlns:a16="http://schemas.microsoft.com/office/drawing/2014/main" id="{921CFD15-E00F-427D-BF4A-30B0E04281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90" r="13610" b="3"/>
          <a:stretch/>
        </p:blipFill>
        <p:spPr>
          <a:xfrm>
            <a:off x="7019737" y="3023588"/>
            <a:ext cx="1394900" cy="22768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4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8750"/>
            <a:ext cx="3481671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86265A-9205-4223-8259-8638ACCA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7" y="1700128"/>
            <a:ext cx="3012087" cy="941602"/>
          </a:xfrm>
        </p:spPr>
        <p:txBody>
          <a:bodyPr>
            <a:normAutofit/>
          </a:bodyPr>
          <a:lstStyle/>
          <a:p>
            <a:r>
              <a:rPr lang="cs-CZ"/>
              <a:t>Typy společenské adaptace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0935D-4BAF-4F77-BB64-980BA3ECF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7" y="2740046"/>
            <a:ext cx="3012087" cy="2455940"/>
          </a:xfrm>
        </p:spPr>
        <p:txBody>
          <a:bodyPr anchor="t">
            <a:normAutofit/>
          </a:bodyPr>
          <a:lstStyle/>
          <a:p>
            <a:r>
              <a:rPr lang="cs-CZ" sz="1350">
                <a:solidFill>
                  <a:srgbClr val="FFFFFF"/>
                </a:solidFill>
              </a:rPr>
              <a:t>Robert King Merton</a:t>
            </a:r>
          </a:p>
          <a:p>
            <a:r>
              <a:rPr lang="cs-CZ" sz="1350">
                <a:solidFill>
                  <a:srgbClr val="FFFFFF"/>
                </a:solidFill>
              </a:rPr>
              <a:t>1.) konformita</a:t>
            </a:r>
          </a:p>
          <a:p>
            <a:r>
              <a:rPr lang="cs-CZ" sz="1350">
                <a:solidFill>
                  <a:srgbClr val="FFFFFF"/>
                </a:solidFill>
              </a:rPr>
              <a:t>2.) inovace</a:t>
            </a:r>
          </a:p>
          <a:p>
            <a:r>
              <a:rPr lang="cs-CZ" sz="1350">
                <a:solidFill>
                  <a:srgbClr val="FFFFFF"/>
                </a:solidFill>
              </a:rPr>
              <a:t>3.) ritualismus</a:t>
            </a:r>
          </a:p>
          <a:p>
            <a:r>
              <a:rPr lang="cs-CZ" sz="1350">
                <a:solidFill>
                  <a:srgbClr val="FFFFFF"/>
                </a:solidFill>
              </a:rPr>
              <a:t>4.) únik</a:t>
            </a:r>
          </a:p>
          <a:p>
            <a:r>
              <a:rPr lang="cs-CZ" sz="1350">
                <a:solidFill>
                  <a:srgbClr val="FFFFFF"/>
                </a:solidFill>
              </a:rPr>
              <a:t>5.) vzpoura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4605C-0EB2-4FA5-B05F-7BC682EA2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6630" y="1426464"/>
            <a:ext cx="1559302" cy="1758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D58C79-C053-45C6-AB6A-6BE55965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3098" y="3917934"/>
            <a:ext cx="1618039" cy="1506744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7" name="Obrázek 6" descr="Obsah obrázku exteriér, budova, silnice, chůze&#10;&#10;Popis byl vytvořen automaticky">
            <a:extLst>
              <a:ext uri="{FF2B5EF4-FFF2-40B4-BE49-F238E27FC236}">
                <a16:creationId xmlns:a16="http://schemas.microsoft.com/office/drawing/2014/main" id="{C16DD680-627A-4B31-A50B-BACE9CC73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76" r="4" b="4"/>
          <a:stretch/>
        </p:blipFill>
        <p:spPr>
          <a:xfrm>
            <a:off x="5595680" y="3305318"/>
            <a:ext cx="3020252" cy="2119360"/>
          </a:xfrm>
          <a:prstGeom prst="rect">
            <a:avLst/>
          </a:prstGeom>
        </p:spPr>
      </p:pic>
      <p:pic>
        <p:nvPicPr>
          <p:cNvPr id="5" name="Obrázek 4" descr="Obsah obrázku fotka, muž, bílá, oblek&#10;&#10;Popis byl vytvořen automaticky">
            <a:extLst>
              <a:ext uri="{FF2B5EF4-FFF2-40B4-BE49-F238E27FC236}">
                <a16:creationId xmlns:a16="http://schemas.microsoft.com/office/drawing/2014/main" id="{384FF31F-25ED-4B90-B43A-1F704A269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" b="9594"/>
          <a:stretch/>
        </p:blipFill>
        <p:spPr>
          <a:xfrm>
            <a:off x="3853096" y="1426464"/>
            <a:ext cx="3085079" cy="2370820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7238FC-F1AD-4131-B1F4-F184B772F9C5}"/>
              </a:ext>
            </a:extLst>
          </p:cNvPr>
          <p:cNvSpPr txBox="1"/>
          <p:nvPr/>
        </p:nvSpPr>
        <p:spPr>
          <a:xfrm>
            <a:off x="6895588" y="5274636"/>
            <a:ext cx="1720344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 defTabSz="342900">
              <a:spcAft>
                <a:spcPts val="450"/>
              </a:spcAft>
            </a:pPr>
            <a:r>
              <a:rPr lang="cs-CZ" sz="525" dirty="0">
                <a:solidFill>
                  <a:srgbClr val="FFFFFF"/>
                </a:solidFill>
                <a:latin typeface="Corbel" panose="020B0503020204020204"/>
                <a:hlinkClick r:id="rId3" tooltip="http://www.flickr.com/photos/defenceimages/709385143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525" dirty="0">
                <a:solidFill>
                  <a:srgbClr val="FFFFFF"/>
                </a:solidFill>
                <a:latin typeface="Corbel" panose="020B0503020204020204"/>
              </a:rPr>
              <a:t> od autora Neznámý autor s licencí </a:t>
            </a:r>
            <a:r>
              <a:rPr lang="cs-CZ" sz="525" dirty="0">
                <a:solidFill>
                  <a:srgbClr val="FFFFFF"/>
                </a:solidFill>
                <a:latin typeface="Corbel" panose="020B0503020204020204"/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cs-CZ" sz="525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758145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202E4-8BFD-4A2F-B4F8-D432AC63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5676"/>
            <a:ext cx="2824843" cy="405969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Typologie společností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DA576-38B1-45D8-90DE-4BFA9645C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692" y="2557317"/>
            <a:ext cx="4314824" cy="4059690"/>
          </a:xfrm>
        </p:spPr>
        <p:txBody>
          <a:bodyPr anchor="ctr">
            <a:normAutofit/>
          </a:bodyPr>
          <a:lstStyle/>
          <a:p>
            <a:r>
              <a:rPr lang="cs-CZ" dirty="0"/>
              <a:t>1.) archaická</a:t>
            </a:r>
          </a:p>
          <a:p>
            <a:pPr lvl="1"/>
            <a:r>
              <a:rPr lang="cs-CZ" sz="1500" dirty="0"/>
              <a:t>Lovci a sběrači, matriarchát, malé tlupy, stěhování za potravou</a:t>
            </a:r>
          </a:p>
          <a:p>
            <a:r>
              <a:rPr lang="cs-CZ" dirty="0"/>
              <a:t>2.) tradiční</a:t>
            </a:r>
          </a:p>
          <a:p>
            <a:pPr lvl="1"/>
            <a:r>
              <a:rPr lang="cs-CZ" sz="1500" dirty="0"/>
              <a:t>Dělba práce, zemědělství, usedlý způsob života, první města, kasty/stavy, náboženství</a:t>
            </a:r>
          </a:p>
          <a:p>
            <a:pPr lvl="1"/>
            <a:endParaRPr lang="cs-CZ" sz="15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FD10C9-AEE5-4D36-8400-4156B7B3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7" y="857250"/>
            <a:ext cx="3728793" cy="30611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A244FF-A0C9-4E12-ACE4-804AD5400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13" y="3531870"/>
            <a:ext cx="2412587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7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950"/>
            <a:ext cx="5289365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768284-919E-4778-8710-CEE3F4C7E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" y="1700128"/>
            <a:ext cx="4838333" cy="941602"/>
          </a:xfrm>
        </p:spPr>
        <p:txBody>
          <a:bodyPr>
            <a:normAutofit/>
          </a:bodyPr>
          <a:lstStyle/>
          <a:p>
            <a:r>
              <a:rPr lang="cs-CZ"/>
              <a:t>Typologie společností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E61B75-4311-4898-BD98-F8F167356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6" y="2740046"/>
            <a:ext cx="4838332" cy="2455940"/>
          </a:xfrm>
        </p:spPr>
        <p:txBody>
          <a:bodyPr anchor="t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3.) moderní</a:t>
            </a:r>
          </a:p>
          <a:p>
            <a:pPr lvl="1"/>
            <a:r>
              <a:rPr lang="cs-CZ">
                <a:solidFill>
                  <a:srgbClr val="FFFFFF"/>
                </a:solidFill>
              </a:rPr>
              <a:t>Industrializace, urbanizace, demokratizace, demografický přechod, třídní společnost, sekularizace</a:t>
            </a:r>
          </a:p>
          <a:p>
            <a:r>
              <a:rPr lang="cs-CZ">
                <a:solidFill>
                  <a:srgbClr val="FFFFFF"/>
                </a:solidFill>
              </a:rPr>
              <a:t>4.) postmoderní</a:t>
            </a:r>
          </a:p>
          <a:p>
            <a:pPr lvl="1"/>
            <a:r>
              <a:rPr lang="cs-CZ">
                <a:solidFill>
                  <a:srgbClr val="FFFFFF"/>
                </a:solidFill>
              </a:rPr>
              <a:t>Služby, informační společnost, IT, globalizace, kulturní relativizace, multikulturalismus, (hyper)individualismus, pluralismus, společenská dezerce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82E1A3-76BA-4DCB-8FBB-8BFDA4B7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r="2" b="2"/>
          <a:stretch/>
        </p:blipFill>
        <p:spPr>
          <a:xfrm>
            <a:off x="5658774" y="1426949"/>
            <a:ext cx="2833715" cy="39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62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875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142875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428750"/>
            <a:ext cx="3481671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C246C6-9419-A166-0BA4-CD74002C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46" y="1831086"/>
            <a:ext cx="2882557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425" spc="-75"/>
              <a:t>Jaká je dnešní společnost?</a:t>
            </a:r>
          </a:p>
        </p:txBody>
      </p:sp>
      <p:pic>
        <p:nvPicPr>
          <p:cNvPr id="9" name="Obrázek 8" descr="Obsah obrázku osoba, oblečení, Lidská tvář, Černé vlasy&#10;&#10;Popis byl vytvořen automaticky">
            <a:extLst>
              <a:ext uri="{FF2B5EF4-FFF2-40B4-BE49-F238E27FC236}">
                <a16:creationId xmlns:a16="http://schemas.microsoft.com/office/drawing/2014/main" id="{9B38DA4D-619A-9B95-D050-1B634147F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18733" b="-3"/>
          <a:stretch/>
        </p:blipFill>
        <p:spPr>
          <a:xfrm>
            <a:off x="3840479" y="1426464"/>
            <a:ext cx="2524658" cy="3998214"/>
          </a:xfrm>
          <a:prstGeom prst="rect">
            <a:avLst/>
          </a:prstGeom>
        </p:spPr>
      </p:pic>
      <p:pic>
        <p:nvPicPr>
          <p:cNvPr id="7" name="Obrázek 6" descr="Obsah obrázku taška, kabelka, Zavazadla a tašky, doplňky&#10;&#10;Popis byl vytvořen automaticky">
            <a:extLst>
              <a:ext uri="{FF2B5EF4-FFF2-40B4-BE49-F238E27FC236}">
                <a16:creationId xmlns:a16="http://schemas.microsoft.com/office/drawing/2014/main" id="{48646043-6C8F-E626-EE8A-47B23D65D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 r="3" b="3"/>
          <a:stretch/>
        </p:blipFill>
        <p:spPr>
          <a:xfrm>
            <a:off x="6485785" y="1433322"/>
            <a:ext cx="2136978" cy="1935353"/>
          </a:xfrm>
          <a:prstGeom prst="rect">
            <a:avLst/>
          </a:prstGeom>
        </p:spPr>
      </p:pic>
      <p:pic>
        <p:nvPicPr>
          <p:cNvPr id="5" name="Obrázek 4" descr="Obsah obrázku text, kreslené, Lidská tvář, ilustrace&#10;&#10;Popis byl vytvořen automaticky">
            <a:extLst>
              <a:ext uri="{FF2B5EF4-FFF2-40B4-BE49-F238E27FC236}">
                <a16:creationId xmlns:a16="http://schemas.microsoft.com/office/drawing/2014/main" id="{A4B940A6-DFC4-E327-4CC7-A9119B0A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-2" b="-2"/>
          <a:stretch/>
        </p:blipFill>
        <p:spPr>
          <a:xfrm>
            <a:off x="6485795" y="3489325"/>
            <a:ext cx="2130143" cy="19353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142646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/>
            <a:endParaRPr lang="cs-CZ" sz="135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33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Sociální problémy české společnosti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6447501" cy="3880773"/>
          </a:xfrm>
        </p:spPr>
        <p:txBody>
          <a:bodyPr>
            <a:normAutofit/>
          </a:bodyPr>
          <a:lstStyle/>
          <a:p>
            <a:r>
              <a:rPr lang="cs-CZ" sz="1400" dirty="0"/>
              <a:t>„Stárnutí populace“</a:t>
            </a:r>
          </a:p>
          <a:p>
            <a:r>
              <a:rPr lang="cs-CZ" sz="1400" dirty="0"/>
              <a:t> chudoba </a:t>
            </a:r>
          </a:p>
          <a:p>
            <a:pPr lvl="1"/>
            <a:r>
              <a:rPr lang="cs-CZ" sz="1400" dirty="0"/>
              <a:t>Absolutní x relativní?</a:t>
            </a:r>
          </a:p>
          <a:p>
            <a:r>
              <a:rPr lang="cs-CZ" sz="1400" dirty="0"/>
              <a:t>Xenofobie a rasismus</a:t>
            </a:r>
          </a:p>
          <a:p>
            <a:r>
              <a:rPr lang="cs-CZ" sz="1400" dirty="0"/>
              <a:t>Alternativní média</a:t>
            </a:r>
          </a:p>
          <a:p>
            <a:pPr lvl="1"/>
            <a:r>
              <a:rPr lang="cs-CZ" sz="1400" dirty="0"/>
              <a:t>Dezinformace</a:t>
            </a:r>
          </a:p>
          <a:p>
            <a:pPr lvl="1"/>
            <a:r>
              <a:rPr lang="cs-CZ" sz="1400" dirty="0"/>
              <a:t>Konspirace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2C65D39-23F6-4D04-9495-F8EA8398965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95" y="1270000"/>
            <a:ext cx="6081005" cy="2523617"/>
          </a:xfrm>
          <a:prstGeom prst="rect">
            <a:avLst/>
          </a:prstGeom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DA2B2BBF-518C-44D3-B6CF-AB9616B69C8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84" y="3873750"/>
            <a:ext cx="5868145" cy="240019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5F32E5E-C015-4D04-B505-63057D0D57C8}"/>
              </a:ext>
            </a:extLst>
          </p:cNvPr>
          <p:cNvSpPr txBox="1">
            <a:spLocks/>
          </p:cNvSpPr>
          <p:nvPr/>
        </p:nvSpPr>
        <p:spPr>
          <a:xfrm>
            <a:off x="139055" y="3990236"/>
            <a:ext cx="4496047" cy="5871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400" dirty="0"/>
              <a:t>Globální </a:t>
            </a:r>
            <a:br>
              <a:rPr lang="cs-CZ" sz="2400" dirty="0"/>
            </a:br>
            <a:r>
              <a:rPr lang="cs-CZ" sz="2400" dirty="0"/>
              <a:t>sociální problémy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9F9FDCB-5890-40D5-878B-81ED266E2D72}"/>
              </a:ext>
            </a:extLst>
          </p:cNvPr>
          <p:cNvSpPr txBox="1">
            <a:spLocks/>
          </p:cNvSpPr>
          <p:nvPr/>
        </p:nvSpPr>
        <p:spPr>
          <a:xfrm>
            <a:off x="486974" y="4635841"/>
            <a:ext cx="2335807" cy="227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Civilizační choroby </a:t>
            </a:r>
          </a:p>
          <a:p>
            <a:r>
              <a:rPr lang="cs-CZ" dirty="0"/>
              <a:t>Globalizace</a:t>
            </a:r>
          </a:p>
          <a:p>
            <a:r>
              <a:rPr lang="cs-CZ" dirty="0"/>
              <a:t>Chudoba </a:t>
            </a:r>
          </a:p>
          <a:p>
            <a:r>
              <a:rPr lang="cs-CZ" dirty="0"/>
              <a:t>Kulturní relativizace</a:t>
            </a:r>
          </a:p>
          <a:p>
            <a:r>
              <a:rPr lang="cs-CZ" dirty="0"/>
              <a:t>Konzumní styl života</a:t>
            </a:r>
          </a:p>
          <a:p>
            <a:r>
              <a:rPr lang="cs-CZ" dirty="0"/>
              <a:t>Migrace </a:t>
            </a:r>
          </a:p>
          <a:p>
            <a:r>
              <a:rPr lang="cs-CZ" dirty="0"/>
              <a:t>Multikulturalismus </a:t>
            </a:r>
          </a:p>
        </p:txBody>
      </p:sp>
    </p:spTree>
    <p:extLst>
      <p:ext uri="{BB962C8B-B14F-4D97-AF65-F5344CB8AC3E}">
        <p14:creationId xmlns:p14="http://schemas.microsoft.com/office/powerpoint/2010/main" val="8370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641" y="165792"/>
            <a:ext cx="7170422" cy="1360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000" b="1" dirty="0" err="1">
                <a:solidFill>
                  <a:srgbClr val="000000"/>
                </a:solidFill>
                <a:latin typeface="Calibri"/>
                <a:cs typeface="Calibri"/>
              </a:rPr>
              <a:t>Sociální</a:t>
            </a:r>
            <a:r>
              <a:rPr sz="4000" b="1" spc="-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 err="1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  <a:r>
              <a:rPr lang="cs-CZ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000" b="1" dirty="0">
                <a:solidFill>
                  <a:srgbClr val="000000"/>
                </a:solidFill>
                <a:latin typeface="Calibri"/>
                <a:cs typeface="Calibri"/>
              </a:rPr>
              <a:t>= </a:t>
            </a:r>
            <a:r>
              <a:rPr sz="4000" b="1" spc="-15" dirty="0" err="1">
                <a:solidFill>
                  <a:srgbClr val="000000"/>
                </a:solidFill>
                <a:latin typeface="Calibri"/>
                <a:cs typeface="Calibri"/>
              </a:rPr>
              <a:t>prostředek</a:t>
            </a:r>
            <a:r>
              <a:rPr lang="cs-CZ" sz="4000" b="1" spc="-15" dirty="0">
                <a:solidFill>
                  <a:srgbClr val="000000"/>
                </a:solidFill>
                <a:latin typeface="Calibri"/>
                <a:cs typeface="Calibri"/>
              </a:rPr>
              <a:t> socializace</a:t>
            </a:r>
            <a:endParaRPr sz="4000" b="1" spc="-15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640" y="1956438"/>
            <a:ext cx="3700110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Imitace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nápodoba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640" y="2541945"/>
            <a:ext cx="3048813" cy="1705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Identifikace</a:t>
            </a:r>
          </a:p>
          <a:p>
            <a:pPr marL="0" marR="0">
              <a:lnSpc>
                <a:spcPts val="3914"/>
              </a:lnSpc>
              <a:spcBef>
                <a:spcPts val="697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Sociální činnost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Sugesce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640" y="4297938"/>
            <a:ext cx="2814841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Přebírání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 úloh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221A51-D8CE-41F5-884C-10F5C1012F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2060575"/>
            <a:ext cx="77724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000" b="1" dirty="0"/>
              <a:t>Etnicita  a  </a:t>
            </a:r>
            <a:r>
              <a:rPr lang="cs-CZ" altLang="cs-CZ" sz="4000" b="1" dirty="0" err="1"/>
              <a:t>MULTIKULTURa</a:t>
            </a:r>
            <a:br>
              <a:rPr lang="cs-CZ" altLang="cs-CZ" b="1" dirty="0"/>
            </a:br>
            <a:endParaRPr lang="cs-CZ" altLang="cs-CZ" b="1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CCFAD-BEF3-4F13-990D-51CCEE85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</a:rPr>
              <a:t>Národnostní menšiny a etnika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3D7185-1672-4200-A810-EA21F516B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5554960" cy="47180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etnikum</a:t>
            </a:r>
            <a:r>
              <a:rPr lang="cs-CZ" sz="2600" b="1" dirty="0"/>
              <a:t> </a:t>
            </a:r>
            <a:r>
              <a:rPr lang="cs-CZ" sz="2600" dirty="0"/>
              <a:t>–</a:t>
            </a:r>
            <a:r>
              <a:rPr lang="cs-CZ" sz="2600" b="1" dirty="0"/>
              <a:t>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etnická</a:t>
            </a:r>
            <a:r>
              <a:rPr lang="cs-CZ" sz="2600" b="1" dirty="0"/>
              <a:t>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skupina</a:t>
            </a:r>
            <a:r>
              <a:rPr lang="cs-CZ" sz="2600" b="1" dirty="0"/>
              <a:t> </a:t>
            </a:r>
            <a:r>
              <a:rPr lang="cs-CZ" sz="2600" dirty="0"/>
              <a:t>je společenství lidí, kteří: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mají společný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rasový původ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obvykle společný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jazyk</a:t>
            </a:r>
            <a:r>
              <a:rPr lang="cs-CZ" dirty="0"/>
              <a:t> 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sdílejí společnou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kulturu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b="1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2D056-AA67-4CA7-82EA-6853439F48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4008056"/>
            <a:ext cx="4038600" cy="269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E482B-8CED-46A0-85DC-5A6727A5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30171"/>
            <a:ext cx="2927028" cy="276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6B250-C1A6-4957-A89A-1377FD3D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</a:rPr>
              <a:t>Národnostní menšiny a etnika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06E8B3-E4C3-4A80-B0AB-B1B48566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národnostní (et­nická) menšina </a:t>
            </a:r>
            <a:r>
              <a:rPr lang="cs-CZ" dirty="0"/>
              <a:t>je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společenství občanů</a:t>
            </a:r>
            <a:r>
              <a:rPr lang="cs-CZ" b="1" dirty="0"/>
              <a:t> </a:t>
            </a:r>
            <a:r>
              <a:rPr lang="cs-CZ" dirty="0"/>
              <a:t>žijících na území současné České republiky, kteří se odlišují od ostatních občanů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200" dirty="0"/>
              <a:t>společným </a:t>
            </a:r>
            <a:r>
              <a:rPr lang="cs-CZ" sz="2200" b="1" dirty="0">
                <a:solidFill>
                  <a:schemeClr val="accent5">
                    <a:lumMod val="75000"/>
                  </a:schemeClr>
                </a:solidFill>
              </a:rPr>
              <a:t>etnickým původem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accent5">
                    <a:lumMod val="75000"/>
                  </a:schemeClr>
                </a:solidFill>
              </a:rPr>
              <a:t>jazykem</a:t>
            </a:r>
            <a:r>
              <a:rPr lang="cs-CZ" sz="2200" dirty="0"/>
              <a:t>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accent5">
                    <a:lumMod val="75000"/>
                  </a:schemeClr>
                </a:solidFill>
              </a:rPr>
              <a:t>kulturou</a:t>
            </a:r>
            <a:r>
              <a:rPr lang="cs-CZ" sz="2200" b="1" dirty="0"/>
              <a:t>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accent5">
                    <a:lumMod val="75000"/>
                  </a:schemeClr>
                </a:solidFill>
              </a:rPr>
              <a:t>tradicemi</a:t>
            </a:r>
          </a:p>
          <a:p>
            <a:pPr marL="274320" lvl="1" indent="0" fontAlgn="auto">
              <a:spcAft>
                <a:spcPts val="0"/>
              </a:spcAft>
              <a:buNone/>
              <a:defRPr/>
            </a:pPr>
            <a:endParaRPr lang="cs-CZ" sz="2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to tedy každá skupina lidí, která se odlišuje významnými etnickými znaky od většinové společnosti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jazykem, kulturními tradicemi, mentalitou atd.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b="1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b="1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3EF143-D415-4110-9A55-F85396F01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872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200" b="1" dirty="0">
                <a:solidFill>
                  <a:srgbClr val="C00000"/>
                </a:solidFill>
              </a:rPr>
              <a:t>Národnostní menšiny a etnika</a:t>
            </a:r>
            <a:endParaRPr lang="cs-CZ" altLang="cs-CZ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etnikum</a:t>
            </a:r>
            <a:r>
              <a:rPr lang="cs-CZ" sz="2800" b="1" dirty="0"/>
              <a:t> </a:t>
            </a:r>
            <a:r>
              <a:rPr lang="cs-CZ" sz="2800" dirty="0"/>
              <a:t>–</a:t>
            </a:r>
            <a:r>
              <a:rPr lang="cs-CZ" sz="2800" b="1" dirty="0"/>
              <a:t> 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etnická</a:t>
            </a:r>
            <a:r>
              <a:rPr lang="cs-CZ" sz="2800" b="1" dirty="0"/>
              <a:t> 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skupina</a:t>
            </a:r>
            <a:r>
              <a:rPr lang="cs-CZ" sz="2800" b="1" dirty="0"/>
              <a:t> </a:t>
            </a:r>
            <a:r>
              <a:rPr lang="cs-CZ" sz="2800" dirty="0"/>
              <a:t>= společenství lidí, kteří: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400" dirty="0"/>
              <a:t>mají společný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rasový původ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400" dirty="0"/>
              <a:t>společný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jazyk</a:t>
            </a:r>
            <a:r>
              <a:rPr lang="cs-CZ" sz="2400" dirty="0"/>
              <a:t> 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400" dirty="0"/>
              <a:t>sdílejí společnou 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kulturu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sz="2400" dirty="0"/>
              <a:t>Tradice</a:t>
            </a:r>
          </a:p>
          <a:p>
            <a:pPr marL="274320" lvl="1" indent="0" fontAlgn="auto">
              <a:spcAft>
                <a:spcPts val="0"/>
              </a:spcAft>
              <a:buNone/>
              <a:defRPr/>
            </a:pPr>
            <a:endParaRPr lang="cs-CZ" sz="2400" dirty="0"/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národnostní (et­nická) menšina </a:t>
            </a:r>
            <a:r>
              <a:rPr lang="cs-CZ" sz="2800" dirty="0"/>
              <a:t>= </a:t>
            </a: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společenství občanů</a:t>
            </a:r>
            <a:r>
              <a:rPr lang="cs-CZ" sz="2800" b="1" dirty="0"/>
              <a:t> </a:t>
            </a:r>
            <a:r>
              <a:rPr lang="cs-CZ" sz="2800" dirty="0"/>
              <a:t>žijících na území ČR, která se odlišuje od většinové společnosti </a:t>
            </a:r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jazykem, kulturními tradicemi, mentalitou atd.</a:t>
            </a:r>
          </a:p>
          <a:p>
            <a:pPr marL="182880" indent="-18288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defRPr/>
            </a:pPr>
            <a:endParaRPr lang="cs-CZ" sz="26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 indent="-18288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3375B-A7CD-4184-8E44-9661ED13C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736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</a:rPr>
              <a:t>Národnostní menšiny v ČR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D8DAD7-04D8-42D3-8420-F6ACB4B4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na území České republiky žijí tyto menšiny: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Bulharská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Chorvatská</a:t>
            </a:r>
            <a:r>
              <a:rPr lang="cs-CZ" b="1" dirty="0"/>
              <a:t> </a:t>
            </a:r>
            <a:r>
              <a:rPr lang="cs-CZ" dirty="0"/>
              <a:t>národnostní menšin</a:t>
            </a:r>
            <a:r>
              <a:rPr lang="cs-CZ" b="1" dirty="0"/>
              <a:t>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Maďarská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Německá</a:t>
            </a:r>
            <a:r>
              <a:rPr lang="cs-CZ" b="1" dirty="0"/>
              <a:t> 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Polská</a:t>
            </a:r>
            <a:r>
              <a:rPr lang="cs-CZ" b="1" dirty="0"/>
              <a:t> 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Romská</a:t>
            </a:r>
            <a:r>
              <a:rPr lang="cs-CZ" b="1" dirty="0"/>
              <a:t> 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Rusínská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Ruská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Řecká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Slovenská</a:t>
            </a:r>
            <a:r>
              <a:rPr lang="cs-CZ" b="1" dirty="0"/>
              <a:t> 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Srbská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Ukrajinská</a:t>
            </a:r>
            <a:r>
              <a:rPr lang="cs-CZ" b="1" dirty="0"/>
              <a:t> </a:t>
            </a:r>
            <a:r>
              <a:rPr lang="cs-CZ" dirty="0"/>
              <a:t>národnostní menšina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Vietnamská</a:t>
            </a:r>
            <a:r>
              <a:rPr lang="cs-CZ" dirty="0"/>
              <a:t> národnostní menšina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5CD28BF9-8AE9-494E-A25F-0BDCF3D7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16332"/>
            <a:ext cx="2061566" cy="307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F7B72108-7D18-4687-A9F1-93D14623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29137"/>
            <a:ext cx="2781646" cy="20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B1DA0A9-5AAB-488D-A576-A7811BEBE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044352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asimilace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4E99BD7-1988-476E-AB4B-DE617EABB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696200" cy="40484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Žádoucí model soužití s cizím etnikem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Postupné 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včleňování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jednoho etnika a jeho kultury do jiné kultury tak, že znaky původní kultury se ztrácejí a jsou nahrazovány znaky dominantní, přejímané kultury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vietnamská minorita u nás.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F9E4431-99AF-4B9E-914A-BD53F0E8D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6633"/>
            <a:ext cx="6870700" cy="79208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varianta tavícího kotle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2F4941E-5F5E-4B94-83C1-3E87A1CA3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1340768"/>
            <a:ext cx="7696200" cy="4408488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Žádoucí model soužití s cizím etnikem</a:t>
            </a: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Vzájemné 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míšení 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různých kultur tak, že vznikne kultura nová, která přebírá prvky ze všech dílčích  kulturních systémů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USA – původní obyvatelé, černoši, Irové, Židé, Poláci,…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758E284-E809-473B-A380-14E9C19B4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044352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integrace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8DF05B3-1805-480F-B589-3F716C31B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664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Žádoucí model soužití v multikulturní společnosti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Minority si zachovávají kulturní specifika, aniž by jim to překáželo v účasti na životě v majoritní společnosti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Ukrajinci v ČR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2088104-5C25-4C2A-93D7-2878F6969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72344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předsudky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2D4C7F0-29CC-48A6-B34A-6D4EF934D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Nezdůvodnitelné postoje a stanoviska, která si lidé osvojují celkem nenápadně pod vlivem prostředí, nebo je převezmou od nějaké „autority“</a:t>
            </a:r>
          </a:p>
          <a:p>
            <a:pPr marL="0" indent="0" eaLnBrk="1" hangingPunct="1">
              <a:buNone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Němci jsou výbojní, disciplinovaní, technicky důmyslní, důkladní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4774AE7-D36D-468D-81C4-CA891ADD43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0033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xenofobie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8DF8068-3BE5-4AAD-B42D-D6D70F3DE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řeckého </a:t>
            </a:r>
            <a:r>
              <a:rPr lang="cs-CZ" alt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xénos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příchozí, </a:t>
            </a:r>
            <a:r>
              <a:rPr lang="cs-CZ" alt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fóbos</a:t>
            </a:r>
            <a:r>
              <a:rPr lang="cs-CZ" alt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bázeň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Strach z cizího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neznámého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soukromý pocit, proto ho nelze regulovat právně = nelze za xenofobii trestat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Trestat lze za </a:t>
            </a:r>
            <a:r>
              <a:rPr lang="cs-CZ" altLang="cs-CZ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projevy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xenofobie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361690" y="501072"/>
            <a:ext cx="2576113" cy="721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Nápodoba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640" y="1591060"/>
            <a:ext cx="3676841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Nápodoba(imitace)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8640" y="2127798"/>
            <a:ext cx="7214271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Napodobování</a:t>
            </a:r>
            <a:r>
              <a:rPr sz="3200" spc="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  <a:r>
              <a:rPr sz="3200" spc="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určitého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modelu,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1844" y="2566710"/>
            <a:ext cx="4713632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spc="-23" dirty="0">
                <a:solidFill>
                  <a:srgbClr val="000000"/>
                </a:solidFill>
                <a:latin typeface="Calibri"/>
                <a:cs typeface="Calibri"/>
              </a:rPr>
              <a:t>kopírování</a:t>
            </a:r>
            <a:r>
              <a:rPr sz="3200" spc="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určitého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chování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640" y="3103121"/>
            <a:ext cx="5737855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Primární</a:t>
            </a:r>
            <a:r>
              <a:rPr sz="3200" spc="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6" dirty="0">
                <a:solidFill>
                  <a:srgbClr val="000000"/>
                </a:solidFill>
                <a:latin typeface="Calibri"/>
                <a:cs typeface="Calibri"/>
              </a:rPr>
              <a:t>forma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sociálního</a:t>
            </a:r>
            <a:r>
              <a:rPr sz="3200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640" y="4149080"/>
            <a:ext cx="2640327" cy="1608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Dělíme ji na:</a:t>
            </a:r>
          </a:p>
          <a:p>
            <a:pPr marL="0" marR="0">
              <a:lnSpc>
                <a:spcPts val="3911"/>
              </a:lnSpc>
              <a:spcBef>
                <a:spcPts val="312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automatickou</a:t>
            </a:r>
          </a:p>
          <a:p>
            <a:pPr marL="0" marR="0">
              <a:lnSpc>
                <a:spcPts val="3914"/>
              </a:lnSpc>
              <a:spcBef>
                <a:spcPts val="362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- vědomou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80A7E70-8E34-4CDC-A466-CF9F4013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2780928"/>
            <a:ext cx="2279422" cy="340674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59B763A-D4D7-4C6A-B3CA-D75B131A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86" y="4068560"/>
            <a:ext cx="3165366" cy="211024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2B34E05-00CB-418A-AAE0-B5AD979BBB54}"/>
              </a:ext>
            </a:extLst>
          </p:cNvPr>
          <p:cNvSpPr txBox="1"/>
          <p:nvPr/>
        </p:nvSpPr>
        <p:spPr>
          <a:xfrm>
            <a:off x="611559" y="6197551"/>
            <a:ext cx="5674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https://www.youtube.com/watch?v=sQnDq_bVBUw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CAD97CD-F2BE-4879-8930-F242A079E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0033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diskriminace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FE844D9-881F-4210-A57E-774054930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918648" cy="404847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 odpírání příznivých příležitostí (benefitů)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 k odlišnému  zacházení až úplnému vyloučení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pocity diskriminace Romů v české společnosti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D066458-9B23-4786-9F1F-75DB89675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0033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minorita, menšina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004560F-9EF8-4861-8F6A-D29200CE6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9592" y="1260475"/>
            <a:ext cx="7846640" cy="4337050"/>
          </a:xfrm>
        </p:spPr>
        <p:txBody>
          <a:bodyPr/>
          <a:lstStyle/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Skupina lidí, která je něčím definovaná (např. náboženstvím)</a:t>
            </a:r>
          </a:p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Která se početně nemůže rovnat jiné skupině, tvořící ve společnosti většinu</a:t>
            </a:r>
          </a:p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Mají méně kontroly a moci nad svými životy</a:t>
            </a:r>
          </a:p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si vědomi sociálního znevýhodnění</a:t>
            </a:r>
          </a:p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Členství v menšině se přenáší dědičností</a:t>
            </a:r>
          </a:p>
          <a:p>
            <a:pPr eaLnBrk="1" hangingPunct="1"/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odstranit znevýhodnění ?</a:t>
            </a:r>
          </a:p>
          <a:p>
            <a:pPr eaLnBrk="1" hangingPunct="1">
              <a:buFontTx/>
              <a:buNone/>
            </a:pPr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1.) amalgamace – splynutí (sňatky)</a:t>
            </a:r>
          </a:p>
          <a:p>
            <a:pPr eaLnBrk="1" hangingPunct="1">
              <a:buFontTx/>
              <a:buNone/>
            </a:pPr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2.) asimilace – přizpůsobení</a:t>
            </a:r>
          </a:p>
          <a:p>
            <a:pPr eaLnBrk="1" hangingPunct="1">
              <a:buFontTx/>
              <a:buNone/>
            </a:pPr>
            <a:r>
              <a:rPr lang="cs-CZ" alt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3.) integrace - včlenění po předchozí emancipaci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CEF4A1E-E536-47FE-A87D-E1878128B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486600" cy="756319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majorita, dominantní skupina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9451744-B86C-43B0-92A9-4DFB29AB9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413" y="1484784"/>
            <a:ext cx="7696200" cy="3960813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Sdružení uprostřed společnosti, která má výjimečné postavení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Držitelé hodnotového systému a moci</a:t>
            </a: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Udělují ve společnosti „odměny“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0D16E75-94DE-4D4E-9EB0-51179365C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692696"/>
            <a:ext cx="6870700" cy="771872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segregace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79DDC2D-A788-4602-B617-38F9728D6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696200" cy="3743325"/>
          </a:xfrm>
        </p:spPr>
        <p:txBody>
          <a:bodyPr/>
          <a:lstStyle/>
          <a:p>
            <a:pPr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Fyzické oddělení 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dvou skupin, které bývá často minoritě vnucené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segregace černochů v USA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4E714E5-D50A-4D4B-A0A7-BED3F991C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1"/>
            <a:ext cx="6870700" cy="90033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separace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0FAB75E-4E4B-4796-87BD-1E760B82B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02550" cy="4192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Násilné oddělení majority od minority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ve smyslu určení 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území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kde mohou žít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Území je zřetelně označeno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Židovské ghetto, rezervace Indiánů, Apartheid – černoch mohl vstoupit na území bělochů jen na zvláštní propustku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3BEEF9F-9114-4C38-AB64-7DF262A97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00336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Pojem</a:t>
            </a:r>
            <a:r>
              <a:rPr lang="cs-CZ" altLang="cs-CZ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genocida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B71BBE0-D485-45E8-9713-BBE570F7A6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1600200"/>
            <a:ext cx="7696200" cy="365760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tooltip="Latina"/>
              </a:rPr>
              <a:t>lat.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geno-cidium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vražda rodu</a:t>
            </a: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tooltip="Zločin proti lidskosti"/>
              </a:rPr>
              <a:t>zločin proti lidskosti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spočívající ve vyvražďování určité skupiny lidí definované na základě jejich 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 tooltip="Etnikum"/>
              </a:rPr>
              <a:t>etnika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či rasy</a:t>
            </a:r>
          </a:p>
          <a:p>
            <a:pPr marL="0" indent="0" eaLnBrk="1" hangingPunct="1">
              <a:buNone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Př.: holokaust Židů, genocida Arménů, Kambodža, Rwanda, Stalin, Čína,…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D7D21-D49F-45E0-9AA6-2D57F064E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2130028"/>
          </a:xfrm>
        </p:spPr>
        <p:txBody>
          <a:bodyPr>
            <a:normAutofit/>
          </a:bodyPr>
          <a:lstStyle/>
          <a:p>
            <a:r>
              <a:rPr lang="cs-CZ" sz="4350"/>
              <a:t>Kultura  a socializace</a:t>
            </a:r>
          </a:p>
        </p:txBody>
      </p:sp>
    </p:spTree>
    <p:extLst>
      <p:ext uri="{BB962C8B-B14F-4D97-AF65-F5344CB8AC3E}">
        <p14:creationId xmlns:p14="http://schemas.microsoft.com/office/powerpoint/2010/main" val="4125090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E3B00-F064-4380-BA54-0E0288B5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880" y="476672"/>
            <a:ext cx="1946196" cy="954328"/>
          </a:xfrm>
        </p:spPr>
        <p:txBody>
          <a:bodyPr>
            <a:normAutofit/>
          </a:bodyPr>
          <a:lstStyle/>
          <a:p>
            <a:r>
              <a:rPr lang="cs-CZ" sz="4500" dirty="0">
                <a:solidFill>
                  <a:schemeClr val="tx1"/>
                </a:solidFill>
              </a:rPr>
              <a:t>Kultura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8A7B5C4-382C-4320-5130-E5314D5E1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448013"/>
              </p:ext>
            </p:extLst>
          </p:nvPr>
        </p:nvGraphicFramePr>
        <p:xfrm>
          <a:off x="648554" y="1700808"/>
          <a:ext cx="809991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1187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4163C-90A5-4507-8829-B8886B15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Kultura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C0C945-4DA6-49F4-9717-1F935BFEE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7787208" cy="47180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vše, co vytváří lidská civilizace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umění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náboženství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morálka, zvyky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vzdělávací systémy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politika  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r>
              <a:rPr lang="cs-CZ" dirty="0"/>
              <a:t>právo</a:t>
            </a:r>
          </a:p>
          <a:p>
            <a:pPr marL="560070" lvl="1" indent="-285750" fontAlgn="auto">
              <a:spcAft>
                <a:spcPts val="0"/>
              </a:spcAft>
              <a:defRPr/>
            </a:pP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také komplexem myšlenek, názorů, postojů (</a:t>
            </a:r>
            <a:r>
              <a:rPr lang="cs-CZ" i="1" dirty="0"/>
              <a:t>ve svých názorech a postojích se lišíme</a:t>
            </a:r>
            <a:r>
              <a:rPr lang="cs-CZ" dirty="0"/>
              <a:t>)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8054E76-AB4C-4887-A8FE-D15974166B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8193" y="2348880"/>
            <a:ext cx="3888431" cy="2592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FFB7E-3B66-4BC8-8B88-46E4F61B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Kultura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FE98E3-5A7E-4D2F-81F6-0B7EC3728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8435280" cy="2115815"/>
          </a:xfrm>
        </p:spPr>
        <p:txBody>
          <a:bodyPr rtlCol="0">
            <a:normAutofit fontScale="77500" lnSpcReduction="2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díky své kultuře </a:t>
            </a:r>
            <a:r>
              <a:rPr lang="cs-CZ" b="1" dirty="0"/>
              <a:t>hodnotíme</a:t>
            </a:r>
            <a:r>
              <a:rPr lang="cs-CZ" dirty="0"/>
              <a:t> svůj pohled na vše kolem sebe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skrz kulturu si určujeme co je krásné a co je ošklivé, co je spravedlivé a nespravedlivé, čestné a nečestné nebo pravdivé a nepravdivé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v názorech na krásu, či jiná estetická kritéria snadněji shodnou dva jedinci žijící ve střední Evropě, než kupříkladu Afričan a Asiat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09B076C-4123-45CA-A2B1-BCD7194BC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861049"/>
            <a:ext cx="8435280" cy="2530226"/>
          </a:xfrm>
        </p:spPr>
        <p:txBody>
          <a:bodyPr rtlCol="0">
            <a:normAutofit fontScale="77500" lnSpcReduction="2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z toho vyplývá, že stejně tomu bude i v </a:t>
            </a:r>
            <a:r>
              <a:rPr lang="cs-CZ" b="1" dirty="0"/>
              <a:t>nazírání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b="1" dirty="0"/>
              <a:t>na svět</a:t>
            </a:r>
            <a:r>
              <a:rPr lang="cs-CZ" dirty="0"/>
              <a:t> mezi různými světovými kulturami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</a:t>
            </a:r>
            <a:r>
              <a:rPr lang="nn-NO" dirty="0"/>
              <a:t>nutné tyto odlišnosti kultur </a:t>
            </a:r>
            <a:r>
              <a:rPr lang="nn-NO" b="1" dirty="0"/>
              <a:t>respektovat</a:t>
            </a:r>
            <a:endParaRPr lang="cs-CZ" b="1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kde je psáno,  že zrovna náš pohled na svět (evropský) je ten správný?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stejně tak by však měli postupovat i příslušníci jiných kultur vůči nám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1129" y="501072"/>
            <a:ext cx="8597351" cy="721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spc="-32" dirty="0">
                <a:solidFill>
                  <a:srgbClr val="000000"/>
                </a:solidFill>
                <a:latin typeface="Calibri"/>
                <a:cs typeface="Calibri"/>
              </a:rPr>
              <a:t>Formy</a:t>
            </a:r>
            <a:r>
              <a:rPr sz="4400" b="1" spc="3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sociálního</a:t>
            </a:r>
            <a:r>
              <a:rPr sz="4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  <a:r>
              <a:rPr sz="4400" b="1" spc="-1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44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identifikace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640" y="1639827"/>
            <a:ext cx="7751390" cy="11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Ztotožnění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Hlubší</a:t>
            </a:r>
            <a:r>
              <a:rPr sz="3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7" dirty="0">
                <a:solidFill>
                  <a:srgbClr val="000000"/>
                </a:solidFill>
                <a:latin typeface="Calibri"/>
                <a:cs typeface="Calibri"/>
              </a:rPr>
              <a:t>forma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nápodoby</a:t>
            </a:r>
            <a:r>
              <a:rPr sz="32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+ přejímání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postojů,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1844" y="2712977"/>
            <a:ext cx="2684200" cy="535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hodnot,</a:t>
            </a:r>
            <a:r>
              <a:rPr sz="3200" spc="2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názorů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640" y="4653136"/>
            <a:ext cx="8399840" cy="149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spc="-11" dirty="0" err="1">
                <a:solidFill>
                  <a:srgbClr val="000000"/>
                </a:solidFill>
                <a:latin typeface="Calibri"/>
                <a:cs typeface="Calibri"/>
              </a:rPr>
              <a:t>Videoukázka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lang="cs-CZ" sz="3200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3200" spc="-11" dirty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https://www.youtube.com/watch?v=XHIhkM1cAv4</a:t>
            </a:r>
            <a:endParaRPr lang="cs-CZ" sz="3200" spc="-1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marR="0">
              <a:lnSpc>
                <a:spcPts val="3417"/>
              </a:lnSpc>
              <a:spcBef>
                <a:spcPts val="604"/>
              </a:spcBef>
              <a:spcAft>
                <a:spcPts val="0"/>
              </a:spcAft>
            </a:pPr>
            <a:endParaRPr sz="2800" u="sng" spc="-13" dirty="0">
              <a:solidFill>
                <a:srgbClr val="0000FF"/>
              </a:solidFill>
              <a:latin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DBF6E-337E-EC08-4E60-421E405C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4664"/>
            <a:ext cx="3614166" cy="360040"/>
          </a:xfrm>
        </p:spPr>
        <p:txBody>
          <a:bodyPr anchor="b">
            <a:normAutofit fontScale="90000"/>
          </a:bodyPr>
          <a:lstStyle/>
          <a:p>
            <a:r>
              <a:rPr lang="cs-CZ" sz="3800" dirty="0"/>
              <a:t>Kulturní procesy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6D21E8-0BF1-AEDB-C687-548F839D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36" y="1196752"/>
            <a:ext cx="5639724" cy="5256584"/>
          </a:xfrm>
        </p:spPr>
        <p:txBody>
          <a:bodyPr anchor="t">
            <a:noAutofit/>
          </a:bodyPr>
          <a:lstStyle/>
          <a:p>
            <a:r>
              <a:rPr lang="cs-CZ" b="1" dirty="0">
                <a:latin typeface="+mj-lt"/>
              </a:rPr>
              <a:t>Akulturace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soužití většinové a menšinové kultury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proces sociálních a kulturních změn, které vznikají v důsledku kontaktu různých kultur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je nižším stupněm enkulturace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pouhé povrchní přijetí norem a hodnot jistého prostředí. </a:t>
            </a:r>
            <a:b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</a:br>
            <a:endParaRPr lang="cs-CZ" dirty="0">
              <a:latin typeface="+mj-lt"/>
            </a:endParaRPr>
          </a:p>
          <a:p>
            <a:r>
              <a:rPr lang="cs-CZ" b="1" dirty="0">
                <a:latin typeface="+mj-lt"/>
              </a:rPr>
              <a:t>Enkulturace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zkulturnění původně neutrální bytosti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proces v němž si člověk v průběhu života osvojuje kulturu dané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promítá se do všech oblastí kultury, ale nikdy u jedince nezpůsobí poznání celého kulturního systému, ale jen jeho určité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u="none" strike="noStrike" baseline="0" dirty="0">
                <a:solidFill>
                  <a:srgbClr val="000000"/>
                </a:solidFill>
                <a:latin typeface="+mj-lt"/>
              </a:rPr>
              <a:t>je proces vědomý  (výchova, vzdělání) i nevědomý (napodobování)</a:t>
            </a:r>
          </a:p>
          <a:p>
            <a:pPr lvl="1"/>
            <a:endParaRPr lang="cs-CZ" dirty="0">
              <a:latin typeface="+mj-lt"/>
            </a:endParaRPr>
          </a:p>
          <a:p>
            <a:r>
              <a:rPr lang="cs-CZ" b="1" dirty="0">
                <a:solidFill>
                  <a:schemeClr val="tx1"/>
                </a:solidFill>
                <a:latin typeface="+mj-lt"/>
              </a:rPr>
              <a:t>Subkultury</a:t>
            </a:r>
          </a:p>
          <a:p>
            <a:pPr lvl="1"/>
            <a:endParaRPr lang="cs-CZ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0E2E99-3C12-290E-A4FA-286697394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78779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2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E8CC9-D90B-4388-DB7A-9883E0D0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601" y="873567"/>
            <a:ext cx="3592322" cy="1247159"/>
          </a:xfrm>
        </p:spPr>
        <p:txBody>
          <a:bodyPr>
            <a:normAutofit/>
          </a:bodyPr>
          <a:lstStyle/>
          <a:p>
            <a:r>
              <a:rPr lang="cs-CZ" sz="3400" b="1" dirty="0"/>
              <a:t>Prvky kultury</a:t>
            </a:r>
          </a:p>
        </p:txBody>
      </p:sp>
      <p:pic>
        <p:nvPicPr>
          <p:cNvPr id="21" name="Obrázek 20" descr="Obsah obrázku obloha, exteriér, budova, hrad&#10;&#10;Popis byl vytvořen automaticky">
            <a:extLst>
              <a:ext uri="{FF2B5EF4-FFF2-40B4-BE49-F238E27FC236}">
                <a16:creationId xmlns:a16="http://schemas.microsoft.com/office/drawing/2014/main" id="{1CDAD90F-8DEF-069C-9889-402673FC9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050" r="29388"/>
          <a:stretch/>
        </p:blipFill>
        <p:spPr>
          <a:xfrm>
            <a:off x="16" y="857258"/>
            <a:ext cx="2252327" cy="2934661"/>
          </a:xfrm>
          <a:prstGeom prst="rect">
            <a:avLst/>
          </a:prstGeom>
        </p:spPr>
      </p:pic>
      <p:pic>
        <p:nvPicPr>
          <p:cNvPr id="8" name="Obrázek 7" descr="Obsah obrázku zeď, interiér, dřevěné, štos&#10;&#10;Popis byl vytvořen automaticky">
            <a:extLst>
              <a:ext uri="{FF2B5EF4-FFF2-40B4-BE49-F238E27FC236}">
                <a16:creationId xmlns:a16="http://schemas.microsoft.com/office/drawing/2014/main" id="{33E6AA7C-4259-B5DC-ED84-174CE2163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20" r="3" b="3"/>
          <a:stretch/>
        </p:blipFill>
        <p:spPr>
          <a:xfrm>
            <a:off x="2385193" y="857258"/>
            <a:ext cx="2262230" cy="16674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A330F7-E464-AB2A-0F7E-FECAD8FA2F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3" b="7266"/>
          <a:stretch/>
        </p:blipFill>
        <p:spPr>
          <a:xfrm>
            <a:off x="0" y="3917241"/>
            <a:ext cx="2252342" cy="2083510"/>
          </a:xfrm>
          <a:prstGeom prst="rect">
            <a:avLst/>
          </a:prstGeom>
        </p:spPr>
      </p:pic>
      <p:pic>
        <p:nvPicPr>
          <p:cNvPr id="15" name="Obrázek 14" descr="Obsah obrázku obloha, exteriér, město, vodní skútr&#10;&#10;Popis byl vytvořen automaticky">
            <a:extLst>
              <a:ext uri="{FF2B5EF4-FFF2-40B4-BE49-F238E27FC236}">
                <a16:creationId xmlns:a16="http://schemas.microsoft.com/office/drawing/2014/main" id="{994F919E-82C1-AB70-C45E-92E9DA4844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2410" b="3"/>
          <a:stretch/>
        </p:blipFill>
        <p:spPr>
          <a:xfrm>
            <a:off x="2385193" y="2653543"/>
            <a:ext cx="2262230" cy="15414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CF8F14-DA68-F868-1B3B-3B950EBF6E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2196" r="11681" b="4"/>
          <a:stretch/>
        </p:blipFill>
        <p:spPr>
          <a:xfrm>
            <a:off x="2385193" y="4329177"/>
            <a:ext cx="2262230" cy="167157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70785F-9C44-52BE-A02D-D305DC59F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601" y="2345767"/>
            <a:ext cx="4041473" cy="2785421"/>
          </a:xfrm>
        </p:spPr>
        <p:txBody>
          <a:bodyPr>
            <a:normAutofit/>
          </a:bodyPr>
          <a:lstStyle/>
          <a:p>
            <a:r>
              <a:rPr lang="cs-CZ" sz="3000" dirty="0"/>
              <a:t>1.) kognitivní (poznávací)</a:t>
            </a:r>
          </a:p>
          <a:p>
            <a:r>
              <a:rPr lang="cs-CZ" sz="3000" dirty="0"/>
              <a:t>2.) normativní</a:t>
            </a:r>
          </a:p>
          <a:p>
            <a:r>
              <a:rPr lang="cs-CZ" sz="3000" dirty="0"/>
              <a:t>3.) jazyk a symbolický</a:t>
            </a:r>
          </a:p>
          <a:p>
            <a:r>
              <a:rPr lang="cs-CZ" sz="3000" dirty="0"/>
              <a:t>4.) materiální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CC743F-C98D-66F7-617B-E04C0FD34B8D}"/>
              </a:ext>
            </a:extLst>
          </p:cNvPr>
          <p:cNvSpPr txBox="1"/>
          <p:nvPr/>
        </p:nvSpPr>
        <p:spPr>
          <a:xfrm>
            <a:off x="488718" y="5850710"/>
            <a:ext cx="1763624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cs-CZ" sz="525">
                <a:solidFill>
                  <a:srgbClr val="FFFFFF"/>
                </a:solidFill>
                <a:hlinkClick r:id="rId7" tooltip="http://sitn.hms.harvard.edu/seminars/2013/sparking-scientific-curiosity-revolutions-in-the-way-we-teach-and-lear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525">
                <a:solidFill>
                  <a:srgbClr val="FFFFFF"/>
                </a:solidFill>
              </a:rPr>
              <a:t> od autora Neznámý autor s licencí </a:t>
            </a:r>
            <a:r>
              <a:rPr lang="cs-CZ" sz="525">
                <a:solidFill>
                  <a:srgbClr val="FFFFFF"/>
                </a:solidFill>
                <a:hlinkClick r:id="rId12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525">
              <a:solidFill>
                <a:srgbClr val="FFFF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75E0CB-6F44-6252-65CD-C73B03D1B9E4}"/>
              </a:ext>
            </a:extLst>
          </p:cNvPr>
          <p:cNvSpPr txBox="1"/>
          <p:nvPr/>
        </p:nvSpPr>
        <p:spPr>
          <a:xfrm>
            <a:off x="2867769" y="5850710"/>
            <a:ext cx="1779654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cs-CZ" sz="525">
                <a:solidFill>
                  <a:srgbClr val="FFFFFF"/>
                </a:solidFill>
                <a:hlinkClick r:id="rId11" tooltip="https://www.freegiftcardsgumsup.com/en/3-apps-to-learn-languages-you-wont-stop-us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525">
                <a:solidFill>
                  <a:srgbClr val="FFFFFF"/>
                </a:solidFill>
              </a:rPr>
              <a:t> od autora Neznámý autor s licencí </a:t>
            </a:r>
            <a:r>
              <a:rPr lang="cs-CZ" sz="525">
                <a:solidFill>
                  <a:srgbClr val="FFFFFF"/>
                </a:solidFill>
                <a:hlinkClick r:id="rId13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s-CZ" sz="525">
              <a:solidFill>
                <a:srgbClr val="FFFFFF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D230B92-E1DD-2C48-D3DD-6CF7310C124B}"/>
              </a:ext>
            </a:extLst>
          </p:cNvPr>
          <p:cNvSpPr txBox="1"/>
          <p:nvPr/>
        </p:nvSpPr>
        <p:spPr>
          <a:xfrm>
            <a:off x="2967154" y="4044996"/>
            <a:ext cx="1680268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cs-CZ" sz="525">
                <a:solidFill>
                  <a:srgbClr val="FFFFFF"/>
                </a:solidFill>
                <a:hlinkClick r:id="rId9" tooltip="http://theconversation.com/building-big-does-australia-need-a-global-infrastructure-hub-320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525">
                <a:solidFill>
                  <a:srgbClr val="FFFFFF"/>
                </a:solidFill>
              </a:rPr>
              <a:t> od autora Neznámý autor s licencí </a:t>
            </a:r>
            <a:r>
              <a:rPr lang="cs-CZ" sz="525">
                <a:solidFill>
                  <a:srgbClr val="FFFFFF"/>
                </a:solidFill>
                <a:hlinkClick r:id="rId1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cs-CZ" sz="5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608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B1BD53-1696-434D-89A8-4244F1019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332657"/>
            <a:ext cx="6797992" cy="3816429"/>
          </a:xfrm>
        </p:spPr>
        <p:txBody>
          <a:bodyPr/>
          <a:lstStyle/>
          <a:p>
            <a:r>
              <a:rPr lang="cs-CZ" sz="3200" b="1" i="0" u="none" strike="noStrike" baseline="0" dirty="0">
                <a:solidFill>
                  <a:schemeClr val="tx1"/>
                </a:solidFill>
                <a:latin typeface="+mj-lt"/>
              </a:rPr>
              <a:t>Jak zkoumat kultury?</a:t>
            </a:r>
          </a:p>
          <a:p>
            <a:endParaRPr lang="cs-CZ" sz="2400" b="0" i="0" u="none" strike="noStrike" baseline="0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00"/>
                </a:solidFill>
                <a:latin typeface="+mj-lt"/>
              </a:rPr>
              <a:t>v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lastní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(sociologie, etnografie apod.) vs.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cizí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(antropologie, etnografie apod.)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Indikátory</a:t>
            </a: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Rituály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(dospělost, narození dítěte, pohřeb, viz dále)</a:t>
            </a: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Jazyk</a:t>
            </a: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+mj-lt"/>
              </a:rPr>
              <a:t>Pohádky 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(sdílení hodnot)</a:t>
            </a: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+mj-lt"/>
              </a:rPr>
              <a:t>Zkoumá se převážně oblast jednání.</a:t>
            </a:r>
            <a:endParaRPr lang="cs-CZ" sz="2400" dirty="0">
              <a:latin typeface="+mj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AE18074-2C79-4E9E-96D7-BA94D1E3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37112"/>
            <a:ext cx="8496944" cy="2185214"/>
          </a:xfrm>
        </p:spPr>
        <p:txBody>
          <a:bodyPr/>
          <a:lstStyle/>
          <a:p>
            <a:r>
              <a:rPr lang="cs-CZ" sz="2200" b="1" i="0" u="none" strike="noStrike" baseline="0" dirty="0">
                <a:solidFill>
                  <a:schemeClr val="tx1"/>
                </a:solidFill>
              </a:rPr>
              <a:t>Srovnání pohádek</a:t>
            </a:r>
            <a:br>
              <a:rPr lang="cs-CZ" sz="2000" b="0" i="0" u="none" strike="noStrike" baseline="0" dirty="0">
                <a:solidFill>
                  <a:srgbClr val="FF0000"/>
                </a:solidFill>
              </a:rPr>
            </a:br>
            <a:r>
              <a:rPr lang="cs-CZ" sz="2000" b="0" i="0" u="none" strike="noStrike" baseline="0" dirty="0">
                <a:solidFill>
                  <a:srgbClr val="000000"/>
                </a:solidFill>
              </a:rPr>
              <a:t>• Pohádky japonské (J) a euro-americké (EA) kultury jsou odlišné</a:t>
            </a:r>
            <a:br>
              <a:rPr lang="cs-CZ" sz="2000" b="0" i="0" u="none" strike="noStrike" baseline="0" dirty="0">
                <a:solidFill>
                  <a:srgbClr val="000000"/>
                </a:solidFill>
              </a:rPr>
            </a:br>
            <a:r>
              <a:rPr lang="cs-CZ" sz="2000" b="0" i="0" u="none" strike="noStrike" baseline="0" dirty="0">
                <a:solidFill>
                  <a:srgbClr val="000000"/>
                </a:solidFill>
              </a:rPr>
              <a:t>• Hrdinové -v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EA kultuře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jsou převážně mladé dívky x v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J kultuře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převážně mladí nebo dospělí muži</a:t>
            </a:r>
            <a:br>
              <a:rPr lang="cs-CZ" sz="2000" b="0" i="0" u="none" strike="noStrike" baseline="0" dirty="0">
                <a:solidFill>
                  <a:srgbClr val="000000"/>
                </a:solidFill>
              </a:rPr>
            </a:br>
            <a:r>
              <a:rPr lang="cs-CZ" sz="2000" b="0" i="0" u="none" strike="noStrike" baseline="0" dirty="0">
                <a:solidFill>
                  <a:srgbClr val="000000"/>
                </a:solidFill>
              </a:rPr>
              <a:t>•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Záporáci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-v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EA kultuře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dospělé ženy x v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J kultuře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dospělí muži</a:t>
            </a:r>
            <a:br>
              <a:rPr lang="cs-CZ" sz="2000" b="0" i="0" u="none" strike="noStrike" baseline="0" dirty="0">
                <a:solidFill>
                  <a:srgbClr val="000000"/>
                </a:solidFill>
              </a:rPr>
            </a:br>
            <a:r>
              <a:rPr lang="cs-CZ" sz="2000" b="0" i="0" u="none" strike="noStrike" baseline="0" dirty="0">
                <a:solidFill>
                  <a:srgbClr val="000000"/>
                </a:solidFill>
              </a:rPr>
              <a:t>• Nejčastěji se objevuje v pohádkách EA i J kultury etické téma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ODPLATY</a:t>
            </a:r>
            <a:br>
              <a:rPr lang="cs-CZ" sz="2000" b="0" i="0" u="none" strike="noStrike" baseline="0" dirty="0">
                <a:solidFill>
                  <a:srgbClr val="000000"/>
                </a:solidFill>
              </a:rPr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081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834FCAC-E8BE-4017-9C8C-00410E5D13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Rituály a ritualizace</a:t>
            </a: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823CCF76-7F9D-4C6E-BD2A-F5374DAE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65813"/>
            <a:ext cx="8905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ovéPole 1">
            <a:extLst>
              <a:ext uri="{FF2B5EF4-FFF2-40B4-BE49-F238E27FC236}">
                <a16:creationId xmlns:a16="http://schemas.microsoft.com/office/drawing/2014/main" id="{199D4C69-188A-450A-A3B0-F5DD5264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032500"/>
            <a:ext cx="298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VY_32_INOVACE_ZSV3r0112</a:t>
            </a:r>
            <a:b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Mgr. Jaroslav Knesl</a:t>
            </a:r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649B26F9-4332-4AF8-AA46-DEDF677B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5822950"/>
            <a:ext cx="4824412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D077ACAE-4F79-4793-84BD-42C39E6F8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Ritualizace - Rituály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3443DEA-5355-46BB-8DA5-4C961F1477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28775"/>
            <a:ext cx="8579296" cy="48244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Vytváření rituálů pro regulaci chování členů společnosti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Typizace soc. jednání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Snaha o </a:t>
            </a:r>
            <a:r>
              <a:rPr lang="cs-CZ" altLang="cs-CZ" sz="2400" dirty="0">
                <a:solidFill>
                  <a:srgbClr val="FF0000"/>
                </a:solidFill>
              </a:rPr>
              <a:t>opakování toho co se osvědčilo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Vznikají již v říši zvířat (Tance včel, namlouvací rituály, dešťové tance primátů)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Integrace a stmelení skupiny na základě </a:t>
            </a:r>
            <a:r>
              <a:rPr lang="cs-CZ" altLang="cs-CZ" sz="2400" dirty="0">
                <a:solidFill>
                  <a:srgbClr val="FF0000"/>
                </a:solidFill>
              </a:rPr>
              <a:t>společně prožitých emocí : </a:t>
            </a:r>
            <a:r>
              <a:rPr lang="cs-CZ" altLang="cs-CZ" sz="2400" dirty="0"/>
              <a:t>Společná činnost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společné emoce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soudržnost, stmelení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společná akce 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úspěch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podmínění </a:t>
            </a:r>
            <a:r>
              <a:rPr lang="cs-CZ" altLang="cs-CZ" sz="2400" dirty="0">
                <a:sym typeface="Symbol" panose="05050102010706020507" pitchFamily="18" charset="2"/>
              </a:rPr>
              <a:t></a:t>
            </a:r>
            <a:r>
              <a:rPr lang="cs-CZ" altLang="cs-CZ" sz="2400" dirty="0"/>
              <a:t> tendence k opakování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V moderní společnosti </a:t>
            </a:r>
            <a:r>
              <a:rPr lang="cs-CZ" altLang="cs-CZ" sz="2400" dirty="0"/>
              <a:t>se smysl některých rituálů vytrácí  (ulpívání na prázdné rutině), avšak ani v moderní společnosti </a:t>
            </a:r>
            <a:r>
              <a:rPr lang="cs-CZ" altLang="cs-CZ" sz="2400" dirty="0">
                <a:solidFill>
                  <a:srgbClr val="FF0000"/>
                </a:solidFill>
              </a:rPr>
              <a:t>nemizí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Často však bývají </a:t>
            </a:r>
            <a:r>
              <a:rPr lang="cs-CZ" altLang="cs-CZ" sz="2400" dirty="0">
                <a:solidFill>
                  <a:srgbClr val="FF0000"/>
                </a:solidFill>
              </a:rPr>
              <a:t>zneužívány jako prostředek manipulace </a:t>
            </a:r>
            <a:r>
              <a:rPr lang="cs-CZ" altLang="cs-CZ" sz="2400" dirty="0"/>
              <a:t>(Delegace, manifestace, sjezdy)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EC0E9629-33A1-41E2-B57D-D850FC885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150" y="6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>
                <a:solidFill>
                  <a:srgbClr val="FF0000"/>
                </a:solidFill>
              </a:rPr>
              <a:t>Rituály</a:t>
            </a:r>
            <a:br>
              <a:rPr lang="cs-CZ" sz="3200" dirty="0"/>
            </a:br>
            <a:r>
              <a:rPr lang="cs-CZ" sz="3200" dirty="0">
                <a:solidFill>
                  <a:srgbClr val="FF0000"/>
                </a:solidFill>
              </a:rPr>
              <a:t>Jsou funkční                                     i disfunkční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836A8BDB-CC02-41CB-B8D6-56BC3354474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1188" y="2060575"/>
            <a:ext cx="381476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Poskytují jistotu, stabilitu, jednotu, soudržnost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Posilují  sociální stratifikaci a skupinovou  strukturu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Napomáhají orientaci v roli</a:t>
            </a:r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983DD990-EA4F-41E9-B6DF-5DF846DCD06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2060575"/>
            <a:ext cx="4244975" cy="4065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Ztěžují reagování na změny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Omezují racionalitu a individualitu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Stereotyp, ulpíváni na rutině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Při konfliktu já – role (nezvládnutí) </a:t>
            </a:r>
            <a:r>
              <a:rPr lang="cs-CZ" altLang="cs-CZ" sz="2400">
                <a:sym typeface="Symbol" panose="05050102010706020507" pitchFamily="18" charset="2"/>
              </a:rPr>
              <a:t></a:t>
            </a:r>
            <a:r>
              <a:rPr lang="cs-CZ" altLang="cs-CZ" sz="2400"/>
              <a:t> stylizace </a:t>
            </a:r>
            <a:r>
              <a:rPr lang="cs-CZ" altLang="cs-CZ" sz="2400">
                <a:sym typeface="Symbol" panose="05050102010706020507" pitchFamily="18" charset="2"/>
              </a:rPr>
              <a:t></a:t>
            </a:r>
            <a:r>
              <a:rPr lang="cs-CZ" altLang="cs-CZ" sz="2400"/>
              <a:t> nadměrné zdůrazňování některých prvků chování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    (nový šéf, bezmezná obětavost  matky)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018DED1-F6D5-4E22-B5E4-E65B4FDF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Typy rituálů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AFD8AE2D-1BD0-4B5A-A80F-3C9A1C9F2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r>
              <a:rPr lang="cs-CZ" altLang="cs-CZ" dirty="0"/>
              <a:t>Krizové a přípravné</a:t>
            </a:r>
          </a:p>
          <a:p>
            <a:r>
              <a:rPr lang="cs-CZ" altLang="cs-CZ" dirty="0"/>
              <a:t>Úcty a zdvořilosti</a:t>
            </a:r>
          </a:p>
          <a:p>
            <a:r>
              <a:rPr lang="cs-CZ" altLang="cs-CZ" dirty="0"/>
              <a:t>Trestu</a:t>
            </a:r>
          </a:p>
          <a:p>
            <a:r>
              <a:rPr lang="cs-CZ" altLang="cs-CZ" dirty="0"/>
              <a:t>Přechodové</a:t>
            </a:r>
          </a:p>
          <a:p>
            <a:r>
              <a:rPr lang="cs-CZ" altLang="cs-CZ" dirty="0"/>
              <a:t>Oslavné</a:t>
            </a:r>
          </a:p>
          <a:p>
            <a:r>
              <a:rPr lang="cs-CZ" altLang="cs-CZ" dirty="0"/>
              <a:t>Namlouvací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63028FC-B7CD-45CD-91CB-075D72789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Krizové a přípravné</a:t>
            </a:r>
            <a:endParaRPr lang="cs-CZ" altLang="cs-CZ"/>
          </a:p>
        </p:txBody>
      </p:sp>
      <p:pic>
        <p:nvPicPr>
          <p:cNvPr id="6147" name="Picture 11" descr="http://upload.wikimedia.org/wikipedia/commons/1/19/2010_Moscow_Victory_Day_Parade-5.jpeg">
            <a:extLst>
              <a:ext uri="{FF2B5EF4-FFF2-40B4-BE49-F238E27FC236}">
                <a16:creationId xmlns:a16="http://schemas.microsoft.com/office/drawing/2014/main" id="{3BBD9509-68D3-4C28-B07B-0D62E452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268413"/>
            <a:ext cx="32226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>
            <a:extLst>
              <a:ext uri="{FF2B5EF4-FFF2-40B4-BE49-F238E27FC236}">
                <a16:creationId xmlns:a16="http://schemas.microsoft.com/office/drawing/2014/main" id="{2FD08BB1-B6AF-463A-8ACC-927FD0661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308725"/>
            <a:ext cx="81359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 http://en.wikipedia.org/wiki/File:2010_Moscow_Victory_Day_Parade-5.jpeg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93A3137-9C54-4241-85B2-D2C8DFA53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Úcty a zdvořilosti</a:t>
            </a:r>
            <a:endParaRPr lang="cs-CZ" altLang="cs-CZ"/>
          </a:p>
        </p:txBody>
      </p:sp>
      <p:pic>
        <p:nvPicPr>
          <p:cNvPr id="7171" name="Picture 8" descr="File:Westindischer Maler um 1530 001.jpg">
            <a:extLst>
              <a:ext uri="{FF2B5EF4-FFF2-40B4-BE49-F238E27FC236}">
                <a16:creationId xmlns:a16="http://schemas.microsoft.com/office/drawing/2014/main" id="{48A09CBB-FFA6-4EBB-928E-3DFBDFF8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22558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0">
            <a:extLst>
              <a:ext uri="{FF2B5EF4-FFF2-40B4-BE49-F238E27FC236}">
                <a16:creationId xmlns:a16="http://schemas.microsoft.com/office/drawing/2014/main" id="{AEFAA093-A1A1-4442-89AF-744EE6697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7225"/>
            <a:ext cx="7038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 http://en.wikipedia.org/wiki/File:Westindischer_Maler_um_1530_001.jpg</a:t>
            </a:r>
            <a:b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7173" name="Picture 12" descr="File:Mosque.jpg">
            <a:extLst>
              <a:ext uri="{FF2B5EF4-FFF2-40B4-BE49-F238E27FC236}">
                <a16:creationId xmlns:a16="http://schemas.microsoft.com/office/drawing/2014/main" id="{E2CBED40-1ED6-421F-826D-36E0EC4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412875"/>
            <a:ext cx="54006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3">
            <a:extLst>
              <a:ext uri="{FF2B5EF4-FFF2-40B4-BE49-F238E27FC236}">
                <a16:creationId xmlns:a16="http://schemas.microsoft.com/office/drawing/2014/main" id="{877C4E04-B4DA-4AC7-85BC-E0AFB87DE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6242050"/>
            <a:ext cx="5129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 http://en.wikipedia.org/wiki/File:Mosque.jpg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DC0B5FFA-4D55-41F8-BEF9-DC17CE5D4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Trestu</a:t>
            </a:r>
          </a:p>
        </p:txBody>
      </p:sp>
      <p:pic>
        <p:nvPicPr>
          <p:cNvPr id="7" name="Picture 8" descr="File:Exécution de Marie Antoinette le 16 octobre 1793.jpg">
            <a:hlinkClick r:id="rId2"/>
            <a:extLst>
              <a:ext uri="{FF2B5EF4-FFF2-40B4-BE49-F238E27FC236}">
                <a16:creationId xmlns:a16="http://schemas.microsoft.com/office/drawing/2014/main" id="{33FF6D02-86EA-462B-A98B-B146FED5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48958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">
            <a:extLst>
              <a:ext uri="{FF2B5EF4-FFF2-40B4-BE49-F238E27FC236}">
                <a16:creationId xmlns:a16="http://schemas.microsoft.com/office/drawing/2014/main" id="{1AF61017-738E-4173-B159-900EDDD2B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165850"/>
            <a:ext cx="8713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ommons: http://en.wikipedia.org/wiki/File:Ex%C3%A9cution_de_Marie_Antoinette_le_16_octobre_1793.jpg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81202" y="165792"/>
            <a:ext cx="7738193" cy="1347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000" b="1" spc="-31" dirty="0">
                <a:solidFill>
                  <a:srgbClr val="000000"/>
                </a:solidFill>
                <a:latin typeface="Calibri"/>
                <a:cs typeface="Calibri"/>
              </a:rPr>
              <a:t>Formy</a:t>
            </a:r>
            <a:r>
              <a:rPr sz="4000" b="1" spc="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sociálního</a:t>
            </a:r>
            <a:r>
              <a:rPr sz="4000" b="1" spc="-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 err="1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  <a:r>
              <a:rPr sz="4000" b="1" spc="-5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>
              <a:rPr lang="cs-CZ" sz="4000" b="1" spc="-52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sz="4000" b="1" dirty="0" err="1">
                <a:solidFill>
                  <a:srgbClr val="000000"/>
                </a:solidFill>
                <a:latin typeface="Calibri"/>
                <a:cs typeface="Calibri"/>
              </a:rPr>
              <a:t>sociální</a:t>
            </a:r>
            <a:r>
              <a:rPr lang="cs-CZ" sz="4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 err="1">
                <a:solidFill>
                  <a:srgbClr val="000000"/>
                </a:solidFill>
                <a:latin typeface="Calibri"/>
                <a:cs typeface="Calibri"/>
              </a:rPr>
              <a:t>činnost</a:t>
            </a:r>
            <a:endParaRPr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1639827"/>
            <a:ext cx="3281438" cy="1705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30" dirty="0">
                <a:solidFill>
                  <a:srgbClr val="000000"/>
                </a:solidFill>
                <a:latin typeface="Calibri"/>
                <a:cs typeface="Calibri"/>
              </a:rPr>
              <a:t>Hra</a:t>
            </a:r>
            <a:r>
              <a:rPr sz="32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(předškoláci)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Učení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(školáci)</a:t>
            </a:r>
          </a:p>
          <a:p>
            <a:pPr marL="0" marR="0">
              <a:lnSpc>
                <a:spcPts val="3914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2" dirty="0">
                <a:solidFill>
                  <a:srgbClr val="000000"/>
                </a:solidFill>
                <a:latin typeface="Calibri"/>
                <a:cs typeface="Calibri"/>
              </a:rPr>
              <a:t>Práce</a:t>
            </a:r>
            <a:r>
              <a:rPr sz="3200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(dospělí)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50324E9-EE77-4CB1-9A31-8B2D0F92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933056"/>
            <a:ext cx="3393498" cy="22511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0C2282B-B89B-4DB8-BAD7-5870638C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88" y="1531560"/>
            <a:ext cx="3281438" cy="218479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625A1D5-000B-47C4-88B9-58219F3A7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758" y="3605174"/>
            <a:ext cx="3024336" cy="2611126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16BAE8F7-DE38-49E1-B32F-0EF1BBDF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Přechodové - svatba</a:t>
            </a:r>
            <a:r>
              <a:rPr kumimoji="0" lang="cs-CZ" altLang="cs-CZ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0243" name="Picture 10" descr="Soubor:2005-09-02-hochzeit-51-korrigiert.jpg">
            <a:extLst>
              <a:ext uri="{FF2B5EF4-FFF2-40B4-BE49-F238E27FC236}">
                <a16:creationId xmlns:a16="http://schemas.microsoft.com/office/drawing/2014/main" id="{269FC5DD-6D44-4A31-A0C8-9F9D69913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840537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1">
            <a:extLst>
              <a:ext uri="{FF2B5EF4-FFF2-40B4-BE49-F238E27FC236}">
                <a16:creationId xmlns:a16="http://schemas.microsoft.com/office/drawing/2014/main" id="{94D7A0AA-0D0C-42A2-ACEC-ADF419F7C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237288"/>
            <a:ext cx="7920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Commons:http://cs.wikipedia.org/wiki/Soubor:2005-09-02-hochzeit-51-korrigiert.jpg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0676851-BB10-438A-A31F-1958DAE0A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Přechodové - křest</a:t>
            </a:r>
          </a:p>
        </p:txBody>
      </p:sp>
      <p:pic>
        <p:nvPicPr>
          <p:cNvPr id="16391" name="Picture 7" descr="File:Cappella brancacci, Battesimo dei neofiti (restaurato), Masaccio2.jpg">
            <a:hlinkClick r:id="rId2"/>
            <a:extLst>
              <a:ext uri="{FF2B5EF4-FFF2-40B4-BE49-F238E27FC236}">
                <a16:creationId xmlns:a16="http://schemas.microsoft.com/office/drawing/2014/main" id="{B19EAECC-2C01-4A54-86E6-85E914C8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23304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File:Russian-baptism.JPG">
            <a:hlinkClick r:id="rId4"/>
            <a:extLst>
              <a:ext uri="{FF2B5EF4-FFF2-40B4-BE49-F238E27FC236}">
                <a16:creationId xmlns:a16="http://schemas.microsoft.com/office/drawing/2014/main" id="{848C3058-34F9-4CC9-9BE6-A642EF2B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84313"/>
            <a:ext cx="51847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8">
            <a:extLst>
              <a:ext uri="{FF2B5EF4-FFF2-40B4-BE49-F238E27FC236}">
                <a16:creationId xmlns:a16="http://schemas.microsoft.com/office/drawing/2014/main" id="{8FED7DE4-6F77-4DA0-86ED-CF7CAEE2E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34050"/>
            <a:ext cx="772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 wikimedia commons: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http://en.wikipedia.org/wiki/File:Cappella_brancacci,_Battesimo_dei_neofiti_%28restaurato%29,_Masaccio2.jpg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http://en.wikipedia.org/wiki/File:Russian-baptism.JPG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http://commons.wikimedia.org/wiki/File:USS_Ronald_Reagan_christening.jpg</a:t>
            </a:r>
          </a:p>
        </p:txBody>
      </p:sp>
      <p:pic>
        <p:nvPicPr>
          <p:cNvPr id="11270" name="Picture 11">
            <a:extLst>
              <a:ext uri="{FF2B5EF4-FFF2-40B4-BE49-F238E27FC236}">
                <a16:creationId xmlns:a16="http://schemas.microsoft.com/office/drawing/2014/main" id="{2A74B698-7548-4496-AB62-0C4E91BC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33448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AD457BF6-C52C-4408-B50C-616F734AD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Přechodové - pohřeb</a:t>
            </a:r>
            <a:r>
              <a:rPr lang="cs-CZ" altLang="cs-CZ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5370" name="Picture 10" descr="File:JohnPaulII-funeral.jpg">
            <a:hlinkClick r:id="rId2"/>
            <a:extLst>
              <a:ext uri="{FF2B5EF4-FFF2-40B4-BE49-F238E27FC236}">
                <a16:creationId xmlns:a16="http://schemas.microsoft.com/office/drawing/2014/main" id="{7CFB5515-9E01-49DD-8660-2CF027E0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9469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>
            <a:extLst>
              <a:ext uri="{FF2B5EF4-FFF2-40B4-BE49-F238E27FC236}">
                <a16:creationId xmlns:a16="http://schemas.microsoft.com/office/drawing/2014/main" id="{B3C9DB9D-1EDF-49AC-AD50-E61583741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6165850"/>
            <a:ext cx="5905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 Wikimedia Commons: http://en.wikipedia.org/wiki/File:JohnPaulII-funeral.jpg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0EE03C2-E08D-4573-9559-BF5C684DCE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Oslavné</a:t>
            </a:r>
          </a:p>
        </p:txBody>
      </p:sp>
      <p:pic>
        <p:nvPicPr>
          <p:cNvPr id="13315" name="Picture 7" descr="File:Birthday party.jpg">
            <a:extLst>
              <a:ext uri="{FF2B5EF4-FFF2-40B4-BE49-F238E27FC236}">
                <a16:creationId xmlns:a16="http://schemas.microsoft.com/office/drawing/2014/main" id="{1ECA480D-3FF1-47AE-8DAA-097F4521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62642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8">
            <a:extLst>
              <a:ext uri="{FF2B5EF4-FFF2-40B4-BE49-F238E27FC236}">
                <a16:creationId xmlns:a16="http://schemas.microsoft.com/office/drawing/2014/main" id="{7901F77F-F607-4ABC-9195-94CB2A55F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237288"/>
            <a:ext cx="5595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 http://en.wikipedia.org/wiki/File:Birthday_party.jpg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5228808D-7F40-4461-BDEF-FB3EE9D8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Namlouvací</a:t>
            </a:r>
          </a:p>
        </p:txBody>
      </p:sp>
      <p:pic>
        <p:nvPicPr>
          <p:cNvPr id="14339" name="Picture 2" descr="File:Phenakistoscope 3g07690b.gif">
            <a:hlinkClick r:id="rId2"/>
            <a:extLst>
              <a:ext uri="{FF2B5EF4-FFF2-40B4-BE49-F238E27FC236}">
                <a16:creationId xmlns:a16="http://schemas.microsoft.com/office/drawing/2014/main" id="{A4689D52-0164-4E82-B1ED-2CF7FDE0F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84313"/>
            <a:ext cx="45370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>
            <a:extLst>
              <a:ext uri="{FF2B5EF4-FFF2-40B4-BE49-F238E27FC236}">
                <a16:creationId xmlns:a16="http://schemas.microsoft.com/office/drawing/2014/main" id="{12037F9F-23B1-4917-9293-EAAFD5E3F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6237288"/>
            <a:ext cx="6427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Zdroj: Wikimedia Commons: http://en.wikipedia.org/wiki/File:Phenakistoscope_3g07690b.gif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AF1A9-68FD-4662-A76F-B36B83BE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Multikultura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EE16A5-52DB-41E1-AEEA-AEA468716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„multikulturní“ </a:t>
            </a:r>
            <a:r>
              <a:rPr lang="cs-CZ" dirty="0"/>
              <a:t>znamená existenci a soužití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alespoň dvou kultur vedle sebe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multikultura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lvl="1" indent="-182880" fontAlgn="auto">
              <a:spcAft>
                <a:spcPts val="0"/>
              </a:spcAft>
              <a:defRPr/>
            </a:pPr>
            <a:r>
              <a:rPr lang="cs-CZ" sz="2200" dirty="0"/>
              <a:t>= kultura vzniklá propojením kultur různých etnik </a:t>
            </a:r>
          </a:p>
          <a:p>
            <a:pPr lvl="1" indent="-182880" fontAlgn="auto">
              <a:spcAft>
                <a:spcPts val="0"/>
              </a:spcAft>
              <a:defRPr/>
            </a:pPr>
            <a:r>
              <a:rPr lang="cs-CZ" sz="2200" dirty="0"/>
              <a:t>= společenství různých tradic a náboženského vyznání </a:t>
            </a:r>
          </a:p>
          <a:p>
            <a:pPr lvl="1" indent="-182880" fontAlgn="auto">
              <a:spcAft>
                <a:spcPts val="0"/>
              </a:spcAft>
              <a:defRPr/>
            </a:pP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D73E2E7D-82FF-4BE0-A06C-080C67DB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797300"/>
            <a:ext cx="40322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>
            <a:extLst>
              <a:ext uri="{FF2B5EF4-FFF2-40B4-BE49-F238E27FC236}">
                <a16:creationId xmlns:a16="http://schemas.microsoft.com/office/drawing/2014/main" id="{88F1B02B-A8C6-4918-880D-DC5F6425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97300"/>
            <a:ext cx="42703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041A4-A3D7-4648-98DA-CE22DDB7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363272" cy="80736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400" b="1" dirty="0">
                <a:solidFill>
                  <a:srgbClr val="FF0000"/>
                </a:solidFill>
              </a:rPr>
              <a:t>Multikulturní společnost (multikulturalita)</a:t>
            </a:r>
            <a:endParaRPr lang="cs-CZ" sz="3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42B8AD-7EC8-4056-9707-6FB8847D1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4038600" cy="4718050"/>
          </a:xfrm>
        </p:spPr>
        <p:txBody>
          <a:bodyPr rtlCol="0">
            <a:normAutofit fontScale="85000" lnSpcReduction="2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v jedné společnosti, na jednom území žijí lidé původem z různých kulturních prostředí 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společnost, kde menšiny mají stejná práva jako majorita 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menšiny se nemusí vzdávat většiny specifických a tradičních rysů své kulturní identity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pl-PL" dirty="0"/>
              <a:t>jinakost, odlišnost jiných kultur je dokonce někdy společností (státem) podporována </a:t>
            </a: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092094C-DCA9-4B6B-86C0-EE96490D2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3225"/>
            <a:ext cx="4038600" cy="4718050"/>
          </a:xfrm>
        </p:spPr>
        <p:txBody>
          <a:bodyPr rtlCol="0">
            <a:normAutofit fontScale="85000" lnSpcReduction="2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znamená to nejenom rozdílnost kultur v chování, tradicích, hodnotách a normách,  ale i</a:t>
            </a:r>
            <a:r>
              <a:rPr lang="cs-CZ" b="1" dirty="0"/>
              <a:t> hledání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b="1" dirty="0"/>
              <a:t>způsobu soužití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b="1" dirty="0"/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AA1F18E0-D4EA-4AB5-ACCD-F099CA9CA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452565" cy="32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3C0D9-4F26-4B1C-96C5-69B0F7E9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Multikulturalismus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18A5BE-73AC-4A9B-B112-B0A771D7D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8075240" cy="4348063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úsilí o možnosti většího rozvoje pro etnické a rasové minority, zejména při.</a:t>
            </a:r>
            <a:r>
              <a:rPr lang="cs-CZ" b="1" dirty="0"/>
              <a:t> vzdělávání</a:t>
            </a:r>
            <a:r>
              <a:rPr lang="cs-CZ" dirty="0"/>
              <a:t>,</a:t>
            </a:r>
            <a:r>
              <a:rPr lang="cs-CZ" b="1" dirty="0"/>
              <a:t> dodržování tradic </a:t>
            </a:r>
            <a:r>
              <a:rPr lang="cs-CZ" dirty="0"/>
              <a:t>a </a:t>
            </a:r>
            <a:r>
              <a:rPr lang="cs-CZ" b="1" dirty="0"/>
              <a:t>kulturních projevech</a:t>
            </a:r>
            <a:r>
              <a:rPr lang="cs-CZ" dirty="0"/>
              <a:t> 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sz="1400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/>
              <a:t>vytváření přátelského prostředí a vzájemného respektu pro soužití různých etnik a národností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23ECCE37-C21D-499E-BD36-595C177E42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4233842"/>
            <a:ext cx="3659935" cy="2426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82A23-D285-4FD2-9EE4-D3A31EF4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Multikulturalismus</a:t>
            </a:r>
            <a:endParaRPr lang="cs-CZ" dirty="0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623B880C-4875-4BB6-B568-13B26BC47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225"/>
            <a:ext cx="8229600" cy="4718050"/>
          </a:xfrm>
        </p:spPr>
        <p:txBody>
          <a:bodyPr/>
          <a:lstStyle/>
          <a:p>
            <a:r>
              <a:rPr lang="cs-CZ" altLang="cs-CZ" dirty="0"/>
              <a:t>setkání s odlišností a jinými kulturami nám pomáhá k  rozšíření našeho chápání</a:t>
            </a:r>
          </a:p>
          <a:p>
            <a:r>
              <a:rPr lang="cs-CZ" altLang="cs-CZ" dirty="0"/>
              <a:t>přináší nové zkušenosti, pohledy a někdy i hluboké setkání </a:t>
            </a:r>
          </a:p>
          <a:p>
            <a:endParaRPr lang="cs-CZ" altLang="cs-CZ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9F2CF27-AA13-4455-B14E-B5629F464A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511761"/>
            <a:ext cx="3873500" cy="290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40D90-E7D1-47EC-8B23-AAF5C821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Xenofobie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CBC838-380C-415D-92DB-C73FF041D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to strach z toho, kdo přichází z ciziny či z cizího prostředí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mohou to být projevy </a:t>
            </a:r>
            <a:r>
              <a:rPr lang="cs-CZ" b="1" dirty="0"/>
              <a:t>odporu</a:t>
            </a:r>
            <a:r>
              <a:rPr lang="cs-CZ" dirty="0"/>
              <a:t>,</a:t>
            </a:r>
            <a:r>
              <a:rPr lang="cs-CZ" b="1" dirty="0"/>
              <a:t> nepřátelství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ale i </a:t>
            </a:r>
            <a:r>
              <a:rPr lang="cs-CZ" b="1" dirty="0"/>
              <a:t>nedůvěra </a:t>
            </a:r>
            <a:r>
              <a:rPr lang="cs-CZ" dirty="0"/>
              <a:t>ke všemu cizímu a strach ze všeho cizího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konkrétním projevem je </a:t>
            </a:r>
            <a:r>
              <a:rPr lang="cs-CZ" b="1" dirty="0"/>
              <a:t>nepřátelství </a:t>
            </a:r>
            <a:r>
              <a:rPr lang="cs-CZ" dirty="0"/>
              <a:t>k lidem</a:t>
            </a:r>
            <a:r>
              <a:rPr lang="cs-CZ" b="1" dirty="0"/>
              <a:t> </a:t>
            </a:r>
            <a:r>
              <a:rPr lang="cs-CZ" dirty="0"/>
              <a:t>jiné barvy pleti, jiné národnosti, jazyka, náboženského přesvědčení, kultury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projevuje se navenek odporem a nepřátelstvím vůči </a:t>
            </a:r>
            <a:r>
              <a:rPr lang="cs-CZ" b="1" dirty="0"/>
              <a:t>imigrantům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ale i </a:t>
            </a:r>
            <a:r>
              <a:rPr lang="cs-CZ" b="1" dirty="0"/>
              <a:t>cizincům s trvalým pobytem </a:t>
            </a:r>
            <a:r>
              <a:rPr lang="cs-CZ" dirty="0"/>
              <a:t>a</a:t>
            </a:r>
            <a:r>
              <a:rPr lang="cs-CZ" b="1" dirty="0"/>
              <a:t> uprchlíkům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5586" y="501072"/>
            <a:ext cx="7686810" cy="721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378"/>
              </a:lnSpc>
              <a:spcBef>
                <a:spcPts val="0"/>
              </a:spcBef>
              <a:spcAft>
                <a:spcPts val="0"/>
              </a:spcAft>
            </a:pPr>
            <a:r>
              <a:rPr sz="4400" b="1" spc="-31" dirty="0">
                <a:solidFill>
                  <a:srgbClr val="000000"/>
                </a:solidFill>
                <a:latin typeface="Calibri"/>
                <a:cs typeface="Calibri"/>
              </a:rPr>
              <a:t>Formy</a:t>
            </a:r>
            <a:r>
              <a:rPr sz="4400" b="1" spc="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sociálního</a:t>
            </a:r>
            <a:r>
              <a:rPr sz="4400" b="1" spc="-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učení</a:t>
            </a:r>
            <a:r>
              <a:rPr sz="4400" b="1" spc="-5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44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sugesce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8640" y="1639827"/>
            <a:ext cx="6362728" cy="1705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Nekritické</a:t>
            </a:r>
            <a:r>
              <a:rPr sz="3200" spc="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přejímání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názorů</a:t>
            </a:r>
            <a:r>
              <a:rPr sz="3200" spc="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000000"/>
                </a:solidFill>
                <a:latin typeface="Calibri"/>
                <a:cs typeface="Calibri"/>
              </a:rPr>
              <a:t>člověka</a:t>
            </a:r>
          </a:p>
          <a:p>
            <a:pPr marL="0" marR="0">
              <a:lnSpc>
                <a:spcPts val="3911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Je individuální</a:t>
            </a:r>
          </a:p>
          <a:p>
            <a:pPr marL="0" marR="0">
              <a:lnSpc>
                <a:spcPts val="3914"/>
              </a:lnSpc>
              <a:spcBef>
                <a:spcPts val="696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sz="3200" spc="78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Působí na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podvědomí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44FB37-5A30-4E00-8C53-9796F8C1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877158"/>
            <a:ext cx="4189187" cy="372266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D52C8-D569-4AB5-A479-D46EE4B4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Lidské rasy a národy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0214CD-A1DE-41BE-BD03-A39373B11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12" y="1673225"/>
            <a:ext cx="4371975" cy="47180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sz="2600" dirty="0"/>
              <a:t>na zemi žije téměř </a:t>
            </a:r>
            <a:br>
              <a:rPr lang="cs-CZ" sz="2600" dirty="0"/>
            </a:b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6 miliard</a:t>
            </a:r>
            <a:r>
              <a:rPr lang="cs-CZ" sz="2600" b="1" dirty="0"/>
              <a:t> </a:t>
            </a:r>
            <a:r>
              <a:rPr lang="cs-CZ" sz="2600" dirty="0"/>
              <a:t>lidí 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600" dirty="0"/>
              <a:t>se liší např. ve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výšce</a:t>
            </a:r>
            <a:r>
              <a:rPr lang="cs-CZ" sz="2600" b="1" dirty="0"/>
              <a:t>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postavy</a:t>
            </a:r>
            <a:r>
              <a:rPr lang="cs-CZ" sz="2600" dirty="0"/>
              <a:t>,</a:t>
            </a:r>
            <a:r>
              <a:rPr lang="cs-CZ" sz="2600" b="1" dirty="0"/>
              <a:t>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barvě kůže</a:t>
            </a:r>
            <a:r>
              <a:rPr lang="cs-CZ" sz="2600" dirty="0"/>
              <a:t>,</a:t>
            </a:r>
            <a:r>
              <a:rPr lang="cs-CZ" sz="2600" b="1" dirty="0"/>
              <a:t>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očí</a:t>
            </a:r>
            <a:r>
              <a:rPr lang="cs-CZ" sz="2600" b="1" dirty="0"/>
              <a:t> </a:t>
            </a:r>
            <a:r>
              <a:rPr lang="cs-CZ" sz="2600" dirty="0"/>
              <a:t>a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vlasů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rasa</a:t>
            </a:r>
            <a:r>
              <a:rPr lang="cs-CZ" sz="2600" dirty="0"/>
              <a:t> je velká skupina lidí s podobnými fyziologickými a somatickými vlastnostmi, které se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</a:rPr>
              <a:t>trvale přenášejí na potomstvo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D39CB348-73DF-412C-AD20-4BDAD63D5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3225"/>
            <a:ext cx="4038600" cy="471805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3557" name="Picture 4">
            <a:extLst>
              <a:ext uri="{FF2B5EF4-FFF2-40B4-BE49-F238E27FC236}">
                <a16:creationId xmlns:a16="http://schemas.microsoft.com/office/drawing/2014/main" id="{3F1563BE-1C03-4534-8814-04541808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79550"/>
            <a:ext cx="1873250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2">
            <a:extLst>
              <a:ext uri="{FF2B5EF4-FFF2-40B4-BE49-F238E27FC236}">
                <a16:creationId xmlns:a16="http://schemas.microsoft.com/office/drawing/2014/main" id="{73F503AA-06A3-4011-9F32-9298EBE7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3429000"/>
            <a:ext cx="18002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>
            <a:extLst>
              <a:ext uri="{FF2B5EF4-FFF2-40B4-BE49-F238E27FC236}">
                <a16:creationId xmlns:a16="http://schemas.microsoft.com/office/drawing/2014/main" id="{B5A3CA81-CEF7-4AD4-8107-3910A8FA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078288"/>
            <a:ext cx="19716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 descr="http://a5.files.biography.com/image/upload/c_fill,dpr_1.0,g_face,h_300,q_80,w_300/MTE5NTU2MzE2MjY3OTA2NTcx.jpg">
            <a:extLst>
              <a:ext uri="{FF2B5EF4-FFF2-40B4-BE49-F238E27FC236}">
                <a16:creationId xmlns:a16="http://schemas.microsoft.com/office/drawing/2014/main" id="{D2E8BF11-33FF-46CE-85A2-AEC52EEF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92150"/>
            <a:ext cx="22812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01011-57B8-4411-9708-A21AA4B0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Lidské rasy 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468552-7C76-4616-8260-C928FE4E5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bílá (europoidní)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černá (negroidní)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žlutá (mongoloidní)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 err="1">
                <a:solidFill>
                  <a:schemeClr val="accent4">
                    <a:lumMod val="75000"/>
                  </a:schemeClr>
                </a:solidFill>
              </a:rPr>
              <a:t>australoidní</a:t>
            </a:r>
            <a:endParaRPr lang="cs-CZ" b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cs-CZ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další podtypy vznikly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míšením ras v průběhu vývoje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takovýmto lidem říkáme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míšenci: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míšením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negroidní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europoidní</a:t>
            </a:r>
            <a:r>
              <a:rPr lang="cs-CZ" b="1" dirty="0"/>
              <a:t> </a:t>
            </a:r>
            <a:r>
              <a:rPr lang="cs-CZ" dirty="0"/>
              <a:t>rasy</a:t>
            </a:r>
            <a:r>
              <a:rPr lang="cs-CZ" b="1" dirty="0"/>
              <a:t> </a:t>
            </a:r>
            <a:r>
              <a:rPr lang="cs-CZ" dirty="0"/>
              <a:t>vznikli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mulati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mongoloidní (Indiáni)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europoidní</a:t>
            </a:r>
            <a:r>
              <a:rPr lang="cs-CZ" b="1" dirty="0"/>
              <a:t> </a:t>
            </a:r>
            <a:r>
              <a:rPr lang="cs-CZ" dirty="0"/>
              <a:t>rasy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mesticové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míšením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negroidní</a:t>
            </a:r>
            <a:r>
              <a:rPr lang="cs-CZ" b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mongoloidní</a:t>
            </a:r>
            <a:r>
              <a:rPr lang="cs-CZ" b="1" dirty="0"/>
              <a:t> </a:t>
            </a:r>
            <a:r>
              <a:rPr lang="cs-CZ" dirty="0"/>
              <a:t>rasy vznikli 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</a:rPr>
              <a:t>zambové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C0237-C584-43FD-86D1-58D29251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Národ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6F8833-7510-487E-8412-AAED81B71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dirty="0"/>
              <a:t>pojmy </a:t>
            </a:r>
            <a:r>
              <a:rPr lang="cs-CZ" sz="2800" b="1" dirty="0"/>
              <a:t>rasa</a:t>
            </a:r>
            <a:r>
              <a:rPr lang="cs-CZ" sz="2800" dirty="0"/>
              <a:t> a </a:t>
            </a:r>
            <a:r>
              <a:rPr lang="cs-CZ" sz="2800" b="1" dirty="0"/>
              <a:t>národ</a:t>
            </a:r>
            <a:r>
              <a:rPr lang="cs-CZ" sz="2800" dirty="0"/>
              <a:t> je třeba je třeba přesně odlišovat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u="sng" dirty="0"/>
              <a:t>národ</a:t>
            </a:r>
            <a:r>
              <a:rPr lang="cs-CZ" sz="2800" dirty="0"/>
              <a:t> </a:t>
            </a:r>
            <a:r>
              <a:rPr lang="cs-CZ" sz="2800" b="1" dirty="0"/>
              <a:t>není společenství jen jedné rasy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dirty="0"/>
              <a:t>na složení národa se mohou podílet různé rasové typy, i smíšené populace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dirty="0"/>
              <a:t>žádný národ tedy nelze označit za čistou rasu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2800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b="1" u="sng" dirty="0"/>
              <a:t>rasa</a:t>
            </a:r>
            <a:r>
              <a:rPr lang="cs-CZ" sz="2800" dirty="0"/>
              <a:t> je pojmem přírodovědeckým, biologickým a vztahuje se na tělesné vlastnosti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F0BE6-42A0-4DFA-B4D4-BEB97F977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Národ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8E7D1-B89A-4B07-99B6-EA123727D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51304" cy="487680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b="1" dirty="0"/>
              <a:t>národ</a:t>
            </a:r>
            <a:r>
              <a:rPr lang="cs-CZ" sz="2800" dirty="0"/>
              <a:t> je pojmem kulturním a historickým, vztahuje se na společenský vývoj určitých lidských skupin.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na světě neexistuje žádný národ, který by byl zastoupen pouze jediným rasově čistým typem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41E9E686-F431-4058-ACC9-E1409502BD8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4429125"/>
            <a:ext cx="3238500" cy="225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>
            <a:extLst>
              <a:ext uri="{FF2B5EF4-FFF2-40B4-BE49-F238E27FC236}">
                <a16:creationId xmlns:a16="http://schemas.microsoft.com/office/drawing/2014/main" id="{9A829A53-EB14-4FCC-AC6C-B0F2B2DC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3"/>
          <a:stretch>
            <a:fillRect/>
          </a:stretch>
        </p:blipFill>
        <p:spPr bwMode="auto">
          <a:xfrm>
            <a:off x="3635375" y="4508500"/>
            <a:ext cx="53578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CE51F1-D79D-41E4-91EE-9D2531AF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Rasismus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60B35A-F967-417C-A01E-2916CE1D1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/>
              <a:t>je názor, který tvrdí, že někteří </a:t>
            </a:r>
            <a:r>
              <a:rPr lang="cs-CZ" b="1" i="1" dirty="0"/>
              <a:t>lidé jsou nadřazeni z důvodu příslušnosti k určité rase</a:t>
            </a:r>
            <a:r>
              <a:rPr lang="cs-CZ" b="1" dirty="0"/>
              <a:t> 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projevuje se jako </a:t>
            </a:r>
            <a:r>
              <a:rPr lang="cs-CZ" b="1" dirty="0"/>
              <a:t>agresivní </a:t>
            </a:r>
            <a:r>
              <a:rPr lang="cs-CZ" dirty="0"/>
              <a:t>či</a:t>
            </a:r>
            <a:r>
              <a:rPr lang="cs-CZ" b="1" dirty="0"/>
              <a:t> ponižující chování </a:t>
            </a:r>
            <a:r>
              <a:rPr lang="cs-CZ" dirty="0"/>
              <a:t>k příslušníkům „cizí rasy“.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rasismus se rodí z </a:t>
            </a:r>
            <a:r>
              <a:rPr lang="cs-CZ" b="1" dirty="0"/>
              <a:t>nedostatku tolerance</a:t>
            </a:r>
            <a:r>
              <a:rPr lang="cs-CZ" dirty="0"/>
              <a:t>,</a:t>
            </a:r>
            <a:r>
              <a:rPr lang="cs-CZ" b="1" dirty="0"/>
              <a:t> pochopení a porozumění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podstatou rasismu je od počátku </a:t>
            </a:r>
            <a:r>
              <a:rPr lang="cs-CZ" b="1" dirty="0"/>
              <a:t>nenávist člověka k člověku</a:t>
            </a:r>
            <a:r>
              <a:rPr lang="cs-CZ" dirty="0"/>
              <a:t>, </a:t>
            </a:r>
            <a:r>
              <a:rPr lang="cs-CZ" b="1" dirty="0"/>
              <a:t>snaha většiny podrobit si menšinu a diskriminovat ji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C02AC-2466-4039-BFB1-661E3FDF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Rasismus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DF699-7A50-4EA2-9534-80B0E6360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785" y="3645024"/>
            <a:ext cx="8435280" cy="2808287"/>
          </a:xfrm>
        </p:spPr>
        <p:txBody>
          <a:bodyPr rtlCol="0">
            <a:normAutofit fontScale="85000" lnSpcReduction="10000"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v dnešní době je rasismus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morálně nepřípustný</a:t>
            </a:r>
            <a:r>
              <a:rPr lang="cs-CZ" b="1" dirty="0"/>
              <a:t> </a:t>
            </a:r>
            <a:r>
              <a:rPr lang="cs-CZ" dirty="0"/>
              <a:t>a nemá v této lidské společnosti žádné právo na existenci, protože lidstvo jako celek je jednotného původu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rasistické projevy =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slovní a fyzické napadání kvůli politickému anebo náboženskému přesvědčení nebo rasovému, národnostnímu, či etnickému  původu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C17C5DAC-FA3D-4A1F-AC0B-30CB3937E1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25" y="620713"/>
            <a:ext cx="3876675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2446C-185E-444B-BD69-1CB45456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Rasová diskriminace</a:t>
            </a:r>
            <a:endParaRPr lang="cs-CZ" dirty="0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EA8CF88B-20B2-4A0E-B33E-0182ACC74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cílem nebo následkem je znemožnění nebo omezení lidských práv a základních svobod člověka</a:t>
            </a:r>
          </a:p>
          <a:p>
            <a:endParaRPr lang="cs-CZ" altLang="cs-CZ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D2A763DE-51BC-48E1-9EA3-69C7053A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068638"/>
            <a:ext cx="36163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6F6B5A92-009A-44CE-B16D-4F1F2047C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40576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98303-5D33-4079-A343-92D57322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Multikulturní tolerance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68377F-F6FE-4411-AD52-A930AE236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„multikulturní“ však neznamená jen jiný národ, ale také i jinou subkulturu, tzn. </a:t>
            </a:r>
            <a:r>
              <a:rPr lang="cs-CZ" b="1" dirty="0"/>
              <a:t>menšinu, vyznávající jiné kulturní hodnoty, nebo založenou na jiných principech </a:t>
            </a:r>
            <a:r>
              <a:rPr lang="cs-CZ" dirty="0"/>
              <a:t>(squatteři, </a:t>
            </a:r>
            <a:r>
              <a:rPr lang="cs-CZ" dirty="0" err="1"/>
              <a:t>technaři</a:t>
            </a:r>
            <a:r>
              <a:rPr lang="cs-CZ" dirty="0"/>
              <a:t>, homosexuálové, náboženské sekty,..)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podstatné pro soužití menšiny s většinou jsou jakési právní a sociální mantinely, které se všichni zaváží dodržovat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žádný jedinec nebo skupina nemá právo omezovat občanská práva jiného jedince nebo skupiny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2EC99-D477-4045-96E1-7E0B1B35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Multikulturní tolerance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D15AB3-D079-4459-A614-EDEC5FA5E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/>
              <a:t>„Moje svoboda končí tam, kde začíná ta tvoje.“ 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je tedy třeba, aby byla stanovena </a:t>
            </a:r>
            <a:r>
              <a:rPr lang="cs-CZ" b="1" dirty="0"/>
              <a:t>stejná práva i stejné povinnosti </a:t>
            </a:r>
            <a:r>
              <a:rPr lang="cs-CZ" dirty="0"/>
              <a:t>jak pro členy majoritní společnosti, tak i pro členy minoritních skupin.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dirty="0"/>
              <a:t>jde </a:t>
            </a:r>
            <a:r>
              <a:rPr lang="cs-CZ" b="1" dirty="0"/>
              <a:t>o vzájemné pochopení různých tradic, zvyků, chování, postojů a náboženství </a:t>
            </a:r>
            <a:r>
              <a:rPr lang="cs-CZ" dirty="0"/>
              <a:t> jednotlivých majoritních a minoritních skupin</a:t>
            </a:r>
          </a:p>
          <a:p>
            <a:pPr marL="182880" indent="-182880" fontAlgn="auto">
              <a:spcAft>
                <a:spcPts val="0"/>
              </a:spcAft>
              <a:defRPr/>
            </a:pPr>
            <a:r>
              <a:rPr lang="cs-CZ" b="1" dirty="0"/>
              <a:t>jde o soužití národnostních menšin s většinami ve vzájemné toleranci, míru, bez zbytečného ohrožování, diskriminace, rasové nenávisti, zneužívání či jiných negativních projevů xenofobie</a:t>
            </a:r>
          </a:p>
          <a:p>
            <a:pPr marL="182880" indent="-182880"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1B7B4-DC27-4401-B379-70663107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615553"/>
          </a:xfrm>
        </p:spPr>
        <p:txBody>
          <a:bodyPr/>
          <a:lstStyle/>
          <a:p>
            <a:r>
              <a:rPr lang="cs-CZ" sz="4000" dirty="0"/>
              <a:t>Děkuji za pozornost</a:t>
            </a:r>
          </a:p>
        </p:txBody>
      </p:sp>
      <p:pic>
        <p:nvPicPr>
          <p:cNvPr id="1028" name="Picture 4" descr="Fototapeta Vektorové ilustrace multikulturní národních děti, lidé na  planetě earth__ - PIXERS.CZ">
            <a:extLst>
              <a:ext uri="{FF2B5EF4-FFF2-40B4-BE49-F238E27FC236}">
                <a16:creationId xmlns:a16="http://schemas.microsoft.com/office/drawing/2014/main" id="{4F48FF73-4225-4613-B1A1-4FE31C60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493990" cy="54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28198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ámeček">
  <a:themeElements>
    <a:clrScheme name="Rámeček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řehlednost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astelové tužky">
  <a:themeElements>
    <a:clrScheme name="Pastelové tužky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Pastelové tužky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stelové tužky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Základní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3174</TotalTime>
  <Words>4642</Words>
  <Application>Microsoft Office PowerPoint</Application>
  <PresentationFormat>Předvádění na obrazovce (4:3)</PresentationFormat>
  <Paragraphs>820</Paragraphs>
  <Slides>99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99</vt:i4>
      </vt:variant>
    </vt:vector>
  </HeadingPairs>
  <TitlesOfParts>
    <vt:vector size="115" baseType="lpstr">
      <vt:lpstr>Calibri</vt:lpstr>
      <vt:lpstr>Comic Sans MS</vt:lpstr>
      <vt:lpstr>Wingdings 3</vt:lpstr>
      <vt:lpstr>Corbel</vt:lpstr>
      <vt:lpstr>Tahoma</vt:lpstr>
      <vt:lpstr>Wingdings</vt:lpstr>
      <vt:lpstr>Arial</vt:lpstr>
      <vt:lpstr>Times New Roman</vt:lpstr>
      <vt:lpstr>Wingdings 2</vt:lpstr>
      <vt:lpstr>Trebuchet MS</vt:lpstr>
      <vt:lpstr>Theme Office</vt:lpstr>
      <vt:lpstr>Rámeček</vt:lpstr>
      <vt:lpstr>Fazeta</vt:lpstr>
      <vt:lpstr>Motiv systému Office</vt:lpstr>
      <vt:lpstr>Přehlednost</vt:lpstr>
      <vt:lpstr>Pastelové tužky</vt:lpstr>
      <vt:lpstr>Socializace</vt:lpstr>
      <vt:lpstr>Socializace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Člověk a jeho Role ve společnosti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Teorie vzniku deviantního chování</vt:lpstr>
      <vt:lpstr>Sociálně deviantní až patologické chování</vt:lpstr>
      <vt:lpstr>Prevence</vt:lpstr>
      <vt:lpstr>Prezentace aplikace PowerPoint</vt:lpstr>
      <vt:lpstr>Sociální skupiny</vt:lpstr>
      <vt:lpstr>Definice</vt:lpstr>
      <vt:lpstr>Sociální skupina </vt:lpstr>
      <vt:lpstr>Základní znaky sociálních skupin</vt:lpstr>
      <vt:lpstr>Klasifikace (třídění) sociálních  skupin</vt:lpstr>
      <vt:lpstr>Primární a sekundární skupiny</vt:lpstr>
      <vt:lpstr>Spolupráce ve skupinách</vt:lpstr>
      <vt:lpstr>Klasifikace (třídění) sociálních  skupin </vt:lpstr>
      <vt:lpstr>Dav a davové chování</vt:lpstr>
      <vt:lpstr>Rodina</vt:lpstr>
      <vt:lpstr>Práva a povinnosti účastníků rodinně-právních vztahů</vt:lpstr>
      <vt:lpstr>Formy náhradní rodinné péče</vt:lpstr>
      <vt:lpstr>Manželství</vt:lpstr>
      <vt:lpstr>Práva a povinnosti manželů/partnerů</vt:lpstr>
      <vt:lpstr>Sociální struktura</vt:lpstr>
      <vt:lpstr>Sociální struktura</vt:lpstr>
      <vt:lpstr>Sociální status a role</vt:lpstr>
      <vt:lpstr>Sociální stratifikace</vt:lpstr>
      <vt:lpstr>Stratifikační systémy</vt:lpstr>
      <vt:lpstr>Problém sociální nerovnosti a její legitimizace</vt:lpstr>
      <vt:lpstr>Typy startifikace:</vt:lpstr>
      <vt:lpstr>Sociální mobilita</vt:lpstr>
      <vt:lpstr>Sociální kontrola</vt:lpstr>
      <vt:lpstr>Typy společenské adaptace</vt:lpstr>
      <vt:lpstr>Typologie společností</vt:lpstr>
      <vt:lpstr>Typologie společností</vt:lpstr>
      <vt:lpstr>Jaká je dnešní společnost?</vt:lpstr>
      <vt:lpstr>Sociální problémy české společnosti</vt:lpstr>
      <vt:lpstr>Etnicita  a  MULTIKULTURa </vt:lpstr>
      <vt:lpstr>Národnostní menšiny a etnika</vt:lpstr>
      <vt:lpstr>Národnostní menšiny a etnika</vt:lpstr>
      <vt:lpstr>Prezentace aplikace PowerPoint</vt:lpstr>
      <vt:lpstr>Národnostní menšiny v ČR</vt:lpstr>
      <vt:lpstr>Pojem asimilace</vt:lpstr>
      <vt:lpstr>Pojem varianta tavícího kotle</vt:lpstr>
      <vt:lpstr>Pojem integrace</vt:lpstr>
      <vt:lpstr>Pojem předsudky</vt:lpstr>
      <vt:lpstr>Pojem xenofobie</vt:lpstr>
      <vt:lpstr>Pojem diskriminace</vt:lpstr>
      <vt:lpstr>Pojem minorita, menšina</vt:lpstr>
      <vt:lpstr>Pojem majorita, dominantní skupina</vt:lpstr>
      <vt:lpstr>Pojem segregace</vt:lpstr>
      <vt:lpstr>Pojem separace</vt:lpstr>
      <vt:lpstr>Pojem genocida</vt:lpstr>
      <vt:lpstr>Kultura  a socializace</vt:lpstr>
      <vt:lpstr>Kultura</vt:lpstr>
      <vt:lpstr>Kultura</vt:lpstr>
      <vt:lpstr>Kultura</vt:lpstr>
      <vt:lpstr>Kulturní procesy</vt:lpstr>
      <vt:lpstr>Prvky kultury</vt:lpstr>
      <vt:lpstr>Srovnání pohádek • Pohádky japonské (J) a euro-americké (EA) kultury jsou odlišné • Hrdinové -v EA kultuře jsou převážně mladé dívky x v J kultuře převážně mladí nebo dospělí muži • Záporáci -v EA kultuře dospělé ženy x v J kultuře dospělí muži • Nejčastěji se objevuje v pohádkách EA i J kultury etické téma ODPLATY </vt:lpstr>
      <vt:lpstr>Rituály a ritualizace</vt:lpstr>
      <vt:lpstr>Ritualizace - Rituály</vt:lpstr>
      <vt:lpstr>Rituály Jsou funkční                                     i disfunkční </vt:lpstr>
      <vt:lpstr>Typy rituálů</vt:lpstr>
      <vt:lpstr>Krizové a přípravné</vt:lpstr>
      <vt:lpstr>Úcty a zdvořilosti</vt:lpstr>
      <vt:lpstr>Trestu</vt:lpstr>
      <vt:lpstr>Prezentace aplikace PowerPoint</vt:lpstr>
      <vt:lpstr>Přechodové - křest</vt:lpstr>
      <vt:lpstr>Přechodové - pohřeb </vt:lpstr>
      <vt:lpstr>Oslavné</vt:lpstr>
      <vt:lpstr>Namlouvací</vt:lpstr>
      <vt:lpstr>Multikultura</vt:lpstr>
      <vt:lpstr>Multikulturní společnost (multikulturalita)</vt:lpstr>
      <vt:lpstr>Multikulturalismus</vt:lpstr>
      <vt:lpstr>Multikulturalismus</vt:lpstr>
      <vt:lpstr>Xenofobie</vt:lpstr>
      <vt:lpstr>Lidské rasy a národy</vt:lpstr>
      <vt:lpstr>Lidské rasy  </vt:lpstr>
      <vt:lpstr>Národ</vt:lpstr>
      <vt:lpstr>Národ</vt:lpstr>
      <vt:lpstr>Rasismus</vt:lpstr>
      <vt:lpstr>Rasismus</vt:lpstr>
      <vt:lpstr>Rasová diskriminace</vt:lpstr>
      <vt:lpstr>Multikulturní tolerance </vt:lpstr>
      <vt:lpstr>Multikulturní tolerance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Markéta Skalná</cp:lastModifiedBy>
  <cp:revision>36</cp:revision>
  <dcterms:modified xsi:type="dcterms:W3CDTF">2024-11-03T20:47:05Z</dcterms:modified>
</cp:coreProperties>
</file>