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63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</p:sldIdLst>
  <p:sldSz cx="18288000" cy="10287000"/>
  <p:notesSz cx="6858000" cy="9144000"/>
  <p:embeddedFontLst>
    <p:embeddedFont>
      <p:font typeface="Arimo" panose="020B0604020202020204" charset="0"/>
      <p:regular r:id="rId28"/>
    </p:embeddedFon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Open Sans" panose="020B0606030504020204" pitchFamily="34" charset="0"/>
      <p:regular r:id="rId33"/>
      <p:bold r:id="rId34"/>
      <p:italic r:id="rId35"/>
      <p:boldItalic r:id="rId36"/>
    </p:embeddedFont>
    <p:embeddedFont>
      <p:font typeface="Poppins Light" panose="00000400000000000000" pitchFamily="2" charset="-18"/>
      <p:regular r:id="rId37"/>
      <p:italic r:id="rId38"/>
    </p:embeddedFont>
    <p:embeddedFont>
      <p:font typeface="Poppins Medium" panose="00000600000000000000" pitchFamily="2" charset="-18"/>
      <p:regular r:id="rId39"/>
      <p:italic r:id="rId40"/>
    </p:embeddedFont>
    <p:embeddedFont>
      <p:font typeface="Poppins Medium Bold" panose="020B0604020202020204" charset="-18"/>
      <p:regular r:id="rId4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99" autoAdjust="0"/>
    <p:restoredTop sz="94622" autoAdjust="0"/>
  </p:normalViewPr>
  <p:slideViewPr>
    <p:cSldViewPr>
      <p:cViewPr varScale="1">
        <p:scale>
          <a:sx n="66" d="100"/>
          <a:sy n="66" d="100"/>
        </p:scale>
        <p:origin x="58" y="11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2.fntdata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20" Type="http://schemas.openxmlformats.org/officeDocument/2006/relationships/slide" Target="slides/slide19.xml"/><Relationship Id="rId41" Type="http://schemas.openxmlformats.org/officeDocument/2006/relationships/font" Target="fonts/font14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openxmlformats.org/officeDocument/2006/relationships/image" Target="../media/image1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openxmlformats.org/officeDocument/2006/relationships/image" Target="../media/image2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openxmlformats.org/officeDocument/2006/relationships/image" Target="../media/image2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3" Type="http://schemas.openxmlformats.org/officeDocument/2006/relationships/image" Target="../media/image3.svg"/><Relationship Id="rId7" Type="http://schemas.openxmlformats.org/officeDocument/2006/relationships/hyperlink" Target="https://www.google.com/search?sxsrf=APwXEdczpx6MBnTgIJ4qM4tZEXKqFI3McQ%3A1684339152850&amp;q=mozkov%C3%A9+aneurysma+obr%C3%A1zky" TargetMode="External"/><Relationship Id="rId12" Type="http://schemas.openxmlformats.org/officeDocument/2006/relationships/image" Target="../media/image3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11" Type="http://schemas.openxmlformats.org/officeDocument/2006/relationships/image" Target="../media/image30.png"/><Relationship Id="rId5" Type="http://schemas.openxmlformats.org/officeDocument/2006/relationships/image" Target="../media/image5.svg"/><Relationship Id="rId10" Type="http://schemas.openxmlformats.org/officeDocument/2006/relationships/image" Target="../media/image29.png"/><Relationship Id="rId4" Type="http://schemas.openxmlformats.org/officeDocument/2006/relationships/image" Target="../media/image4.png"/><Relationship Id="rId9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3.svg"/><Relationship Id="rId7" Type="http://schemas.openxmlformats.org/officeDocument/2006/relationships/hyperlink" Target="https://watchlearnlive.heart.org/index.php?moduleSelect=hemstr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openxmlformats.org/officeDocument/2006/relationships/image" Target="../media/image3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openxmlformats.org/officeDocument/2006/relationships/image" Target="../media/image3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2.png"/><Relationship Id="rId7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svg"/><Relationship Id="rId9" Type="http://schemas.openxmlformats.org/officeDocument/2006/relationships/hyperlink" Target="https://www.upjs.sk/public/media/11151/Ischemic_stroke__Cerebral_venous_thrombosis__vascular_lesions_of_spinal_cord.pdf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openxmlformats.org/officeDocument/2006/relationships/image" Target="../media/image1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E27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3000"/>
            </a:blip>
            <a:stretch>
              <a:fillRect t="-16666" b="-16666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 rot="7844792">
            <a:off x="-3430019" y="-2223297"/>
            <a:ext cx="9527038" cy="9527038"/>
          </a:xfrm>
          <a:custGeom>
            <a:avLst/>
            <a:gdLst/>
            <a:ahLst/>
            <a:cxnLst/>
            <a:rect l="l" t="t" r="r" b="b"/>
            <a:pathLst>
              <a:path w="9527038" h="9527038">
                <a:moveTo>
                  <a:pt x="0" y="0"/>
                </a:moveTo>
                <a:lnTo>
                  <a:pt x="9527038" y="0"/>
                </a:lnTo>
                <a:lnTo>
                  <a:pt x="9527038" y="9527037"/>
                </a:lnTo>
                <a:lnTo>
                  <a:pt x="0" y="952703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8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4" name="Freeform 4"/>
          <p:cNvSpPr/>
          <p:nvPr/>
        </p:nvSpPr>
        <p:spPr>
          <a:xfrm rot="-2700000">
            <a:off x="10919564" y="3950237"/>
            <a:ext cx="11640304" cy="11640304"/>
          </a:xfrm>
          <a:custGeom>
            <a:avLst/>
            <a:gdLst/>
            <a:ahLst/>
            <a:cxnLst/>
            <a:rect l="l" t="t" r="r" b="b"/>
            <a:pathLst>
              <a:path w="11640304" h="11640304">
                <a:moveTo>
                  <a:pt x="0" y="0"/>
                </a:moveTo>
                <a:lnTo>
                  <a:pt x="11640305" y="0"/>
                </a:lnTo>
                <a:lnTo>
                  <a:pt x="11640305" y="11640304"/>
                </a:lnTo>
                <a:lnTo>
                  <a:pt x="0" y="1164030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8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5" name="Freeform 5"/>
          <p:cNvSpPr/>
          <p:nvPr/>
        </p:nvSpPr>
        <p:spPr>
          <a:xfrm rot="5400000">
            <a:off x="-5431980" y="-5513880"/>
            <a:ext cx="9424110" cy="4910203"/>
          </a:xfrm>
          <a:custGeom>
            <a:avLst/>
            <a:gdLst/>
            <a:ahLst/>
            <a:cxnLst/>
            <a:rect l="l" t="t" r="r" b="b"/>
            <a:pathLst>
              <a:path w="9424110" h="4910203">
                <a:moveTo>
                  <a:pt x="0" y="0"/>
                </a:moveTo>
                <a:lnTo>
                  <a:pt x="9424111" y="0"/>
                </a:lnTo>
                <a:lnTo>
                  <a:pt x="9424111" y="4910202"/>
                </a:lnTo>
                <a:lnTo>
                  <a:pt x="0" y="491020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8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b="-91929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6" name="Freeform 6"/>
          <p:cNvSpPr/>
          <p:nvPr/>
        </p:nvSpPr>
        <p:spPr>
          <a:xfrm rot="-5400000">
            <a:off x="14229656" y="10866519"/>
            <a:ext cx="9381575" cy="4888041"/>
          </a:xfrm>
          <a:custGeom>
            <a:avLst/>
            <a:gdLst/>
            <a:ahLst/>
            <a:cxnLst/>
            <a:rect l="l" t="t" r="r" b="b"/>
            <a:pathLst>
              <a:path w="9381575" h="4888041">
                <a:moveTo>
                  <a:pt x="0" y="0"/>
                </a:moveTo>
                <a:lnTo>
                  <a:pt x="9381575" y="0"/>
                </a:lnTo>
                <a:lnTo>
                  <a:pt x="9381575" y="4888041"/>
                </a:lnTo>
                <a:lnTo>
                  <a:pt x="0" y="488804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8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b="-91929"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7" name="Group 7"/>
          <p:cNvGrpSpPr/>
          <p:nvPr/>
        </p:nvGrpSpPr>
        <p:grpSpPr>
          <a:xfrm>
            <a:off x="3238300" y="1465530"/>
            <a:ext cx="11811400" cy="7355940"/>
            <a:chOff x="0" y="0"/>
            <a:chExt cx="15748533" cy="9807920"/>
          </a:xfrm>
        </p:grpSpPr>
        <p:sp>
          <p:nvSpPr>
            <p:cNvPr id="8" name="TextBox 8"/>
            <p:cNvSpPr txBox="1"/>
            <p:nvPr/>
          </p:nvSpPr>
          <p:spPr>
            <a:xfrm>
              <a:off x="0" y="-41970"/>
              <a:ext cx="15748533" cy="68042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159"/>
                </a:lnSpc>
              </a:pPr>
              <a:r>
                <a:rPr lang="en-US" sz="3199">
                  <a:solidFill>
                    <a:srgbClr val="D0C3F1"/>
                  </a:solidFill>
                  <a:latin typeface="Poppins Medium Bold"/>
                </a:rPr>
                <a:t>O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1753699"/>
              <a:ext cx="15748533" cy="67922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3000"/>
                </a:lnSpc>
              </a:pPr>
              <a:r>
                <a:rPr lang="en-US" sz="13000" spc="65">
                  <a:solidFill>
                    <a:srgbClr val="D0C3F1"/>
                  </a:solidFill>
                  <a:latin typeface="Poppins Medium Bold Italics"/>
                </a:rPr>
                <a:t>Cévní onemocnění mozku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9304346"/>
              <a:ext cx="15748533" cy="5086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120"/>
                </a:lnSpc>
              </a:pPr>
              <a:r>
                <a:rPr lang="en-US" sz="2400" spc="489">
                  <a:solidFill>
                    <a:srgbClr val="D0C3F1"/>
                  </a:solidFill>
                  <a:latin typeface="Poppins Medium"/>
                </a:rPr>
                <a:t>MUDr. Renata Slaná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E27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8100000">
            <a:off x="-1597109" y="-730534"/>
            <a:ext cx="11748068" cy="11748068"/>
          </a:xfrm>
          <a:custGeom>
            <a:avLst/>
            <a:gdLst/>
            <a:ahLst/>
            <a:cxnLst/>
            <a:rect l="l" t="t" r="r" b="b"/>
            <a:pathLst>
              <a:path w="11748068" h="11748068">
                <a:moveTo>
                  <a:pt x="0" y="0"/>
                </a:moveTo>
                <a:lnTo>
                  <a:pt x="11748068" y="0"/>
                </a:lnTo>
                <a:lnTo>
                  <a:pt x="11748068" y="11748068"/>
                </a:lnTo>
                <a:lnTo>
                  <a:pt x="0" y="1174806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8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 rot="-2700000">
            <a:off x="9217083" y="-824826"/>
            <a:ext cx="11936653" cy="11936653"/>
          </a:xfrm>
          <a:custGeom>
            <a:avLst/>
            <a:gdLst/>
            <a:ahLst/>
            <a:cxnLst/>
            <a:rect l="l" t="t" r="r" b="b"/>
            <a:pathLst>
              <a:path w="11936653" h="11936653">
                <a:moveTo>
                  <a:pt x="0" y="0"/>
                </a:moveTo>
                <a:lnTo>
                  <a:pt x="11936653" y="0"/>
                </a:lnTo>
                <a:lnTo>
                  <a:pt x="11936653" y="11936652"/>
                </a:lnTo>
                <a:lnTo>
                  <a:pt x="0" y="1193665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8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4" name="Freeform 4"/>
          <p:cNvSpPr/>
          <p:nvPr/>
        </p:nvSpPr>
        <p:spPr>
          <a:xfrm rot="-5400000">
            <a:off x="-3336047" y="778753"/>
            <a:ext cx="5739215" cy="2990278"/>
          </a:xfrm>
          <a:custGeom>
            <a:avLst/>
            <a:gdLst/>
            <a:ahLst/>
            <a:cxnLst/>
            <a:rect l="l" t="t" r="r" b="b"/>
            <a:pathLst>
              <a:path w="5739215" h="2990278">
                <a:moveTo>
                  <a:pt x="0" y="0"/>
                </a:moveTo>
                <a:lnTo>
                  <a:pt x="5739216" y="0"/>
                </a:lnTo>
                <a:lnTo>
                  <a:pt x="5739216" y="2990278"/>
                </a:lnTo>
                <a:lnTo>
                  <a:pt x="0" y="299027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80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b="-91929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5" name="Freeform 5"/>
          <p:cNvSpPr/>
          <p:nvPr/>
        </p:nvSpPr>
        <p:spPr>
          <a:xfrm rot="5400000">
            <a:off x="15916363" y="6486437"/>
            <a:ext cx="5607552" cy="2921678"/>
          </a:xfrm>
          <a:custGeom>
            <a:avLst/>
            <a:gdLst/>
            <a:ahLst/>
            <a:cxnLst/>
            <a:rect l="l" t="t" r="r" b="b"/>
            <a:pathLst>
              <a:path w="5607552" h="2921678">
                <a:moveTo>
                  <a:pt x="0" y="0"/>
                </a:moveTo>
                <a:lnTo>
                  <a:pt x="5607552" y="0"/>
                </a:lnTo>
                <a:lnTo>
                  <a:pt x="5607552" y="2921678"/>
                </a:lnTo>
                <a:lnTo>
                  <a:pt x="0" y="292167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80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b="-91929"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0239619" y="-595715"/>
            <a:ext cx="11684356" cy="11684309"/>
            <a:chOff x="0" y="0"/>
            <a:chExt cx="6350000" cy="634997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6"/>
              <a:stretch>
                <a:fillRect l="-38888" r="-38888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512001" y="3129813"/>
            <a:ext cx="10942407" cy="4817463"/>
            <a:chOff x="0" y="0"/>
            <a:chExt cx="14589876" cy="6423284"/>
          </a:xfrm>
        </p:grpSpPr>
        <p:sp>
          <p:nvSpPr>
            <p:cNvPr id="9" name="TextBox 9"/>
            <p:cNvSpPr txBox="1"/>
            <p:nvPr/>
          </p:nvSpPr>
          <p:spPr>
            <a:xfrm>
              <a:off x="0" y="-8632"/>
              <a:ext cx="14589876" cy="7239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320"/>
                </a:lnSpc>
              </a:pPr>
              <a:r>
                <a:rPr lang="en-US" sz="3600" spc="252">
                  <a:solidFill>
                    <a:srgbClr val="D0C3F1"/>
                  </a:solidFill>
                  <a:latin typeface="Poppins Bold Italics"/>
                </a:rPr>
                <a:t>CMP ISCHEMICKÉ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960190"/>
              <a:ext cx="14589876" cy="540639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474976" lvl="1" indent="-237488">
                <a:lnSpc>
                  <a:spcPts val="3299"/>
                </a:lnSpc>
                <a:buFont typeface="Arial"/>
                <a:buChar char="•"/>
              </a:pPr>
              <a:r>
                <a:rPr lang="en-US" sz="2199">
                  <a:solidFill>
                    <a:srgbClr val="D0C3F1"/>
                  </a:solidFill>
                  <a:latin typeface="Poppins Light"/>
                </a:rPr>
                <a:t>Mechanismus - akutní nebo chronické postižení tepny </a:t>
              </a:r>
            </a:p>
            <a:p>
              <a:pPr marL="474976" lvl="1" indent="-237488">
                <a:lnSpc>
                  <a:spcPts val="3299"/>
                </a:lnSpc>
                <a:buFont typeface="Arial"/>
                <a:buChar char="•"/>
              </a:pPr>
              <a:r>
                <a:rPr lang="en-US" sz="2199">
                  <a:solidFill>
                    <a:srgbClr val="D0C3F1"/>
                  </a:solidFill>
                  <a:latin typeface="Poppins Light"/>
                </a:rPr>
                <a:t>Náhle vzniklý neurologický deficit odpovídající ischemické lézi </a:t>
              </a:r>
            </a:p>
            <a:p>
              <a:pPr>
                <a:lnSpc>
                  <a:spcPts val="3299"/>
                </a:lnSpc>
              </a:pPr>
              <a:r>
                <a:rPr lang="en-US" sz="2199" spc="-85">
                  <a:solidFill>
                    <a:srgbClr val="D0C3F1"/>
                  </a:solidFill>
                  <a:latin typeface="Poppins Light"/>
                </a:rPr>
                <a:t>- kontralaterální hemiparesa</a:t>
              </a:r>
            </a:p>
            <a:p>
              <a:pPr>
                <a:lnSpc>
                  <a:spcPts val="3299"/>
                </a:lnSpc>
              </a:pPr>
              <a:r>
                <a:rPr lang="en-US" sz="2199" spc="-85">
                  <a:solidFill>
                    <a:srgbClr val="D0C3F1"/>
                  </a:solidFill>
                  <a:latin typeface="Poppins Light"/>
                </a:rPr>
                <a:t>- centr. paresa n,VII </a:t>
              </a:r>
            </a:p>
            <a:p>
              <a:pPr>
                <a:lnSpc>
                  <a:spcPts val="3299"/>
                </a:lnSpc>
              </a:pPr>
              <a:r>
                <a:rPr lang="en-US" sz="2199" spc="-85">
                  <a:solidFill>
                    <a:srgbClr val="D0C3F1"/>
                  </a:solidFill>
                  <a:latin typeface="Poppins Light"/>
                </a:rPr>
                <a:t>- paresy okohybných nn, afázie …</a:t>
              </a:r>
            </a:p>
            <a:p>
              <a:pPr marL="474976" lvl="1" indent="-237488">
                <a:lnSpc>
                  <a:spcPts val="3299"/>
                </a:lnSpc>
                <a:buFont typeface="Arial"/>
                <a:buChar char="•"/>
              </a:pPr>
              <a:r>
                <a:rPr lang="en-US" sz="2199">
                  <a:solidFill>
                    <a:srgbClr val="D0C3F1"/>
                  </a:solidFill>
                  <a:latin typeface="Poppins Light"/>
                </a:rPr>
                <a:t>Příčina nejčastěji - VCC, hematologické poruchy ( leukemie, polycytemie, srpkovitá anemie), onemocnění mozkových cév ( vaskulitidy, Marfanův sy), metabolické poruchy (mitochondriální poruchy) , malignity( leukemie, mozkové tu), HAK, drogy ( kokain)</a:t>
              </a:r>
            </a:p>
            <a:p>
              <a:pPr>
                <a:lnSpc>
                  <a:spcPts val="3299"/>
                </a:lnSpc>
              </a:pPr>
              <a:endParaRPr lang="en-US" sz="2199">
                <a:solidFill>
                  <a:srgbClr val="D0C3F1"/>
                </a:solidFill>
                <a:latin typeface="Poppins Ligh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1D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8100000">
            <a:off x="-2768800" y="-3422799"/>
            <a:ext cx="12529350" cy="12529350"/>
          </a:xfrm>
          <a:custGeom>
            <a:avLst/>
            <a:gdLst/>
            <a:ahLst/>
            <a:cxnLst/>
            <a:rect l="l" t="t" r="r" b="b"/>
            <a:pathLst>
              <a:path w="12529350" h="12529350">
                <a:moveTo>
                  <a:pt x="0" y="0"/>
                </a:moveTo>
                <a:lnTo>
                  <a:pt x="12529350" y="0"/>
                </a:lnTo>
                <a:lnTo>
                  <a:pt x="12529350" y="12529350"/>
                </a:lnTo>
                <a:lnTo>
                  <a:pt x="0" y="1252935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8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 rot="-2700000">
            <a:off x="11689954" y="3517504"/>
            <a:ext cx="8245768" cy="8245768"/>
          </a:xfrm>
          <a:custGeom>
            <a:avLst/>
            <a:gdLst/>
            <a:ahLst/>
            <a:cxnLst/>
            <a:rect l="l" t="t" r="r" b="b"/>
            <a:pathLst>
              <a:path w="8245768" h="8245768">
                <a:moveTo>
                  <a:pt x="0" y="0"/>
                </a:moveTo>
                <a:lnTo>
                  <a:pt x="8245768" y="0"/>
                </a:lnTo>
                <a:lnTo>
                  <a:pt x="8245768" y="8245768"/>
                </a:lnTo>
                <a:lnTo>
                  <a:pt x="0" y="824576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8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4" name="Freeform 4"/>
          <p:cNvSpPr/>
          <p:nvPr/>
        </p:nvSpPr>
        <p:spPr>
          <a:xfrm rot="5400000">
            <a:off x="-3336047" y="6517969"/>
            <a:ext cx="5739215" cy="2990278"/>
          </a:xfrm>
          <a:custGeom>
            <a:avLst/>
            <a:gdLst/>
            <a:ahLst/>
            <a:cxnLst/>
            <a:rect l="l" t="t" r="r" b="b"/>
            <a:pathLst>
              <a:path w="5739215" h="2990278">
                <a:moveTo>
                  <a:pt x="0" y="0"/>
                </a:moveTo>
                <a:lnTo>
                  <a:pt x="5739216" y="0"/>
                </a:lnTo>
                <a:lnTo>
                  <a:pt x="5739216" y="2990278"/>
                </a:lnTo>
                <a:lnTo>
                  <a:pt x="0" y="299027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80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b="-91929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5" name="Freeform 5"/>
          <p:cNvSpPr/>
          <p:nvPr/>
        </p:nvSpPr>
        <p:spPr>
          <a:xfrm rot="-5400000">
            <a:off x="15916363" y="878885"/>
            <a:ext cx="5607552" cy="2921678"/>
          </a:xfrm>
          <a:custGeom>
            <a:avLst/>
            <a:gdLst/>
            <a:ahLst/>
            <a:cxnLst/>
            <a:rect l="l" t="t" r="r" b="b"/>
            <a:pathLst>
              <a:path w="5607552" h="2921678">
                <a:moveTo>
                  <a:pt x="0" y="0"/>
                </a:moveTo>
                <a:lnTo>
                  <a:pt x="5607552" y="0"/>
                </a:lnTo>
                <a:lnTo>
                  <a:pt x="5607552" y="2921678"/>
                </a:lnTo>
                <a:lnTo>
                  <a:pt x="0" y="292167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80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b="-91929"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-5632287" y="-6017712"/>
            <a:ext cx="18256325" cy="18256252"/>
            <a:chOff x="0" y="0"/>
            <a:chExt cx="6350000" cy="634997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6"/>
              <a:stretch>
                <a:fillRect l="-35233" r="-41236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37475" y="9889437"/>
            <a:ext cx="1437531" cy="2244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27"/>
              </a:lnSpc>
              <a:spcBef>
                <a:spcPct val="0"/>
              </a:spcBef>
            </a:pPr>
            <a:r>
              <a:rPr lang="en-US" sz="1599" spc="-63">
                <a:solidFill>
                  <a:srgbClr val="FFFFFF"/>
                </a:solidFill>
                <a:latin typeface="Open Sans"/>
              </a:rPr>
              <a:t> rehabilitace.info</a:t>
            </a:r>
          </a:p>
        </p:txBody>
      </p:sp>
      <p:sp>
        <p:nvSpPr>
          <p:cNvPr id="9" name="Freeform 9"/>
          <p:cNvSpPr/>
          <p:nvPr/>
        </p:nvSpPr>
        <p:spPr>
          <a:xfrm>
            <a:off x="8420772" y="1809750"/>
            <a:ext cx="8838528" cy="7089430"/>
          </a:xfrm>
          <a:custGeom>
            <a:avLst/>
            <a:gdLst/>
            <a:ahLst/>
            <a:cxnLst/>
            <a:rect l="l" t="t" r="r" b="b"/>
            <a:pathLst>
              <a:path w="8838528" h="7089430">
                <a:moveTo>
                  <a:pt x="0" y="0"/>
                </a:moveTo>
                <a:lnTo>
                  <a:pt x="8838528" y="0"/>
                </a:lnTo>
                <a:lnTo>
                  <a:pt x="8838528" y="7089430"/>
                </a:lnTo>
                <a:lnTo>
                  <a:pt x="0" y="708943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E27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7827252">
            <a:off x="-2892382" y="1798083"/>
            <a:ext cx="9848743" cy="9848743"/>
          </a:xfrm>
          <a:custGeom>
            <a:avLst/>
            <a:gdLst/>
            <a:ahLst/>
            <a:cxnLst/>
            <a:rect l="l" t="t" r="r" b="b"/>
            <a:pathLst>
              <a:path w="9848743" h="9848743">
                <a:moveTo>
                  <a:pt x="0" y="0"/>
                </a:moveTo>
                <a:lnTo>
                  <a:pt x="9848744" y="0"/>
                </a:lnTo>
                <a:lnTo>
                  <a:pt x="9848744" y="9848743"/>
                </a:lnTo>
                <a:lnTo>
                  <a:pt x="0" y="984874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8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 rot="-5400000">
            <a:off x="9717203" y="2518108"/>
            <a:ext cx="11432174" cy="5956455"/>
          </a:xfrm>
          <a:custGeom>
            <a:avLst/>
            <a:gdLst/>
            <a:ahLst/>
            <a:cxnLst/>
            <a:rect l="l" t="t" r="r" b="b"/>
            <a:pathLst>
              <a:path w="11432174" h="5956455">
                <a:moveTo>
                  <a:pt x="0" y="0"/>
                </a:moveTo>
                <a:lnTo>
                  <a:pt x="11432175" y="0"/>
                </a:lnTo>
                <a:lnTo>
                  <a:pt x="11432175" y="5956455"/>
                </a:lnTo>
                <a:lnTo>
                  <a:pt x="0" y="59564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80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b="-91929"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3890329" y="-219752"/>
            <a:ext cx="10726547" cy="10726504"/>
            <a:chOff x="0" y="0"/>
            <a:chExt cx="6350000" cy="634997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6"/>
              <a:stretch>
                <a:fillRect l="-484" r="-484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6" name="Freeform 6"/>
          <p:cNvSpPr/>
          <p:nvPr/>
        </p:nvSpPr>
        <p:spPr>
          <a:xfrm rot="5400000">
            <a:off x="15689202" y="2141598"/>
            <a:ext cx="5444632" cy="2836793"/>
          </a:xfrm>
          <a:custGeom>
            <a:avLst/>
            <a:gdLst/>
            <a:ahLst/>
            <a:cxnLst/>
            <a:rect l="l" t="t" r="r" b="b"/>
            <a:pathLst>
              <a:path w="5444632" h="2836793">
                <a:moveTo>
                  <a:pt x="0" y="0"/>
                </a:moveTo>
                <a:lnTo>
                  <a:pt x="5444633" y="0"/>
                </a:lnTo>
                <a:lnTo>
                  <a:pt x="5444633" y="2836793"/>
                </a:lnTo>
                <a:lnTo>
                  <a:pt x="0" y="283679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80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b="-91929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7" name="TextBox 7"/>
          <p:cNvSpPr txBox="1"/>
          <p:nvPr/>
        </p:nvSpPr>
        <p:spPr>
          <a:xfrm>
            <a:off x="11402982" y="9593972"/>
            <a:ext cx="6667900" cy="5276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100"/>
              </a:lnSpc>
            </a:pPr>
            <a:r>
              <a:rPr lang="en-US" sz="1400">
                <a:solidFill>
                  <a:srgbClr val="D0C3F1"/>
                </a:solidFill>
                <a:latin typeface="Poppins Light"/>
              </a:rPr>
              <a:t>Seidl Zdeněk, Diagnostická radiologie, Grada,2014, ISBN978-80-247-4546-6, obr1.3.1e, str.112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25986" y="505094"/>
            <a:ext cx="3212009" cy="9292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28"/>
              </a:lnSpc>
              <a:spcBef>
                <a:spcPct val="0"/>
              </a:spcBef>
            </a:pPr>
            <a:r>
              <a:rPr lang="en-US" sz="6600" spc="-263">
                <a:solidFill>
                  <a:srgbClr val="D0C3F1"/>
                </a:solidFill>
                <a:latin typeface="Open Sans"/>
              </a:rPr>
              <a:t>Ischemie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E27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8100000">
            <a:off x="-1738027" y="-3600141"/>
            <a:ext cx="11748068" cy="11748068"/>
          </a:xfrm>
          <a:custGeom>
            <a:avLst/>
            <a:gdLst/>
            <a:ahLst/>
            <a:cxnLst/>
            <a:rect l="l" t="t" r="r" b="b"/>
            <a:pathLst>
              <a:path w="11748068" h="11748068">
                <a:moveTo>
                  <a:pt x="0" y="0"/>
                </a:moveTo>
                <a:lnTo>
                  <a:pt x="11748068" y="0"/>
                </a:lnTo>
                <a:lnTo>
                  <a:pt x="11748068" y="11748067"/>
                </a:lnTo>
                <a:lnTo>
                  <a:pt x="0" y="1174806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8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 rot="-2700000">
            <a:off x="9217083" y="-824826"/>
            <a:ext cx="11936653" cy="11936653"/>
          </a:xfrm>
          <a:custGeom>
            <a:avLst/>
            <a:gdLst/>
            <a:ahLst/>
            <a:cxnLst/>
            <a:rect l="l" t="t" r="r" b="b"/>
            <a:pathLst>
              <a:path w="11936653" h="11936653">
                <a:moveTo>
                  <a:pt x="0" y="0"/>
                </a:moveTo>
                <a:lnTo>
                  <a:pt x="11936653" y="0"/>
                </a:lnTo>
                <a:lnTo>
                  <a:pt x="11936653" y="11936652"/>
                </a:lnTo>
                <a:lnTo>
                  <a:pt x="0" y="1193665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8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4" name="Freeform 4"/>
          <p:cNvSpPr/>
          <p:nvPr/>
        </p:nvSpPr>
        <p:spPr>
          <a:xfrm rot="-5400000">
            <a:off x="-3336047" y="778753"/>
            <a:ext cx="5739215" cy="2990278"/>
          </a:xfrm>
          <a:custGeom>
            <a:avLst/>
            <a:gdLst/>
            <a:ahLst/>
            <a:cxnLst/>
            <a:rect l="l" t="t" r="r" b="b"/>
            <a:pathLst>
              <a:path w="5739215" h="2990278">
                <a:moveTo>
                  <a:pt x="0" y="0"/>
                </a:moveTo>
                <a:lnTo>
                  <a:pt x="5739216" y="0"/>
                </a:lnTo>
                <a:lnTo>
                  <a:pt x="5739216" y="2990278"/>
                </a:lnTo>
                <a:lnTo>
                  <a:pt x="0" y="299027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80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b="-91929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5" name="Freeform 5"/>
          <p:cNvSpPr/>
          <p:nvPr/>
        </p:nvSpPr>
        <p:spPr>
          <a:xfrm rot="5400000">
            <a:off x="15916363" y="6486437"/>
            <a:ext cx="5607552" cy="2921678"/>
          </a:xfrm>
          <a:custGeom>
            <a:avLst/>
            <a:gdLst/>
            <a:ahLst/>
            <a:cxnLst/>
            <a:rect l="l" t="t" r="r" b="b"/>
            <a:pathLst>
              <a:path w="5607552" h="2921678">
                <a:moveTo>
                  <a:pt x="0" y="0"/>
                </a:moveTo>
                <a:lnTo>
                  <a:pt x="5607552" y="0"/>
                </a:lnTo>
                <a:lnTo>
                  <a:pt x="5607552" y="2921678"/>
                </a:lnTo>
                <a:lnTo>
                  <a:pt x="0" y="292167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80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b="-91929"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-4658512" y="2857972"/>
            <a:ext cx="14858116" cy="14858056"/>
            <a:chOff x="0" y="0"/>
            <a:chExt cx="6350000" cy="634997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6"/>
              <a:stretch>
                <a:fillRect l="-12224" r="-21108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485194" y="756891"/>
            <a:ext cx="15013366" cy="1747019"/>
            <a:chOff x="0" y="0"/>
            <a:chExt cx="20017821" cy="2329359"/>
          </a:xfrm>
        </p:grpSpPr>
        <p:sp>
          <p:nvSpPr>
            <p:cNvPr id="9" name="TextBox 9"/>
            <p:cNvSpPr txBox="1"/>
            <p:nvPr/>
          </p:nvSpPr>
          <p:spPr>
            <a:xfrm>
              <a:off x="0" y="-8632"/>
              <a:ext cx="20017821" cy="7239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4320"/>
                </a:lnSpc>
              </a:pPr>
              <a:r>
                <a:rPr lang="en-US" sz="3600" spc="252">
                  <a:solidFill>
                    <a:srgbClr val="D0C3F1"/>
                  </a:solidFill>
                  <a:latin typeface="Poppins Bold Italics"/>
                </a:rPr>
                <a:t>TIA- TRANSITORNÍ ISCHEMICKÁ ATAKA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941140"/>
              <a:ext cx="20017821" cy="133151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4183"/>
                </a:lnSpc>
              </a:pPr>
              <a:r>
                <a:rPr lang="en-US" sz="2789">
                  <a:solidFill>
                    <a:srgbClr val="D0C3F1"/>
                  </a:solidFill>
                  <a:latin typeface="Poppins Light"/>
                </a:rPr>
                <a:t>Tranzitorní (TIA) epizoda neurologické dysfunkce v důsledku fokální mozkové ischémie, která nevyústí do setrvalého mozkového infarktu, typicky trvá méně než 1 hodinu</a:t>
              </a:r>
            </a:p>
          </p:txBody>
        </p:sp>
      </p:grpSp>
      <p:sp>
        <p:nvSpPr>
          <p:cNvPr id="11" name="Freeform 11"/>
          <p:cNvSpPr/>
          <p:nvPr/>
        </p:nvSpPr>
        <p:spPr>
          <a:xfrm>
            <a:off x="5840169" y="2923748"/>
            <a:ext cx="11787717" cy="6630591"/>
          </a:xfrm>
          <a:custGeom>
            <a:avLst/>
            <a:gdLst/>
            <a:ahLst/>
            <a:cxnLst/>
            <a:rect l="l" t="t" r="r" b="b"/>
            <a:pathLst>
              <a:path w="11787717" h="6630591">
                <a:moveTo>
                  <a:pt x="0" y="0"/>
                </a:moveTo>
                <a:lnTo>
                  <a:pt x="11787717" y="0"/>
                </a:lnTo>
                <a:lnTo>
                  <a:pt x="11787717" y="6630591"/>
                </a:lnTo>
                <a:lnTo>
                  <a:pt x="0" y="663059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2" name="TextBox 12"/>
          <p:cNvSpPr txBox="1"/>
          <p:nvPr/>
        </p:nvSpPr>
        <p:spPr>
          <a:xfrm>
            <a:off x="8666766" y="9753717"/>
            <a:ext cx="8961120" cy="228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800"/>
              </a:lnSpc>
            </a:pPr>
            <a:r>
              <a:rPr lang="en-US" sz="1500" spc="-59">
                <a:solidFill>
                  <a:srgbClr val="FFFFFF"/>
                </a:solidFill>
                <a:latin typeface="Open Sans"/>
              </a:rPr>
              <a:t>https://watchlearnlive.heart.org/index.php?moduleSelect=tisatk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E27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8100000">
            <a:off x="-3021944" y="-5709630"/>
            <a:ext cx="11748068" cy="11748068"/>
          </a:xfrm>
          <a:custGeom>
            <a:avLst/>
            <a:gdLst/>
            <a:ahLst/>
            <a:cxnLst/>
            <a:rect l="l" t="t" r="r" b="b"/>
            <a:pathLst>
              <a:path w="11748068" h="11748068">
                <a:moveTo>
                  <a:pt x="0" y="0"/>
                </a:moveTo>
                <a:lnTo>
                  <a:pt x="11748067" y="0"/>
                </a:lnTo>
                <a:lnTo>
                  <a:pt x="11748067" y="11748068"/>
                </a:lnTo>
                <a:lnTo>
                  <a:pt x="0" y="1174806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8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 rot="-2700000">
            <a:off x="9217080" y="-824823"/>
            <a:ext cx="11936653" cy="11936653"/>
          </a:xfrm>
          <a:custGeom>
            <a:avLst/>
            <a:gdLst/>
            <a:ahLst/>
            <a:cxnLst/>
            <a:rect l="l" t="t" r="r" b="b"/>
            <a:pathLst>
              <a:path w="11936653" h="11936653">
                <a:moveTo>
                  <a:pt x="0" y="0"/>
                </a:moveTo>
                <a:lnTo>
                  <a:pt x="11936653" y="0"/>
                </a:lnTo>
                <a:lnTo>
                  <a:pt x="11936653" y="11936652"/>
                </a:lnTo>
                <a:lnTo>
                  <a:pt x="0" y="1193665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8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4" name="Freeform 4"/>
          <p:cNvSpPr/>
          <p:nvPr/>
        </p:nvSpPr>
        <p:spPr>
          <a:xfrm rot="-5400000">
            <a:off x="-3336047" y="778753"/>
            <a:ext cx="5739215" cy="2990278"/>
          </a:xfrm>
          <a:custGeom>
            <a:avLst/>
            <a:gdLst/>
            <a:ahLst/>
            <a:cxnLst/>
            <a:rect l="l" t="t" r="r" b="b"/>
            <a:pathLst>
              <a:path w="5739215" h="2990278">
                <a:moveTo>
                  <a:pt x="0" y="0"/>
                </a:moveTo>
                <a:lnTo>
                  <a:pt x="5739216" y="0"/>
                </a:lnTo>
                <a:lnTo>
                  <a:pt x="5739216" y="2990278"/>
                </a:lnTo>
                <a:lnTo>
                  <a:pt x="0" y="299027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80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b="-91929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5" name="Freeform 5"/>
          <p:cNvSpPr/>
          <p:nvPr/>
        </p:nvSpPr>
        <p:spPr>
          <a:xfrm rot="5400000">
            <a:off x="15916363" y="6486437"/>
            <a:ext cx="5607552" cy="2921678"/>
          </a:xfrm>
          <a:custGeom>
            <a:avLst/>
            <a:gdLst/>
            <a:ahLst/>
            <a:cxnLst/>
            <a:rect l="l" t="t" r="r" b="b"/>
            <a:pathLst>
              <a:path w="5607552" h="2921678">
                <a:moveTo>
                  <a:pt x="0" y="0"/>
                </a:moveTo>
                <a:lnTo>
                  <a:pt x="5607552" y="0"/>
                </a:lnTo>
                <a:lnTo>
                  <a:pt x="5607552" y="2921678"/>
                </a:lnTo>
                <a:lnTo>
                  <a:pt x="0" y="292167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80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b="-91929"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-2865738" y="2593349"/>
            <a:ext cx="12678611" cy="12678560"/>
            <a:chOff x="0" y="0"/>
            <a:chExt cx="6350000" cy="634997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6"/>
              <a:stretch>
                <a:fillRect l="-16666" r="-16666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7345593" y="653167"/>
            <a:ext cx="10942407" cy="3238908"/>
            <a:chOff x="0" y="-8632"/>
            <a:chExt cx="14589876" cy="4318544"/>
          </a:xfrm>
        </p:grpSpPr>
        <p:sp>
          <p:nvSpPr>
            <p:cNvPr id="9" name="TextBox 9"/>
            <p:cNvSpPr txBox="1"/>
            <p:nvPr/>
          </p:nvSpPr>
          <p:spPr>
            <a:xfrm>
              <a:off x="0" y="-8632"/>
              <a:ext cx="14589876" cy="7352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320"/>
                </a:lnSpc>
              </a:pPr>
              <a:r>
                <a:rPr lang="en-US" sz="3600" spc="252" dirty="0">
                  <a:solidFill>
                    <a:srgbClr val="D0C3F1"/>
                  </a:solidFill>
                  <a:latin typeface="Poppins Bold Italics"/>
                </a:rPr>
                <a:t>CMP ISCHEMICKÉ</a:t>
              </a:r>
              <a:r>
                <a:rPr lang="cs-CZ" sz="3600" spc="252" dirty="0">
                  <a:solidFill>
                    <a:srgbClr val="D0C3F1"/>
                  </a:solidFill>
                  <a:latin typeface="Poppins Bold Italics"/>
                </a:rPr>
                <a:t>- perinatálně vzniklé</a:t>
              </a:r>
              <a:endParaRPr lang="en-US" sz="3600" spc="252" dirty="0">
                <a:solidFill>
                  <a:srgbClr val="D0C3F1"/>
                </a:solidFill>
                <a:latin typeface="Poppins Bold Italics"/>
              </a:endParaRP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960191"/>
              <a:ext cx="14589876" cy="334972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474976" lvl="1" indent="-237488">
                <a:lnSpc>
                  <a:spcPts val="3299"/>
                </a:lnSpc>
                <a:buFont typeface="Arial"/>
                <a:buChar char="•"/>
              </a:pPr>
              <a:r>
                <a:rPr lang="en-US" sz="2199" dirty="0" err="1">
                  <a:solidFill>
                    <a:srgbClr val="D0C3F1"/>
                  </a:solidFill>
                  <a:latin typeface="Poppins Light"/>
                </a:rPr>
                <a:t>Nejrizikovější</a:t>
              </a:r>
              <a:r>
                <a:rPr lang="en-US" sz="2199" dirty="0">
                  <a:solidFill>
                    <a:srgbClr val="D0C3F1"/>
                  </a:solidFill>
                  <a:latin typeface="Poppins Light"/>
                </a:rPr>
                <a:t> </a:t>
              </a:r>
              <a:r>
                <a:rPr lang="en-US" sz="2199" dirty="0" err="1">
                  <a:solidFill>
                    <a:srgbClr val="D0C3F1"/>
                  </a:solidFill>
                  <a:latin typeface="Poppins Light"/>
                </a:rPr>
                <a:t>skupina</a:t>
              </a:r>
              <a:r>
                <a:rPr lang="en-US" sz="2199" dirty="0">
                  <a:solidFill>
                    <a:srgbClr val="D0C3F1"/>
                  </a:solidFill>
                  <a:latin typeface="Poppins Light"/>
                </a:rPr>
                <a:t> pro </a:t>
              </a:r>
              <a:r>
                <a:rPr lang="en-US" sz="2199" dirty="0" err="1">
                  <a:solidFill>
                    <a:srgbClr val="D0C3F1"/>
                  </a:solidFill>
                  <a:latin typeface="Poppins Light"/>
                </a:rPr>
                <a:t>iCMP</a:t>
              </a:r>
              <a:r>
                <a:rPr lang="en-US" sz="2199" dirty="0">
                  <a:solidFill>
                    <a:srgbClr val="D0C3F1"/>
                  </a:solidFill>
                  <a:latin typeface="Poppins Light"/>
                </a:rPr>
                <a:t>, 5x </a:t>
              </a:r>
              <a:r>
                <a:rPr lang="en-US" sz="2199" dirty="0" err="1">
                  <a:solidFill>
                    <a:srgbClr val="D0C3F1"/>
                  </a:solidFill>
                  <a:latin typeface="Poppins Light"/>
                </a:rPr>
                <a:t>vyšší</a:t>
              </a:r>
              <a:r>
                <a:rPr lang="en-US" sz="2199" dirty="0">
                  <a:solidFill>
                    <a:srgbClr val="D0C3F1"/>
                  </a:solidFill>
                  <a:latin typeface="Poppins Light"/>
                </a:rPr>
                <a:t> incidence v </a:t>
              </a:r>
              <a:r>
                <a:rPr lang="en-US" sz="2199" dirty="0" err="1">
                  <a:solidFill>
                    <a:srgbClr val="D0C3F1"/>
                  </a:solidFill>
                  <a:latin typeface="Poppins Light"/>
                </a:rPr>
                <a:t>dětské</a:t>
              </a:r>
              <a:r>
                <a:rPr lang="en-US" sz="2199" dirty="0">
                  <a:solidFill>
                    <a:srgbClr val="D0C3F1"/>
                  </a:solidFill>
                  <a:latin typeface="Poppins Light"/>
                </a:rPr>
                <a:t> </a:t>
              </a:r>
              <a:r>
                <a:rPr lang="en-US" sz="2199" dirty="0" err="1">
                  <a:solidFill>
                    <a:srgbClr val="D0C3F1"/>
                  </a:solidFill>
                  <a:latin typeface="Poppins Light"/>
                </a:rPr>
                <a:t>populaci</a:t>
              </a:r>
              <a:endParaRPr lang="en-US" sz="2199" dirty="0">
                <a:solidFill>
                  <a:srgbClr val="D0C3F1"/>
                </a:solidFill>
                <a:latin typeface="Poppins Light"/>
              </a:endParaRPr>
            </a:p>
            <a:p>
              <a:pPr marL="474976" lvl="1" indent="-237488">
                <a:lnSpc>
                  <a:spcPts val="3299"/>
                </a:lnSpc>
                <a:buFont typeface="Arial"/>
                <a:buChar char="•"/>
              </a:pPr>
              <a:r>
                <a:rPr lang="en-US" sz="2199" dirty="0">
                  <a:solidFill>
                    <a:srgbClr val="D0C3F1"/>
                  </a:solidFill>
                  <a:latin typeface="Poppins Light"/>
                </a:rPr>
                <a:t>Od 20. </a:t>
              </a:r>
              <a:r>
                <a:rPr lang="en-US" sz="2199" dirty="0" err="1">
                  <a:solidFill>
                    <a:srgbClr val="D0C3F1"/>
                  </a:solidFill>
                  <a:latin typeface="Poppins Light"/>
                </a:rPr>
                <a:t>týdne</a:t>
              </a:r>
              <a:r>
                <a:rPr lang="en-US" sz="2199" dirty="0">
                  <a:solidFill>
                    <a:srgbClr val="D0C3F1"/>
                  </a:solidFill>
                  <a:latin typeface="Poppins Light"/>
                </a:rPr>
                <a:t> </a:t>
              </a:r>
              <a:r>
                <a:rPr lang="en-US" sz="2199" dirty="0" err="1">
                  <a:solidFill>
                    <a:srgbClr val="D0C3F1"/>
                  </a:solidFill>
                  <a:latin typeface="Poppins Light"/>
                </a:rPr>
                <a:t>gestace</a:t>
              </a:r>
              <a:r>
                <a:rPr lang="en-US" sz="2199" dirty="0">
                  <a:solidFill>
                    <a:srgbClr val="D0C3F1"/>
                  </a:solidFill>
                  <a:latin typeface="Poppins Light"/>
                </a:rPr>
                <a:t> do 28. </a:t>
              </a:r>
              <a:r>
                <a:rPr lang="en-US" sz="2199" dirty="0" err="1">
                  <a:solidFill>
                    <a:srgbClr val="D0C3F1"/>
                  </a:solidFill>
                  <a:latin typeface="Poppins Light"/>
                </a:rPr>
                <a:t>dne</a:t>
              </a:r>
              <a:r>
                <a:rPr lang="en-US" sz="2199" dirty="0">
                  <a:solidFill>
                    <a:srgbClr val="D0C3F1"/>
                  </a:solidFill>
                  <a:latin typeface="Poppins Light"/>
                </a:rPr>
                <a:t> </a:t>
              </a:r>
              <a:r>
                <a:rPr lang="en-US" sz="2199" dirty="0" err="1">
                  <a:solidFill>
                    <a:srgbClr val="D0C3F1"/>
                  </a:solidFill>
                  <a:latin typeface="Poppins Light"/>
                </a:rPr>
                <a:t>života</a:t>
              </a:r>
              <a:endParaRPr lang="en-US" sz="2199" dirty="0">
                <a:solidFill>
                  <a:srgbClr val="D0C3F1"/>
                </a:solidFill>
                <a:latin typeface="Poppins Light"/>
              </a:endParaRPr>
            </a:p>
            <a:p>
              <a:pPr marL="474976" lvl="1" indent="-237488">
                <a:lnSpc>
                  <a:spcPts val="3299"/>
                </a:lnSpc>
                <a:buFont typeface="Arial"/>
                <a:buChar char="•"/>
              </a:pPr>
              <a:r>
                <a:rPr lang="en-US" sz="2199" dirty="0" err="1">
                  <a:solidFill>
                    <a:srgbClr val="D0C3F1"/>
                  </a:solidFill>
                  <a:latin typeface="Poppins Light"/>
                </a:rPr>
                <a:t>Příčina</a:t>
              </a:r>
              <a:r>
                <a:rPr lang="en-US" sz="2199" dirty="0">
                  <a:solidFill>
                    <a:srgbClr val="D0C3F1"/>
                  </a:solidFill>
                  <a:latin typeface="Poppins Light"/>
                </a:rPr>
                <a:t> – </a:t>
              </a:r>
              <a:r>
                <a:rPr lang="en-US" sz="2199" dirty="0" err="1">
                  <a:solidFill>
                    <a:srgbClr val="D0C3F1"/>
                  </a:solidFill>
                  <a:latin typeface="Poppins Light"/>
                </a:rPr>
                <a:t>trombembolizace</a:t>
              </a:r>
              <a:r>
                <a:rPr lang="en-US" sz="2199" dirty="0">
                  <a:solidFill>
                    <a:srgbClr val="D0C3F1"/>
                  </a:solidFill>
                  <a:latin typeface="Poppins Light"/>
                </a:rPr>
                <a:t> ( </a:t>
              </a:r>
              <a:r>
                <a:rPr lang="en-US" sz="2199" dirty="0" err="1">
                  <a:solidFill>
                    <a:srgbClr val="D0C3F1"/>
                  </a:solidFill>
                  <a:latin typeface="Poppins Light"/>
                </a:rPr>
                <a:t>patologie</a:t>
              </a:r>
              <a:r>
                <a:rPr lang="en-US" sz="2199" dirty="0">
                  <a:solidFill>
                    <a:srgbClr val="D0C3F1"/>
                  </a:solidFill>
                  <a:latin typeface="Poppins Light"/>
                </a:rPr>
                <a:t> </a:t>
              </a:r>
              <a:r>
                <a:rPr lang="en-US" sz="2199" dirty="0" err="1">
                  <a:solidFill>
                    <a:srgbClr val="D0C3F1"/>
                  </a:solidFill>
                  <a:latin typeface="Poppins Light"/>
                </a:rPr>
                <a:t>placenty,VCC</a:t>
              </a:r>
              <a:r>
                <a:rPr lang="en-US" sz="2199" dirty="0">
                  <a:solidFill>
                    <a:srgbClr val="D0C3F1"/>
                  </a:solidFill>
                  <a:latin typeface="Poppins Light"/>
                </a:rPr>
                <a:t>) , </a:t>
              </a:r>
              <a:r>
                <a:rPr lang="en-US" sz="2199" dirty="0" err="1">
                  <a:solidFill>
                    <a:srgbClr val="D0C3F1"/>
                  </a:solidFill>
                  <a:latin typeface="Poppins Light"/>
                </a:rPr>
                <a:t>koagulopatie</a:t>
              </a:r>
              <a:r>
                <a:rPr lang="en-US" sz="2199" dirty="0">
                  <a:solidFill>
                    <a:srgbClr val="D0C3F1"/>
                  </a:solidFill>
                  <a:latin typeface="Poppins Light"/>
                </a:rPr>
                <a:t>, </a:t>
              </a:r>
            </a:p>
            <a:p>
              <a:pPr marL="474976" lvl="1" indent="-237488">
                <a:lnSpc>
                  <a:spcPts val="3299"/>
                </a:lnSpc>
                <a:buFont typeface="Arial"/>
                <a:buChar char="•"/>
              </a:pPr>
              <a:r>
                <a:rPr lang="en-US" sz="2199" spc="-85" dirty="0" err="1">
                  <a:solidFill>
                    <a:srgbClr val="D0C3F1"/>
                  </a:solidFill>
                  <a:latin typeface="Poppins Light"/>
                </a:rPr>
                <a:t>preeklampsie</a:t>
              </a:r>
              <a:r>
                <a:rPr lang="en-US" sz="2199" spc="-85" dirty="0">
                  <a:solidFill>
                    <a:srgbClr val="D0C3F1"/>
                  </a:solidFill>
                  <a:latin typeface="Poppins Light"/>
                </a:rPr>
                <a:t>, GDM, </a:t>
              </a:r>
              <a:r>
                <a:rPr lang="en-US" sz="2199" spc="-85" dirty="0" err="1">
                  <a:solidFill>
                    <a:srgbClr val="D0C3F1"/>
                  </a:solidFill>
                  <a:latin typeface="Poppins Light"/>
                </a:rPr>
                <a:t>abrupce</a:t>
              </a:r>
              <a:r>
                <a:rPr lang="en-US" sz="2199" spc="-85" dirty="0">
                  <a:solidFill>
                    <a:srgbClr val="D0C3F1"/>
                  </a:solidFill>
                  <a:latin typeface="Poppins Light"/>
                </a:rPr>
                <a:t> </a:t>
              </a:r>
              <a:r>
                <a:rPr lang="en-US" sz="2199" spc="-85" dirty="0" err="1">
                  <a:solidFill>
                    <a:srgbClr val="D0C3F1"/>
                  </a:solidFill>
                  <a:latin typeface="Poppins Light"/>
                </a:rPr>
                <a:t>placenty</a:t>
              </a:r>
              <a:r>
                <a:rPr lang="en-US" sz="2199" spc="-85" dirty="0">
                  <a:solidFill>
                    <a:srgbClr val="D0C3F1"/>
                  </a:solidFill>
                  <a:latin typeface="Poppins Light"/>
                </a:rPr>
                <a:t>, </a:t>
              </a:r>
              <a:r>
                <a:rPr lang="en-US" sz="2199" spc="-85" dirty="0" err="1">
                  <a:solidFill>
                    <a:srgbClr val="D0C3F1"/>
                  </a:solidFill>
                  <a:latin typeface="Poppins Light"/>
                </a:rPr>
                <a:t>abúzus</a:t>
              </a:r>
              <a:r>
                <a:rPr lang="en-US" sz="2199" spc="-85" dirty="0">
                  <a:solidFill>
                    <a:srgbClr val="D0C3F1"/>
                  </a:solidFill>
                  <a:latin typeface="Poppins Light"/>
                </a:rPr>
                <a:t> v </a:t>
              </a:r>
              <a:r>
                <a:rPr lang="en-US" sz="2199" spc="-85" dirty="0" err="1">
                  <a:solidFill>
                    <a:srgbClr val="D0C3F1"/>
                  </a:solidFill>
                  <a:latin typeface="Poppins Light"/>
                </a:rPr>
                <a:t>graviditě</a:t>
              </a:r>
              <a:r>
                <a:rPr lang="en-US" sz="2199" spc="-85" dirty="0">
                  <a:solidFill>
                    <a:srgbClr val="D0C3F1"/>
                  </a:solidFill>
                  <a:latin typeface="Poppins Light"/>
                </a:rPr>
                <a:t>, </a:t>
              </a:r>
              <a:r>
                <a:rPr lang="en-US" sz="2199" spc="-85" dirty="0" err="1">
                  <a:solidFill>
                    <a:srgbClr val="D0C3F1"/>
                  </a:solidFill>
                  <a:latin typeface="Poppins Light"/>
                </a:rPr>
                <a:t>sepse</a:t>
              </a:r>
              <a:r>
                <a:rPr lang="en-US" sz="2199" spc="-85" dirty="0">
                  <a:solidFill>
                    <a:srgbClr val="D0C3F1"/>
                  </a:solidFill>
                  <a:latin typeface="Poppins Light"/>
                </a:rPr>
                <a:t> …</a:t>
              </a:r>
            </a:p>
            <a:p>
              <a:pPr marL="474976" lvl="1" indent="-237488">
                <a:lnSpc>
                  <a:spcPts val="3299"/>
                </a:lnSpc>
                <a:buFont typeface="Arial"/>
                <a:buChar char="•"/>
              </a:pPr>
              <a:r>
                <a:rPr lang="en-US" sz="2199" dirty="0" err="1">
                  <a:solidFill>
                    <a:srgbClr val="D0C3F1"/>
                  </a:solidFill>
                  <a:latin typeface="Poppins Light"/>
                </a:rPr>
                <a:t>Manifestace</a:t>
              </a:r>
              <a:r>
                <a:rPr lang="en-US" sz="2199" dirty="0">
                  <a:solidFill>
                    <a:srgbClr val="D0C3F1"/>
                  </a:solidFill>
                  <a:latin typeface="Poppins Light"/>
                </a:rPr>
                <a:t> - </a:t>
              </a:r>
              <a:r>
                <a:rPr lang="en-US" sz="2199" dirty="0" err="1">
                  <a:solidFill>
                    <a:srgbClr val="D0C3F1"/>
                  </a:solidFill>
                  <a:latin typeface="Poppins Light"/>
                </a:rPr>
                <a:t>dráždivost</a:t>
              </a:r>
              <a:r>
                <a:rPr lang="en-US" sz="2199" dirty="0">
                  <a:solidFill>
                    <a:srgbClr val="D0C3F1"/>
                  </a:solidFill>
                  <a:latin typeface="Poppins Light"/>
                </a:rPr>
                <a:t>, </a:t>
              </a:r>
              <a:r>
                <a:rPr lang="en-US" sz="2199" dirty="0" err="1">
                  <a:solidFill>
                    <a:srgbClr val="D0C3F1"/>
                  </a:solidFill>
                  <a:latin typeface="Poppins Light"/>
                </a:rPr>
                <a:t>apatie</a:t>
              </a:r>
              <a:r>
                <a:rPr lang="en-US" sz="2199" dirty="0">
                  <a:solidFill>
                    <a:srgbClr val="D0C3F1"/>
                  </a:solidFill>
                  <a:latin typeface="Poppins Light"/>
                </a:rPr>
                <a:t>, </a:t>
              </a:r>
              <a:r>
                <a:rPr lang="en-US" sz="2199" dirty="0" err="1">
                  <a:solidFill>
                    <a:srgbClr val="D0C3F1"/>
                  </a:solidFill>
                  <a:latin typeface="Poppins Light"/>
                </a:rPr>
                <a:t>třes</a:t>
              </a:r>
              <a:r>
                <a:rPr lang="en-US" sz="2199" dirty="0">
                  <a:solidFill>
                    <a:srgbClr val="D0C3F1"/>
                  </a:solidFill>
                  <a:latin typeface="Poppins Light"/>
                </a:rPr>
                <a:t> , </a:t>
              </a:r>
              <a:r>
                <a:rPr lang="en-US" sz="2199" dirty="0" err="1">
                  <a:solidFill>
                    <a:srgbClr val="D0C3F1"/>
                  </a:solidFill>
                  <a:latin typeface="Poppins Light"/>
                </a:rPr>
                <a:t>apnoické</a:t>
              </a:r>
              <a:r>
                <a:rPr lang="en-US" sz="2199" dirty="0">
                  <a:solidFill>
                    <a:srgbClr val="D0C3F1"/>
                  </a:solidFill>
                  <a:latin typeface="Poppins Light"/>
                </a:rPr>
                <a:t> </a:t>
              </a:r>
              <a:r>
                <a:rPr lang="en-US" sz="2199" dirty="0" err="1">
                  <a:solidFill>
                    <a:srgbClr val="D0C3F1"/>
                  </a:solidFill>
                  <a:latin typeface="Poppins Light"/>
                </a:rPr>
                <a:t>pauzy</a:t>
              </a:r>
              <a:r>
                <a:rPr lang="en-US" sz="2199" dirty="0">
                  <a:solidFill>
                    <a:srgbClr val="D0C3F1"/>
                  </a:solidFill>
                  <a:latin typeface="Poppins Light"/>
                </a:rPr>
                <a:t>, </a:t>
              </a:r>
              <a:r>
                <a:rPr lang="en-US" sz="2199" spc="-85" dirty="0" err="1">
                  <a:solidFill>
                    <a:srgbClr val="D0C3F1"/>
                  </a:solidFill>
                  <a:latin typeface="Poppins Light"/>
                </a:rPr>
                <a:t>hemiparesa</a:t>
              </a:r>
              <a:r>
                <a:rPr lang="en-US" sz="2199" spc="-85" dirty="0">
                  <a:solidFill>
                    <a:srgbClr val="D0C3F1"/>
                  </a:solidFill>
                  <a:latin typeface="Poppins Light"/>
                </a:rPr>
                <a:t> </a:t>
              </a:r>
            </a:p>
            <a:p>
              <a:pPr>
                <a:lnSpc>
                  <a:spcPts val="3299"/>
                </a:lnSpc>
              </a:pPr>
              <a:endParaRPr lang="en-US" sz="2199" spc="-85" dirty="0">
                <a:solidFill>
                  <a:srgbClr val="D0C3F1"/>
                </a:solidFill>
                <a:latin typeface="Poppins Ligh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E27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8100000">
            <a:off x="-3021944" y="-5709630"/>
            <a:ext cx="11748068" cy="11748068"/>
          </a:xfrm>
          <a:custGeom>
            <a:avLst/>
            <a:gdLst/>
            <a:ahLst/>
            <a:cxnLst/>
            <a:rect l="l" t="t" r="r" b="b"/>
            <a:pathLst>
              <a:path w="11748068" h="11748068">
                <a:moveTo>
                  <a:pt x="0" y="0"/>
                </a:moveTo>
                <a:lnTo>
                  <a:pt x="11748067" y="0"/>
                </a:lnTo>
                <a:lnTo>
                  <a:pt x="11748067" y="11748068"/>
                </a:lnTo>
                <a:lnTo>
                  <a:pt x="0" y="1174806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8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 rot="-2700000">
            <a:off x="9217083" y="-824826"/>
            <a:ext cx="11936653" cy="11936653"/>
          </a:xfrm>
          <a:custGeom>
            <a:avLst/>
            <a:gdLst/>
            <a:ahLst/>
            <a:cxnLst/>
            <a:rect l="l" t="t" r="r" b="b"/>
            <a:pathLst>
              <a:path w="11936653" h="11936653">
                <a:moveTo>
                  <a:pt x="0" y="0"/>
                </a:moveTo>
                <a:lnTo>
                  <a:pt x="11936653" y="0"/>
                </a:lnTo>
                <a:lnTo>
                  <a:pt x="11936653" y="11936652"/>
                </a:lnTo>
                <a:lnTo>
                  <a:pt x="0" y="1193665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8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4" name="Freeform 4"/>
          <p:cNvSpPr/>
          <p:nvPr/>
        </p:nvSpPr>
        <p:spPr>
          <a:xfrm rot="-5400000">
            <a:off x="-3336047" y="778753"/>
            <a:ext cx="5739215" cy="2990278"/>
          </a:xfrm>
          <a:custGeom>
            <a:avLst/>
            <a:gdLst/>
            <a:ahLst/>
            <a:cxnLst/>
            <a:rect l="l" t="t" r="r" b="b"/>
            <a:pathLst>
              <a:path w="5739215" h="2990278">
                <a:moveTo>
                  <a:pt x="0" y="0"/>
                </a:moveTo>
                <a:lnTo>
                  <a:pt x="5739216" y="0"/>
                </a:lnTo>
                <a:lnTo>
                  <a:pt x="5739216" y="2990278"/>
                </a:lnTo>
                <a:lnTo>
                  <a:pt x="0" y="299027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80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b="-91929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5" name="Freeform 5"/>
          <p:cNvSpPr/>
          <p:nvPr/>
        </p:nvSpPr>
        <p:spPr>
          <a:xfrm rot="5400000">
            <a:off x="15916363" y="6486437"/>
            <a:ext cx="5607552" cy="2921678"/>
          </a:xfrm>
          <a:custGeom>
            <a:avLst/>
            <a:gdLst/>
            <a:ahLst/>
            <a:cxnLst/>
            <a:rect l="l" t="t" r="r" b="b"/>
            <a:pathLst>
              <a:path w="5607552" h="2921678">
                <a:moveTo>
                  <a:pt x="0" y="0"/>
                </a:moveTo>
                <a:lnTo>
                  <a:pt x="5607552" y="0"/>
                </a:lnTo>
                <a:lnTo>
                  <a:pt x="5607552" y="2921678"/>
                </a:lnTo>
                <a:lnTo>
                  <a:pt x="0" y="292167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80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b="-91929"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2335182" y="-6174876"/>
            <a:ext cx="12678611" cy="12678560"/>
            <a:chOff x="0" y="0"/>
            <a:chExt cx="6350000" cy="634997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6"/>
              <a:stretch>
                <a:fillRect l="-16666" r="-16666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3410958" y="6698262"/>
            <a:ext cx="10942407" cy="3588738"/>
            <a:chOff x="0" y="0"/>
            <a:chExt cx="14589876" cy="4784984"/>
          </a:xfrm>
        </p:grpSpPr>
        <p:sp>
          <p:nvSpPr>
            <p:cNvPr id="9" name="TextBox 9"/>
            <p:cNvSpPr txBox="1"/>
            <p:nvPr/>
          </p:nvSpPr>
          <p:spPr>
            <a:xfrm>
              <a:off x="0" y="-8632"/>
              <a:ext cx="14589876" cy="7239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20"/>
                </a:lnSpc>
              </a:pPr>
              <a:r>
                <a:rPr lang="en-US" sz="3600" spc="252">
                  <a:solidFill>
                    <a:srgbClr val="D0C3F1"/>
                  </a:solidFill>
                  <a:latin typeface="Poppins Bold Italics"/>
                </a:rPr>
                <a:t>TROMBOSA SPLAVŮ- venosní infarkt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960190"/>
              <a:ext cx="14589876" cy="376809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474976" lvl="1" indent="-237488" algn="ctr">
                <a:lnSpc>
                  <a:spcPts val="3299"/>
                </a:lnSpc>
                <a:buFont typeface="Arial"/>
                <a:buChar char="•"/>
              </a:pPr>
              <a:r>
                <a:rPr lang="en-US" sz="2199">
                  <a:solidFill>
                    <a:srgbClr val="D0C3F1"/>
                  </a:solidFill>
                  <a:latin typeface="Poppins Light"/>
                </a:rPr>
                <a:t>Až 40% v novorozeneckém období</a:t>
              </a:r>
            </a:p>
            <a:p>
              <a:pPr marL="474976" lvl="1" indent="-237488" algn="ctr">
                <a:lnSpc>
                  <a:spcPts val="3299"/>
                </a:lnSpc>
                <a:buFont typeface="Arial"/>
                <a:buChar char="•"/>
              </a:pPr>
              <a:r>
                <a:rPr lang="en-US" sz="2199">
                  <a:solidFill>
                    <a:srgbClr val="D0C3F1"/>
                  </a:solidFill>
                  <a:latin typeface="Poppins Light"/>
                </a:rPr>
                <a:t>Projevy – akutní x chronické x subakutní</a:t>
              </a:r>
            </a:p>
            <a:p>
              <a:pPr marL="474976" lvl="1" indent="-237488" algn="ctr">
                <a:lnSpc>
                  <a:spcPts val="3299"/>
                </a:lnSpc>
                <a:buFont typeface="Arial"/>
                <a:buChar char="•"/>
              </a:pPr>
              <a:r>
                <a:rPr lang="en-US" sz="2199" spc="-85">
                  <a:solidFill>
                    <a:srgbClr val="D0C3F1"/>
                  </a:solidFill>
                  <a:latin typeface="Poppins Light"/>
                </a:rPr>
                <a:t>bolest hlavy, nauzea, zvracení , alterace vědomí, symptomatický EP záchvat </a:t>
              </a:r>
            </a:p>
            <a:p>
              <a:pPr marL="474976" lvl="1" indent="-237488" algn="ctr">
                <a:lnSpc>
                  <a:spcPts val="3299"/>
                </a:lnSpc>
                <a:buFont typeface="Arial"/>
                <a:buChar char="•"/>
              </a:pPr>
              <a:r>
                <a:rPr lang="en-US" sz="2199">
                  <a:solidFill>
                    <a:srgbClr val="D0C3F1"/>
                  </a:solidFill>
                  <a:latin typeface="Poppins Light"/>
                </a:rPr>
                <a:t> při výrazném uzávěru - ložisková neurologická symptomatika</a:t>
              </a:r>
            </a:p>
            <a:p>
              <a:pPr marL="474976" lvl="1" indent="-237488" algn="ctr">
                <a:lnSpc>
                  <a:spcPts val="3299"/>
                </a:lnSpc>
                <a:buFont typeface="Arial"/>
                <a:buChar char="•"/>
              </a:pPr>
              <a:r>
                <a:rPr lang="en-US" sz="2199">
                  <a:solidFill>
                    <a:srgbClr val="D0C3F1"/>
                  </a:solidFill>
                  <a:latin typeface="Poppins Light"/>
                </a:rPr>
                <a:t>Příčiny: VCC , chronická anémie , infekce v oblasti hlavy a krku (meningitidy, sepse, otitidy..), autoimunní onemocnění, malignity</a:t>
              </a:r>
            </a:p>
            <a:p>
              <a:pPr algn="ctr">
                <a:lnSpc>
                  <a:spcPts val="3299"/>
                </a:lnSpc>
              </a:pPr>
              <a:endParaRPr lang="en-US" sz="2199">
                <a:solidFill>
                  <a:srgbClr val="D0C3F1"/>
                </a:solidFill>
                <a:latin typeface="Poppins Ligh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1D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8100000">
            <a:off x="-2768800" y="-3422799"/>
            <a:ext cx="12529350" cy="12529350"/>
          </a:xfrm>
          <a:custGeom>
            <a:avLst/>
            <a:gdLst/>
            <a:ahLst/>
            <a:cxnLst/>
            <a:rect l="l" t="t" r="r" b="b"/>
            <a:pathLst>
              <a:path w="12529350" h="12529350">
                <a:moveTo>
                  <a:pt x="0" y="0"/>
                </a:moveTo>
                <a:lnTo>
                  <a:pt x="12529350" y="0"/>
                </a:lnTo>
                <a:lnTo>
                  <a:pt x="12529350" y="12529350"/>
                </a:lnTo>
                <a:lnTo>
                  <a:pt x="0" y="1252935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8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 rot="-2700000">
            <a:off x="11689954" y="3517504"/>
            <a:ext cx="8245768" cy="8245768"/>
          </a:xfrm>
          <a:custGeom>
            <a:avLst/>
            <a:gdLst/>
            <a:ahLst/>
            <a:cxnLst/>
            <a:rect l="l" t="t" r="r" b="b"/>
            <a:pathLst>
              <a:path w="8245768" h="8245768">
                <a:moveTo>
                  <a:pt x="0" y="0"/>
                </a:moveTo>
                <a:lnTo>
                  <a:pt x="8245768" y="0"/>
                </a:lnTo>
                <a:lnTo>
                  <a:pt x="8245768" y="8245768"/>
                </a:lnTo>
                <a:lnTo>
                  <a:pt x="0" y="824576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8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4" name="Freeform 4"/>
          <p:cNvSpPr/>
          <p:nvPr/>
        </p:nvSpPr>
        <p:spPr>
          <a:xfrm rot="5400000">
            <a:off x="-3336047" y="6517969"/>
            <a:ext cx="5739215" cy="2990278"/>
          </a:xfrm>
          <a:custGeom>
            <a:avLst/>
            <a:gdLst/>
            <a:ahLst/>
            <a:cxnLst/>
            <a:rect l="l" t="t" r="r" b="b"/>
            <a:pathLst>
              <a:path w="5739215" h="2990278">
                <a:moveTo>
                  <a:pt x="0" y="0"/>
                </a:moveTo>
                <a:lnTo>
                  <a:pt x="5739216" y="0"/>
                </a:lnTo>
                <a:lnTo>
                  <a:pt x="5739216" y="2990278"/>
                </a:lnTo>
                <a:lnTo>
                  <a:pt x="0" y="299027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80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b="-91929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5" name="Freeform 5"/>
          <p:cNvSpPr/>
          <p:nvPr/>
        </p:nvSpPr>
        <p:spPr>
          <a:xfrm rot="-5400000">
            <a:off x="15916363" y="878885"/>
            <a:ext cx="5607552" cy="2921678"/>
          </a:xfrm>
          <a:custGeom>
            <a:avLst/>
            <a:gdLst/>
            <a:ahLst/>
            <a:cxnLst/>
            <a:rect l="l" t="t" r="r" b="b"/>
            <a:pathLst>
              <a:path w="5607552" h="2921678">
                <a:moveTo>
                  <a:pt x="0" y="0"/>
                </a:moveTo>
                <a:lnTo>
                  <a:pt x="5607552" y="0"/>
                </a:lnTo>
                <a:lnTo>
                  <a:pt x="5607552" y="2921678"/>
                </a:lnTo>
                <a:lnTo>
                  <a:pt x="0" y="292167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80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b="-91929"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7645302" y="-8432838"/>
            <a:ext cx="18256325" cy="18256252"/>
            <a:chOff x="0" y="0"/>
            <a:chExt cx="6350000" cy="634997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6"/>
              <a:stretch>
                <a:fillRect l="-35233" r="-41236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0" y="9466684"/>
            <a:ext cx="10133725" cy="2244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27"/>
              </a:lnSpc>
              <a:spcBef>
                <a:spcPct val="0"/>
              </a:spcBef>
            </a:pPr>
            <a:r>
              <a:rPr lang="en-US" sz="1599" spc="-63">
                <a:solidFill>
                  <a:srgbClr val="FFFFFF"/>
                </a:solidFill>
                <a:latin typeface="Open Sans"/>
              </a:rPr>
              <a:t>Seidl Zdeněk, Diagnostická radiologie, Grada,2014, ISBN978-80-247-4546-6, obr1.3.3d, str.123</a:t>
            </a:r>
          </a:p>
        </p:txBody>
      </p:sp>
      <p:sp>
        <p:nvSpPr>
          <p:cNvPr id="9" name="Freeform 9"/>
          <p:cNvSpPr/>
          <p:nvPr/>
        </p:nvSpPr>
        <p:spPr>
          <a:xfrm>
            <a:off x="1028700" y="1552036"/>
            <a:ext cx="5770449" cy="7706264"/>
          </a:xfrm>
          <a:custGeom>
            <a:avLst/>
            <a:gdLst/>
            <a:ahLst/>
            <a:cxnLst/>
            <a:rect l="l" t="t" r="r" b="b"/>
            <a:pathLst>
              <a:path w="5770449" h="7706264">
                <a:moveTo>
                  <a:pt x="0" y="0"/>
                </a:moveTo>
                <a:lnTo>
                  <a:pt x="5770449" y="0"/>
                </a:lnTo>
                <a:lnTo>
                  <a:pt x="5770449" y="7706264"/>
                </a:lnTo>
                <a:lnTo>
                  <a:pt x="0" y="770626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0" name="TextBox 10"/>
          <p:cNvSpPr txBox="1"/>
          <p:nvPr/>
        </p:nvSpPr>
        <p:spPr>
          <a:xfrm>
            <a:off x="1028700" y="432277"/>
            <a:ext cx="7394884" cy="9292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128"/>
              </a:lnSpc>
              <a:spcBef>
                <a:spcPct val="0"/>
              </a:spcBef>
            </a:pPr>
            <a:r>
              <a:rPr lang="en-US" sz="6600" spc="-263">
                <a:solidFill>
                  <a:srgbClr val="FFFFFF"/>
                </a:solidFill>
                <a:latin typeface="Open Sans"/>
              </a:rPr>
              <a:t>Trombosa splavu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E27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8100000">
            <a:off x="-3021944" y="-5709630"/>
            <a:ext cx="11748068" cy="11748068"/>
          </a:xfrm>
          <a:custGeom>
            <a:avLst/>
            <a:gdLst/>
            <a:ahLst/>
            <a:cxnLst/>
            <a:rect l="l" t="t" r="r" b="b"/>
            <a:pathLst>
              <a:path w="11748068" h="11748068">
                <a:moveTo>
                  <a:pt x="0" y="0"/>
                </a:moveTo>
                <a:lnTo>
                  <a:pt x="11748067" y="0"/>
                </a:lnTo>
                <a:lnTo>
                  <a:pt x="11748067" y="11748068"/>
                </a:lnTo>
                <a:lnTo>
                  <a:pt x="0" y="1174806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8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 rot="-2700000">
            <a:off x="9217083" y="-824826"/>
            <a:ext cx="11936653" cy="11936653"/>
          </a:xfrm>
          <a:custGeom>
            <a:avLst/>
            <a:gdLst/>
            <a:ahLst/>
            <a:cxnLst/>
            <a:rect l="l" t="t" r="r" b="b"/>
            <a:pathLst>
              <a:path w="11936653" h="11936653">
                <a:moveTo>
                  <a:pt x="0" y="0"/>
                </a:moveTo>
                <a:lnTo>
                  <a:pt x="11936653" y="0"/>
                </a:lnTo>
                <a:lnTo>
                  <a:pt x="11936653" y="11936652"/>
                </a:lnTo>
                <a:lnTo>
                  <a:pt x="0" y="1193665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8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4" name="Freeform 4"/>
          <p:cNvSpPr/>
          <p:nvPr/>
        </p:nvSpPr>
        <p:spPr>
          <a:xfrm rot="-5400000">
            <a:off x="-3336047" y="778753"/>
            <a:ext cx="5739215" cy="2990278"/>
          </a:xfrm>
          <a:custGeom>
            <a:avLst/>
            <a:gdLst/>
            <a:ahLst/>
            <a:cxnLst/>
            <a:rect l="l" t="t" r="r" b="b"/>
            <a:pathLst>
              <a:path w="5739215" h="2990278">
                <a:moveTo>
                  <a:pt x="0" y="0"/>
                </a:moveTo>
                <a:lnTo>
                  <a:pt x="5739216" y="0"/>
                </a:lnTo>
                <a:lnTo>
                  <a:pt x="5739216" y="2990278"/>
                </a:lnTo>
                <a:lnTo>
                  <a:pt x="0" y="299027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80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b="-91929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5" name="Freeform 5"/>
          <p:cNvSpPr/>
          <p:nvPr/>
        </p:nvSpPr>
        <p:spPr>
          <a:xfrm rot="5400000">
            <a:off x="15916363" y="6486437"/>
            <a:ext cx="5607552" cy="2921678"/>
          </a:xfrm>
          <a:custGeom>
            <a:avLst/>
            <a:gdLst/>
            <a:ahLst/>
            <a:cxnLst/>
            <a:rect l="l" t="t" r="r" b="b"/>
            <a:pathLst>
              <a:path w="5607552" h="2921678">
                <a:moveTo>
                  <a:pt x="0" y="0"/>
                </a:moveTo>
                <a:lnTo>
                  <a:pt x="5607552" y="0"/>
                </a:lnTo>
                <a:lnTo>
                  <a:pt x="5607552" y="2921678"/>
                </a:lnTo>
                <a:lnTo>
                  <a:pt x="0" y="292167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80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b="-91929"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6" name="Group 6"/>
          <p:cNvGrpSpPr/>
          <p:nvPr/>
        </p:nvGrpSpPr>
        <p:grpSpPr>
          <a:xfrm>
            <a:off x="3203284" y="514776"/>
            <a:ext cx="10942407" cy="3179163"/>
            <a:chOff x="0" y="0"/>
            <a:chExt cx="14589876" cy="4238884"/>
          </a:xfrm>
        </p:grpSpPr>
        <p:sp>
          <p:nvSpPr>
            <p:cNvPr id="7" name="TextBox 7"/>
            <p:cNvSpPr txBox="1"/>
            <p:nvPr/>
          </p:nvSpPr>
          <p:spPr>
            <a:xfrm>
              <a:off x="0" y="-8632"/>
              <a:ext cx="14589876" cy="7239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20"/>
                </a:lnSpc>
              </a:pPr>
              <a:r>
                <a:rPr lang="en-US" sz="3600" spc="252">
                  <a:solidFill>
                    <a:srgbClr val="D0C3F1"/>
                  </a:solidFill>
                  <a:latin typeface="Poppins Bold Italics"/>
                </a:rPr>
                <a:t>CMP HEMORRHAGICKÉ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960190"/>
              <a:ext cx="14589876" cy="322199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299"/>
                </a:lnSpc>
              </a:pPr>
              <a:r>
                <a:rPr lang="en-US" sz="2199">
                  <a:solidFill>
                    <a:srgbClr val="D0C3F1"/>
                  </a:solidFill>
                  <a:latin typeface="Poppins Light"/>
                </a:rPr>
                <a:t>Intracerebrální </a:t>
              </a:r>
            </a:p>
            <a:p>
              <a:pPr algn="ctr">
                <a:lnSpc>
                  <a:spcPts val="3299"/>
                </a:lnSpc>
              </a:pPr>
              <a:r>
                <a:rPr lang="en-US" sz="2199">
                  <a:solidFill>
                    <a:srgbClr val="D0C3F1"/>
                  </a:solidFill>
                  <a:latin typeface="Poppins Light"/>
                </a:rPr>
                <a:t>Subarachnoidální </a:t>
              </a:r>
            </a:p>
            <a:p>
              <a:pPr algn="ctr">
                <a:lnSpc>
                  <a:spcPts val="3299"/>
                </a:lnSpc>
              </a:pPr>
              <a:r>
                <a:rPr lang="en-US" sz="2199">
                  <a:solidFill>
                    <a:srgbClr val="D0C3F1"/>
                  </a:solidFill>
                  <a:latin typeface="Poppins Light"/>
                </a:rPr>
                <a:t>Intraventrikulární hemorrhagie </a:t>
              </a:r>
            </a:p>
            <a:p>
              <a:pPr algn="ctr">
                <a:lnSpc>
                  <a:spcPts val="3299"/>
                </a:lnSpc>
              </a:pPr>
              <a:r>
                <a:rPr lang="en-US" sz="2199">
                  <a:solidFill>
                    <a:srgbClr val="D0C3F1"/>
                  </a:solidFill>
                  <a:latin typeface="Poppins Light"/>
                </a:rPr>
                <a:t>Mechanismus: ruptura cévní stěny mozkové arterie </a:t>
              </a:r>
            </a:p>
            <a:p>
              <a:pPr algn="ctr">
                <a:lnSpc>
                  <a:spcPts val="3299"/>
                </a:lnSpc>
              </a:pPr>
              <a:r>
                <a:rPr lang="en-US" sz="2199" spc="-85">
                  <a:solidFill>
                    <a:srgbClr val="D0C3F1"/>
                  </a:solidFill>
                  <a:latin typeface="Poppins Light"/>
                </a:rPr>
                <a:t>AVM, aneurysma, angiomy , maligní tumory</a:t>
              </a:r>
            </a:p>
            <a:p>
              <a:pPr algn="ctr">
                <a:lnSpc>
                  <a:spcPts val="3299"/>
                </a:lnSpc>
              </a:pPr>
              <a:endParaRPr lang="en-US" sz="2199" spc="-85">
                <a:solidFill>
                  <a:srgbClr val="D0C3F1"/>
                </a:solidFill>
                <a:latin typeface="Poppins Light"/>
              </a:endParaRPr>
            </a:p>
          </p:txBody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2506798" y="4112124"/>
            <a:ext cx="12678611" cy="12678560"/>
            <a:chOff x="0" y="0"/>
            <a:chExt cx="6350000" cy="634997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6"/>
              <a:stretch>
                <a:fillRect t="-16666" b="-16666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E27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8100000">
            <a:off x="-3150989" y="995611"/>
            <a:ext cx="13903329" cy="13903329"/>
          </a:xfrm>
          <a:custGeom>
            <a:avLst/>
            <a:gdLst/>
            <a:ahLst/>
            <a:cxnLst/>
            <a:rect l="l" t="t" r="r" b="b"/>
            <a:pathLst>
              <a:path w="13903329" h="13903329">
                <a:moveTo>
                  <a:pt x="0" y="0"/>
                </a:moveTo>
                <a:lnTo>
                  <a:pt x="13903329" y="0"/>
                </a:lnTo>
                <a:lnTo>
                  <a:pt x="13903329" y="13903329"/>
                </a:lnTo>
                <a:lnTo>
                  <a:pt x="0" y="1390332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8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 rot="-2700000">
            <a:off x="11125156" y="-2668383"/>
            <a:ext cx="9565865" cy="9565865"/>
          </a:xfrm>
          <a:custGeom>
            <a:avLst/>
            <a:gdLst/>
            <a:ahLst/>
            <a:cxnLst/>
            <a:rect l="l" t="t" r="r" b="b"/>
            <a:pathLst>
              <a:path w="9565865" h="9565865">
                <a:moveTo>
                  <a:pt x="0" y="0"/>
                </a:moveTo>
                <a:lnTo>
                  <a:pt x="9565865" y="0"/>
                </a:lnTo>
                <a:lnTo>
                  <a:pt x="9565865" y="9565866"/>
                </a:lnTo>
                <a:lnTo>
                  <a:pt x="0" y="95658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8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4" name="Freeform 4"/>
          <p:cNvSpPr/>
          <p:nvPr/>
        </p:nvSpPr>
        <p:spPr>
          <a:xfrm rot="-5400000">
            <a:off x="-3336047" y="778753"/>
            <a:ext cx="5739215" cy="2990278"/>
          </a:xfrm>
          <a:custGeom>
            <a:avLst/>
            <a:gdLst/>
            <a:ahLst/>
            <a:cxnLst/>
            <a:rect l="l" t="t" r="r" b="b"/>
            <a:pathLst>
              <a:path w="5739215" h="2990278">
                <a:moveTo>
                  <a:pt x="0" y="0"/>
                </a:moveTo>
                <a:lnTo>
                  <a:pt x="5739216" y="0"/>
                </a:lnTo>
                <a:lnTo>
                  <a:pt x="5739216" y="2990278"/>
                </a:lnTo>
                <a:lnTo>
                  <a:pt x="0" y="299027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80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b="-91929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5" name="Freeform 5"/>
          <p:cNvSpPr/>
          <p:nvPr/>
        </p:nvSpPr>
        <p:spPr>
          <a:xfrm rot="5400000">
            <a:off x="15916363" y="6486437"/>
            <a:ext cx="5607552" cy="2921678"/>
          </a:xfrm>
          <a:custGeom>
            <a:avLst/>
            <a:gdLst/>
            <a:ahLst/>
            <a:cxnLst/>
            <a:rect l="l" t="t" r="r" b="b"/>
            <a:pathLst>
              <a:path w="5607552" h="2921678">
                <a:moveTo>
                  <a:pt x="0" y="0"/>
                </a:moveTo>
                <a:lnTo>
                  <a:pt x="5607552" y="0"/>
                </a:lnTo>
                <a:lnTo>
                  <a:pt x="5607552" y="2921678"/>
                </a:lnTo>
                <a:lnTo>
                  <a:pt x="0" y="292167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80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b="-91929"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-4116547" y="-922234"/>
            <a:ext cx="13561697" cy="13561643"/>
            <a:chOff x="0" y="0"/>
            <a:chExt cx="6350000" cy="634997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6">
                <a:alphaModFix amt="90000"/>
              </a:blip>
              <a:stretch>
                <a:fillRect l="-38888" r="-38888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308453" y="9701830"/>
            <a:ext cx="12339042" cy="25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959"/>
              </a:lnSpc>
            </a:pPr>
            <a:r>
              <a:rPr lang="en-US" sz="1399" u="sng">
                <a:solidFill>
                  <a:srgbClr val="FFFFFF"/>
                </a:solidFill>
                <a:latin typeface="Arimo"/>
                <a:hlinkClick r:id="rId7" tooltip="https://www.google.com/search?sxsrf=APwXEdczpx6MBnTgIJ4qM4tZEXKqFI3McQ%3A1684339152850&amp;q=mozkov%C3%A9+aneurysma+obr%C3%A1zky"/>
              </a:rPr>
              <a:t>https://www.google.com/search?sxsrf=APwXEdczpx6MBnTgIJ4qM4tZEXKqFI3McQ%3A1684339152850&amp;q=mozkov%C3%A9+aneurysma+obr%C3%A1zky</a:t>
            </a:r>
          </a:p>
        </p:txBody>
      </p:sp>
      <p:sp>
        <p:nvSpPr>
          <p:cNvPr id="9" name="Freeform 9"/>
          <p:cNvSpPr/>
          <p:nvPr/>
        </p:nvSpPr>
        <p:spPr>
          <a:xfrm>
            <a:off x="4292715" y="1028700"/>
            <a:ext cx="5605146" cy="2856125"/>
          </a:xfrm>
          <a:custGeom>
            <a:avLst/>
            <a:gdLst/>
            <a:ahLst/>
            <a:cxnLst/>
            <a:rect l="l" t="t" r="r" b="b"/>
            <a:pathLst>
              <a:path w="5605146" h="2856125">
                <a:moveTo>
                  <a:pt x="0" y="0"/>
                </a:moveTo>
                <a:lnTo>
                  <a:pt x="5605146" y="0"/>
                </a:lnTo>
                <a:lnTo>
                  <a:pt x="5605146" y="2856125"/>
                </a:lnTo>
                <a:lnTo>
                  <a:pt x="0" y="285612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0" name="Freeform 10"/>
          <p:cNvSpPr/>
          <p:nvPr/>
        </p:nvSpPr>
        <p:spPr>
          <a:xfrm>
            <a:off x="11573452" y="1142775"/>
            <a:ext cx="5950261" cy="4557900"/>
          </a:xfrm>
          <a:custGeom>
            <a:avLst/>
            <a:gdLst/>
            <a:ahLst/>
            <a:cxnLst/>
            <a:rect l="l" t="t" r="r" b="b"/>
            <a:pathLst>
              <a:path w="5950261" h="4557900">
                <a:moveTo>
                  <a:pt x="0" y="0"/>
                </a:moveTo>
                <a:lnTo>
                  <a:pt x="5950261" y="0"/>
                </a:lnTo>
                <a:lnTo>
                  <a:pt x="5950261" y="4557900"/>
                </a:lnTo>
                <a:lnTo>
                  <a:pt x="0" y="45579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1" name="Freeform 11"/>
          <p:cNvSpPr/>
          <p:nvPr/>
        </p:nvSpPr>
        <p:spPr>
          <a:xfrm>
            <a:off x="9749104" y="3834126"/>
            <a:ext cx="2380104" cy="2237298"/>
          </a:xfrm>
          <a:custGeom>
            <a:avLst/>
            <a:gdLst/>
            <a:ahLst/>
            <a:cxnLst/>
            <a:rect l="l" t="t" r="r" b="b"/>
            <a:pathLst>
              <a:path w="2380104" h="2237298">
                <a:moveTo>
                  <a:pt x="0" y="0"/>
                </a:moveTo>
                <a:lnTo>
                  <a:pt x="2380104" y="0"/>
                </a:lnTo>
                <a:lnTo>
                  <a:pt x="2380104" y="2237298"/>
                </a:lnTo>
                <a:lnTo>
                  <a:pt x="0" y="223729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2" name="Freeform 12"/>
          <p:cNvSpPr/>
          <p:nvPr/>
        </p:nvSpPr>
        <p:spPr>
          <a:xfrm>
            <a:off x="4735873" y="5397791"/>
            <a:ext cx="2975130" cy="3582057"/>
          </a:xfrm>
          <a:custGeom>
            <a:avLst/>
            <a:gdLst/>
            <a:ahLst/>
            <a:cxnLst/>
            <a:rect l="l" t="t" r="r" b="b"/>
            <a:pathLst>
              <a:path w="2975130" h="3582057">
                <a:moveTo>
                  <a:pt x="0" y="0"/>
                </a:moveTo>
                <a:lnTo>
                  <a:pt x="2975130" y="0"/>
                </a:lnTo>
                <a:lnTo>
                  <a:pt x="2975130" y="3582057"/>
                </a:lnTo>
                <a:lnTo>
                  <a:pt x="0" y="358205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3" name="Freeform 13"/>
          <p:cNvSpPr/>
          <p:nvPr/>
        </p:nvSpPr>
        <p:spPr>
          <a:xfrm>
            <a:off x="8285339" y="6290330"/>
            <a:ext cx="2653816" cy="2689518"/>
          </a:xfrm>
          <a:custGeom>
            <a:avLst/>
            <a:gdLst/>
            <a:ahLst/>
            <a:cxnLst/>
            <a:rect l="l" t="t" r="r" b="b"/>
            <a:pathLst>
              <a:path w="2653816" h="2689518">
                <a:moveTo>
                  <a:pt x="0" y="0"/>
                </a:moveTo>
                <a:lnTo>
                  <a:pt x="2653817" y="0"/>
                </a:lnTo>
                <a:lnTo>
                  <a:pt x="2653817" y="2689518"/>
                </a:lnTo>
                <a:lnTo>
                  <a:pt x="0" y="2689518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4" name="Freeform 14"/>
          <p:cNvSpPr/>
          <p:nvPr/>
        </p:nvSpPr>
        <p:spPr>
          <a:xfrm>
            <a:off x="13884536" y="5591244"/>
            <a:ext cx="2023089" cy="3522554"/>
          </a:xfrm>
          <a:custGeom>
            <a:avLst/>
            <a:gdLst/>
            <a:ahLst/>
            <a:cxnLst/>
            <a:rect l="l" t="t" r="r" b="b"/>
            <a:pathLst>
              <a:path w="2023089" h="3522554">
                <a:moveTo>
                  <a:pt x="0" y="0"/>
                </a:moveTo>
                <a:lnTo>
                  <a:pt x="2023088" y="0"/>
                </a:lnTo>
                <a:lnTo>
                  <a:pt x="2023088" y="3522554"/>
                </a:lnTo>
                <a:lnTo>
                  <a:pt x="0" y="3522554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E27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8100000">
            <a:off x="-1330931" y="254780"/>
            <a:ext cx="11748068" cy="11748068"/>
          </a:xfrm>
          <a:custGeom>
            <a:avLst/>
            <a:gdLst/>
            <a:ahLst/>
            <a:cxnLst/>
            <a:rect l="l" t="t" r="r" b="b"/>
            <a:pathLst>
              <a:path w="11748068" h="11748068">
                <a:moveTo>
                  <a:pt x="0" y="0"/>
                </a:moveTo>
                <a:lnTo>
                  <a:pt x="11748068" y="0"/>
                </a:lnTo>
                <a:lnTo>
                  <a:pt x="11748068" y="11748068"/>
                </a:lnTo>
                <a:lnTo>
                  <a:pt x="0" y="1174806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8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 rot="-2700000">
            <a:off x="9217083" y="-824826"/>
            <a:ext cx="11936653" cy="11936653"/>
          </a:xfrm>
          <a:custGeom>
            <a:avLst/>
            <a:gdLst/>
            <a:ahLst/>
            <a:cxnLst/>
            <a:rect l="l" t="t" r="r" b="b"/>
            <a:pathLst>
              <a:path w="11936653" h="11936653">
                <a:moveTo>
                  <a:pt x="0" y="0"/>
                </a:moveTo>
                <a:lnTo>
                  <a:pt x="11936653" y="0"/>
                </a:lnTo>
                <a:lnTo>
                  <a:pt x="11936653" y="11936652"/>
                </a:lnTo>
                <a:lnTo>
                  <a:pt x="0" y="1193665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8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4" name="Freeform 4"/>
          <p:cNvSpPr/>
          <p:nvPr/>
        </p:nvSpPr>
        <p:spPr>
          <a:xfrm rot="-5400000">
            <a:off x="-3336047" y="778753"/>
            <a:ext cx="5739215" cy="2990278"/>
          </a:xfrm>
          <a:custGeom>
            <a:avLst/>
            <a:gdLst/>
            <a:ahLst/>
            <a:cxnLst/>
            <a:rect l="l" t="t" r="r" b="b"/>
            <a:pathLst>
              <a:path w="5739215" h="2990278">
                <a:moveTo>
                  <a:pt x="0" y="0"/>
                </a:moveTo>
                <a:lnTo>
                  <a:pt x="5739216" y="0"/>
                </a:lnTo>
                <a:lnTo>
                  <a:pt x="5739216" y="2990278"/>
                </a:lnTo>
                <a:lnTo>
                  <a:pt x="0" y="299027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80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b="-91929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5" name="Freeform 5"/>
          <p:cNvSpPr/>
          <p:nvPr/>
        </p:nvSpPr>
        <p:spPr>
          <a:xfrm rot="5400000">
            <a:off x="15916363" y="6486437"/>
            <a:ext cx="5607552" cy="2921678"/>
          </a:xfrm>
          <a:custGeom>
            <a:avLst/>
            <a:gdLst/>
            <a:ahLst/>
            <a:cxnLst/>
            <a:rect l="l" t="t" r="r" b="b"/>
            <a:pathLst>
              <a:path w="5607552" h="2921678">
                <a:moveTo>
                  <a:pt x="0" y="0"/>
                </a:moveTo>
                <a:lnTo>
                  <a:pt x="5607552" y="0"/>
                </a:lnTo>
                <a:lnTo>
                  <a:pt x="5607552" y="2921678"/>
                </a:lnTo>
                <a:lnTo>
                  <a:pt x="0" y="292167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80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b="-91929"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6614912" y="-2089809"/>
            <a:ext cx="14858116" cy="14858056"/>
            <a:chOff x="0" y="0"/>
            <a:chExt cx="6350000" cy="634997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6"/>
              <a:stretch>
                <a:fillRect l="-12224" r="-21108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028700" y="643048"/>
            <a:ext cx="15013366" cy="1223144"/>
            <a:chOff x="0" y="0"/>
            <a:chExt cx="20017821" cy="1630859"/>
          </a:xfrm>
        </p:grpSpPr>
        <p:sp>
          <p:nvSpPr>
            <p:cNvPr id="9" name="TextBox 9"/>
            <p:cNvSpPr txBox="1"/>
            <p:nvPr/>
          </p:nvSpPr>
          <p:spPr>
            <a:xfrm>
              <a:off x="0" y="-8632"/>
              <a:ext cx="20017821" cy="7239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4320"/>
                </a:lnSpc>
              </a:pPr>
              <a:r>
                <a:rPr lang="en-US" sz="3600" spc="252">
                  <a:solidFill>
                    <a:srgbClr val="D0C3F1"/>
                  </a:solidFill>
                  <a:latin typeface="Poppins Bold Italics"/>
                </a:rPr>
                <a:t>CMP HEMORRHAGICKÉ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941140"/>
              <a:ext cx="20017821" cy="63301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4183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667437" y="9258300"/>
            <a:ext cx="8961120" cy="228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800"/>
              </a:lnSpc>
            </a:pPr>
            <a:r>
              <a:rPr lang="en-US" sz="1500" u="sng" spc="-59">
                <a:solidFill>
                  <a:srgbClr val="FFFFFF"/>
                </a:solidFill>
                <a:latin typeface="Open Sans"/>
                <a:hlinkClick r:id="rId7" tooltip="https://watchlearnlive.heart.org/index.php?moduleSelect=hemstr"/>
              </a:rPr>
              <a:t>https://watchlearnlive.heart.org/index.php?moduleSelect=tisatk</a:t>
            </a:r>
          </a:p>
        </p:txBody>
      </p:sp>
      <p:sp>
        <p:nvSpPr>
          <p:cNvPr id="12" name="Freeform 12"/>
          <p:cNvSpPr/>
          <p:nvPr/>
        </p:nvSpPr>
        <p:spPr>
          <a:xfrm>
            <a:off x="667437" y="3245208"/>
            <a:ext cx="10252820" cy="5767212"/>
          </a:xfrm>
          <a:custGeom>
            <a:avLst/>
            <a:gdLst/>
            <a:ahLst/>
            <a:cxnLst/>
            <a:rect l="l" t="t" r="r" b="b"/>
            <a:pathLst>
              <a:path w="10252820" h="5767212">
                <a:moveTo>
                  <a:pt x="0" y="0"/>
                </a:moveTo>
                <a:lnTo>
                  <a:pt x="10252820" y="0"/>
                </a:lnTo>
                <a:lnTo>
                  <a:pt x="10252820" y="5767212"/>
                </a:lnTo>
                <a:lnTo>
                  <a:pt x="0" y="576721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E27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2700000">
            <a:off x="11183742" y="-906160"/>
            <a:ext cx="9848743" cy="9848743"/>
          </a:xfrm>
          <a:custGeom>
            <a:avLst/>
            <a:gdLst/>
            <a:ahLst/>
            <a:cxnLst/>
            <a:rect l="l" t="t" r="r" b="b"/>
            <a:pathLst>
              <a:path w="9848743" h="9848743">
                <a:moveTo>
                  <a:pt x="0" y="0"/>
                </a:moveTo>
                <a:lnTo>
                  <a:pt x="9848743" y="0"/>
                </a:lnTo>
                <a:lnTo>
                  <a:pt x="9848743" y="9848743"/>
                </a:lnTo>
                <a:lnTo>
                  <a:pt x="0" y="984874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8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 rot="-5400000">
            <a:off x="-4699437" y="2165272"/>
            <a:ext cx="11432174" cy="5956455"/>
          </a:xfrm>
          <a:custGeom>
            <a:avLst/>
            <a:gdLst/>
            <a:ahLst/>
            <a:cxnLst/>
            <a:rect l="l" t="t" r="r" b="b"/>
            <a:pathLst>
              <a:path w="11432174" h="5956455">
                <a:moveTo>
                  <a:pt x="0" y="0"/>
                </a:moveTo>
                <a:lnTo>
                  <a:pt x="11432174" y="0"/>
                </a:lnTo>
                <a:lnTo>
                  <a:pt x="11432174" y="5956456"/>
                </a:lnTo>
                <a:lnTo>
                  <a:pt x="0" y="59564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80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b="-91929"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-881753" y="-219752"/>
            <a:ext cx="10726547" cy="10726504"/>
            <a:chOff x="0" y="0"/>
            <a:chExt cx="6350000" cy="634997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6"/>
              <a:stretch>
                <a:fillRect l="-29999" r="-29999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6" name="Freeform 6"/>
          <p:cNvSpPr/>
          <p:nvPr/>
        </p:nvSpPr>
        <p:spPr>
          <a:xfrm rot="5400000">
            <a:off x="15955380" y="6447420"/>
            <a:ext cx="5444632" cy="2836793"/>
          </a:xfrm>
          <a:custGeom>
            <a:avLst/>
            <a:gdLst/>
            <a:ahLst/>
            <a:cxnLst/>
            <a:rect l="l" t="t" r="r" b="b"/>
            <a:pathLst>
              <a:path w="5444632" h="2836793">
                <a:moveTo>
                  <a:pt x="0" y="0"/>
                </a:moveTo>
                <a:lnTo>
                  <a:pt x="5444633" y="0"/>
                </a:lnTo>
                <a:lnTo>
                  <a:pt x="5444633" y="2836793"/>
                </a:lnTo>
                <a:lnTo>
                  <a:pt x="0" y="283679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80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b="-91929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7" name="TextBox 7"/>
          <p:cNvSpPr txBox="1"/>
          <p:nvPr/>
        </p:nvSpPr>
        <p:spPr>
          <a:xfrm>
            <a:off x="7911352" y="9555089"/>
            <a:ext cx="6667900" cy="2609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00"/>
              </a:lnSpc>
            </a:pPr>
            <a:r>
              <a:rPr lang="en-US" sz="1400">
                <a:solidFill>
                  <a:srgbClr val="D0C3F1"/>
                </a:solidFill>
                <a:latin typeface="Poppins Light"/>
              </a:rPr>
              <a:t>stroke.org/en/about-stroke/types-of-stroke/ischemic-stroke-clots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E27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8100000">
            <a:off x="-1597109" y="-730534"/>
            <a:ext cx="11748068" cy="11748068"/>
          </a:xfrm>
          <a:custGeom>
            <a:avLst/>
            <a:gdLst/>
            <a:ahLst/>
            <a:cxnLst/>
            <a:rect l="l" t="t" r="r" b="b"/>
            <a:pathLst>
              <a:path w="11748068" h="11748068">
                <a:moveTo>
                  <a:pt x="0" y="0"/>
                </a:moveTo>
                <a:lnTo>
                  <a:pt x="11748068" y="0"/>
                </a:lnTo>
                <a:lnTo>
                  <a:pt x="11748068" y="11748068"/>
                </a:lnTo>
                <a:lnTo>
                  <a:pt x="0" y="1174806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8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 rot="-2700000">
            <a:off x="9217083" y="-824826"/>
            <a:ext cx="11936653" cy="11936653"/>
          </a:xfrm>
          <a:custGeom>
            <a:avLst/>
            <a:gdLst/>
            <a:ahLst/>
            <a:cxnLst/>
            <a:rect l="l" t="t" r="r" b="b"/>
            <a:pathLst>
              <a:path w="11936653" h="11936653">
                <a:moveTo>
                  <a:pt x="0" y="0"/>
                </a:moveTo>
                <a:lnTo>
                  <a:pt x="11936653" y="0"/>
                </a:lnTo>
                <a:lnTo>
                  <a:pt x="11936653" y="11936652"/>
                </a:lnTo>
                <a:lnTo>
                  <a:pt x="0" y="1193665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8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4" name="Freeform 4"/>
          <p:cNvSpPr/>
          <p:nvPr/>
        </p:nvSpPr>
        <p:spPr>
          <a:xfrm rot="-5400000">
            <a:off x="-3336047" y="778753"/>
            <a:ext cx="5739215" cy="2990278"/>
          </a:xfrm>
          <a:custGeom>
            <a:avLst/>
            <a:gdLst/>
            <a:ahLst/>
            <a:cxnLst/>
            <a:rect l="l" t="t" r="r" b="b"/>
            <a:pathLst>
              <a:path w="5739215" h="2990278">
                <a:moveTo>
                  <a:pt x="0" y="0"/>
                </a:moveTo>
                <a:lnTo>
                  <a:pt x="5739216" y="0"/>
                </a:lnTo>
                <a:lnTo>
                  <a:pt x="5739216" y="2990278"/>
                </a:lnTo>
                <a:lnTo>
                  <a:pt x="0" y="299027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80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b="-91929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5" name="Freeform 5"/>
          <p:cNvSpPr/>
          <p:nvPr/>
        </p:nvSpPr>
        <p:spPr>
          <a:xfrm rot="5400000">
            <a:off x="15916363" y="6486437"/>
            <a:ext cx="5607552" cy="2921678"/>
          </a:xfrm>
          <a:custGeom>
            <a:avLst/>
            <a:gdLst/>
            <a:ahLst/>
            <a:cxnLst/>
            <a:rect l="l" t="t" r="r" b="b"/>
            <a:pathLst>
              <a:path w="5607552" h="2921678">
                <a:moveTo>
                  <a:pt x="0" y="0"/>
                </a:moveTo>
                <a:lnTo>
                  <a:pt x="5607552" y="0"/>
                </a:lnTo>
                <a:lnTo>
                  <a:pt x="5607552" y="2921678"/>
                </a:lnTo>
                <a:lnTo>
                  <a:pt x="0" y="292167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80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b="-91929"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0239619" y="-595715"/>
            <a:ext cx="11684356" cy="11684309"/>
            <a:chOff x="0" y="0"/>
            <a:chExt cx="6350000" cy="634997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6"/>
              <a:stretch>
                <a:fillRect l="-109972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480686" y="473049"/>
            <a:ext cx="10942407" cy="3647033"/>
            <a:chOff x="0" y="-8632"/>
            <a:chExt cx="14589876" cy="4862710"/>
          </a:xfrm>
        </p:grpSpPr>
        <p:sp>
          <p:nvSpPr>
            <p:cNvPr id="9" name="TextBox 9"/>
            <p:cNvSpPr txBox="1"/>
            <p:nvPr/>
          </p:nvSpPr>
          <p:spPr>
            <a:xfrm>
              <a:off x="0" y="-8632"/>
              <a:ext cx="14589876" cy="7239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320"/>
                </a:lnSpc>
              </a:pPr>
              <a:r>
                <a:rPr lang="en-US" sz="3600" spc="252">
                  <a:solidFill>
                    <a:srgbClr val="D0C3F1"/>
                  </a:solidFill>
                  <a:latin typeface="Poppins Bold Italics"/>
                </a:rPr>
                <a:t> CMP hemorrhagické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960191"/>
              <a:ext cx="14589876" cy="389388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474976" lvl="1" indent="-237488">
                <a:lnSpc>
                  <a:spcPts val="3299"/>
                </a:lnSpc>
                <a:buFont typeface="Arial"/>
                <a:buChar char="•"/>
              </a:pPr>
              <a:r>
                <a:rPr lang="en-US" sz="2199" dirty="0" err="1">
                  <a:solidFill>
                    <a:srgbClr val="D0C3F1"/>
                  </a:solidFill>
                  <a:latin typeface="Poppins Light"/>
                </a:rPr>
                <a:t>Intracerebrální</a:t>
              </a:r>
              <a:r>
                <a:rPr lang="en-US" sz="2199" dirty="0">
                  <a:solidFill>
                    <a:srgbClr val="D0C3F1"/>
                  </a:solidFill>
                  <a:latin typeface="Poppins Light"/>
                </a:rPr>
                <a:t> </a:t>
              </a:r>
              <a:r>
                <a:rPr lang="en-US" sz="2199" dirty="0" err="1">
                  <a:solidFill>
                    <a:srgbClr val="D0C3F1"/>
                  </a:solidFill>
                  <a:latin typeface="Poppins Light"/>
                </a:rPr>
                <a:t>krvácení</a:t>
              </a:r>
              <a:r>
                <a:rPr lang="en-US" sz="2199" dirty="0">
                  <a:solidFill>
                    <a:srgbClr val="D0C3F1"/>
                  </a:solidFill>
                  <a:latin typeface="Poppins Light"/>
                </a:rPr>
                <a:t> </a:t>
              </a:r>
            </a:p>
            <a:p>
              <a:pPr marL="237488" lvl="1">
                <a:lnSpc>
                  <a:spcPts val="3299"/>
                </a:lnSpc>
              </a:pPr>
              <a:r>
                <a:rPr lang="cs-CZ" sz="2199" spc="-85" dirty="0">
                  <a:solidFill>
                    <a:srgbClr val="D0C3F1"/>
                  </a:solidFill>
                  <a:latin typeface="Poppins Light"/>
                </a:rPr>
                <a:t>    </a:t>
              </a:r>
              <a:r>
                <a:rPr lang="en-US" sz="2199" spc="-85" dirty="0" err="1">
                  <a:solidFill>
                    <a:srgbClr val="D0C3F1"/>
                  </a:solidFill>
                  <a:latin typeface="Poppins Light"/>
                </a:rPr>
                <a:t>projevy</a:t>
              </a:r>
              <a:r>
                <a:rPr lang="en-US" sz="2199" spc="-85" dirty="0">
                  <a:solidFill>
                    <a:srgbClr val="D0C3F1"/>
                  </a:solidFill>
                  <a:latin typeface="Poppins Light"/>
                </a:rPr>
                <a:t> </a:t>
              </a:r>
              <a:r>
                <a:rPr lang="en-US" sz="2199" spc="-85" dirty="0" err="1">
                  <a:solidFill>
                    <a:srgbClr val="D0C3F1"/>
                  </a:solidFill>
                  <a:latin typeface="Poppins Light"/>
                </a:rPr>
                <a:t>intrakraniální</a:t>
              </a:r>
              <a:r>
                <a:rPr lang="en-US" sz="2199" spc="-85" dirty="0">
                  <a:solidFill>
                    <a:srgbClr val="D0C3F1"/>
                  </a:solidFill>
                  <a:latin typeface="Poppins Light"/>
                </a:rPr>
                <a:t> </a:t>
              </a:r>
              <a:r>
                <a:rPr lang="en-US" sz="2199" spc="-85" dirty="0" err="1">
                  <a:solidFill>
                    <a:srgbClr val="D0C3F1"/>
                  </a:solidFill>
                  <a:latin typeface="Poppins Light"/>
                </a:rPr>
                <a:t>hypertenze</a:t>
              </a:r>
              <a:r>
                <a:rPr lang="en-US" sz="2199" spc="-85" dirty="0">
                  <a:solidFill>
                    <a:srgbClr val="D0C3F1"/>
                  </a:solidFill>
                  <a:latin typeface="Poppins Light"/>
                </a:rPr>
                <a:t> - </a:t>
              </a:r>
              <a:r>
                <a:rPr lang="en-US" sz="2199" spc="-85" dirty="0" err="1">
                  <a:solidFill>
                    <a:srgbClr val="D0C3F1"/>
                  </a:solidFill>
                  <a:latin typeface="Poppins Light"/>
                </a:rPr>
                <a:t>náhlé</a:t>
              </a:r>
              <a:r>
                <a:rPr lang="en-US" sz="2199" spc="-85" dirty="0">
                  <a:solidFill>
                    <a:srgbClr val="D0C3F1"/>
                  </a:solidFill>
                  <a:latin typeface="Poppins Light"/>
                </a:rPr>
                <a:t> </a:t>
              </a:r>
              <a:r>
                <a:rPr lang="en-US" sz="2199" spc="-85" dirty="0" err="1">
                  <a:solidFill>
                    <a:srgbClr val="D0C3F1"/>
                  </a:solidFill>
                  <a:latin typeface="Poppins Light"/>
                </a:rPr>
                <a:t>nebo</a:t>
              </a:r>
              <a:r>
                <a:rPr lang="en-US" sz="2199" spc="-85" dirty="0">
                  <a:solidFill>
                    <a:srgbClr val="D0C3F1"/>
                  </a:solidFill>
                  <a:latin typeface="Poppins Light"/>
                </a:rPr>
                <a:t> </a:t>
              </a:r>
              <a:r>
                <a:rPr lang="en-US" sz="2199" spc="-85" dirty="0" err="1">
                  <a:solidFill>
                    <a:srgbClr val="D0C3F1"/>
                  </a:solidFill>
                  <a:latin typeface="Poppins Light"/>
                </a:rPr>
                <a:t>pomalu</a:t>
              </a:r>
              <a:r>
                <a:rPr lang="en-US" sz="2199" spc="-85" dirty="0">
                  <a:solidFill>
                    <a:srgbClr val="D0C3F1"/>
                  </a:solidFill>
                  <a:latin typeface="Poppins Light"/>
                </a:rPr>
                <a:t> </a:t>
              </a:r>
              <a:r>
                <a:rPr lang="en-US" sz="2199" spc="-85" dirty="0" err="1">
                  <a:solidFill>
                    <a:srgbClr val="D0C3F1"/>
                  </a:solidFill>
                  <a:latin typeface="Poppins Light"/>
                </a:rPr>
                <a:t>progredující</a:t>
              </a:r>
              <a:endParaRPr lang="en-US" sz="2199" spc="-85" dirty="0">
                <a:solidFill>
                  <a:srgbClr val="D0C3F1"/>
                </a:solidFill>
                <a:latin typeface="Poppins Light"/>
              </a:endParaRPr>
            </a:p>
            <a:p>
              <a:pPr marL="237488" lvl="1">
                <a:lnSpc>
                  <a:spcPts val="3299"/>
                </a:lnSpc>
              </a:pPr>
              <a:r>
                <a:rPr lang="cs-CZ" sz="2199" spc="-85" dirty="0">
                  <a:solidFill>
                    <a:srgbClr val="D0C3F1"/>
                  </a:solidFill>
                  <a:latin typeface="Poppins Light"/>
                </a:rPr>
                <a:t>    </a:t>
              </a:r>
              <a:r>
                <a:rPr lang="en-US" sz="2199" spc="-85" dirty="0" err="1">
                  <a:solidFill>
                    <a:srgbClr val="D0C3F1"/>
                  </a:solidFill>
                  <a:latin typeface="Poppins Light"/>
                </a:rPr>
                <a:t>bolest</a:t>
              </a:r>
              <a:r>
                <a:rPr lang="en-US" sz="2199" spc="-85" dirty="0">
                  <a:solidFill>
                    <a:srgbClr val="D0C3F1"/>
                  </a:solidFill>
                  <a:latin typeface="Poppins Light"/>
                </a:rPr>
                <a:t> </a:t>
              </a:r>
              <a:r>
                <a:rPr lang="en-US" sz="2199" spc="-85" dirty="0" err="1">
                  <a:solidFill>
                    <a:srgbClr val="D0C3F1"/>
                  </a:solidFill>
                  <a:latin typeface="Poppins Light"/>
                </a:rPr>
                <a:t>hlavy</a:t>
              </a:r>
              <a:r>
                <a:rPr lang="en-US" sz="2199" spc="-85" dirty="0">
                  <a:solidFill>
                    <a:srgbClr val="D0C3F1"/>
                  </a:solidFill>
                  <a:latin typeface="Poppins Light"/>
                </a:rPr>
                <a:t>, </a:t>
              </a:r>
              <a:r>
                <a:rPr lang="en-US" sz="2199" spc="-85" dirty="0" err="1">
                  <a:solidFill>
                    <a:srgbClr val="D0C3F1"/>
                  </a:solidFill>
                  <a:latin typeface="Poppins Light"/>
                </a:rPr>
                <a:t>zvracení</a:t>
              </a:r>
              <a:r>
                <a:rPr lang="en-US" sz="2199" spc="-85" dirty="0">
                  <a:solidFill>
                    <a:srgbClr val="D0C3F1"/>
                  </a:solidFill>
                  <a:latin typeface="Poppins Light"/>
                </a:rPr>
                <a:t>, EP </a:t>
              </a:r>
              <a:r>
                <a:rPr lang="en-US" sz="2199" spc="-85" dirty="0" err="1">
                  <a:solidFill>
                    <a:srgbClr val="D0C3F1"/>
                  </a:solidFill>
                  <a:latin typeface="Poppins Light"/>
                </a:rPr>
                <a:t>záchvat</a:t>
              </a:r>
              <a:r>
                <a:rPr lang="en-US" sz="2199" spc="-85" dirty="0">
                  <a:solidFill>
                    <a:srgbClr val="D0C3F1"/>
                  </a:solidFill>
                  <a:latin typeface="Poppins Light"/>
                </a:rPr>
                <a:t>, </a:t>
              </a:r>
              <a:r>
                <a:rPr lang="en-US" sz="2199" spc="-85" dirty="0" err="1">
                  <a:solidFill>
                    <a:srgbClr val="D0C3F1"/>
                  </a:solidFill>
                  <a:latin typeface="Poppins Light"/>
                </a:rPr>
                <a:t>porucha</a:t>
              </a:r>
              <a:r>
                <a:rPr lang="en-US" sz="2199" spc="-85" dirty="0">
                  <a:solidFill>
                    <a:srgbClr val="D0C3F1"/>
                  </a:solidFill>
                  <a:latin typeface="Poppins Light"/>
                </a:rPr>
                <a:t> </a:t>
              </a:r>
              <a:r>
                <a:rPr lang="en-US" sz="2199" spc="-85" dirty="0" err="1">
                  <a:solidFill>
                    <a:srgbClr val="D0C3F1"/>
                  </a:solidFill>
                  <a:latin typeface="Poppins Light"/>
                </a:rPr>
                <a:t>vědomí</a:t>
              </a:r>
              <a:r>
                <a:rPr lang="en-US" sz="2199" spc="-85" dirty="0">
                  <a:solidFill>
                    <a:srgbClr val="D0C3F1"/>
                  </a:solidFill>
                  <a:latin typeface="Poppins Light"/>
                </a:rPr>
                <a:t>, </a:t>
              </a:r>
              <a:r>
                <a:rPr lang="en-US" sz="2199" spc="-85" dirty="0" err="1">
                  <a:solidFill>
                    <a:srgbClr val="D0C3F1"/>
                  </a:solidFill>
                  <a:latin typeface="Poppins Light"/>
                </a:rPr>
                <a:t>ložiskový</a:t>
              </a:r>
              <a:r>
                <a:rPr lang="en-US" sz="2199" spc="-85" dirty="0">
                  <a:solidFill>
                    <a:srgbClr val="D0C3F1"/>
                  </a:solidFill>
                  <a:latin typeface="Poppins Light"/>
                </a:rPr>
                <a:t> </a:t>
              </a:r>
              <a:r>
                <a:rPr lang="en-US" sz="2199" spc="-85" dirty="0" err="1">
                  <a:solidFill>
                    <a:srgbClr val="D0C3F1"/>
                  </a:solidFill>
                  <a:latin typeface="Poppins Light"/>
                </a:rPr>
                <a:t>neurologický</a:t>
              </a:r>
              <a:r>
                <a:rPr lang="en-US" sz="2199" spc="-85" dirty="0">
                  <a:solidFill>
                    <a:srgbClr val="D0C3F1"/>
                  </a:solidFill>
                  <a:latin typeface="Poppins Light"/>
                </a:rPr>
                <a:t> deficit</a:t>
              </a:r>
            </a:p>
            <a:p>
              <a:pPr marL="474976" lvl="1" indent="-237488">
                <a:lnSpc>
                  <a:spcPts val="3299"/>
                </a:lnSpc>
                <a:buFont typeface="Arial"/>
                <a:buChar char="•"/>
              </a:pPr>
              <a:r>
                <a:rPr lang="en-US" sz="2199" spc="-85" dirty="0">
                  <a:solidFill>
                    <a:srgbClr val="D0C3F1"/>
                  </a:solidFill>
                  <a:latin typeface="Poppins Light"/>
                </a:rPr>
                <a:t>U </a:t>
              </a:r>
              <a:r>
                <a:rPr lang="en-US" sz="2199" spc="-85" dirty="0" err="1">
                  <a:solidFill>
                    <a:srgbClr val="D0C3F1"/>
                  </a:solidFill>
                  <a:latin typeface="Poppins Light"/>
                </a:rPr>
                <a:t>malých</a:t>
              </a:r>
              <a:r>
                <a:rPr lang="en-US" sz="2199" spc="-85" dirty="0">
                  <a:solidFill>
                    <a:srgbClr val="D0C3F1"/>
                  </a:solidFill>
                  <a:latin typeface="Poppins Light"/>
                </a:rPr>
                <a:t> </a:t>
              </a:r>
              <a:r>
                <a:rPr lang="en-US" sz="2199" spc="-85" dirty="0" err="1">
                  <a:solidFill>
                    <a:srgbClr val="D0C3F1"/>
                  </a:solidFill>
                  <a:latin typeface="Poppins Light"/>
                </a:rPr>
                <a:t>dětí</a:t>
              </a:r>
              <a:r>
                <a:rPr lang="en-US" sz="2199" spc="-85" dirty="0">
                  <a:solidFill>
                    <a:srgbClr val="D0C3F1"/>
                  </a:solidFill>
                  <a:latin typeface="Poppins Light"/>
                </a:rPr>
                <a:t> - </a:t>
              </a:r>
              <a:r>
                <a:rPr lang="en-US" sz="2199" spc="-85" dirty="0" err="1">
                  <a:solidFill>
                    <a:srgbClr val="D0C3F1"/>
                  </a:solidFill>
                  <a:latin typeface="Poppins Light"/>
                </a:rPr>
                <a:t>změna</a:t>
              </a:r>
              <a:r>
                <a:rPr lang="en-US" sz="2199" spc="-85" dirty="0">
                  <a:solidFill>
                    <a:srgbClr val="D0C3F1"/>
                  </a:solidFill>
                  <a:latin typeface="Poppins Light"/>
                </a:rPr>
                <a:t> </a:t>
              </a:r>
              <a:r>
                <a:rPr lang="en-US" sz="2199" spc="-85" dirty="0" err="1">
                  <a:solidFill>
                    <a:srgbClr val="D0C3F1"/>
                  </a:solidFill>
                  <a:latin typeface="Poppins Light"/>
                </a:rPr>
                <a:t>chování</a:t>
              </a:r>
              <a:r>
                <a:rPr lang="en-US" sz="2199" spc="-85" dirty="0">
                  <a:solidFill>
                    <a:srgbClr val="D0C3F1"/>
                  </a:solidFill>
                  <a:latin typeface="Poppins Light"/>
                </a:rPr>
                <a:t>, </a:t>
              </a:r>
              <a:r>
                <a:rPr lang="en-US" sz="2199" spc="-85" dirty="0" err="1">
                  <a:solidFill>
                    <a:srgbClr val="D0C3F1"/>
                  </a:solidFill>
                  <a:latin typeface="Poppins Light"/>
                </a:rPr>
                <a:t>zvracení</a:t>
              </a:r>
              <a:r>
                <a:rPr lang="en-US" sz="2199" spc="-85" dirty="0">
                  <a:solidFill>
                    <a:srgbClr val="D0C3F1"/>
                  </a:solidFill>
                  <a:latin typeface="Poppins Light"/>
                </a:rPr>
                <a:t>, </a:t>
              </a:r>
              <a:r>
                <a:rPr lang="en-US" sz="2199" spc="-85" dirty="0" err="1">
                  <a:solidFill>
                    <a:srgbClr val="D0C3F1"/>
                  </a:solidFill>
                  <a:latin typeface="Poppins Light"/>
                </a:rPr>
                <a:t>záchvaty</a:t>
              </a:r>
              <a:r>
                <a:rPr lang="en-US" sz="2199" spc="-85" dirty="0">
                  <a:solidFill>
                    <a:srgbClr val="D0C3F1"/>
                  </a:solidFill>
                  <a:latin typeface="Poppins Light"/>
                </a:rPr>
                <a:t> </a:t>
              </a:r>
            </a:p>
            <a:p>
              <a:pPr marL="474976" lvl="1" indent="-237488">
                <a:lnSpc>
                  <a:spcPts val="3299"/>
                </a:lnSpc>
                <a:buFont typeface="Arial"/>
                <a:buChar char="•"/>
              </a:pPr>
              <a:r>
                <a:rPr lang="en-US" sz="2199" dirty="0" err="1">
                  <a:solidFill>
                    <a:srgbClr val="D0C3F1"/>
                  </a:solidFill>
                  <a:latin typeface="Poppins Light"/>
                </a:rPr>
                <a:t>Subarachnoidální</a:t>
              </a:r>
              <a:r>
                <a:rPr lang="en-US" sz="2199" dirty="0">
                  <a:solidFill>
                    <a:srgbClr val="D0C3F1"/>
                  </a:solidFill>
                  <a:latin typeface="Poppins Light"/>
                </a:rPr>
                <a:t> </a:t>
              </a:r>
              <a:r>
                <a:rPr lang="en-US" sz="2199" dirty="0" err="1">
                  <a:solidFill>
                    <a:srgbClr val="D0C3F1"/>
                  </a:solidFill>
                  <a:latin typeface="Poppins Light"/>
                </a:rPr>
                <a:t>krvácení</a:t>
              </a:r>
              <a:r>
                <a:rPr lang="en-US" sz="2199" dirty="0">
                  <a:solidFill>
                    <a:srgbClr val="D0C3F1"/>
                  </a:solidFill>
                  <a:latin typeface="Poppins Light"/>
                </a:rPr>
                <a:t> ( SAK) - </a:t>
              </a:r>
              <a:r>
                <a:rPr lang="en-US" sz="2199" dirty="0" err="1">
                  <a:solidFill>
                    <a:srgbClr val="D0C3F1"/>
                  </a:solidFill>
                  <a:latin typeface="Poppins Light"/>
                </a:rPr>
                <a:t>náhlá</a:t>
              </a:r>
              <a:r>
                <a:rPr lang="en-US" sz="2199" dirty="0">
                  <a:solidFill>
                    <a:srgbClr val="D0C3F1"/>
                  </a:solidFill>
                  <a:latin typeface="Poppins Light"/>
                </a:rPr>
                <a:t> </a:t>
              </a:r>
              <a:r>
                <a:rPr lang="en-US" sz="2199" dirty="0" err="1">
                  <a:solidFill>
                    <a:srgbClr val="D0C3F1"/>
                  </a:solidFill>
                  <a:latin typeface="Poppins Light"/>
                </a:rPr>
                <a:t>krutá</a:t>
              </a:r>
              <a:r>
                <a:rPr lang="en-US" sz="2199" dirty="0">
                  <a:solidFill>
                    <a:srgbClr val="D0C3F1"/>
                  </a:solidFill>
                  <a:latin typeface="Poppins Light"/>
                </a:rPr>
                <a:t> </a:t>
              </a:r>
              <a:r>
                <a:rPr lang="en-US" sz="2199" dirty="0" err="1">
                  <a:solidFill>
                    <a:srgbClr val="D0C3F1"/>
                  </a:solidFill>
                  <a:latin typeface="Poppins Light"/>
                </a:rPr>
                <a:t>bolest</a:t>
              </a:r>
              <a:r>
                <a:rPr lang="en-US" sz="2199" dirty="0">
                  <a:solidFill>
                    <a:srgbClr val="D0C3F1"/>
                  </a:solidFill>
                  <a:latin typeface="Poppins Light"/>
                </a:rPr>
                <a:t> </a:t>
              </a:r>
              <a:r>
                <a:rPr lang="en-US" sz="2199" dirty="0" err="1">
                  <a:solidFill>
                    <a:srgbClr val="D0C3F1"/>
                  </a:solidFill>
                  <a:latin typeface="Poppins Light"/>
                </a:rPr>
                <a:t>hlavy</a:t>
              </a:r>
              <a:r>
                <a:rPr lang="en-US" sz="2199" dirty="0">
                  <a:solidFill>
                    <a:srgbClr val="D0C3F1"/>
                  </a:solidFill>
                  <a:latin typeface="Poppins Light"/>
                </a:rPr>
                <a:t> , </a:t>
              </a:r>
            </a:p>
            <a:p>
              <a:pPr marL="237488" lvl="1">
                <a:lnSpc>
                  <a:spcPts val="3299"/>
                </a:lnSpc>
              </a:pPr>
              <a:r>
                <a:rPr lang="cs-CZ" sz="2199" spc="-85" dirty="0">
                  <a:solidFill>
                    <a:srgbClr val="D0C3F1"/>
                  </a:solidFill>
                  <a:latin typeface="Poppins Light"/>
                </a:rPr>
                <a:t>    </a:t>
              </a:r>
              <a:r>
                <a:rPr lang="en-US" sz="2199" spc="-85" dirty="0" err="1">
                  <a:solidFill>
                    <a:srgbClr val="D0C3F1"/>
                  </a:solidFill>
                  <a:latin typeface="Poppins Light"/>
                </a:rPr>
                <a:t>nauzea</a:t>
              </a:r>
              <a:r>
                <a:rPr lang="en-US" sz="2199" spc="-85" dirty="0">
                  <a:solidFill>
                    <a:srgbClr val="D0C3F1"/>
                  </a:solidFill>
                  <a:latin typeface="Poppins Light"/>
                </a:rPr>
                <a:t>, </a:t>
              </a:r>
              <a:r>
                <a:rPr lang="en-US" sz="2199" spc="-85" dirty="0" err="1">
                  <a:solidFill>
                    <a:srgbClr val="D0C3F1"/>
                  </a:solidFill>
                  <a:latin typeface="Poppins Light"/>
                </a:rPr>
                <a:t>zvracení</a:t>
              </a:r>
              <a:r>
                <a:rPr lang="en-US" sz="2199" spc="-85" dirty="0">
                  <a:solidFill>
                    <a:srgbClr val="D0C3F1"/>
                  </a:solidFill>
                  <a:latin typeface="Poppins Light"/>
                </a:rPr>
                <a:t> , </a:t>
              </a:r>
              <a:r>
                <a:rPr lang="en-US" sz="2199" spc="-85" dirty="0" err="1">
                  <a:solidFill>
                    <a:srgbClr val="D0C3F1"/>
                  </a:solidFill>
                  <a:latin typeface="Poppins Light"/>
                </a:rPr>
                <a:t>meningeální</a:t>
              </a:r>
              <a:r>
                <a:rPr lang="en-US" sz="2199" spc="-85" dirty="0">
                  <a:solidFill>
                    <a:srgbClr val="D0C3F1"/>
                  </a:solidFill>
                  <a:latin typeface="Poppins Light"/>
                </a:rPr>
                <a:t> </a:t>
              </a:r>
              <a:r>
                <a:rPr lang="en-US" sz="2199" spc="-85" dirty="0" err="1">
                  <a:solidFill>
                    <a:srgbClr val="D0C3F1"/>
                  </a:solidFill>
                  <a:latin typeface="Poppins Light"/>
                </a:rPr>
                <a:t>syndrom</a:t>
              </a:r>
              <a:r>
                <a:rPr lang="en-US" sz="2199" spc="-85" dirty="0">
                  <a:solidFill>
                    <a:srgbClr val="D0C3F1"/>
                  </a:solidFill>
                  <a:latin typeface="Poppins Light"/>
                </a:rPr>
                <a:t>, </a:t>
              </a:r>
              <a:r>
                <a:rPr lang="en-US" sz="2199" spc="-85" dirty="0" err="1">
                  <a:solidFill>
                    <a:srgbClr val="D0C3F1"/>
                  </a:solidFill>
                  <a:latin typeface="Poppins Light"/>
                </a:rPr>
                <a:t>porucha</a:t>
              </a:r>
              <a:r>
                <a:rPr lang="en-US" sz="2199" spc="-85" dirty="0">
                  <a:solidFill>
                    <a:srgbClr val="D0C3F1"/>
                  </a:solidFill>
                  <a:latin typeface="Poppins Light"/>
                </a:rPr>
                <a:t> </a:t>
              </a:r>
              <a:r>
                <a:rPr lang="en-US" sz="2199" spc="-85" dirty="0" err="1">
                  <a:solidFill>
                    <a:srgbClr val="D0C3F1"/>
                  </a:solidFill>
                  <a:latin typeface="Poppins Light"/>
                </a:rPr>
                <a:t>vědomí</a:t>
              </a:r>
              <a:r>
                <a:rPr lang="en-US" sz="2199" spc="-85" dirty="0">
                  <a:solidFill>
                    <a:srgbClr val="D0C3F1"/>
                  </a:solidFill>
                  <a:latin typeface="Poppins Light"/>
                </a:rPr>
                <a:t> …</a:t>
              </a:r>
            </a:p>
            <a:p>
              <a:pPr>
                <a:lnSpc>
                  <a:spcPts val="3299"/>
                </a:lnSpc>
              </a:pPr>
              <a:endParaRPr lang="en-US" sz="2199" spc="-85" dirty="0">
                <a:solidFill>
                  <a:srgbClr val="D0C3F1"/>
                </a:solidFill>
                <a:latin typeface="Poppins Light"/>
              </a:endParaRPr>
            </a:p>
          </p:txBody>
        </p:sp>
      </p:grpSp>
      <p:sp>
        <p:nvSpPr>
          <p:cNvPr id="11" name="Freeform 11"/>
          <p:cNvSpPr/>
          <p:nvPr/>
        </p:nvSpPr>
        <p:spPr>
          <a:xfrm>
            <a:off x="3346487" y="4629912"/>
            <a:ext cx="3286430" cy="4628388"/>
          </a:xfrm>
          <a:custGeom>
            <a:avLst/>
            <a:gdLst/>
            <a:ahLst/>
            <a:cxnLst/>
            <a:rect l="l" t="t" r="r" b="b"/>
            <a:pathLst>
              <a:path w="3286430" h="4628388">
                <a:moveTo>
                  <a:pt x="0" y="0"/>
                </a:moveTo>
                <a:lnTo>
                  <a:pt x="3286429" y="0"/>
                </a:lnTo>
                <a:lnTo>
                  <a:pt x="3286429" y="4628388"/>
                </a:lnTo>
                <a:lnTo>
                  <a:pt x="0" y="462838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2" name="TextBox 12"/>
          <p:cNvSpPr txBox="1"/>
          <p:nvPr/>
        </p:nvSpPr>
        <p:spPr>
          <a:xfrm>
            <a:off x="3346487" y="9373213"/>
            <a:ext cx="8964636" cy="2778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800"/>
              </a:lnSpc>
            </a:pPr>
            <a:r>
              <a:rPr lang="en-US" sz="1500" spc="-59">
                <a:solidFill>
                  <a:srgbClr val="FFFFFF"/>
                </a:solidFill>
                <a:latin typeface="Open Sans"/>
              </a:rPr>
              <a:t>stefair.cz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E27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7827252">
            <a:off x="-2892382" y="1798083"/>
            <a:ext cx="9848743" cy="9848743"/>
          </a:xfrm>
          <a:custGeom>
            <a:avLst/>
            <a:gdLst/>
            <a:ahLst/>
            <a:cxnLst/>
            <a:rect l="l" t="t" r="r" b="b"/>
            <a:pathLst>
              <a:path w="9848743" h="9848743">
                <a:moveTo>
                  <a:pt x="0" y="0"/>
                </a:moveTo>
                <a:lnTo>
                  <a:pt x="9848744" y="0"/>
                </a:lnTo>
                <a:lnTo>
                  <a:pt x="9848744" y="9848743"/>
                </a:lnTo>
                <a:lnTo>
                  <a:pt x="0" y="984874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8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 rot="-5400000">
            <a:off x="9717203" y="2518108"/>
            <a:ext cx="11432174" cy="5956455"/>
          </a:xfrm>
          <a:custGeom>
            <a:avLst/>
            <a:gdLst/>
            <a:ahLst/>
            <a:cxnLst/>
            <a:rect l="l" t="t" r="r" b="b"/>
            <a:pathLst>
              <a:path w="11432174" h="5956455">
                <a:moveTo>
                  <a:pt x="0" y="0"/>
                </a:moveTo>
                <a:lnTo>
                  <a:pt x="11432175" y="0"/>
                </a:lnTo>
                <a:lnTo>
                  <a:pt x="11432175" y="5956455"/>
                </a:lnTo>
                <a:lnTo>
                  <a:pt x="0" y="59564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80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b="-91929"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4957463" y="1831385"/>
            <a:ext cx="7712464" cy="7712433"/>
            <a:chOff x="0" y="0"/>
            <a:chExt cx="6350000" cy="634997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6"/>
              <a:stretch>
                <a:fillRect l="-322" r="-322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6" name="Freeform 6"/>
          <p:cNvSpPr/>
          <p:nvPr/>
        </p:nvSpPr>
        <p:spPr>
          <a:xfrm rot="5400000">
            <a:off x="15689202" y="2141598"/>
            <a:ext cx="5444632" cy="2836793"/>
          </a:xfrm>
          <a:custGeom>
            <a:avLst/>
            <a:gdLst/>
            <a:ahLst/>
            <a:cxnLst/>
            <a:rect l="l" t="t" r="r" b="b"/>
            <a:pathLst>
              <a:path w="5444632" h="2836793">
                <a:moveTo>
                  <a:pt x="0" y="0"/>
                </a:moveTo>
                <a:lnTo>
                  <a:pt x="5444633" y="0"/>
                </a:lnTo>
                <a:lnTo>
                  <a:pt x="5444633" y="2836793"/>
                </a:lnTo>
                <a:lnTo>
                  <a:pt x="0" y="283679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80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b="-91929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7" name="TextBox 7"/>
          <p:cNvSpPr txBox="1"/>
          <p:nvPr/>
        </p:nvSpPr>
        <p:spPr>
          <a:xfrm>
            <a:off x="4106246" y="9727322"/>
            <a:ext cx="9735900" cy="2609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00"/>
              </a:lnSpc>
            </a:pPr>
            <a:r>
              <a:rPr lang="en-US" sz="1400">
                <a:solidFill>
                  <a:srgbClr val="D0C3F1"/>
                </a:solidFill>
                <a:latin typeface="Poppins Light"/>
              </a:rPr>
              <a:t>Seidl Zdeněk, Diagnostická radiologie, Grada,2014, ISBN978-80-247-4546-6, obr1.3.2a, str.118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539722" y="637710"/>
            <a:ext cx="15590520" cy="18436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128"/>
              </a:lnSpc>
            </a:pPr>
            <a:r>
              <a:rPr lang="en-US" sz="6600" spc="-263">
                <a:solidFill>
                  <a:srgbClr val="FFFFFF"/>
                </a:solidFill>
                <a:latin typeface="Poppins Medium"/>
              </a:rPr>
              <a:t>Akutní  krvácení TP vpravo</a:t>
            </a:r>
          </a:p>
          <a:p>
            <a:pPr algn="l">
              <a:lnSpc>
                <a:spcPts val="7128"/>
              </a:lnSpc>
            </a:pPr>
            <a:endParaRPr lang="en-US" sz="6600" spc="-263">
              <a:solidFill>
                <a:srgbClr val="FFFFFF"/>
              </a:solidFill>
              <a:latin typeface="Poppins Medium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E27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8195587">
            <a:off x="-2035604" y="-4019977"/>
            <a:ext cx="9848743" cy="9848743"/>
          </a:xfrm>
          <a:custGeom>
            <a:avLst/>
            <a:gdLst/>
            <a:ahLst/>
            <a:cxnLst/>
            <a:rect l="l" t="t" r="r" b="b"/>
            <a:pathLst>
              <a:path w="9848743" h="9848743">
                <a:moveTo>
                  <a:pt x="0" y="0"/>
                </a:moveTo>
                <a:lnTo>
                  <a:pt x="9848744" y="0"/>
                </a:lnTo>
                <a:lnTo>
                  <a:pt x="9848744" y="9848744"/>
                </a:lnTo>
                <a:lnTo>
                  <a:pt x="0" y="98487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 rot="-5400000">
            <a:off x="-4307999" y="2634998"/>
            <a:ext cx="11432174" cy="5956455"/>
          </a:xfrm>
          <a:custGeom>
            <a:avLst/>
            <a:gdLst/>
            <a:ahLst/>
            <a:cxnLst/>
            <a:rect l="l" t="t" r="r" b="b"/>
            <a:pathLst>
              <a:path w="11432174" h="5956455">
                <a:moveTo>
                  <a:pt x="0" y="0"/>
                </a:moveTo>
                <a:lnTo>
                  <a:pt x="11432174" y="0"/>
                </a:lnTo>
                <a:lnTo>
                  <a:pt x="11432174" y="5956456"/>
                </a:lnTo>
                <a:lnTo>
                  <a:pt x="0" y="59564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80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b="-91929"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7564795" y="-4400860"/>
            <a:ext cx="18641447" cy="18641372"/>
            <a:chOff x="0" y="0"/>
            <a:chExt cx="6350000" cy="634997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6"/>
              <a:stretch>
                <a:fillRect l="-24976" r="-24976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6" name="Freeform 6"/>
          <p:cNvSpPr/>
          <p:nvPr/>
        </p:nvSpPr>
        <p:spPr>
          <a:xfrm rot="5400000">
            <a:off x="15469997" y="7950543"/>
            <a:ext cx="5444632" cy="2836793"/>
          </a:xfrm>
          <a:custGeom>
            <a:avLst/>
            <a:gdLst/>
            <a:ahLst/>
            <a:cxnLst/>
            <a:rect l="l" t="t" r="r" b="b"/>
            <a:pathLst>
              <a:path w="5444632" h="2836793">
                <a:moveTo>
                  <a:pt x="0" y="0"/>
                </a:moveTo>
                <a:lnTo>
                  <a:pt x="5444632" y="0"/>
                </a:lnTo>
                <a:lnTo>
                  <a:pt x="5444632" y="2836793"/>
                </a:lnTo>
                <a:lnTo>
                  <a:pt x="0" y="283679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80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b="-91929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7" name="TextBox 7"/>
          <p:cNvSpPr txBox="1"/>
          <p:nvPr/>
        </p:nvSpPr>
        <p:spPr>
          <a:xfrm>
            <a:off x="1538736" y="9529671"/>
            <a:ext cx="8155366" cy="2609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00"/>
              </a:lnSpc>
            </a:pPr>
            <a:r>
              <a:rPr lang="en-US" sz="1400">
                <a:solidFill>
                  <a:srgbClr val="D0C3F1"/>
                </a:solidFill>
                <a:latin typeface="Poppins Light"/>
              </a:rPr>
              <a:t>Seidl Zdeněk, Diagnostická radiologie, Grada,2014, ISBN978-80-247-4546-6, obr1.3a, str.103</a:t>
            </a:r>
          </a:p>
        </p:txBody>
      </p:sp>
      <p:sp>
        <p:nvSpPr>
          <p:cNvPr id="8" name="Freeform 8"/>
          <p:cNvSpPr/>
          <p:nvPr/>
        </p:nvSpPr>
        <p:spPr>
          <a:xfrm>
            <a:off x="719291" y="2065665"/>
            <a:ext cx="9503895" cy="6155670"/>
          </a:xfrm>
          <a:custGeom>
            <a:avLst/>
            <a:gdLst/>
            <a:ahLst/>
            <a:cxnLst/>
            <a:rect l="l" t="t" r="r" b="b"/>
            <a:pathLst>
              <a:path w="9503895" h="6155670">
                <a:moveTo>
                  <a:pt x="0" y="0"/>
                </a:moveTo>
                <a:lnTo>
                  <a:pt x="9503895" y="0"/>
                </a:lnTo>
                <a:lnTo>
                  <a:pt x="9503895" y="6155670"/>
                </a:lnTo>
                <a:lnTo>
                  <a:pt x="0" y="615567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E27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8195587">
            <a:off x="-3069001" y="-2929615"/>
            <a:ext cx="9848743" cy="9848743"/>
          </a:xfrm>
          <a:custGeom>
            <a:avLst/>
            <a:gdLst/>
            <a:ahLst/>
            <a:cxnLst/>
            <a:rect l="l" t="t" r="r" b="b"/>
            <a:pathLst>
              <a:path w="9848743" h="9848743">
                <a:moveTo>
                  <a:pt x="0" y="0"/>
                </a:moveTo>
                <a:lnTo>
                  <a:pt x="9848744" y="0"/>
                </a:lnTo>
                <a:lnTo>
                  <a:pt x="9848744" y="9848743"/>
                </a:lnTo>
                <a:lnTo>
                  <a:pt x="0" y="984874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 rot="-5400000">
            <a:off x="-3758940" y="1738329"/>
            <a:ext cx="11432174" cy="5956455"/>
          </a:xfrm>
          <a:custGeom>
            <a:avLst/>
            <a:gdLst/>
            <a:ahLst/>
            <a:cxnLst/>
            <a:rect l="l" t="t" r="r" b="b"/>
            <a:pathLst>
              <a:path w="11432174" h="5956455">
                <a:moveTo>
                  <a:pt x="0" y="0"/>
                </a:moveTo>
                <a:lnTo>
                  <a:pt x="11432175" y="0"/>
                </a:lnTo>
                <a:lnTo>
                  <a:pt x="11432175" y="5956456"/>
                </a:lnTo>
                <a:lnTo>
                  <a:pt x="0" y="59564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80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b="-91929"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7656534" y="-3143624"/>
            <a:ext cx="10726547" cy="10726504"/>
            <a:chOff x="0" y="0"/>
            <a:chExt cx="6350000" cy="634997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6"/>
              <a:stretch>
                <a:fillRect l="-24999" r="-24999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6" name="Freeform 6"/>
          <p:cNvSpPr/>
          <p:nvPr/>
        </p:nvSpPr>
        <p:spPr>
          <a:xfrm rot="5400000">
            <a:off x="15469997" y="7950543"/>
            <a:ext cx="5444632" cy="2836793"/>
          </a:xfrm>
          <a:custGeom>
            <a:avLst/>
            <a:gdLst/>
            <a:ahLst/>
            <a:cxnLst/>
            <a:rect l="l" t="t" r="r" b="b"/>
            <a:pathLst>
              <a:path w="5444632" h="2836793">
                <a:moveTo>
                  <a:pt x="0" y="0"/>
                </a:moveTo>
                <a:lnTo>
                  <a:pt x="5444632" y="0"/>
                </a:lnTo>
                <a:lnTo>
                  <a:pt x="5444632" y="2836793"/>
                </a:lnTo>
                <a:lnTo>
                  <a:pt x="0" y="283679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80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b="-91929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7" name="TextBox 7"/>
          <p:cNvSpPr txBox="1"/>
          <p:nvPr/>
        </p:nvSpPr>
        <p:spPr>
          <a:xfrm>
            <a:off x="489681" y="5499813"/>
            <a:ext cx="11600142" cy="11468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599"/>
              </a:lnSpc>
            </a:pPr>
            <a:r>
              <a:rPr lang="en-US" sz="6399">
                <a:solidFill>
                  <a:srgbClr val="D0C3F1"/>
                </a:solidFill>
                <a:latin typeface="Poppins Medium Bold"/>
              </a:rPr>
              <a:t>CMP - diagnostika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89681" y="7000614"/>
            <a:ext cx="11092607" cy="2124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160"/>
              </a:lnSpc>
              <a:spcBef>
                <a:spcPct val="0"/>
              </a:spcBef>
            </a:pPr>
            <a:r>
              <a:rPr lang="en-US" sz="1800" spc="126">
                <a:solidFill>
                  <a:srgbClr val="D0C3F1"/>
                </a:solidFill>
                <a:latin typeface="Poppins Light"/>
              </a:rPr>
              <a:t>KLINICKÉ NEUROLOGICKÉ VYŠETŘENÍ</a:t>
            </a:r>
          </a:p>
          <a:p>
            <a:pPr>
              <a:lnSpc>
                <a:spcPts val="2160"/>
              </a:lnSpc>
              <a:spcBef>
                <a:spcPct val="0"/>
              </a:spcBef>
            </a:pPr>
            <a:r>
              <a:rPr lang="en-US" sz="1800" spc="126">
                <a:solidFill>
                  <a:srgbClr val="D0C3F1"/>
                </a:solidFill>
                <a:latin typeface="Poppins Light"/>
              </a:rPr>
              <a:t>NEUROZOBRAZENÍ   DO 4,5 HODINY  OD VZNIKU  ( LZE PODAT TROMBOLYSU)</a:t>
            </a:r>
          </a:p>
          <a:p>
            <a:pPr>
              <a:lnSpc>
                <a:spcPts val="2160"/>
              </a:lnSpc>
              <a:spcBef>
                <a:spcPct val="0"/>
              </a:spcBef>
            </a:pPr>
            <a:r>
              <a:rPr lang="en-US" sz="1800" spc="126">
                <a:solidFill>
                  <a:srgbClr val="D0C3F1"/>
                </a:solidFill>
                <a:latin typeface="Poppins Light"/>
              </a:rPr>
              <a:t>- CT , CT-ANGIOGRAFIE,  MR, MR-ANGIOGRAFIE,  TCCS,  DSA</a:t>
            </a:r>
          </a:p>
          <a:p>
            <a:pPr>
              <a:lnSpc>
                <a:spcPts val="2160"/>
              </a:lnSpc>
              <a:spcBef>
                <a:spcPct val="0"/>
              </a:spcBef>
            </a:pPr>
            <a:r>
              <a:rPr lang="en-US" sz="1800" spc="126">
                <a:solidFill>
                  <a:srgbClr val="D0C3F1"/>
                </a:solidFill>
                <a:latin typeface="Poppins Light"/>
              </a:rPr>
              <a:t>- U  NOVOROZENCŮ  A KOJENCŮ   SONO MOZKU </a:t>
            </a:r>
          </a:p>
          <a:p>
            <a:pPr>
              <a:lnSpc>
                <a:spcPts val="2160"/>
              </a:lnSpc>
              <a:spcBef>
                <a:spcPct val="0"/>
              </a:spcBef>
            </a:pPr>
            <a:r>
              <a:rPr lang="en-US" sz="1800" spc="126">
                <a:solidFill>
                  <a:srgbClr val="D0C3F1"/>
                </a:solidFill>
                <a:latin typeface="Poppins Light"/>
              </a:rPr>
              <a:t>KARDIOLOGICKÉ VYŠETŘENÍ</a:t>
            </a:r>
          </a:p>
          <a:p>
            <a:pPr>
              <a:lnSpc>
                <a:spcPts val="2160"/>
              </a:lnSpc>
              <a:spcBef>
                <a:spcPct val="0"/>
              </a:spcBef>
            </a:pPr>
            <a:r>
              <a:rPr lang="en-US" sz="1800" spc="126">
                <a:solidFill>
                  <a:srgbClr val="D0C3F1"/>
                </a:solidFill>
                <a:latin typeface="Poppins Light"/>
              </a:rPr>
              <a:t>LABORATOŘ  PODROBNÁ, VČETNĚ KOAGULACE </a:t>
            </a:r>
          </a:p>
          <a:p>
            <a:pPr>
              <a:lnSpc>
                <a:spcPts val="2160"/>
              </a:lnSpc>
              <a:spcBef>
                <a:spcPct val="0"/>
              </a:spcBef>
            </a:pPr>
            <a:r>
              <a:rPr lang="en-US" sz="1800" spc="126">
                <a:solidFill>
                  <a:srgbClr val="D0C3F1"/>
                </a:solidFill>
                <a:latin typeface="Poppins Light"/>
              </a:rPr>
              <a:t>LIQUOR  V PŘÍPADĚ  SAK</a:t>
            </a:r>
          </a:p>
          <a:p>
            <a:pPr>
              <a:lnSpc>
                <a:spcPts val="2160"/>
              </a:lnSpc>
              <a:spcBef>
                <a:spcPct val="0"/>
              </a:spcBef>
            </a:pPr>
            <a:r>
              <a:rPr lang="en-US" sz="1800" spc="126">
                <a:solidFill>
                  <a:srgbClr val="D0C3F1"/>
                </a:solidFill>
                <a:latin typeface="Poppins Light"/>
              </a:rPr>
              <a:t>OČNÍ, GENETIKA, IMUNOLOGIE, MIKROBIOLOGIE , SONO LEDVIN ( PŘI ARTERIÁLNÍ HYPERTENZI)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E27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8195587">
            <a:off x="8909013" y="-4276163"/>
            <a:ext cx="9848743" cy="9848743"/>
          </a:xfrm>
          <a:custGeom>
            <a:avLst/>
            <a:gdLst/>
            <a:ahLst/>
            <a:cxnLst/>
            <a:rect l="l" t="t" r="r" b="b"/>
            <a:pathLst>
              <a:path w="9848743" h="9848743">
                <a:moveTo>
                  <a:pt x="0" y="0"/>
                </a:moveTo>
                <a:lnTo>
                  <a:pt x="9848743" y="0"/>
                </a:lnTo>
                <a:lnTo>
                  <a:pt x="9848743" y="9848744"/>
                </a:lnTo>
                <a:lnTo>
                  <a:pt x="0" y="98487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 rot="-5400000">
            <a:off x="1155876" y="2345063"/>
            <a:ext cx="11432174" cy="5956455"/>
          </a:xfrm>
          <a:custGeom>
            <a:avLst/>
            <a:gdLst/>
            <a:ahLst/>
            <a:cxnLst/>
            <a:rect l="l" t="t" r="r" b="b"/>
            <a:pathLst>
              <a:path w="11432174" h="5956455">
                <a:moveTo>
                  <a:pt x="0" y="0"/>
                </a:moveTo>
                <a:lnTo>
                  <a:pt x="11432175" y="0"/>
                </a:lnTo>
                <a:lnTo>
                  <a:pt x="11432175" y="5956455"/>
                </a:lnTo>
                <a:lnTo>
                  <a:pt x="0" y="59564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80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b="-91929"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-8162255" y="-2533420"/>
            <a:ext cx="15713483" cy="15713421"/>
            <a:chOff x="0" y="0"/>
            <a:chExt cx="6350000" cy="634997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6"/>
              <a:stretch>
                <a:fillRect l="-24999" r="-24999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6" name="Freeform 6"/>
          <p:cNvSpPr/>
          <p:nvPr/>
        </p:nvSpPr>
        <p:spPr>
          <a:xfrm rot="5400000">
            <a:off x="15469997" y="7950543"/>
            <a:ext cx="5444632" cy="2836793"/>
          </a:xfrm>
          <a:custGeom>
            <a:avLst/>
            <a:gdLst/>
            <a:ahLst/>
            <a:cxnLst/>
            <a:rect l="l" t="t" r="r" b="b"/>
            <a:pathLst>
              <a:path w="5444632" h="2836793">
                <a:moveTo>
                  <a:pt x="0" y="0"/>
                </a:moveTo>
                <a:lnTo>
                  <a:pt x="5444632" y="0"/>
                </a:lnTo>
                <a:lnTo>
                  <a:pt x="5444632" y="2836793"/>
                </a:lnTo>
                <a:lnTo>
                  <a:pt x="0" y="283679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80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b="-91929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7" name="TextBox 7"/>
          <p:cNvSpPr txBox="1"/>
          <p:nvPr/>
        </p:nvSpPr>
        <p:spPr>
          <a:xfrm>
            <a:off x="7848722" y="3365835"/>
            <a:ext cx="11600142" cy="11468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599"/>
              </a:lnSpc>
            </a:pPr>
            <a:r>
              <a:rPr lang="en-US" sz="6399">
                <a:solidFill>
                  <a:srgbClr val="D0C3F1"/>
                </a:solidFill>
                <a:latin typeface="Poppins Medium Bold"/>
              </a:rPr>
              <a:t>CMP - léčba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7551229" y="4710060"/>
            <a:ext cx="10209112" cy="33672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88622" lvl="1" indent="-194311">
              <a:lnSpc>
                <a:spcPts val="2160"/>
              </a:lnSpc>
              <a:spcBef>
                <a:spcPct val="0"/>
              </a:spcBef>
              <a:buFont typeface="Arial"/>
              <a:buChar char="•"/>
            </a:pPr>
            <a:r>
              <a:rPr lang="en-US" sz="1800" spc="126" dirty="0">
                <a:solidFill>
                  <a:srgbClr val="D0C3F1"/>
                </a:solidFill>
                <a:latin typeface="Poppins Light"/>
              </a:rPr>
              <a:t>ISCHEMICKÉ CMP – </a:t>
            </a:r>
            <a:r>
              <a:rPr lang="cs-CZ" sz="1800" spc="126" dirty="0">
                <a:solidFill>
                  <a:srgbClr val="D0C3F1"/>
                </a:solidFill>
                <a:latin typeface="Poppins Light"/>
              </a:rPr>
              <a:t>v úvodu kyselina acetylsalicylová</a:t>
            </a:r>
            <a:br>
              <a:rPr lang="cs-CZ" sz="1800" spc="126" dirty="0">
                <a:solidFill>
                  <a:srgbClr val="D0C3F1"/>
                </a:solidFill>
                <a:latin typeface="Poppins Light"/>
              </a:rPr>
            </a:br>
            <a:r>
              <a:rPr lang="cs-CZ" sz="1800" spc="126" dirty="0">
                <a:solidFill>
                  <a:srgbClr val="D0C3F1"/>
                </a:solidFill>
                <a:latin typeface="Poppins Light"/>
              </a:rPr>
              <a:t>dále dle příčiny Heparin, následně </a:t>
            </a:r>
            <a:r>
              <a:rPr lang="cs-CZ" sz="1800" spc="126" dirty="0" err="1">
                <a:solidFill>
                  <a:srgbClr val="D0C3F1"/>
                </a:solidFill>
                <a:latin typeface="Poppins Light"/>
              </a:rPr>
              <a:t>warfarinizace</a:t>
            </a:r>
            <a:r>
              <a:rPr lang="cs-CZ" sz="1800" spc="126" dirty="0">
                <a:solidFill>
                  <a:srgbClr val="D0C3F1"/>
                </a:solidFill>
                <a:latin typeface="Poppins Light"/>
              </a:rPr>
              <a:t> </a:t>
            </a:r>
            <a:r>
              <a:rPr lang="en-US" sz="1800" spc="126" dirty="0">
                <a:solidFill>
                  <a:srgbClr val="D0C3F1"/>
                </a:solidFill>
                <a:latin typeface="Poppins Light"/>
              </a:rPr>
              <a:t> </a:t>
            </a:r>
          </a:p>
          <a:p>
            <a:pPr>
              <a:lnSpc>
                <a:spcPts val="2160"/>
              </a:lnSpc>
              <a:spcBef>
                <a:spcPct val="0"/>
              </a:spcBef>
            </a:pPr>
            <a:r>
              <a:rPr lang="cs-CZ" sz="1800" spc="126" dirty="0">
                <a:solidFill>
                  <a:srgbClr val="D0C3F1"/>
                </a:solidFill>
                <a:latin typeface="Poppins Light"/>
              </a:rPr>
              <a:t>     podpůrná léčba – vitální funkce , oxygenace , ventilace , úprava vnitřního prostředí</a:t>
            </a:r>
            <a:endParaRPr lang="en-US" sz="1800" spc="126" dirty="0">
              <a:solidFill>
                <a:srgbClr val="D0C3F1"/>
              </a:solidFill>
              <a:latin typeface="Poppins Light"/>
            </a:endParaRPr>
          </a:p>
          <a:p>
            <a:pPr>
              <a:lnSpc>
                <a:spcPts val="2160"/>
              </a:lnSpc>
              <a:spcBef>
                <a:spcPct val="0"/>
              </a:spcBef>
            </a:pPr>
            <a:r>
              <a:rPr lang="cs-CZ" sz="1800" spc="126" dirty="0">
                <a:solidFill>
                  <a:srgbClr val="D0C3F1"/>
                </a:solidFill>
                <a:latin typeface="Poppins Light"/>
              </a:rPr>
              <a:t>     </a:t>
            </a:r>
            <a:r>
              <a:rPr lang="en-US" sz="1800" spc="126" dirty="0">
                <a:solidFill>
                  <a:srgbClr val="D0C3F1"/>
                </a:solidFill>
                <a:latin typeface="Poppins Light"/>
              </a:rPr>
              <a:t>E</a:t>
            </a:r>
            <a:r>
              <a:rPr lang="cs-CZ" sz="1800" spc="126" dirty="0" err="1">
                <a:solidFill>
                  <a:srgbClr val="D0C3F1"/>
                </a:solidFill>
                <a:latin typeface="Poppins Light"/>
              </a:rPr>
              <a:t>ndovaskulární</a:t>
            </a:r>
            <a:r>
              <a:rPr lang="cs-CZ" sz="1800" spc="126" dirty="0">
                <a:solidFill>
                  <a:srgbClr val="D0C3F1"/>
                </a:solidFill>
                <a:latin typeface="Poppins Light"/>
              </a:rPr>
              <a:t> terapie – </a:t>
            </a:r>
            <a:r>
              <a:rPr lang="cs-CZ" sz="1800" spc="126" dirty="0" err="1">
                <a:solidFill>
                  <a:srgbClr val="D0C3F1"/>
                </a:solidFill>
                <a:latin typeface="Poppins Light"/>
              </a:rPr>
              <a:t>trombektomie</a:t>
            </a:r>
            <a:r>
              <a:rPr lang="cs-CZ" sz="1800" spc="126" dirty="0">
                <a:solidFill>
                  <a:srgbClr val="D0C3F1"/>
                </a:solidFill>
                <a:latin typeface="Poppins Light"/>
              </a:rPr>
              <a:t> , </a:t>
            </a:r>
            <a:r>
              <a:rPr lang="cs-CZ" sz="1800" spc="126" dirty="0" err="1">
                <a:solidFill>
                  <a:srgbClr val="D0C3F1"/>
                </a:solidFill>
                <a:latin typeface="Poppins Light"/>
              </a:rPr>
              <a:t>stenting</a:t>
            </a:r>
            <a:r>
              <a:rPr lang="cs-CZ" sz="1800" spc="126" dirty="0">
                <a:solidFill>
                  <a:srgbClr val="D0C3F1"/>
                </a:solidFill>
                <a:latin typeface="Poppins Light"/>
              </a:rPr>
              <a:t> , dekompresní kraniotomie</a:t>
            </a:r>
          </a:p>
          <a:p>
            <a:pPr>
              <a:lnSpc>
                <a:spcPts val="2160"/>
              </a:lnSpc>
              <a:spcBef>
                <a:spcPct val="0"/>
              </a:spcBef>
            </a:pPr>
            <a:r>
              <a:rPr lang="cs-CZ" sz="1800" spc="126" dirty="0">
                <a:solidFill>
                  <a:srgbClr val="D0C3F1"/>
                </a:solidFill>
                <a:latin typeface="Poppins Light"/>
              </a:rPr>
              <a:t>  </a:t>
            </a:r>
          </a:p>
          <a:p>
            <a:pPr>
              <a:lnSpc>
                <a:spcPts val="2160"/>
              </a:lnSpc>
              <a:spcBef>
                <a:spcPct val="0"/>
              </a:spcBef>
            </a:pPr>
            <a:r>
              <a:rPr lang="cs-CZ" spc="126" dirty="0">
                <a:solidFill>
                  <a:srgbClr val="D0C3F1"/>
                </a:solidFill>
                <a:latin typeface="Poppins Light"/>
              </a:rPr>
              <a:t>     </a:t>
            </a:r>
            <a:r>
              <a:rPr lang="en-US" sz="1800" spc="126" dirty="0">
                <a:solidFill>
                  <a:srgbClr val="D0C3F1"/>
                </a:solidFill>
                <a:latin typeface="Poppins Light"/>
              </a:rPr>
              <a:t>HEMORRHAGICKÉ CMP – </a:t>
            </a:r>
            <a:r>
              <a:rPr lang="cs-CZ" sz="1800" spc="126" dirty="0">
                <a:solidFill>
                  <a:srgbClr val="D0C3F1"/>
                </a:solidFill>
                <a:latin typeface="Poppins Light"/>
              </a:rPr>
              <a:t>podpůrná léčba , léčba ICH , konzultace NCH</a:t>
            </a:r>
          </a:p>
          <a:p>
            <a:pPr>
              <a:lnSpc>
                <a:spcPts val="2160"/>
              </a:lnSpc>
              <a:spcBef>
                <a:spcPct val="0"/>
              </a:spcBef>
            </a:pPr>
            <a:r>
              <a:rPr lang="cs-CZ" spc="126" dirty="0">
                <a:solidFill>
                  <a:srgbClr val="D0C3F1"/>
                </a:solidFill>
                <a:latin typeface="Poppins Light"/>
              </a:rPr>
              <a:t>     </a:t>
            </a:r>
          </a:p>
          <a:p>
            <a:pPr>
              <a:lnSpc>
                <a:spcPts val="2160"/>
              </a:lnSpc>
              <a:spcBef>
                <a:spcPct val="0"/>
              </a:spcBef>
            </a:pPr>
            <a:r>
              <a:rPr lang="cs-CZ" sz="1800" spc="126" dirty="0">
                <a:solidFill>
                  <a:srgbClr val="D0C3F1"/>
                </a:solidFill>
                <a:latin typeface="Poppins Light"/>
              </a:rPr>
              <a:t>     S</a:t>
            </a:r>
            <a:r>
              <a:rPr lang="en-US" sz="1800" spc="126" dirty="0">
                <a:solidFill>
                  <a:srgbClr val="D0C3F1"/>
                </a:solidFill>
                <a:latin typeface="Poppins Light"/>
              </a:rPr>
              <a:t>AK – JIP, </a:t>
            </a:r>
            <a:r>
              <a:rPr lang="cs-CZ" sz="1800" spc="126" dirty="0">
                <a:solidFill>
                  <a:srgbClr val="D0C3F1"/>
                </a:solidFill>
                <a:latin typeface="Poppins Light"/>
              </a:rPr>
              <a:t>absolutní klid na lůžku , analgosedace , vitální funkce , hypertenze</a:t>
            </a:r>
            <a:endParaRPr lang="en-US" sz="1800" spc="126" dirty="0">
              <a:solidFill>
                <a:srgbClr val="D0C3F1"/>
              </a:solidFill>
              <a:latin typeface="Poppins Light"/>
            </a:endParaRPr>
          </a:p>
          <a:p>
            <a:pPr>
              <a:lnSpc>
                <a:spcPts val="2160"/>
              </a:lnSpc>
              <a:spcBef>
                <a:spcPct val="0"/>
              </a:spcBef>
            </a:pPr>
            <a:r>
              <a:rPr lang="cs-CZ" sz="1800" spc="126" dirty="0">
                <a:solidFill>
                  <a:srgbClr val="D0C3F1"/>
                </a:solidFill>
                <a:latin typeface="Poppins Light"/>
              </a:rPr>
              <a:t>     </a:t>
            </a:r>
            <a:r>
              <a:rPr lang="en-US" sz="1800" spc="126" dirty="0">
                <a:solidFill>
                  <a:srgbClr val="D0C3F1"/>
                </a:solidFill>
                <a:latin typeface="Poppins Light"/>
              </a:rPr>
              <a:t>NCH </a:t>
            </a:r>
            <a:r>
              <a:rPr lang="cs-CZ" sz="1800" spc="126" dirty="0">
                <a:solidFill>
                  <a:srgbClr val="D0C3F1"/>
                </a:solidFill>
                <a:latin typeface="Poppins Light"/>
              </a:rPr>
              <a:t>intervence do 48 hodin , nebo po 14 dnech od vzniku krvácení ( </a:t>
            </a:r>
            <a:r>
              <a:rPr lang="cs-CZ" sz="1800" spc="126" dirty="0" err="1">
                <a:solidFill>
                  <a:srgbClr val="D0C3F1"/>
                </a:solidFill>
                <a:latin typeface="Poppins Light"/>
              </a:rPr>
              <a:t>vasospasmy</a:t>
            </a:r>
            <a:r>
              <a:rPr lang="cs-CZ" sz="1800" spc="126" dirty="0">
                <a:solidFill>
                  <a:srgbClr val="D0C3F1"/>
                </a:solidFill>
                <a:latin typeface="Poppins Light"/>
              </a:rPr>
              <a:t>)</a:t>
            </a:r>
            <a:endParaRPr lang="cs-CZ" spc="126" dirty="0">
              <a:solidFill>
                <a:srgbClr val="D0C3F1"/>
              </a:solidFill>
              <a:latin typeface="Poppins Light"/>
            </a:endParaRPr>
          </a:p>
          <a:p>
            <a:pPr>
              <a:lnSpc>
                <a:spcPts val="2160"/>
              </a:lnSpc>
              <a:spcBef>
                <a:spcPct val="0"/>
              </a:spcBef>
            </a:pPr>
            <a:r>
              <a:rPr lang="en-US" sz="1800" spc="126" dirty="0">
                <a:solidFill>
                  <a:srgbClr val="D0C3F1"/>
                </a:solidFill>
                <a:latin typeface="Poppins Light"/>
              </a:rPr>
              <a:t> </a:t>
            </a:r>
          </a:p>
          <a:p>
            <a:pPr marL="388622" lvl="1" indent="-194311">
              <a:lnSpc>
                <a:spcPts val="2160"/>
              </a:lnSpc>
              <a:spcBef>
                <a:spcPct val="0"/>
              </a:spcBef>
              <a:buFont typeface="Arial"/>
              <a:buChar char="•"/>
            </a:pPr>
            <a:r>
              <a:rPr lang="en-US" sz="1800" spc="126" dirty="0">
                <a:solidFill>
                  <a:srgbClr val="D0C3F1"/>
                </a:solidFill>
                <a:latin typeface="Poppins Light"/>
              </a:rPr>
              <a:t>TROMBOSY SPLAVŮ –</a:t>
            </a:r>
            <a:r>
              <a:rPr lang="cs-CZ" sz="1800" spc="126" dirty="0">
                <a:solidFill>
                  <a:srgbClr val="D0C3F1"/>
                </a:solidFill>
                <a:latin typeface="Poppins Light"/>
              </a:rPr>
              <a:t> antikoagulační léčba  - Heparin </a:t>
            </a:r>
            <a:endParaRPr lang="en-US" sz="1800" spc="126" dirty="0">
              <a:solidFill>
                <a:srgbClr val="D0C3F1"/>
              </a:solidFill>
              <a:latin typeface="Poppins Light"/>
            </a:endParaRPr>
          </a:p>
          <a:p>
            <a:pPr>
              <a:lnSpc>
                <a:spcPts val="2160"/>
              </a:lnSpc>
              <a:spcBef>
                <a:spcPct val="0"/>
              </a:spcBef>
            </a:pPr>
            <a:endParaRPr lang="en-US" sz="1800" spc="126" dirty="0">
              <a:solidFill>
                <a:srgbClr val="D0C3F1"/>
              </a:solidFill>
              <a:latin typeface="Poppins Light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E27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8195587">
            <a:off x="-2741792" y="205464"/>
            <a:ext cx="9848743" cy="9848743"/>
          </a:xfrm>
          <a:custGeom>
            <a:avLst/>
            <a:gdLst/>
            <a:ahLst/>
            <a:cxnLst/>
            <a:rect l="l" t="t" r="r" b="b"/>
            <a:pathLst>
              <a:path w="9848743" h="9848743">
                <a:moveTo>
                  <a:pt x="0" y="0"/>
                </a:moveTo>
                <a:lnTo>
                  <a:pt x="9848743" y="0"/>
                </a:lnTo>
                <a:lnTo>
                  <a:pt x="9848743" y="9848743"/>
                </a:lnTo>
                <a:lnTo>
                  <a:pt x="0" y="984874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 rot="-5400000">
            <a:off x="-3040343" y="-448448"/>
            <a:ext cx="11432174" cy="5956455"/>
          </a:xfrm>
          <a:custGeom>
            <a:avLst/>
            <a:gdLst/>
            <a:ahLst/>
            <a:cxnLst/>
            <a:rect l="l" t="t" r="r" b="b"/>
            <a:pathLst>
              <a:path w="11432174" h="5956455">
                <a:moveTo>
                  <a:pt x="0" y="0"/>
                </a:moveTo>
                <a:lnTo>
                  <a:pt x="11432174" y="0"/>
                </a:lnTo>
                <a:lnTo>
                  <a:pt x="11432174" y="5956456"/>
                </a:lnTo>
                <a:lnTo>
                  <a:pt x="0" y="59564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80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b="-91929"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3267745" y="2048671"/>
            <a:ext cx="15713483" cy="15713421"/>
            <a:chOff x="0" y="0"/>
            <a:chExt cx="6350000" cy="634997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6"/>
              <a:stretch>
                <a:fillRect l="-24999" r="-24999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6" name="Freeform 6"/>
          <p:cNvSpPr/>
          <p:nvPr/>
        </p:nvSpPr>
        <p:spPr>
          <a:xfrm rot="5400000">
            <a:off x="15469997" y="7950543"/>
            <a:ext cx="5444632" cy="2836793"/>
          </a:xfrm>
          <a:custGeom>
            <a:avLst/>
            <a:gdLst/>
            <a:ahLst/>
            <a:cxnLst/>
            <a:rect l="l" t="t" r="r" b="b"/>
            <a:pathLst>
              <a:path w="5444632" h="2836793">
                <a:moveTo>
                  <a:pt x="0" y="0"/>
                </a:moveTo>
                <a:lnTo>
                  <a:pt x="5444632" y="0"/>
                </a:lnTo>
                <a:lnTo>
                  <a:pt x="5444632" y="2836793"/>
                </a:lnTo>
                <a:lnTo>
                  <a:pt x="0" y="283679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80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b="-91929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7" name="TextBox 7"/>
          <p:cNvSpPr txBox="1"/>
          <p:nvPr/>
        </p:nvSpPr>
        <p:spPr>
          <a:xfrm>
            <a:off x="715567" y="124725"/>
            <a:ext cx="11600142" cy="11468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599"/>
              </a:lnSpc>
            </a:pPr>
            <a:r>
              <a:rPr lang="en-US" sz="6399">
                <a:solidFill>
                  <a:srgbClr val="D0C3F1"/>
                </a:solidFill>
                <a:latin typeface="Poppins Medium Bold"/>
              </a:rPr>
              <a:t> Vaskulitidy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605964" y="1390663"/>
            <a:ext cx="16691332" cy="30851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88622" lvl="1" indent="-194311">
              <a:lnSpc>
                <a:spcPts val="2160"/>
              </a:lnSpc>
              <a:buFont typeface="Arial"/>
              <a:buChar char="•"/>
            </a:pPr>
            <a:r>
              <a:rPr lang="en-US" sz="1800" spc="126" dirty="0">
                <a:solidFill>
                  <a:srgbClr val="D0C3F1"/>
                </a:solidFill>
                <a:latin typeface="Poppins Light"/>
              </a:rPr>
              <a:t> </a:t>
            </a:r>
            <a:r>
              <a:rPr lang="en-US" sz="1800" spc="126" dirty="0" err="1">
                <a:solidFill>
                  <a:srgbClr val="D0C3F1"/>
                </a:solidFill>
                <a:latin typeface="Poppins Light"/>
              </a:rPr>
              <a:t>Heterogenní</a:t>
            </a:r>
            <a:r>
              <a:rPr lang="en-US" sz="1800" spc="126" dirty="0">
                <a:solidFill>
                  <a:srgbClr val="D0C3F1"/>
                </a:solidFill>
                <a:latin typeface="Poppins Light"/>
              </a:rPr>
              <a:t> </a:t>
            </a:r>
            <a:r>
              <a:rPr lang="en-US" sz="1800" spc="126" dirty="0" err="1">
                <a:solidFill>
                  <a:srgbClr val="D0C3F1"/>
                </a:solidFill>
                <a:latin typeface="Poppins Light"/>
              </a:rPr>
              <a:t>skupina</a:t>
            </a:r>
            <a:r>
              <a:rPr lang="en-US" sz="1800" spc="126" dirty="0">
                <a:solidFill>
                  <a:srgbClr val="D0C3F1"/>
                </a:solidFill>
                <a:latin typeface="Poppins Light"/>
              </a:rPr>
              <a:t> </a:t>
            </a:r>
            <a:r>
              <a:rPr lang="en-US" sz="1800" spc="126" dirty="0" err="1">
                <a:solidFill>
                  <a:srgbClr val="D0C3F1"/>
                </a:solidFill>
                <a:latin typeface="Poppins Light"/>
              </a:rPr>
              <a:t>onemocnění</a:t>
            </a:r>
            <a:r>
              <a:rPr lang="en-US" sz="1800" spc="126" dirty="0">
                <a:solidFill>
                  <a:srgbClr val="D0C3F1"/>
                </a:solidFill>
                <a:latin typeface="Poppins Light"/>
              </a:rPr>
              <a:t> </a:t>
            </a:r>
          </a:p>
          <a:p>
            <a:pPr marL="388622" lvl="1" indent="-194311">
              <a:lnSpc>
                <a:spcPts val="2160"/>
              </a:lnSpc>
              <a:buFont typeface="Arial"/>
              <a:buChar char="•"/>
            </a:pPr>
            <a:r>
              <a:rPr lang="en-US" sz="1800" spc="126" dirty="0" err="1">
                <a:solidFill>
                  <a:srgbClr val="D0C3F1"/>
                </a:solidFill>
                <a:latin typeface="Poppins Light"/>
              </a:rPr>
              <a:t>Postižení</a:t>
            </a:r>
            <a:r>
              <a:rPr lang="en-US" sz="1800" spc="126" dirty="0">
                <a:solidFill>
                  <a:srgbClr val="D0C3F1"/>
                </a:solidFill>
                <a:latin typeface="Poppins Light"/>
              </a:rPr>
              <a:t> </a:t>
            </a:r>
            <a:r>
              <a:rPr lang="en-US" sz="1800" spc="126" dirty="0" err="1">
                <a:solidFill>
                  <a:srgbClr val="D0C3F1"/>
                </a:solidFill>
                <a:latin typeface="Poppins Light"/>
              </a:rPr>
              <a:t>cévní</a:t>
            </a:r>
            <a:r>
              <a:rPr lang="en-US" sz="1800" spc="126" dirty="0">
                <a:solidFill>
                  <a:srgbClr val="D0C3F1"/>
                </a:solidFill>
                <a:latin typeface="Poppins Light"/>
              </a:rPr>
              <a:t> </a:t>
            </a:r>
            <a:r>
              <a:rPr lang="en-US" sz="1800" spc="126" dirty="0" err="1">
                <a:solidFill>
                  <a:srgbClr val="D0C3F1"/>
                </a:solidFill>
                <a:latin typeface="Poppins Light"/>
              </a:rPr>
              <a:t>stěny</a:t>
            </a:r>
            <a:r>
              <a:rPr lang="en-US" sz="1800" spc="126" dirty="0">
                <a:solidFill>
                  <a:srgbClr val="D0C3F1"/>
                </a:solidFill>
                <a:latin typeface="Poppins Light"/>
              </a:rPr>
              <a:t> se </a:t>
            </a:r>
            <a:r>
              <a:rPr lang="en-US" sz="1800" spc="126" dirty="0" err="1">
                <a:solidFill>
                  <a:srgbClr val="D0C3F1"/>
                </a:solidFill>
                <a:latin typeface="Poppins Light"/>
              </a:rPr>
              <a:t>zánětlivou</a:t>
            </a:r>
            <a:r>
              <a:rPr lang="en-US" sz="1800" spc="126" dirty="0">
                <a:solidFill>
                  <a:srgbClr val="D0C3F1"/>
                </a:solidFill>
                <a:latin typeface="Poppins Light"/>
              </a:rPr>
              <a:t> </a:t>
            </a:r>
            <a:r>
              <a:rPr lang="en-US" sz="1800" spc="126" dirty="0" err="1">
                <a:solidFill>
                  <a:srgbClr val="D0C3F1"/>
                </a:solidFill>
                <a:latin typeface="Poppins Light"/>
              </a:rPr>
              <a:t>destrukcí</a:t>
            </a:r>
            <a:r>
              <a:rPr lang="en-US" sz="1800" spc="126" dirty="0">
                <a:solidFill>
                  <a:srgbClr val="D0C3F1"/>
                </a:solidFill>
                <a:latin typeface="Poppins Light"/>
              </a:rPr>
              <a:t>, </a:t>
            </a:r>
            <a:r>
              <a:rPr lang="en-US" sz="1800" spc="126" dirty="0" err="1">
                <a:solidFill>
                  <a:srgbClr val="D0C3F1"/>
                </a:solidFill>
                <a:latin typeface="Poppins Light"/>
              </a:rPr>
              <a:t>proliferací</a:t>
            </a:r>
            <a:r>
              <a:rPr lang="en-US" sz="1800" spc="126" dirty="0">
                <a:solidFill>
                  <a:srgbClr val="D0C3F1"/>
                </a:solidFill>
                <a:latin typeface="Poppins Light"/>
              </a:rPr>
              <a:t> a </a:t>
            </a:r>
            <a:r>
              <a:rPr lang="en-US" sz="1800" spc="126" dirty="0" err="1">
                <a:solidFill>
                  <a:srgbClr val="D0C3F1"/>
                </a:solidFill>
                <a:latin typeface="Poppins Light"/>
              </a:rPr>
              <a:t>okluzí</a:t>
            </a:r>
            <a:r>
              <a:rPr lang="en-US" sz="1800" spc="126" dirty="0">
                <a:solidFill>
                  <a:srgbClr val="D0C3F1"/>
                </a:solidFill>
                <a:latin typeface="Poppins Light"/>
              </a:rPr>
              <a:t> </a:t>
            </a:r>
            <a:r>
              <a:rPr lang="en-US" sz="1800" spc="126" dirty="0" err="1">
                <a:solidFill>
                  <a:srgbClr val="D0C3F1"/>
                </a:solidFill>
                <a:latin typeface="Poppins Light"/>
              </a:rPr>
              <a:t>cévy</a:t>
            </a:r>
            <a:endParaRPr lang="en-US" sz="1800" spc="126" dirty="0">
              <a:solidFill>
                <a:srgbClr val="D0C3F1"/>
              </a:solidFill>
              <a:latin typeface="Poppins Light"/>
            </a:endParaRPr>
          </a:p>
          <a:p>
            <a:pPr marL="388622" lvl="1" indent="-194311">
              <a:lnSpc>
                <a:spcPts val="2160"/>
              </a:lnSpc>
              <a:buFont typeface="Arial"/>
              <a:buChar char="•"/>
            </a:pPr>
            <a:r>
              <a:rPr lang="en-US" sz="1800" spc="126" dirty="0" err="1">
                <a:solidFill>
                  <a:srgbClr val="D0C3F1"/>
                </a:solidFill>
                <a:latin typeface="Poppins Light"/>
              </a:rPr>
              <a:t>Etiologicky</a:t>
            </a:r>
            <a:r>
              <a:rPr lang="en-US" sz="1800" spc="126" dirty="0">
                <a:solidFill>
                  <a:srgbClr val="D0C3F1"/>
                </a:solidFill>
                <a:latin typeface="Poppins Light"/>
              </a:rPr>
              <a:t> </a:t>
            </a:r>
            <a:r>
              <a:rPr lang="en-US" sz="1800" spc="126" dirty="0" err="1">
                <a:solidFill>
                  <a:srgbClr val="D0C3F1"/>
                </a:solidFill>
                <a:latin typeface="Poppins Light"/>
              </a:rPr>
              <a:t>primární</a:t>
            </a:r>
            <a:r>
              <a:rPr lang="en-US" sz="1800" spc="126" dirty="0">
                <a:solidFill>
                  <a:srgbClr val="D0C3F1"/>
                </a:solidFill>
                <a:latin typeface="Poppins Light"/>
              </a:rPr>
              <a:t> ( </a:t>
            </a:r>
            <a:r>
              <a:rPr lang="en-US" sz="1800" spc="126" dirty="0" err="1">
                <a:solidFill>
                  <a:srgbClr val="D0C3F1"/>
                </a:solidFill>
                <a:latin typeface="Poppins Light"/>
              </a:rPr>
              <a:t>např</a:t>
            </a:r>
            <a:r>
              <a:rPr lang="en-US" sz="1800" spc="126" dirty="0">
                <a:solidFill>
                  <a:srgbClr val="D0C3F1"/>
                </a:solidFill>
                <a:latin typeface="Poppins Light"/>
              </a:rPr>
              <a:t>. </a:t>
            </a:r>
            <a:r>
              <a:rPr lang="en-US" sz="1800" spc="126" dirty="0" err="1">
                <a:solidFill>
                  <a:srgbClr val="D0C3F1"/>
                </a:solidFill>
                <a:latin typeface="Poppins Light"/>
              </a:rPr>
              <a:t>obrovskobuněčná</a:t>
            </a:r>
            <a:r>
              <a:rPr lang="en-US" sz="1800" spc="126" dirty="0">
                <a:solidFill>
                  <a:srgbClr val="D0C3F1"/>
                </a:solidFill>
                <a:latin typeface="Poppins Light"/>
              </a:rPr>
              <a:t> </a:t>
            </a:r>
            <a:r>
              <a:rPr lang="en-US" sz="1800" spc="126" dirty="0" err="1">
                <a:solidFill>
                  <a:srgbClr val="D0C3F1"/>
                </a:solidFill>
                <a:latin typeface="Poppins Light"/>
              </a:rPr>
              <a:t>arteriiitida</a:t>
            </a:r>
            <a:r>
              <a:rPr lang="en-US" sz="1800" spc="126" dirty="0">
                <a:solidFill>
                  <a:srgbClr val="D0C3F1"/>
                </a:solidFill>
                <a:latin typeface="Poppins Light"/>
              </a:rPr>
              <a:t>, </a:t>
            </a:r>
            <a:r>
              <a:rPr lang="en-US" sz="1800" spc="126" dirty="0" err="1">
                <a:solidFill>
                  <a:srgbClr val="D0C3F1"/>
                </a:solidFill>
                <a:latin typeface="Poppins Light"/>
              </a:rPr>
              <a:t>primární</a:t>
            </a:r>
            <a:r>
              <a:rPr lang="en-US" sz="1800" spc="126" dirty="0">
                <a:solidFill>
                  <a:srgbClr val="D0C3F1"/>
                </a:solidFill>
                <a:latin typeface="Poppins Light"/>
              </a:rPr>
              <a:t> </a:t>
            </a:r>
            <a:r>
              <a:rPr lang="en-US" sz="1800" spc="126" dirty="0" err="1">
                <a:solidFill>
                  <a:srgbClr val="D0C3F1"/>
                </a:solidFill>
                <a:latin typeface="Poppins Light"/>
              </a:rPr>
              <a:t>angiitida</a:t>
            </a:r>
            <a:r>
              <a:rPr lang="en-US" sz="1800" spc="126" dirty="0">
                <a:solidFill>
                  <a:srgbClr val="D0C3F1"/>
                </a:solidFill>
                <a:latin typeface="Poppins Light"/>
              </a:rPr>
              <a:t> CNS) a </a:t>
            </a:r>
            <a:r>
              <a:rPr lang="en-US" sz="1800" spc="126" dirty="0" err="1">
                <a:solidFill>
                  <a:srgbClr val="D0C3F1"/>
                </a:solidFill>
                <a:latin typeface="Poppins Light"/>
              </a:rPr>
              <a:t>sekundární</a:t>
            </a:r>
            <a:r>
              <a:rPr lang="en-US" sz="1800" spc="126" dirty="0">
                <a:solidFill>
                  <a:srgbClr val="D0C3F1"/>
                </a:solidFill>
                <a:latin typeface="Poppins Light"/>
              </a:rPr>
              <a:t> ( </a:t>
            </a:r>
            <a:r>
              <a:rPr lang="en-US" sz="1800" spc="126" dirty="0" err="1">
                <a:solidFill>
                  <a:srgbClr val="D0C3F1"/>
                </a:solidFill>
                <a:latin typeface="Poppins Light"/>
              </a:rPr>
              <a:t>vaskulopatie</a:t>
            </a:r>
            <a:r>
              <a:rPr lang="en-US" sz="1800" spc="126" dirty="0">
                <a:solidFill>
                  <a:srgbClr val="D0C3F1"/>
                </a:solidFill>
                <a:latin typeface="Poppins Light"/>
              </a:rPr>
              <a:t> </a:t>
            </a:r>
            <a:r>
              <a:rPr lang="en-US" sz="1800" spc="126" dirty="0" err="1">
                <a:solidFill>
                  <a:srgbClr val="D0C3F1"/>
                </a:solidFill>
                <a:latin typeface="Poppins Light"/>
              </a:rPr>
              <a:t>při</a:t>
            </a:r>
            <a:r>
              <a:rPr lang="en-US" sz="1800" spc="126" dirty="0">
                <a:solidFill>
                  <a:srgbClr val="D0C3F1"/>
                </a:solidFill>
                <a:latin typeface="Poppins Light"/>
              </a:rPr>
              <a:t> </a:t>
            </a:r>
            <a:r>
              <a:rPr lang="en-US" sz="1800" spc="126" dirty="0" err="1">
                <a:solidFill>
                  <a:srgbClr val="D0C3F1"/>
                </a:solidFill>
                <a:latin typeface="Poppins Light"/>
              </a:rPr>
              <a:t>difuzním</a:t>
            </a:r>
            <a:r>
              <a:rPr lang="en-US" sz="1800" spc="126" dirty="0">
                <a:solidFill>
                  <a:srgbClr val="D0C3F1"/>
                </a:solidFill>
                <a:latin typeface="Poppins Light"/>
              </a:rPr>
              <a:t> </a:t>
            </a:r>
            <a:r>
              <a:rPr lang="en-US" sz="1800" spc="126" dirty="0" err="1">
                <a:solidFill>
                  <a:srgbClr val="D0C3F1"/>
                </a:solidFill>
                <a:latin typeface="Poppins Light"/>
              </a:rPr>
              <a:t>onemocněním</a:t>
            </a:r>
            <a:r>
              <a:rPr lang="en-US" sz="1800" spc="126" dirty="0">
                <a:solidFill>
                  <a:srgbClr val="D0C3F1"/>
                </a:solidFill>
                <a:latin typeface="Poppins Light"/>
              </a:rPr>
              <a:t> </a:t>
            </a:r>
            <a:r>
              <a:rPr lang="en-US" sz="1800" spc="126" dirty="0" err="1">
                <a:solidFill>
                  <a:srgbClr val="D0C3F1"/>
                </a:solidFill>
                <a:latin typeface="Poppins Light"/>
              </a:rPr>
              <a:t>pojiva</a:t>
            </a:r>
            <a:r>
              <a:rPr lang="en-US" sz="1800" spc="126" dirty="0">
                <a:solidFill>
                  <a:srgbClr val="D0C3F1"/>
                </a:solidFill>
                <a:latin typeface="Poppins Light"/>
              </a:rPr>
              <a:t> LE)</a:t>
            </a:r>
          </a:p>
          <a:p>
            <a:pPr marL="388622" lvl="1" indent="-194311">
              <a:lnSpc>
                <a:spcPts val="2160"/>
              </a:lnSpc>
              <a:buFont typeface="Arial"/>
              <a:buChar char="•"/>
            </a:pPr>
            <a:r>
              <a:rPr lang="en-US" sz="1800" spc="126" dirty="0" err="1">
                <a:solidFill>
                  <a:srgbClr val="D0C3F1"/>
                </a:solidFill>
                <a:latin typeface="Poppins Light"/>
              </a:rPr>
              <a:t>Projevy</a:t>
            </a:r>
            <a:r>
              <a:rPr lang="en-US" sz="1800" spc="126" dirty="0">
                <a:solidFill>
                  <a:srgbClr val="D0C3F1"/>
                </a:solidFill>
                <a:latin typeface="Poppins Light"/>
              </a:rPr>
              <a:t>: </a:t>
            </a:r>
            <a:r>
              <a:rPr lang="en-US" sz="1800" spc="126" dirty="0" err="1">
                <a:solidFill>
                  <a:srgbClr val="D0C3F1"/>
                </a:solidFill>
                <a:latin typeface="Poppins Light"/>
              </a:rPr>
              <a:t>bolest</a:t>
            </a:r>
            <a:r>
              <a:rPr lang="en-US" sz="1800" spc="126" dirty="0">
                <a:solidFill>
                  <a:srgbClr val="D0C3F1"/>
                </a:solidFill>
                <a:latin typeface="Poppins Light"/>
              </a:rPr>
              <a:t> </a:t>
            </a:r>
            <a:r>
              <a:rPr lang="en-US" sz="1800" spc="126" dirty="0" err="1">
                <a:solidFill>
                  <a:srgbClr val="D0C3F1"/>
                </a:solidFill>
                <a:latin typeface="Poppins Light"/>
              </a:rPr>
              <a:t>hlavy</a:t>
            </a:r>
            <a:r>
              <a:rPr lang="en-US" sz="1800" spc="126" dirty="0">
                <a:solidFill>
                  <a:srgbClr val="D0C3F1"/>
                </a:solidFill>
                <a:latin typeface="Poppins Light"/>
              </a:rPr>
              <a:t>, </a:t>
            </a:r>
            <a:r>
              <a:rPr lang="en-US" sz="1800" spc="126" dirty="0" err="1">
                <a:solidFill>
                  <a:srgbClr val="D0C3F1"/>
                </a:solidFill>
                <a:latin typeface="Poppins Light"/>
              </a:rPr>
              <a:t>aseptická</a:t>
            </a:r>
            <a:r>
              <a:rPr lang="en-US" sz="1800" spc="126" dirty="0">
                <a:solidFill>
                  <a:srgbClr val="D0C3F1"/>
                </a:solidFill>
                <a:latin typeface="Poppins Light"/>
              </a:rPr>
              <a:t> meningitis, CMP, TIA, EP , </a:t>
            </a:r>
            <a:r>
              <a:rPr lang="en-US" sz="1800" spc="126" dirty="0" err="1">
                <a:solidFill>
                  <a:srgbClr val="D0C3F1"/>
                </a:solidFill>
                <a:latin typeface="Poppins Light"/>
              </a:rPr>
              <a:t>kognitivní</a:t>
            </a:r>
            <a:r>
              <a:rPr lang="en-US" sz="1800" spc="126" dirty="0">
                <a:solidFill>
                  <a:srgbClr val="D0C3F1"/>
                </a:solidFill>
                <a:latin typeface="Poppins Light"/>
              </a:rPr>
              <a:t> </a:t>
            </a:r>
            <a:r>
              <a:rPr lang="en-US" sz="1800" spc="126" dirty="0" err="1">
                <a:solidFill>
                  <a:srgbClr val="D0C3F1"/>
                </a:solidFill>
                <a:latin typeface="Poppins Light"/>
              </a:rPr>
              <a:t>poruchy</a:t>
            </a:r>
            <a:r>
              <a:rPr lang="en-US" sz="1800" spc="126" dirty="0">
                <a:solidFill>
                  <a:srgbClr val="D0C3F1"/>
                </a:solidFill>
                <a:latin typeface="Poppins Light"/>
              </a:rPr>
              <a:t>, </a:t>
            </a:r>
            <a:r>
              <a:rPr lang="en-US" sz="1800" spc="126" dirty="0" err="1">
                <a:solidFill>
                  <a:srgbClr val="D0C3F1"/>
                </a:solidFill>
                <a:latin typeface="Poppins Light"/>
              </a:rPr>
              <a:t>jakákoliv</a:t>
            </a:r>
            <a:r>
              <a:rPr lang="en-US" sz="1800" spc="126" dirty="0">
                <a:solidFill>
                  <a:srgbClr val="D0C3F1"/>
                </a:solidFill>
                <a:latin typeface="Poppins Light"/>
              </a:rPr>
              <a:t> </a:t>
            </a:r>
            <a:r>
              <a:rPr lang="en-US" sz="1800" spc="126" dirty="0" err="1">
                <a:solidFill>
                  <a:srgbClr val="D0C3F1"/>
                </a:solidFill>
                <a:latin typeface="Poppins Light"/>
              </a:rPr>
              <a:t>léze</a:t>
            </a:r>
            <a:r>
              <a:rPr lang="en-US" sz="1800" spc="126" dirty="0">
                <a:solidFill>
                  <a:srgbClr val="D0C3F1"/>
                </a:solidFill>
                <a:latin typeface="Poppins Light"/>
              </a:rPr>
              <a:t> CNS </a:t>
            </a:r>
            <a:r>
              <a:rPr lang="en-US" sz="1800" spc="126" dirty="0" err="1">
                <a:solidFill>
                  <a:srgbClr val="D0C3F1"/>
                </a:solidFill>
                <a:latin typeface="Poppins Light"/>
              </a:rPr>
              <a:t>včetně</a:t>
            </a:r>
            <a:r>
              <a:rPr lang="en-US" sz="1800" spc="126" dirty="0">
                <a:solidFill>
                  <a:srgbClr val="D0C3F1"/>
                </a:solidFill>
                <a:latin typeface="Poppins Light"/>
              </a:rPr>
              <a:t> pares </a:t>
            </a:r>
            <a:r>
              <a:rPr lang="en-US" sz="1800" spc="126" dirty="0" err="1">
                <a:solidFill>
                  <a:srgbClr val="D0C3F1"/>
                </a:solidFill>
                <a:latin typeface="Poppins Light"/>
              </a:rPr>
              <a:t>hlavových</a:t>
            </a:r>
            <a:r>
              <a:rPr lang="en-US" sz="1800" spc="126" dirty="0">
                <a:solidFill>
                  <a:srgbClr val="D0C3F1"/>
                </a:solidFill>
                <a:latin typeface="Poppins Light"/>
              </a:rPr>
              <a:t> </a:t>
            </a:r>
            <a:r>
              <a:rPr lang="en-US" sz="1800" spc="126" dirty="0" err="1">
                <a:solidFill>
                  <a:srgbClr val="D0C3F1"/>
                </a:solidFill>
                <a:latin typeface="Poppins Light"/>
              </a:rPr>
              <a:t>nn</a:t>
            </a:r>
            <a:r>
              <a:rPr lang="en-US" sz="1800" spc="126" dirty="0">
                <a:solidFill>
                  <a:srgbClr val="D0C3F1"/>
                </a:solidFill>
                <a:latin typeface="Poppins Light"/>
              </a:rPr>
              <a:t>. </a:t>
            </a:r>
          </a:p>
          <a:p>
            <a:pPr marL="388622" lvl="1" indent="-194311">
              <a:lnSpc>
                <a:spcPts val="2160"/>
              </a:lnSpc>
              <a:buFont typeface="Arial"/>
              <a:buChar char="•"/>
            </a:pPr>
            <a:endParaRPr lang="cs-CZ" sz="1800" spc="126" dirty="0">
              <a:solidFill>
                <a:srgbClr val="D0C3F1"/>
              </a:solidFill>
              <a:latin typeface="Poppins Light"/>
            </a:endParaRPr>
          </a:p>
          <a:p>
            <a:pPr marL="388622" lvl="1" indent="-194311">
              <a:lnSpc>
                <a:spcPts val="2160"/>
              </a:lnSpc>
              <a:buFont typeface="Arial"/>
              <a:buChar char="•"/>
            </a:pPr>
            <a:r>
              <a:rPr lang="en-US" sz="1800" spc="126" dirty="0">
                <a:solidFill>
                  <a:srgbClr val="D0C3F1"/>
                </a:solidFill>
                <a:latin typeface="Poppins Light"/>
              </a:rPr>
              <a:t>MR, </a:t>
            </a:r>
            <a:r>
              <a:rPr lang="en-US" sz="1800" spc="126" dirty="0" err="1">
                <a:solidFill>
                  <a:srgbClr val="D0C3F1"/>
                </a:solidFill>
                <a:latin typeface="Poppins Light"/>
              </a:rPr>
              <a:t>angiografie</a:t>
            </a:r>
            <a:r>
              <a:rPr lang="en-US" sz="1800" spc="126" dirty="0">
                <a:solidFill>
                  <a:srgbClr val="D0C3F1"/>
                </a:solidFill>
                <a:latin typeface="Poppins Light"/>
              </a:rPr>
              <a:t>, </a:t>
            </a:r>
            <a:r>
              <a:rPr lang="en-US" sz="1800" spc="126" dirty="0" err="1">
                <a:solidFill>
                  <a:srgbClr val="D0C3F1"/>
                </a:solidFill>
                <a:latin typeface="Poppins Light"/>
              </a:rPr>
              <a:t>laboratoř</a:t>
            </a:r>
            <a:r>
              <a:rPr lang="en-US" sz="1800" spc="126" dirty="0">
                <a:solidFill>
                  <a:srgbClr val="D0C3F1"/>
                </a:solidFill>
                <a:latin typeface="Poppins Light"/>
              </a:rPr>
              <a:t>, LP</a:t>
            </a:r>
          </a:p>
          <a:p>
            <a:pPr marL="388622" lvl="1" indent="-194311">
              <a:lnSpc>
                <a:spcPts val="2160"/>
              </a:lnSpc>
              <a:buFont typeface="Arial"/>
              <a:buChar char="•"/>
            </a:pPr>
            <a:endParaRPr lang="cs-CZ" sz="1800" spc="126" dirty="0">
              <a:solidFill>
                <a:srgbClr val="D0C3F1"/>
              </a:solidFill>
              <a:latin typeface="Poppins Light"/>
            </a:endParaRPr>
          </a:p>
          <a:p>
            <a:pPr marL="388622" lvl="1" indent="-194311">
              <a:lnSpc>
                <a:spcPts val="2160"/>
              </a:lnSpc>
              <a:buFont typeface="Arial"/>
              <a:buChar char="•"/>
            </a:pPr>
            <a:r>
              <a:rPr lang="en-US" sz="1800" spc="126" dirty="0" err="1">
                <a:solidFill>
                  <a:srgbClr val="D0C3F1"/>
                </a:solidFill>
                <a:latin typeface="Poppins Light"/>
              </a:rPr>
              <a:t>Léčba</a:t>
            </a:r>
            <a:r>
              <a:rPr lang="en-US" sz="1800" spc="126" dirty="0">
                <a:solidFill>
                  <a:srgbClr val="D0C3F1"/>
                </a:solidFill>
                <a:latin typeface="Poppins Light"/>
              </a:rPr>
              <a:t> </a:t>
            </a:r>
            <a:r>
              <a:rPr lang="en-US" sz="1800" spc="126" dirty="0" err="1">
                <a:solidFill>
                  <a:srgbClr val="D0C3F1"/>
                </a:solidFill>
                <a:latin typeface="Poppins Light"/>
              </a:rPr>
              <a:t>kortikoidy</a:t>
            </a:r>
            <a:r>
              <a:rPr lang="en-US" sz="1800" spc="126" dirty="0">
                <a:solidFill>
                  <a:srgbClr val="D0C3F1"/>
                </a:solidFill>
                <a:latin typeface="Poppins Light"/>
              </a:rPr>
              <a:t>, </a:t>
            </a:r>
            <a:r>
              <a:rPr lang="en-US" sz="1800" spc="126" dirty="0" err="1">
                <a:solidFill>
                  <a:srgbClr val="D0C3F1"/>
                </a:solidFill>
                <a:latin typeface="Poppins Light"/>
              </a:rPr>
              <a:t>plasmaferesa</a:t>
            </a:r>
            <a:r>
              <a:rPr lang="en-US" sz="1800" spc="126" dirty="0">
                <a:solidFill>
                  <a:srgbClr val="D0C3F1"/>
                </a:solidFill>
                <a:latin typeface="Poppins Light"/>
              </a:rPr>
              <a:t>, IG , </a:t>
            </a:r>
            <a:r>
              <a:rPr lang="en-US" sz="1800" spc="126" dirty="0" err="1">
                <a:solidFill>
                  <a:srgbClr val="D0C3F1"/>
                </a:solidFill>
                <a:latin typeface="Poppins Light"/>
              </a:rPr>
              <a:t>chronická</a:t>
            </a:r>
            <a:r>
              <a:rPr lang="en-US" sz="1800" spc="126" dirty="0">
                <a:solidFill>
                  <a:srgbClr val="D0C3F1"/>
                </a:solidFill>
                <a:latin typeface="Poppins Light"/>
              </a:rPr>
              <a:t> </a:t>
            </a:r>
            <a:r>
              <a:rPr lang="en-US" sz="1800" spc="126" dirty="0" err="1">
                <a:solidFill>
                  <a:srgbClr val="D0C3F1"/>
                </a:solidFill>
                <a:latin typeface="Poppins Light"/>
              </a:rPr>
              <a:t>léčba</a:t>
            </a:r>
            <a:r>
              <a:rPr lang="en-US" sz="1800" spc="126" dirty="0">
                <a:solidFill>
                  <a:srgbClr val="D0C3F1"/>
                </a:solidFill>
                <a:latin typeface="Poppins Light"/>
              </a:rPr>
              <a:t>- </a:t>
            </a:r>
            <a:r>
              <a:rPr lang="en-US" sz="1800" spc="126" dirty="0" err="1">
                <a:solidFill>
                  <a:srgbClr val="D0C3F1"/>
                </a:solidFill>
                <a:latin typeface="Poppins Light"/>
              </a:rPr>
              <a:t>imunosupresiva</a:t>
            </a:r>
            <a:r>
              <a:rPr lang="en-US" sz="1800" spc="126" dirty="0">
                <a:solidFill>
                  <a:srgbClr val="D0C3F1"/>
                </a:solidFill>
                <a:latin typeface="Poppins Light"/>
              </a:rPr>
              <a:t>, </a:t>
            </a:r>
            <a:r>
              <a:rPr lang="en-US" sz="1800" spc="126" dirty="0" err="1">
                <a:solidFill>
                  <a:srgbClr val="D0C3F1"/>
                </a:solidFill>
                <a:latin typeface="Poppins Light"/>
              </a:rPr>
              <a:t>cytostatika</a:t>
            </a:r>
            <a:r>
              <a:rPr lang="en-US" sz="1800" spc="126" dirty="0">
                <a:solidFill>
                  <a:srgbClr val="D0C3F1"/>
                </a:solidFill>
                <a:latin typeface="Poppins Light"/>
              </a:rPr>
              <a:t>, biol. </a:t>
            </a:r>
            <a:r>
              <a:rPr lang="en-US" sz="1800" spc="126" dirty="0" err="1">
                <a:solidFill>
                  <a:srgbClr val="D0C3F1"/>
                </a:solidFill>
                <a:latin typeface="Poppins Light"/>
              </a:rPr>
              <a:t>Léčba</a:t>
            </a:r>
            <a:r>
              <a:rPr lang="en-US" sz="1800" spc="126" dirty="0">
                <a:solidFill>
                  <a:srgbClr val="D0C3F1"/>
                </a:solidFill>
                <a:latin typeface="Poppins Light"/>
              </a:rPr>
              <a:t>?. </a:t>
            </a:r>
          </a:p>
          <a:p>
            <a:pPr marL="388622" lvl="1" indent="-194311">
              <a:lnSpc>
                <a:spcPts val="2160"/>
              </a:lnSpc>
              <a:buFont typeface="Arial"/>
              <a:buChar char="•"/>
            </a:pPr>
            <a:r>
              <a:rPr lang="en-US" sz="1800" spc="126" dirty="0" err="1">
                <a:solidFill>
                  <a:srgbClr val="D0C3F1"/>
                </a:solidFill>
                <a:latin typeface="Poppins Light"/>
              </a:rPr>
              <a:t>Symptomatika</a:t>
            </a:r>
            <a:r>
              <a:rPr lang="en-US" sz="1800" spc="126" dirty="0">
                <a:solidFill>
                  <a:srgbClr val="D0C3F1"/>
                </a:solidFill>
                <a:latin typeface="Poppins Light"/>
              </a:rPr>
              <a:t> - AED, </a:t>
            </a:r>
            <a:r>
              <a:rPr lang="en-US" sz="1800" spc="126" dirty="0" err="1">
                <a:solidFill>
                  <a:srgbClr val="D0C3F1"/>
                </a:solidFill>
                <a:latin typeface="Poppins Light"/>
              </a:rPr>
              <a:t>antikoagulancia</a:t>
            </a:r>
            <a:r>
              <a:rPr lang="en-US" sz="1800" spc="126" dirty="0">
                <a:solidFill>
                  <a:srgbClr val="D0C3F1"/>
                </a:solidFill>
                <a:latin typeface="Poppins Light"/>
              </a:rPr>
              <a:t>, </a:t>
            </a:r>
            <a:r>
              <a:rPr lang="en-US" sz="1800" spc="126" dirty="0" err="1">
                <a:solidFill>
                  <a:srgbClr val="D0C3F1"/>
                </a:solidFill>
                <a:latin typeface="Poppins Light"/>
              </a:rPr>
              <a:t>antidepresiva</a:t>
            </a:r>
            <a:r>
              <a:rPr lang="en-US" sz="1800" spc="126" dirty="0">
                <a:solidFill>
                  <a:srgbClr val="D0C3F1"/>
                </a:solidFill>
                <a:latin typeface="Poppins Light"/>
              </a:rPr>
              <a:t> </a:t>
            </a:r>
            <a:r>
              <a:rPr lang="en-US" sz="1800" spc="126" dirty="0" err="1">
                <a:solidFill>
                  <a:srgbClr val="D0C3F1"/>
                </a:solidFill>
                <a:latin typeface="Poppins Light"/>
              </a:rPr>
              <a:t>atd</a:t>
            </a:r>
            <a:r>
              <a:rPr lang="en-US" sz="1800" spc="126" dirty="0">
                <a:solidFill>
                  <a:srgbClr val="D0C3F1"/>
                </a:solidFill>
                <a:latin typeface="Poppins Light"/>
              </a:rPr>
              <a:t>. </a:t>
            </a:r>
          </a:p>
          <a:p>
            <a:pPr>
              <a:lnSpc>
                <a:spcPts val="2160"/>
              </a:lnSpc>
              <a:spcBef>
                <a:spcPct val="0"/>
              </a:spcBef>
            </a:pPr>
            <a:endParaRPr lang="en-US" sz="1800" spc="126" dirty="0">
              <a:solidFill>
                <a:srgbClr val="D0C3F1"/>
              </a:solidFill>
              <a:latin typeface="Poppins Light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E27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7827252">
            <a:off x="-2892382" y="1798083"/>
            <a:ext cx="9848743" cy="9848743"/>
          </a:xfrm>
          <a:custGeom>
            <a:avLst/>
            <a:gdLst/>
            <a:ahLst/>
            <a:cxnLst/>
            <a:rect l="l" t="t" r="r" b="b"/>
            <a:pathLst>
              <a:path w="9848743" h="9848743">
                <a:moveTo>
                  <a:pt x="0" y="0"/>
                </a:moveTo>
                <a:lnTo>
                  <a:pt x="9848744" y="0"/>
                </a:lnTo>
                <a:lnTo>
                  <a:pt x="9848744" y="9848743"/>
                </a:lnTo>
                <a:lnTo>
                  <a:pt x="0" y="984874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8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 rot="-5400000">
            <a:off x="9717203" y="2518108"/>
            <a:ext cx="11432174" cy="5956455"/>
          </a:xfrm>
          <a:custGeom>
            <a:avLst/>
            <a:gdLst/>
            <a:ahLst/>
            <a:cxnLst/>
            <a:rect l="l" t="t" r="r" b="b"/>
            <a:pathLst>
              <a:path w="11432174" h="5956455">
                <a:moveTo>
                  <a:pt x="0" y="0"/>
                </a:moveTo>
                <a:lnTo>
                  <a:pt x="11432175" y="0"/>
                </a:lnTo>
                <a:lnTo>
                  <a:pt x="11432175" y="5956455"/>
                </a:lnTo>
                <a:lnTo>
                  <a:pt x="0" y="59564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80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b="-91929"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4957463" y="1831385"/>
            <a:ext cx="7712464" cy="7712433"/>
            <a:chOff x="0" y="0"/>
            <a:chExt cx="6350000" cy="634997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6"/>
              <a:stretch>
                <a:fillRect l="-216" r="-216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6" name="Freeform 6"/>
          <p:cNvSpPr/>
          <p:nvPr/>
        </p:nvSpPr>
        <p:spPr>
          <a:xfrm rot="5400000">
            <a:off x="15689202" y="2141598"/>
            <a:ext cx="5444632" cy="2836793"/>
          </a:xfrm>
          <a:custGeom>
            <a:avLst/>
            <a:gdLst/>
            <a:ahLst/>
            <a:cxnLst/>
            <a:rect l="l" t="t" r="r" b="b"/>
            <a:pathLst>
              <a:path w="5444632" h="2836793">
                <a:moveTo>
                  <a:pt x="0" y="0"/>
                </a:moveTo>
                <a:lnTo>
                  <a:pt x="5444633" y="0"/>
                </a:lnTo>
                <a:lnTo>
                  <a:pt x="5444633" y="2836793"/>
                </a:lnTo>
                <a:lnTo>
                  <a:pt x="0" y="283679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80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b="-91929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7" name="TextBox 7"/>
          <p:cNvSpPr txBox="1"/>
          <p:nvPr/>
        </p:nvSpPr>
        <p:spPr>
          <a:xfrm>
            <a:off x="4106246" y="9727322"/>
            <a:ext cx="9735900" cy="2609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00"/>
              </a:lnSpc>
            </a:pPr>
            <a:r>
              <a:rPr lang="en-US" sz="1400">
                <a:solidFill>
                  <a:srgbClr val="D0C3F1"/>
                </a:solidFill>
                <a:latin typeface="Poppins Light"/>
              </a:rPr>
              <a:t>Seidl Zdeněk, Diagnostická radiologie, Grada,2014, ISBN978-80-247-4546-6, obr1.3.6ch, str.135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28700" y="592645"/>
            <a:ext cx="15590520" cy="9387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28"/>
              </a:lnSpc>
            </a:pPr>
            <a:r>
              <a:rPr lang="en-US" sz="6600" spc="-263">
                <a:solidFill>
                  <a:srgbClr val="FFFFFF"/>
                </a:solidFill>
                <a:latin typeface="Poppins Medium"/>
              </a:rPr>
              <a:t>Vaskulitida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E27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8195587">
            <a:off x="-2035604" y="-4019977"/>
            <a:ext cx="9848743" cy="9848743"/>
          </a:xfrm>
          <a:custGeom>
            <a:avLst/>
            <a:gdLst/>
            <a:ahLst/>
            <a:cxnLst/>
            <a:rect l="l" t="t" r="r" b="b"/>
            <a:pathLst>
              <a:path w="9848743" h="9848743">
                <a:moveTo>
                  <a:pt x="0" y="0"/>
                </a:moveTo>
                <a:lnTo>
                  <a:pt x="9848744" y="0"/>
                </a:lnTo>
                <a:lnTo>
                  <a:pt x="9848744" y="9848744"/>
                </a:lnTo>
                <a:lnTo>
                  <a:pt x="0" y="98487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 rot="-5400000">
            <a:off x="-4307999" y="2634998"/>
            <a:ext cx="11432174" cy="5956455"/>
          </a:xfrm>
          <a:custGeom>
            <a:avLst/>
            <a:gdLst/>
            <a:ahLst/>
            <a:cxnLst/>
            <a:rect l="l" t="t" r="r" b="b"/>
            <a:pathLst>
              <a:path w="11432174" h="5956455">
                <a:moveTo>
                  <a:pt x="0" y="0"/>
                </a:moveTo>
                <a:lnTo>
                  <a:pt x="11432174" y="0"/>
                </a:lnTo>
                <a:lnTo>
                  <a:pt x="11432174" y="5956456"/>
                </a:lnTo>
                <a:lnTo>
                  <a:pt x="0" y="59564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80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b="-91929"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7251645" y="-549107"/>
            <a:ext cx="10726547" cy="10726504"/>
            <a:chOff x="0" y="0"/>
            <a:chExt cx="6350000" cy="6349975"/>
          </a:xfrm>
        </p:grpSpPr>
        <p:sp>
          <p:nvSpPr>
            <p:cNvPr id="5" name="Freeform 5"/>
            <p:cNvSpPr/>
            <p:nvPr/>
          </p:nvSpPr>
          <p:spPr>
            <a:xfrm rot="-5400000">
              <a:off x="13" y="-13"/>
              <a:ext cx="6349974" cy="6350000"/>
            </a:xfrm>
            <a:custGeom>
              <a:avLst/>
              <a:gdLst/>
              <a:ahLst/>
              <a:cxnLst/>
              <a:rect l="l" t="t" r="r" b="b"/>
              <a:pathLst>
                <a:path w="6349974" h="6350000">
                  <a:moveTo>
                    <a:pt x="3174949" y="6350000"/>
                  </a:moveTo>
                  <a:cubicBezTo>
                    <a:pt x="1421523" y="6350000"/>
                    <a:pt x="0" y="4928477"/>
                    <a:pt x="0" y="3175000"/>
                  </a:cubicBezTo>
                  <a:cubicBezTo>
                    <a:pt x="0" y="1421499"/>
                    <a:pt x="1421523" y="0"/>
                    <a:pt x="3174949" y="0"/>
                  </a:cubicBezTo>
                  <a:cubicBezTo>
                    <a:pt x="4928463" y="0"/>
                    <a:pt x="6349974" y="1421499"/>
                    <a:pt x="6349974" y="3175000"/>
                  </a:cubicBezTo>
                  <a:cubicBezTo>
                    <a:pt x="6349974" y="4928502"/>
                    <a:pt x="4928463" y="6350000"/>
                    <a:pt x="3174949" y="6350000"/>
                  </a:cubicBezTo>
                  <a:close/>
                </a:path>
              </a:pathLst>
            </a:custGeom>
            <a:blipFill>
              <a:blip r:embed="rId6"/>
              <a:stretch>
                <a:fillRect t="-16666" b="-16666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6" name="Freeform 6"/>
          <p:cNvSpPr/>
          <p:nvPr/>
        </p:nvSpPr>
        <p:spPr>
          <a:xfrm rot="5400000">
            <a:off x="15469997" y="7950543"/>
            <a:ext cx="5444632" cy="2836793"/>
          </a:xfrm>
          <a:custGeom>
            <a:avLst/>
            <a:gdLst/>
            <a:ahLst/>
            <a:cxnLst/>
            <a:rect l="l" t="t" r="r" b="b"/>
            <a:pathLst>
              <a:path w="5444632" h="2836793">
                <a:moveTo>
                  <a:pt x="0" y="0"/>
                </a:moveTo>
                <a:lnTo>
                  <a:pt x="5444632" y="0"/>
                </a:lnTo>
                <a:lnTo>
                  <a:pt x="5444632" y="2836793"/>
                </a:lnTo>
                <a:lnTo>
                  <a:pt x="0" y="283679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80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b="-91929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7" name="TextBox 7"/>
          <p:cNvSpPr txBox="1"/>
          <p:nvPr/>
        </p:nvSpPr>
        <p:spPr>
          <a:xfrm>
            <a:off x="1538736" y="9529671"/>
            <a:ext cx="8155366" cy="2609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00"/>
              </a:lnSpc>
            </a:pPr>
            <a:r>
              <a:rPr lang="en-US" sz="1400">
                <a:solidFill>
                  <a:srgbClr val="D0C3F1"/>
                </a:solidFill>
                <a:latin typeface="Poppins Light"/>
              </a:rPr>
              <a:t>Seidl Zdeněk, Diagnostická radiologie, Grada,2014, ISBN978-80-247-4546-6, obr1.3a, str.103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27051" y="3269932"/>
            <a:ext cx="6824594" cy="3566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599"/>
              </a:lnSpc>
            </a:pPr>
            <a:r>
              <a:rPr lang="en-US" sz="5400" dirty="0" err="1">
                <a:solidFill>
                  <a:srgbClr val="D0C3F1"/>
                </a:solidFill>
                <a:latin typeface="Poppins Medium Bold"/>
              </a:rPr>
              <a:t>Schéma</a:t>
            </a:r>
            <a:r>
              <a:rPr lang="en-US" sz="5400" dirty="0">
                <a:solidFill>
                  <a:srgbClr val="D0C3F1"/>
                </a:solidFill>
                <a:latin typeface="Poppins Medium Bold"/>
              </a:rPr>
              <a:t> </a:t>
            </a:r>
            <a:r>
              <a:rPr lang="en-US" sz="5400" dirty="0" err="1">
                <a:solidFill>
                  <a:srgbClr val="D0C3F1"/>
                </a:solidFill>
                <a:latin typeface="Poppins Medium Bold"/>
              </a:rPr>
              <a:t>extrakraniálního</a:t>
            </a:r>
            <a:r>
              <a:rPr lang="en-US" sz="5400" dirty="0">
                <a:solidFill>
                  <a:srgbClr val="D0C3F1"/>
                </a:solidFill>
                <a:latin typeface="Poppins Medium Bold"/>
              </a:rPr>
              <a:t> </a:t>
            </a:r>
            <a:r>
              <a:rPr lang="en-US" sz="5400" dirty="0" err="1">
                <a:solidFill>
                  <a:srgbClr val="D0C3F1"/>
                </a:solidFill>
                <a:latin typeface="Poppins Medium Bold"/>
              </a:rPr>
              <a:t>řečiště</a:t>
            </a:r>
            <a:endParaRPr lang="en-US" sz="5400" dirty="0">
              <a:solidFill>
                <a:srgbClr val="D0C3F1"/>
              </a:solidFill>
              <a:latin typeface="Poppins Medium Bold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E27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7827252">
            <a:off x="-2892382" y="1798083"/>
            <a:ext cx="9848743" cy="9848743"/>
          </a:xfrm>
          <a:custGeom>
            <a:avLst/>
            <a:gdLst/>
            <a:ahLst/>
            <a:cxnLst/>
            <a:rect l="l" t="t" r="r" b="b"/>
            <a:pathLst>
              <a:path w="9848743" h="9848743">
                <a:moveTo>
                  <a:pt x="0" y="0"/>
                </a:moveTo>
                <a:lnTo>
                  <a:pt x="9848744" y="0"/>
                </a:lnTo>
                <a:lnTo>
                  <a:pt x="9848744" y="9848743"/>
                </a:lnTo>
                <a:lnTo>
                  <a:pt x="0" y="984874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8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 rot="-5400000">
            <a:off x="9717203" y="2518108"/>
            <a:ext cx="11432174" cy="5956455"/>
          </a:xfrm>
          <a:custGeom>
            <a:avLst/>
            <a:gdLst/>
            <a:ahLst/>
            <a:cxnLst/>
            <a:rect l="l" t="t" r="r" b="b"/>
            <a:pathLst>
              <a:path w="11432174" h="5956455">
                <a:moveTo>
                  <a:pt x="0" y="0"/>
                </a:moveTo>
                <a:lnTo>
                  <a:pt x="11432175" y="0"/>
                </a:lnTo>
                <a:lnTo>
                  <a:pt x="11432175" y="5956455"/>
                </a:lnTo>
                <a:lnTo>
                  <a:pt x="0" y="59564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80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b="-91929"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3279685" y="-219752"/>
            <a:ext cx="10726547" cy="10726504"/>
            <a:chOff x="0" y="0"/>
            <a:chExt cx="6350000" cy="634997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6"/>
              <a:stretch>
                <a:fillRect b="-33333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6" name="Freeform 6"/>
          <p:cNvSpPr/>
          <p:nvPr/>
        </p:nvSpPr>
        <p:spPr>
          <a:xfrm rot="5400000">
            <a:off x="15689202" y="2141598"/>
            <a:ext cx="5444632" cy="2836793"/>
          </a:xfrm>
          <a:custGeom>
            <a:avLst/>
            <a:gdLst/>
            <a:ahLst/>
            <a:cxnLst/>
            <a:rect l="l" t="t" r="r" b="b"/>
            <a:pathLst>
              <a:path w="5444632" h="2836793">
                <a:moveTo>
                  <a:pt x="0" y="0"/>
                </a:moveTo>
                <a:lnTo>
                  <a:pt x="5444633" y="0"/>
                </a:lnTo>
                <a:lnTo>
                  <a:pt x="5444633" y="2836793"/>
                </a:lnTo>
                <a:lnTo>
                  <a:pt x="0" y="283679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80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b="-91929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7" name="TextBox 7"/>
          <p:cNvSpPr txBox="1"/>
          <p:nvPr/>
        </p:nvSpPr>
        <p:spPr>
          <a:xfrm>
            <a:off x="11402982" y="9727322"/>
            <a:ext cx="6667900" cy="2609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00"/>
              </a:lnSpc>
            </a:pPr>
            <a:r>
              <a:rPr lang="en-US" sz="1400">
                <a:solidFill>
                  <a:srgbClr val="D0C3F1"/>
                </a:solidFill>
                <a:latin typeface="Poppins Light"/>
              </a:rPr>
              <a:t>Sinělnikov, Atlas anatomie člověka, Avicenum Praha 1970, str 290, obr. 618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E27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234125" y="-2260140"/>
            <a:ext cx="15819751" cy="15819688"/>
            <a:chOff x="0" y="0"/>
            <a:chExt cx="6350000" cy="634997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/>
              <a:stretch>
                <a:fillRect t="-20011" b="-20011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4" name="Freeform 4"/>
          <p:cNvSpPr/>
          <p:nvPr/>
        </p:nvSpPr>
        <p:spPr>
          <a:xfrm rot="-2700000">
            <a:off x="8778484" y="-592342"/>
            <a:ext cx="14455615" cy="14455615"/>
          </a:xfrm>
          <a:custGeom>
            <a:avLst/>
            <a:gdLst/>
            <a:ahLst/>
            <a:cxnLst/>
            <a:rect l="l" t="t" r="r" b="b"/>
            <a:pathLst>
              <a:path w="14455615" h="14455615">
                <a:moveTo>
                  <a:pt x="0" y="0"/>
                </a:moveTo>
                <a:lnTo>
                  <a:pt x="14455615" y="0"/>
                </a:lnTo>
                <a:lnTo>
                  <a:pt x="14455615" y="14455615"/>
                </a:lnTo>
                <a:lnTo>
                  <a:pt x="0" y="1445561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8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5" name="Freeform 5"/>
          <p:cNvSpPr/>
          <p:nvPr/>
        </p:nvSpPr>
        <p:spPr>
          <a:xfrm>
            <a:off x="1028700" y="969669"/>
            <a:ext cx="8525873" cy="8525873"/>
          </a:xfrm>
          <a:custGeom>
            <a:avLst/>
            <a:gdLst/>
            <a:ahLst/>
            <a:cxnLst/>
            <a:rect l="l" t="t" r="r" b="b"/>
            <a:pathLst>
              <a:path w="8525873" h="8525873">
                <a:moveTo>
                  <a:pt x="0" y="0"/>
                </a:moveTo>
                <a:lnTo>
                  <a:pt x="8525873" y="0"/>
                </a:lnTo>
                <a:lnTo>
                  <a:pt x="8525873" y="8525873"/>
                </a:lnTo>
                <a:lnTo>
                  <a:pt x="0" y="852587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8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6" name="Freeform 6"/>
          <p:cNvSpPr/>
          <p:nvPr/>
        </p:nvSpPr>
        <p:spPr>
          <a:xfrm rot="5400000">
            <a:off x="-4616592" y="990173"/>
            <a:ext cx="7423008" cy="3867577"/>
          </a:xfrm>
          <a:custGeom>
            <a:avLst/>
            <a:gdLst/>
            <a:ahLst/>
            <a:cxnLst/>
            <a:rect l="l" t="t" r="r" b="b"/>
            <a:pathLst>
              <a:path w="7423008" h="3867577">
                <a:moveTo>
                  <a:pt x="0" y="0"/>
                </a:moveTo>
                <a:lnTo>
                  <a:pt x="7423007" y="0"/>
                </a:lnTo>
                <a:lnTo>
                  <a:pt x="7423007" y="3867577"/>
                </a:lnTo>
                <a:lnTo>
                  <a:pt x="0" y="386757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8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b="-91929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7" name="Freeform 7"/>
          <p:cNvSpPr/>
          <p:nvPr/>
        </p:nvSpPr>
        <p:spPr>
          <a:xfrm rot="-10800000">
            <a:off x="11745716" y="9258300"/>
            <a:ext cx="7122201" cy="3710849"/>
          </a:xfrm>
          <a:custGeom>
            <a:avLst/>
            <a:gdLst/>
            <a:ahLst/>
            <a:cxnLst/>
            <a:rect l="l" t="t" r="r" b="b"/>
            <a:pathLst>
              <a:path w="7122201" h="3710849">
                <a:moveTo>
                  <a:pt x="0" y="0"/>
                </a:moveTo>
                <a:lnTo>
                  <a:pt x="7122201" y="0"/>
                </a:lnTo>
                <a:lnTo>
                  <a:pt x="7122201" y="3710849"/>
                </a:lnTo>
                <a:lnTo>
                  <a:pt x="0" y="371084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8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b="-91929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8" name="Freeform 8"/>
          <p:cNvSpPr/>
          <p:nvPr/>
        </p:nvSpPr>
        <p:spPr>
          <a:xfrm>
            <a:off x="1620332" y="1606254"/>
            <a:ext cx="6031489" cy="7252703"/>
          </a:xfrm>
          <a:custGeom>
            <a:avLst/>
            <a:gdLst/>
            <a:ahLst/>
            <a:cxnLst/>
            <a:rect l="l" t="t" r="r" b="b"/>
            <a:pathLst>
              <a:path w="6031489" h="7252703">
                <a:moveTo>
                  <a:pt x="0" y="0"/>
                </a:moveTo>
                <a:lnTo>
                  <a:pt x="6031489" y="0"/>
                </a:lnTo>
                <a:lnTo>
                  <a:pt x="6031489" y="7252703"/>
                </a:lnTo>
                <a:lnTo>
                  <a:pt x="0" y="725270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9" name="Freeform 9"/>
          <p:cNvSpPr/>
          <p:nvPr/>
        </p:nvSpPr>
        <p:spPr>
          <a:xfrm>
            <a:off x="9002707" y="2347224"/>
            <a:ext cx="7512074" cy="5592552"/>
          </a:xfrm>
          <a:custGeom>
            <a:avLst/>
            <a:gdLst/>
            <a:ahLst/>
            <a:cxnLst/>
            <a:rect l="l" t="t" r="r" b="b"/>
            <a:pathLst>
              <a:path w="7512074" h="5592552">
                <a:moveTo>
                  <a:pt x="0" y="0"/>
                </a:moveTo>
                <a:lnTo>
                  <a:pt x="7512074" y="0"/>
                </a:lnTo>
                <a:lnTo>
                  <a:pt x="7512074" y="5592552"/>
                </a:lnTo>
                <a:lnTo>
                  <a:pt x="0" y="559255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0" name="TextBox 10"/>
          <p:cNvSpPr txBox="1"/>
          <p:nvPr/>
        </p:nvSpPr>
        <p:spPr>
          <a:xfrm>
            <a:off x="9002707" y="8145602"/>
            <a:ext cx="8598396" cy="2171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679"/>
              </a:lnSpc>
            </a:pPr>
            <a:r>
              <a:rPr lang="en-US" sz="1200" u="sng">
                <a:solidFill>
                  <a:srgbClr val="FFFFFF"/>
                </a:solidFill>
                <a:latin typeface="Arimo"/>
                <a:hlinkClick r:id="rId9" tooltip="https://www.upjs.sk/public/media/11151/Ischemic_stroke__Cerebral_venous_thrombosis__vascular_lesions_of_spinal_cord.pdf"/>
              </a:rPr>
              <a:t>https://www.upjs.sk/public/media/11151/Ischemic_stroke__Cerebral_venous_thrombosis__vascular_lesions_of_spinal_cord.pdf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4636076" y="419820"/>
            <a:ext cx="9127902" cy="9387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28"/>
              </a:lnSpc>
              <a:spcBef>
                <a:spcPct val="0"/>
              </a:spcBef>
            </a:pPr>
            <a:r>
              <a:rPr lang="en-US" sz="6600" spc="-263">
                <a:solidFill>
                  <a:srgbClr val="FFFFFF"/>
                </a:solidFill>
                <a:latin typeface="Poppins Medium Bold"/>
              </a:rPr>
              <a:t>Willisův okruh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1D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8100000">
            <a:off x="-2768800" y="-3422799"/>
            <a:ext cx="12529350" cy="12529350"/>
          </a:xfrm>
          <a:custGeom>
            <a:avLst/>
            <a:gdLst/>
            <a:ahLst/>
            <a:cxnLst/>
            <a:rect l="l" t="t" r="r" b="b"/>
            <a:pathLst>
              <a:path w="12529350" h="12529350">
                <a:moveTo>
                  <a:pt x="0" y="0"/>
                </a:moveTo>
                <a:lnTo>
                  <a:pt x="12529350" y="0"/>
                </a:lnTo>
                <a:lnTo>
                  <a:pt x="12529350" y="12529350"/>
                </a:lnTo>
                <a:lnTo>
                  <a:pt x="0" y="1252935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8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 rot="-2700000">
            <a:off x="11689954" y="3517504"/>
            <a:ext cx="8245768" cy="8245768"/>
          </a:xfrm>
          <a:custGeom>
            <a:avLst/>
            <a:gdLst/>
            <a:ahLst/>
            <a:cxnLst/>
            <a:rect l="l" t="t" r="r" b="b"/>
            <a:pathLst>
              <a:path w="8245768" h="8245768">
                <a:moveTo>
                  <a:pt x="0" y="0"/>
                </a:moveTo>
                <a:lnTo>
                  <a:pt x="8245768" y="0"/>
                </a:lnTo>
                <a:lnTo>
                  <a:pt x="8245768" y="8245768"/>
                </a:lnTo>
                <a:lnTo>
                  <a:pt x="0" y="824576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8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4" name="Freeform 4"/>
          <p:cNvSpPr/>
          <p:nvPr/>
        </p:nvSpPr>
        <p:spPr>
          <a:xfrm rot="5400000">
            <a:off x="-3336047" y="6517969"/>
            <a:ext cx="5739215" cy="2990278"/>
          </a:xfrm>
          <a:custGeom>
            <a:avLst/>
            <a:gdLst/>
            <a:ahLst/>
            <a:cxnLst/>
            <a:rect l="l" t="t" r="r" b="b"/>
            <a:pathLst>
              <a:path w="5739215" h="2990278">
                <a:moveTo>
                  <a:pt x="0" y="0"/>
                </a:moveTo>
                <a:lnTo>
                  <a:pt x="5739216" y="0"/>
                </a:lnTo>
                <a:lnTo>
                  <a:pt x="5739216" y="2990278"/>
                </a:lnTo>
                <a:lnTo>
                  <a:pt x="0" y="299027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80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b="-91929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5" name="Freeform 5"/>
          <p:cNvSpPr/>
          <p:nvPr/>
        </p:nvSpPr>
        <p:spPr>
          <a:xfrm rot="-5400000">
            <a:off x="15916363" y="878885"/>
            <a:ext cx="5607552" cy="2921678"/>
          </a:xfrm>
          <a:custGeom>
            <a:avLst/>
            <a:gdLst/>
            <a:ahLst/>
            <a:cxnLst/>
            <a:rect l="l" t="t" r="r" b="b"/>
            <a:pathLst>
              <a:path w="5607552" h="2921678">
                <a:moveTo>
                  <a:pt x="0" y="0"/>
                </a:moveTo>
                <a:lnTo>
                  <a:pt x="5607552" y="0"/>
                </a:lnTo>
                <a:lnTo>
                  <a:pt x="5607552" y="2921678"/>
                </a:lnTo>
                <a:lnTo>
                  <a:pt x="0" y="292167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80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b="-91929"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9853268" y="1304245"/>
            <a:ext cx="7678541" cy="7678510"/>
            <a:chOff x="0" y="0"/>
            <a:chExt cx="6350000" cy="634997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6"/>
              <a:stretch>
                <a:fillRect l="-24257" r="-24257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8" name="Freeform 8"/>
          <p:cNvSpPr/>
          <p:nvPr/>
        </p:nvSpPr>
        <p:spPr>
          <a:xfrm>
            <a:off x="739930" y="2075937"/>
            <a:ext cx="8180167" cy="6135126"/>
          </a:xfrm>
          <a:custGeom>
            <a:avLst/>
            <a:gdLst/>
            <a:ahLst/>
            <a:cxnLst/>
            <a:rect l="l" t="t" r="r" b="b"/>
            <a:pathLst>
              <a:path w="8180167" h="6135126">
                <a:moveTo>
                  <a:pt x="0" y="0"/>
                </a:moveTo>
                <a:lnTo>
                  <a:pt x="8180167" y="0"/>
                </a:lnTo>
                <a:lnTo>
                  <a:pt x="8180167" y="6135126"/>
                </a:lnTo>
                <a:lnTo>
                  <a:pt x="0" y="613512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9" name="TextBox 9"/>
          <p:cNvSpPr txBox="1"/>
          <p:nvPr/>
        </p:nvSpPr>
        <p:spPr>
          <a:xfrm>
            <a:off x="739930" y="8527231"/>
            <a:ext cx="1102221" cy="2244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27"/>
              </a:lnSpc>
              <a:spcBef>
                <a:spcPct val="0"/>
              </a:spcBef>
            </a:pPr>
            <a:r>
              <a:rPr lang="en-US" sz="1599" spc="-63">
                <a:solidFill>
                  <a:srgbClr val="FFFFFF"/>
                </a:solidFill>
                <a:latin typeface="Open Sans"/>
              </a:rPr>
              <a:t>DocPlayer.cz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E27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8100000">
            <a:off x="-1597109" y="-730534"/>
            <a:ext cx="11748068" cy="11748068"/>
          </a:xfrm>
          <a:custGeom>
            <a:avLst/>
            <a:gdLst/>
            <a:ahLst/>
            <a:cxnLst/>
            <a:rect l="l" t="t" r="r" b="b"/>
            <a:pathLst>
              <a:path w="11748068" h="11748068">
                <a:moveTo>
                  <a:pt x="0" y="0"/>
                </a:moveTo>
                <a:lnTo>
                  <a:pt x="11748068" y="0"/>
                </a:lnTo>
                <a:lnTo>
                  <a:pt x="11748068" y="11748068"/>
                </a:lnTo>
                <a:lnTo>
                  <a:pt x="0" y="1174806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8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 rot="-2700000">
            <a:off x="9217083" y="-824826"/>
            <a:ext cx="11936653" cy="11936653"/>
          </a:xfrm>
          <a:custGeom>
            <a:avLst/>
            <a:gdLst/>
            <a:ahLst/>
            <a:cxnLst/>
            <a:rect l="l" t="t" r="r" b="b"/>
            <a:pathLst>
              <a:path w="11936653" h="11936653">
                <a:moveTo>
                  <a:pt x="0" y="0"/>
                </a:moveTo>
                <a:lnTo>
                  <a:pt x="11936653" y="0"/>
                </a:lnTo>
                <a:lnTo>
                  <a:pt x="11936653" y="11936652"/>
                </a:lnTo>
                <a:lnTo>
                  <a:pt x="0" y="1193665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8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4" name="Freeform 4"/>
          <p:cNvSpPr/>
          <p:nvPr/>
        </p:nvSpPr>
        <p:spPr>
          <a:xfrm rot="-5400000">
            <a:off x="-3336047" y="778753"/>
            <a:ext cx="5739215" cy="2990278"/>
          </a:xfrm>
          <a:custGeom>
            <a:avLst/>
            <a:gdLst/>
            <a:ahLst/>
            <a:cxnLst/>
            <a:rect l="l" t="t" r="r" b="b"/>
            <a:pathLst>
              <a:path w="5739215" h="2990278">
                <a:moveTo>
                  <a:pt x="0" y="0"/>
                </a:moveTo>
                <a:lnTo>
                  <a:pt x="5739216" y="0"/>
                </a:lnTo>
                <a:lnTo>
                  <a:pt x="5739216" y="2990278"/>
                </a:lnTo>
                <a:lnTo>
                  <a:pt x="0" y="299027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80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b="-91929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5" name="Freeform 5"/>
          <p:cNvSpPr/>
          <p:nvPr/>
        </p:nvSpPr>
        <p:spPr>
          <a:xfrm rot="5400000">
            <a:off x="15916363" y="6486437"/>
            <a:ext cx="5607552" cy="2921678"/>
          </a:xfrm>
          <a:custGeom>
            <a:avLst/>
            <a:gdLst/>
            <a:ahLst/>
            <a:cxnLst/>
            <a:rect l="l" t="t" r="r" b="b"/>
            <a:pathLst>
              <a:path w="5607552" h="2921678">
                <a:moveTo>
                  <a:pt x="0" y="0"/>
                </a:moveTo>
                <a:lnTo>
                  <a:pt x="5607552" y="0"/>
                </a:lnTo>
                <a:lnTo>
                  <a:pt x="5607552" y="2921678"/>
                </a:lnTo>
                <a:lnTo>
                  <a:pt x="0" y="292167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80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b="-91929"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0239619" y="-595715"/>
            <a:ext cx="11684356" cy="11684309"/>
            <a:chOff x="0" y="0"/>
            <a:chExt cx="6350000" cy="634997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6"/>
              <a:stretch>
                <a:fillRect l="-38888" r="-38888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512001" y="3129813"/>
            <a:ext cx="10942407" cy="4817463"/>
            <a:chOff x="0" y="0"/>
            <a:chExt cx="14589876" cy="6423284"/>
          </a:xfrm>
        </p:grpSpPr>
        <p:sp>
          <p:nvSpPr>
            <p:cNvPr id="9" name="TextBox 9"/>
            <p:cNvSpPr txBox="1"/>
            <p:nvPr/>
          </p:nvSpPr>
          <p:spPr>
            <a:xfrm>
              <a:off x="0" y="-8632"/>
              <a:ext cx="14589876" cy="7239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320"/>
                </a:lnSpc>
              </a:pPr>
              <a:r>
                <a:rPr lang="en-US" sz="3600" spc="252">
                  <a:solidFill>
                    <a:srgbClr val="D0C3F1"/>
                  </a:solidFill>
                  <a:latin typeface="Poppins Bold Italics"/>
                </a:rPr>
                <a:t>CÉVNÍ ONEMOCNĚNÍ V DĚTSKÉM VĚKU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960190"/>
              <a:ext cx="14589876" cy="540639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474976" lvl="1" indent="-237488">
                <a:lnSpc>
                  <a:spcPts val="3299"/>
                </a:lnSpc>
                <a:buFont typeface="Arial"/>
                <a:buChar char="•"/>
              </a:pPr>
              <a:r>
                <a:rPr lang="en-US" sz="2199">
                  <a:solidFill>
                    <a:srgbClr val="D0C3F1"/>
                  </a:solidFill>
                  <a:latin typeface="Poppins Light"/>
                </a:rPr>
                <a:t>TIA - transitorní ischemická ataka </a:t>
              </a:r>
            </a:p>
            <a:p>
              <a:pPr marL="474976" lvl="1" indent="-237488">
                <a:lnSpc>
                  <a:spcPts val="3299"/>
                </a:lnSpc>
                <a:buFont typeface="Arial"/>
                <a:buChar char="•"/>
              </a:pPr>
              <a:r>
                <a:rPr lang="en-US" sz="2199">
                  <a:solidFill>
                    <a:srgbClr val="D0C3F1"/>
                  </a:solidFill>
                  <a:latin typeface="Poppins Light"/>
                </a:rPr>
                <a:t>CMP ischemická, hemorrhagická</a:t>
              </a:r>
            </a:p>
            <a:p>
              <a:pPr marL="474976" lvl="1" indent="-237488">
                <a:lnSpc>
                  <a:spcPts val="3299"/>
                </a:lnSpc>
                <a:buFont typeface="Arial"/>
                <a:buChar char="•"/>
              </a:pPr>
              <a:r>
                <a:rPr lang="en-US" sz="2199">
                  <a:solidFill>
                    <a:srgbClr val="D0C3F1"/>
                  </a:solidFill>
                  <a:latin typeface="Poppins Light"/>
                </a:rPr>
                <a:t>Vaskulopatie, vaskulitidy</a:t>
              </a:r>
            </a:p>
            <a:p>
              <a:pPr>
                <a:lnSpc>
                  <a:spcPts val="3299"/>
                </a:lnSpc>
              </a:pPr>
              <a:r>
                <a:rPr lang="en-US" sz="2199" spc="-85">
                  <a:solidFill>
                    <a:srgbClr val="D0C3F1"/>
                  </a:solidFill>
                  <a:latin typeface="Poppins Light"/>
                </a:rPr>
                <a:t> disekce intrakraniální, extrakraniální ( úrazové, Ehlers Danlos - </a:t>
              </a:r>
            </a:p>
            <a:p>
              <a:pPr>
                <a:lnSpc>
                  <a:spcPts val="3299"/>
                </a:lnSpc>
              </a:pPr>
              <a:r>
                <a:rPr lang="en-US" sz="2199" spc="-85">
                  <a:solidFill>
                    <a:srgbClr val="D0C3F1"/>
                  </a:solidFill>
                  <a:latin typeface="Poppins Light"/>
                </a:rPr>
                <a:t> onemocnění pojiva) , AI vaskulitida</a:t>
              </a:r>
            </a:p>
            <a:p>
              <a:pPr>
                <a:lnSpc>
                  <a:spcPts val="3299"/>
                </a:lnSpc>
              </a:pPr>
              <a:r>
                <a:rPr lang="en-US" sz="2199" spc="-85">
                  <a:solidFill>
                    <a:srgbClr val="D0C3F1"/>
                  </a:solidFill>
                  <a:latin typeface="Poppins Light"/>
                </a:rPr>
                <a:t> Moya- moya – stenosa termin. segmentů tepen a vznik kolaterál- </a:t>
              </a:r>
            </a:p>
            <a:p>
              <a:pPr>
                <a:lnSpc>
                  <a:spcPts val="3299"/>
                </a:lnSpc>
              </a:pPr>
              <a:r>
                <a:rPr lang="en-US" sz="2199" spc="-85">
                  <a:solidFill>
                    <a:srgbClr val="D0C3F1"/>
                  </a:solidFill>
                  <a:latin typeface="Poppins Light"/>
                </a:rPr>
                <a:t> angiograficky obláčky . </a:t>
              </a:r>
            </a:p>
            <a:p>
              <a:pPr>
                <a:lnSpc>
                  <a:spcPts val="3299"/>
                </a:lnSpc>
              </a:pPr>
              <a:r>
                <a:rPr lang="en-US" sz="2199" spc="-85">
                  <a:solidFill>
                    <a:srgbClr val="D0C3F1"/>
                  </a:solidFill>
                  <a:latin typeface="Poppins Light"/>
                </a:rPr>
                <a:t> Fibromuskulární dysplasie</a:t>
              </a:r>
            </a:p>
            <a:p>
              <a:pPr marL="474976" lvl="1" indent="-237488">
                <a:lnSpc>
                  <a:spcPts val="3299"/>
                </a:lnSpc>
                <a:buFont typeface="Arial"/>
                <a:buChar char="•"/>
              </a:pPr>
              <a:r>
                <a:rPr lang="en-US" sz="2199">
                  <a:solidFill>
                    <a:srgbClr val="D0C3F1"/>
                  </a:solidFill>
                  <a:latin typeface="Poppins Light"/>
                </a:rPr>
                <a:t>Cévní anomálie - aneurysma, AV malformace</a:t>
              </a:r>
            </a:p>
            <a:p>
              <a:pPr>
                <a:lnSpc>
                  <a:spcPts val="3299"/>
                </a:lnSpc>
              </a:pPr>
              <a:endParaRPr lang="en-US" sz="2199">
                <a:solidFill>
                  <a:srgbClr val="D0C3F1"/>
                </a:solidFill>
                <a:latin typeface="Poppins Ligh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E27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8100000">
            <a:off x="-1597109" y="-730534"/>
            <a:ext cx="11748068" cy="11748068"/>
          </a:xfrm>
          <a:custGeom>
            <a:avLst/>
            <a:gdLst/>
            <a:ahLst/>
            <a:cxnLst/>
            <a:rect l="l" t="t" r="r" b="b"/>
            <a:pathLst>
              <a:path w="11748068" h="11748068">
                <a:moveTo>
                  <a:pt x="0" y="0"/>
                </a:moveTo>
                <a:lnTo>
                  <a:pt x="11748068" y="0"/>
                </a:lnTo>
                <a:lnTo>
                  <a:pt x="11748068" y="11748068"/>
                </a:lnTo>
                <a:lnTo>
                  <a:pt x="0" y="1174806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8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 rot="-2700000">
            <a:off x="9217081" y="-824824"/>
            <a:ext cx="11936653" cy="11936653"/>
          </a:xfrm>
          <a:custGeom>
            <a:avLst/>
            <a:gdLst/>
            <a:ahLst/>
            <a:cxnLst/>
            <a:rect l="l" t="t" r="r" b="b"/>
            <a:pathLst>
              <a:path w="11936653" h="11936653">
                <a:moveTo>
                  <a:pt x="0" y="0"/>
                </a:moveTo>
                <a:lnTo>
                  <a:pt x="11936653" y="0"/>
                </a:lnTo>
                <a:lnTo>
                  <a:pt x="11936653" y="11936652"/>
                </a:lnTo>
                <a:lnTo>
                  <a:pt x="0" y="1193665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8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4" name="Freeform 4"/>
          <p:cNvSpPr/>
          <p:nvPr/>
        </p:nvSpPr>
        <p:spPr>
          <a:xfrm rot="-5400000">
            <a:off x="-3336047" y="778753"/>
            <a:ext cx="5739215" cy="2990278"/>
          </a:xfrm>
          <a:custGeom>
            <a:avLst/>
            <a:gdLst/>
            <a:ahLst/>
            <a:cxnLst/>
            <a:rect l="l" t="t" r="r" b="b"/>
            <a:pathLst>
              <a:path w="5739215" h="2990278">
                <a:moveTo>
                  <a:pt x="0" y="0"/>
                </a:moveTo>
                <a:lnTo>
                  <a:pt x="5739216" y="0"/>
                </a:lnTo>
                <a:lnTo>
                  <a:pt x="5739216" y="2990278"/>
                </a:lnTo>
                <a:lnTo>
                  <a:pt x="0" y="299027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80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b="-91929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5" name="Freeform 5"/>
          <p:cNvSpPr/>
          <p:nvPr/>
        </p:nvSpPr>
        <p:spPr>
          <a:xfrm rot="5400000">
            <a:off x="15916363" y="4623190"/>
            <a:ext cx="5607552" cy="2921678"/>
          </a:xfrm>
          <a:custGeom>
            <a:avLst/>
            <a:gdLst/>
            <a:ahLst/>
            <a:cxnLst/>
            <a:rect l="l" t="t" r="r" b="b"/>
            <a:pathLst>
              <a:path w="5607552" h="2921678">
                <a:moveTo>
                  <a:pt x="0" y="0"/>
                </a:moveTo>
                <a:lnTo>
                  <a:pt x="5607552" y="0"/>
                </a:lnTo>
                <a:lnTo>
                  <a:pt x="5607552" y="2921678"/>
                </a:lnTo>
                <a:lnTo>
                  <a:pt x="0" y="292167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80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b="-91929"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-4333144" y="-1485442"/>
            <a:ext cx="13477144" cy="13477090"/>
            <a:chOff x="0" y="0"/>
            <a:chExt cx="6350000" cy="634997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6"/>
              <a:stretch>
                <a:fillRect r="-6382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8959543" y="1330991"/>
            <a:ext cx="8953900" cy="6550235"/>
            <a:chOff x="0" y="-8632"/>
            <a:chExt cx="11938533" cy="8733647"/>
          </a:xfrm>
        </p:grpSpPr>
        <p:sp>
          <p:nvSpPr>
            <p:cNvPr id="9" name="TextBox 9"/>
            <p:cNvSpPr txBox="1"/>
            <p:nvPr/>
          </p:nvSpPr>
          <p:spPr>
            <a:xfrm>
              <a:off x="0" y="-8632"/>
              <a:ext cx="11938533" cy="7239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320"/>
                </a:lnSpc>
              </a:pPr>
              <a:r>
                <a:rPr lang="en-US" sz="3600" spc="252">
                  <a:solidFill>
                    <a:srgbClr val="D0C3F1"/>
                  </a:solidFill>
                  <a:latin typeface="Poppins Bold Italics"/>
                </a:rPr>
                <a:t>CÉVNÍ MOZKOVÁ PŘÍHODA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896973"/>
              <a:ext cx="11938533" cy="78280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602157" lvl="1" indent="-301078">
                <a:lnSpc>
                  <a:spcPts val="4183"/>
                </a:lnSpc>
                <a:buFont typeface="Arial"/>
                <a:buChar char="•"/>
              </a:pPr>
              <a:r>
                <a:rPr lang="en-US" sz="2789" dirty="0" err="1">
                  <a:solidFill>
                    <a:srgbClr val="D0C3F1"/>
                  </a:solidFill>
                  <a:latin typeface="Poppins Light"/>
                </a:rPr>
                <a:t>urgentní</a:t>
              </a:r>
              <a:r>
                <a:rPr lang="en-US" sz="2789" dirty="0">
                  <a:solidFill>
                    <a:srgbClr val="D0C3F1"/>
                  </a:solidFill>
                  <a:latin typeface="Poppins Light"/>
                </a:rPr>
                <a:t> </a:t>
              </a:r>
              <a:r>
                <a:rPr lang="en-US" sz="2789" dirty="0" err="1">
                  <a:solidFill>
                    <a:srgbClr val="D0C3F1"/>
                  </a:solidFill>
                  <a:latin typeface="Poppins Light"/>
                </a:rPr>
                <a:t>stav</a:t>
              </a:r>
              <a:endParaRPr lang="en-US" sz="2789" dirty="0">
                <a:solidFill>
                  <a:srgbClr val="D0C3F1"/>
                </a:solidFill>
                <a:latin typeface="Poppins Light"/>
              </a:endParaRPr>
            </a:p>
            <a:p>
              <a:pPr marL="602157" lvl="1" indent="-301078">
                <a:lnSpc>
                  <a:spcPts val="4183"/>
                </a:lnSpc>
                <a:buFont typeface="Arial"/>
                <a:buChar char="•"/>
              </a:pPr>
              <a:r>
                <a:rPr lang="en-US" sz="2789" dirty="0" err="1">
                  <a:solidFill>
                    <a:srgbClr val="D0C3F1"/>
                  </a:solidFill>
                  <a:latin typeface="Poppins Light"/>
                </a:rPr>
                <a:t>Ischemické</a:t>
              </a:r>
              <a:r>
                <a:rPr lang="en-US" sz="2789" dirty="0">
                  <a:solidFill>
                    <a:srgbClr val="D0C3F1"/>
                  </a:solidFill>
                  <a:latin typeface="Poppins Light"/>
                </a:rPr>
                <a:t> 55% - </a:t>
              </a:r>
              <a:r>
                <a:rPr lang="en-US" sz="2789" dirty="0" err="1">
                  <a:solidFill>
                    <a:srgbClr val="D0C3F1"/>
                  </a:solidFill>
                  <a:latin typeface="Poppins Light"/>
                </a:rPr>
                <a:t>venosní</a:t>
              </a:r>
              <a:r>
                <a:rPr lang="en-US" sz="2789" dirty="0">
                  <a:solidFill>
                    <a:srgbClr val="D0C3F1"/>
                  </a:solidFill>
                  <a:latin typeface="Poppins Light"/>
                </a:rPr>
                <a:t> ( </a:t>
              </a:r>
              <a:r>
                <a:rPr lang="en-US" sz="2789" dirty="0" err="1">
                  <a:solidFill>
                    <a:srgbClr val="D0C3F1"/>
                  </a:solidFill>
                  <a:latin typeface="Poppins Light"/>
                </a:rPr>
                <a:t>trombosa</a:t>
              </a:r>
              <a:r>
                <a:rPr lang="en-US" sz="2789" dirty="0">
                  <a:solidFill>
                    <a:srgbClr val="D0C3F1"/>
                  </a:solidFill>
                  <a:latin typeface="Poppins Light"/>
                </a:rPr>
                <a:t> </a:t>
              </a:r>
              <a:r>
                <a:rPr lang="en-US" sz="2789" dirty="0" err="1">
                  <a:solidFill>
                    <a:srgbClr val="D0C3F1"/>
                  </a:solidFill>
                  <a:latin typeface="Poppins Light"/>
                </a:rPr>
                <a:t>splavů</a:t>
              </a:r>
              <a:r>
                <a:rPr lang="en-US" sz="2789" dirty="0">
                  <a:solidFill>
                    <a:srgbClr val="D0C3F1"/>
                  </a:solidFill>
                  <a:latin typeface="Poppins Light"/>
                </a:rPr>
                <a:t>)</a:t>
              </a:r>
            </a:p>
            <a:p>
              <a:pPr>
                <a:lnSpc>
                  <a:spcPts val="4183"/>
                </a:lnSpc>
              </a:pPr>
              <a:r>
                <a:rPr lang="en-US" sz="2789" spc="-108" dirty="0">
                  <a:solidFill>
                    <a:srgbClr val="D0C3F1"/>
                  </a:solidFill>
                  <a:latin typeface="Poppins Light"/>
                </a:rPr>
                <a:t> </a:t>
              </a:r>
              <a:r>
                <a:rPr lang="cs-CZ" sz="2789" spc="-108" dirty="0">
                  <a:solidFill>
                    <a:srgbClr val="D0C3F1"/>
                  </a:solidFill>
                  <a:latin typeface="Poppins Light"/>
                </a:rPr>
                <a:t>                                     </a:t>
              </a:r>
              <a:r>
                <a:rPr lang="en-US" sz="2789" spc="-108" dirty="0">
                  <a:solidFill>
                    <a:srgbClr val="D0C3F1"/>
                  </a:solidFill>
                  <a:latin typeface="Poppins Light"/>
                </a:rPr>
                <a:t>- </a:t>
              </a:r>
              <a:r>
                <a:rPr lang="en-US" sz="2789" spc="-108" dirty="0" err="1">
                  <a:solidFill>
                    <a:srgbClr val="D0C3F1"/>
                  </a:solidFill>
                  <a:latin typeface="Poppins Light"/>
                </a:rPr>
                <a:t>arteriální</a:t>
              </a:r>
              <a:r>
                <a:rPr lang="en-US" sz="2789" spc="-108" dirty="0">
                  <a:solidFill>
                    <a:srgbClr val="D0C3F1"/>
                  </a:solidFill>
                  <a:latin typeface="Poppins Light"/>
                </a:rPr>
                <a:t> </a:t>
              </a:r>
            </a:p>
            <a:p>
              <a:pPr marL="602157" lvl="1" indent="-301078">
                <a:lnSpc>
                  <a:spcPts val="4183"/>
                </a:lnSpc>
                <a:buFont typeface="Arial"/>
                <a:buChar char="•"/>
              </a:pPr>
              <a:r>
                <a:rPr lang="en-US" sz="2789" dirty="0" err="1">
                  <a:solidFill>
                    <a:srgbClr val="D0C3F1"/>
                  </a:solidFill>
                  <a:latin typeface="Poppins Light"/>
                </a:rPr>
                <a:t>Hemorhagické</a:t>
              </a:r>
              <a:r>
                <a:rPr lang="en-US" sz="2789" dirty="0">
                  <a:solidFill>
                    <a:srgbClr val="D0C3F1"/>
                  </a:solidFill>
                  <a:latin typeface="Poppins Light"/>
                </a:rPr>
                <a:t> - </a:t>
              </a:r>
              <a:r>
                <a:rPr lang="en-US" sz="2789" dirty="0" err="1">
                  <a:solidFill>
                    <a:srgbClr val="D0C3F1"/>
                  </a:solidFill>
                  <a:latin typeface="Poppins Light"/>
                </a:rPr>
                <a:t>venosní</a:t>
              </a:r>
              <a:endParaRPr lang="en-US" sz="2789" dirty="0">
                <a:solidFill>
                  <a:srgbClr val="D0C3F1"/>
                </a:solidFill>
                <a:latin typeface="Poppins Light"/>
              </a:endParaRPr>
            </a:p>
            <a:p>
              <a:pPr>
                <a:lnSpc>
                  <a:spcPts val="4183"/>
                </a:lnSpc>
              </a:pPr>
              <a:r>
                <a:rPr lang="en-US" sz="2789" spc="-108" dirty="0">
                  <a:solidFill>
                    <a:srgbClr val="D0C3F1"/>
                  </a:solidFill>
                  <a:latin typeface="Poppins Light"/>
                </a:rPr>
                <a:t> </a:t>
              </a:r>
              <a:r>
                <a:rPr lang="cs-CZ" sz="2789" spc="-108" dirty="0">
                  <a:solidFill>
                    <a:srgbClr val="D0C3F1"/>
                  </a:solidFill>
                  <a:latin typeface="Poppins Light"/>
                </a:rPr>
                <a:t>                                    </a:t>
              </a:r>
              <a:r>
                <a:rPr lang="en-US" sz="2789" spc="-108" dirty="0">
                  <a:solidFill>
                    <a:srgbClr val="D0C3F1"/>
                  </a:solidFill>
                  <a:latin typeface="Poppins Light"/>
                </a:rPr>
                <a:t>- </a:t>
              </a:r>
              <a:r>
                <a:rPr lang="en-US" sz="2789" spc="-108" dirty="0" err="1">
                  <a:solidFill>
                    <a:srgbClr val="D0C3F1"/>
                  </a:solidFill>
                  <a:latin typeface="Poppins Light"/>
                </a:rPr>
                <a:t>arteriální</a:t>
              </a:r>
              <a:endParaRPr lang="en-US" sz="2789" spc="-108" dirty="0">
                <a:solidFill>
                  <a:srgbClr val="D0C3F1"/>
                </a:solidFill>
                <a:latin typeface="Poppins Light"/>
              </a:endParaRPr>
            </a:p>
            <a:p>
              <a:pPr>
                <a:lnSpc>
                  <a:spcPts val="4183"/>
                </a:lnSpc>
              </a:pPr>
              <a:r>
                <a:rPr lang="en-US" sz="2789" spc="-108" dirty="0">
                  <a:solidFill>
                    <a:srgbClr val="D0C3F1"/>
                  </a:solidFill>
                  <a:latin typeface="Poppins Light"/>
                </a:rPr>
                <a:t> </a:t>
              </a:r>
              <a:r>
                <a:rPr lang="cs-CZ" sz="2789" spc="-108" dirty="0">
                  <a:solidFill>
                    <a:srgbClr val="D0C3F1"/>
                  </a:solidFill>
                  <a:latin typeface="Poppins Light"/>
                </a:rPr>
                <a:t>                                    </a:t>
              </a:r>
              <a:r>
                <a:rPr lang="en-US" sz="2789" spc="-108" dirty="0">
                  <a:solidFill>
                    <a:srgbClr val="D0C3F1"/>
                  </a:solidFill>
                  <a:latin typeface="Poppins Light"/>
                </a:rPr>
                <a:t>- </a:t>
              </a:r>
              <a:r>
                <a:rPr lang="en-US" sz="2789" spc="-108" dirty="0" err="1">
                  <a:solidFill>
                    <a:srgbClr val="D0C3F1"/>
                  </a:solidFill>
                  <a:latin typeface="Poppins Light"/>
                </a:rPr>
                <a:t>subarachnoidální</a:t>
              </a:r>
              <a:r>
                <a:rPr lang="en-US" sz="2789" spc="-108" dirty="0">
                  <a:solidFill>
                    <a:srgbClr val="D0C3F1"/>
                  </a:solidFill>
                  <a:latin typeface="Poppins Light"/>
                </a:rPr>
                <a:t> </a:t>
              </a:r>
              <a:r>
                <a:rPr lang="en-US" sz="2789" spc="-108" dirty="0" err="1">
                  <a:solidFill>
                    <a:srgbClr val="D0C3F1"/>
                  </a:solidFill>
                  <a:latin typeface="Poppins Light"/>
                </a:rPr>
                <a:t>krvácení</a:t>
              </a:r>
              <a:endParaRPr lang="en-US" sz="2789" spc="-108" dirty="0">
                <a:solidFill>
                  <a:srgbClr val="D0C3F1"/>
                </a:solidFill>
                <a:latin typeface="Poppins Light"/>
              </a:endParaRPr>
            </a:p>
            <a:p>
              <a:pPr marL="602157" lvl="1" indent="-301078">
                <a:lnSpc>
                  <a:spcPts val="4183"/>
                </a:lnSpc>
                <a:buFont typeface="Arial"/>
                <a:buChar char="•"/>
              </a:pPr>
              <a:r>
                <a:rPr lang="en-US" sz="2789" dirty="0" err="1">
                  <a:solidFill>
                    <a:srgbClr val="D0C3F1"/>
                  </a:solidFill>
                  <a:latin typeface="Poppins Light"/>
                </a:rPr>
                <a:t>Rizikové</a:t>
              </a:r>
              <a:r>
                <a:rPr lang="en-US" sz="2789" dirty="0">
                  <a:solidFill>
                    <a:srgbClr val="D0C3F1"/>
                  </a:solidFill>
                  <a:latin typeface="Poppins Light"/>
                </a:rPr>
                <a:t> </a:t>
              </a:r>
              <a:r>
                <a:rPr lang="en-US" sz="2789" dirty="0" err="1">
                  <a:solidFill>
                    <a:srgbClr val="D0C3F1"/>
                  </a:solidFill>
                  <a:latin typeface="Poppins Light"/>
                </a:rPr>
                <a:t>skupiny</a:t>
              </a:r>
              <a:r>
                <a:rPr lang="en-US" sz="2789" dirty="0">
                  <a:solidFill>
                    <a:srgbClr val="D0C3F1"/>
                  </a:solidFill>
                  <a:latin typeface="Poppins Light"/>
                </a:rPr>
                <a:t> : </a:t>
              </a:r>
              <a:r>
                <a:rPr lang="en-US" sz="2789" dirty="0" err="1">
                  <a:solidFill>
                    <a:srgbClr val="D0C3F1"/>
                  </a:solidFill>
                  <a:latin typeface="Poppins Light"/>
                </a:rPr>
                <a:t>srdeční</a:t>
              </a:r>
              <a:r>
                <a:rPr lang="en-US" sz="2789" dirty="0">
                  <a:solidFill>
                    <a:srgbClr val="D0C3F1"/>
                  </a:solidFill>
                  <a:latin typeface="Poppins Light"/>
                </a:rPr>
                <a:t> </a:t>
              </a:r>
              <a:r>
                <a:rPr lang="en-US" sz="2789" dirty="0" err="1">
                  <a:solidFill>
                    <a:srgbClr val="D0C3F1"/>
                  </a:solidFill>
                  <a:latin typeface="Poppins Light"/>
                </a:rPr>
                <a:t>vady</a:t>
              </a:r>
              <a:r>
                <a:rPr lang="en-US" sz="2789" dirty="0">
                  <a:solidFill>
                    <a:srgbClr val="D0C3F1"/>
                  </a:solidFill>
                  <a:latin typeface="Poppins Light"/>
                </a:rPr>
                <a:t>, </a:t>
              </a:r>
              <a:r>
                <a:rPr lang="en-US" sz="2789" dirty="0" err="1">
                  <a:solidFill>
                    <a:srgbClr val="D0C3F1"/>
                  </a:solidFill>
                  <a:latin typeface="Poppins Light"/>
                </a:rPr>
                <a:t>genetické</a:t>
              </a:r>
              <a:r>
                <a:rPr lang="en-US" sz="2789" dirty="0">
                  <a:solidFill>
                    <a:srgbClr val="D0C3F1"/>
                  </a:solidFill>
                  <a:latin typeface="Poppins Light"/>
                </a:rPr>
                <a:t> </a:t>
              </a:r>
              <a:r>
                <a:rPr lang="en-US" sz="2789" dirty="0" err="1">
                  <a:solidFill>
                    <a:srgbClr val="D0C3F1"/>
                  </a:solidFill>
                  <a:latin typeface="Poppins Light"/>
                </a:rPr>
                <a:t>faktory</a:t>
              </a:r>
              <a:r>
                <a:rPr lang="en-US" sz="2789" dirty="0">
                  <a:solidFill>
                    <a:srgbClr val="D0C3F1"/>
                  </a:solidFill>
                  <a:latin typeface="Poppins Light"/>
                </a:rPr>
                <a:t> </a:t>
              </a:r>
              <a:br>
                <a:rPr lang="cs-CZ" sz="2789" dirty="0">
                  <a:solidFill>
                    <a:srgbClr val="D0C3F1"/>
                  </a:solidFill>
                  <a:latin typeface="Poppins Light"/>
                </a:rPr>
              </a:br>
              <a:r>
                <a:rPr lang="en-US" sz="2789" dirty="0">
                  <a:solidFill>
                    <a:srgbClr val="D0C3F1"/>
                  </a:solidFill>
                  <a:latin typeface="Poppins Light"/>
                </a:rPr>
                <a:t>(</a:t>
              </a:r>
              <a:r>
                <a:rPr lang="cs-CZ" sz="2789" dirty="0">
                  <a:solidFill>
                    <a:srgbClr val="D0C3F1"/>
                  </a:solidFill>
                  <a:latin typeface="Poppins Light"/>
                </a:rPr>
                <a:t>k</a:t>
              </a:r>
              <a:r>
                <a:rPr lang="en-US" sz="2789" dirty="0" err="1">
                  <a:solidFill>
                    <a:srgbClr val="D0C3F1"/>
                  </a:solidFill>
                  <a:latin typeface="Poppins Light"/>
                </a:rPr>
                <a:t>ong</a:t>
              </a:r>
              <a:r>
                <a:rPr lang="en-US" sz="2789" dirty="0">
                  <a:solidFill>
                    <a:srgbClr val="D0C3F1"/>
                  </a:solidFill>
                  <a:latin typeface="Poppins Light"/>
                </a:rPr>
                <a:t> . </a:t>
              </a:r>
              <a:r>
                <a:rPr lang="en-US" sz="2789" dirty="0" err="1">
                  <a:solidFill>
                    <a:srgbClr val="D0C3F1"/>
                  </a:solidFill>
                  <a:latin typeface="Poppins Light"/>
                </a:rPr>
                <a:t>hypercholesterolemie</a:t>
              </a:r>
              <a:r>
                <a:rPr lang="en-US" sz="2789" dirty="0">
                  <a:solidFill>
                    <a:srgbClr val="D0C3F1"/>
                  </a:solidFill>
                  <a:latin typeface="Poppins Light"/>
                </a:rPr>
                <a:t>..), </a:t>
              </a:r>
              <a:r>
                <a:rPr lang="en-US" sz="2789" dirty="0" err="1">
                  <a:solidFill>
                    <a:srgbClr val="D0C3F1"/>
                  </a:solidFill>
                  <a:latin typeface="Poppins Light"/>
                </a:rPr>
                <a:t>koagulační</a:t>
              </a:r>
              <a:r>
                <a:rPr lang="en-US" sz="2789" dirty="0">
                  <a:solidFill>
                    <a:srgbClr val="D0C3F1"/>
                  </a:solidFill>
                  <a:latin typeface="Poppins Light"/>
                </a:rPr>
                <a:t> </a:t>
              </a:r>
              <a:r>
                <a:rPr lang="en-US" sz="2789" dirty="0" err="1">
                  <a:solidFill>
                    <a:srgbClr val="D0C3F1"/>
                  </a:solidFill>
                  <a:latin typeface="Poppins Light"/>
                </a:rPr>
                <a:t>poruchy</a:t>
              </a:r>
              <a:r>
                <a:rPr lang="en-US" sz="2789" dirty="0">
                  <a:solidFill>
                    <a:srgbClr val="D0C3F1"/>
                  </a:solidFill>
                  <a:latin typeface="Poppins Light"/>
                </a:rPr>
                <a:t>, </a:t>
              </a:r>
              <a:r>
                <a:rPr lang="en-US" sz="2789" dirty="0" err="1">
                  <a:solidFill>
                    <a:srgbClr val="D0C3F1"/>
                  </a:solidFill>
                  <a:latin typeface="Poppins Light"/>
                </a:rPr>
                <a:t>mozkové</a:t>
              </a:r>
              <a:r>
                <a:rPr lang="en-US" sz="2789" dirty="0">
                  <a:solidFill>
                    <a:srgbClr val="D0C3F1"/>
                  </a:solidFill>
                  <a:latin typeface="Poppins Light"/>
                </a:rPr>
                <a:t> </a:t>
              </a:r>
              <a:r>
                <a:rPr lang="en-US" sz="2789" dirty="0" err="1">
                  <a:solidFill>
                    <a:srgbClr val="D0C3F1"/>
                  </a:solidFill>
                  <a:latin typeface="Poppins Light"/>
                </a:rPr>
                <a:t>vaskulopatie</a:t>
              </a:r>
              <a:r>
                <a:rPr lang="en-US" sz="2789" dirty="0">
                  <a:solidFill>
                    <a:srgbClr val="D0C3F1"/>
                  </a:solidFill>
                  <a:latin typeface="Poppins Light"/>
                </a:rPr>
                <a:t> </a:t>
              </a:r>
              <a:r>
                <a:rPr lang="en-US" sz="2789" spc="-108" dirty="0">
                  <a:solidFill>
                    <a:srgbClr val="D0C3F1"/>
                  </a:solidFill>
                  <a:latin typeface="Poppins Light"/>
                </a:rPr>
                <a:t>( </a:t>
              </a:r>
              <a:r>
                <a:rPr lang="en-US" sz="2789" spc="-108" dirty="0" err="1">
                  <a:solidFill>
                    <a:srgbClr val="D0C3F1"/>
                  </a:solidFill>
                  <a:latin typeface="Poppins Light"/>
                </a:rPr>
                <a:t>vaskulitidy</a:t>
              </a:r>
              <a:r>
                <a:rPr lang="en-US" sz="2789" spc="-108" dirty="0">
                  <a:solidFill>
                    <a:srgbClr val="D0C3F1"/>
                  </a:solidFill>
                  <a:latin typeface="Poppins Light"/>
                </a:rPr>
                <a:t>..), </a:t>
              </a:r>
              <a:r>
                <a:rPr lang="en-US" sz="2789" spc="-108" dirty="0" err="1">
                  <a:solidFill>
                    <a:srgbClr val="D0C3F1"/>
                  </a:solidFill>
                  <a:latin typeface="Poppins Light"/>
                </a:rPr>
                <a:t>vrozené</a:t>
              </a:r>
              <a:r>
                <a:rPr lang="en-US" sz="2789" spc="-108" dirty="0">
                  <a:solidFill>
                    <a:srgbClr val="D0C3F1"/>
                  </a:solidFill>
                  <a:latin typeface="Poppins Light"/>
                </a:rPr>
                <a:t> </a:t>
              </a:r>
              <a:r>
                <a:rPr lang="en-US" sz="2789" spc="-108" dirty="0" err="1">
                  <a:solidFill>
                    <a:srgbClr val="D0C3F1"/>
                  </a:solidFill>
                  <a:latin typeface="Poppins Light"/>
                </a:rPr>
                <a:t>cévní</a:t>
              </a:r>
              <a:r>
                <a:rPr lang="en-US" sz="2789" spc="-108" dirty="0">
                  <a:solidFill>
                    <a:srgbClr val="D0C3F1"/>
                  </a:solidFill>
                  <a:latin typeface="Poppins Light"/>
                </a:rPr>
                <a:t> </a:t>
              </a:r>
              <a:r>
                <a:rPr lang="en-US" sz="2789" spc="-108" dirty="0" err="1">
                  <a:solidFill>
                    <a:srgbClr val="D0C3F1"/>
                  </a:solidFill>
                  <a:latin typeface="Poppins Light"/>
                </a:rPr>
                <a:t>anomálie</a:t>
              </a:r>
              <a:r>
                <a:rPr lang="en-US" sz="2789" spc="-108" dirty="0">
                  <a:solidFill>
                    <a:srgbClr val="D0C3F1"/>
                  </a:solidFill>
                  <a:latin typeface="Poppins Light"/>
                </a:rPr>
                <a:t> (</a:t>
              </a:r>
              <a:r>
                <a:rPr lang="en-US" sz="2789" spc="-108" dirty="0" err="1">
                  <a:solidFill>
                    <a:srgbClr val="D0C3F1"/>
                  </a:solidFill>
                  <a:latin typeface="Poppins Light"/>
                </a:rPr>
                <a:t>aneurysma</a:t>
              </a:r>
              <a:r>
                <a:rPr lang="en-US" sz="2789" spc="-108" dirty="0">
                  <a:solidFill>
                    <a:srgbClr val="D0C3F1"/>
                  </a:solidFill>
                  <a:latin typeface="Poppins Light"/>
                </a:rPr>
                <a:t>, AVM)</a:t>
              </a:r>
            </a:p>
            <a:p>
              <a:pPr>
                <a:lnSpc>
                  <a:spcPts val="4183"/>
                </a:lnSpc>
              </a:pPr>
              <a:endParaRPr lang="en-US" sz="2789" spc="-108" dirty="0">
                <a:solidFill>
                  <a:srgbClr val="D0C3F1"/>
                </a:solidFill>
                <a:latin typeface="Poppins Ligh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E27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8100000">
            <a:off x="-2271257" y="389444"/>
            <a:ext cx="15115664" cy="15115664"/>
          </a:xfrm>
          <a:custGeom>
            <a:avLst/>
            <a:gdLst/>
            <a:ahLst/>
            <a:cxnLst/>
            <a:rect l="l" t="t" r="r" b="b"/>
            <a:pathLst>
              <a:path w="15115664" h="15115664">
                <a:moveTo>
                  <a:pt x="0" y="0"/>
                </a:moveTo>
                <a:lnTo>
                  <a:pt x="15115664" y="0"/>
                </a:lnTo>
                <a:lnTo>
                  <a:pt x="15115664" y="15115664"/>
                </a:lnTo>
                <a:lnTo>
                  <a:pt x="0" y="151156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8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 rot="-2700000">
            <a:off x="12182581" y="-2306282"/>
            <a:ext cx="7451015" cy="7451015"/>
          </a:xfrm>
          <a:custGeom>
            <a:avLst/>
            <a:gdLst/>
            <a:ahLst/>
            <a:cxnLst/>
            <a:rect l="l" t="t" r="r" b="b"/>
            <a:pathLst>
              <a:path w="7451015" h="7451015">
                <a:moveTo>
                  <a:pt x="0" y="0"/>
                </a:moveTo>
                <a:lnTo>
                  <a:pt x="7451015" y="0"/>
                </a:lnTo>
                <a:lnTo>
                  <a:pt x="7451015" y="7451014"/>
                </a:lnTo>
                <a:lnTo>
                  <a:pt x="0" y="74510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8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4" name="Freeform 4"/>
          <p:cNvSpPr/>
          <p:nvPr/>
        </p:nvSpPr>
        <p:spPr>
          <a:xfrm rot="-5400000">
            <a:off x="-6192157" y="2037443"/>
            <a:ext cx="9494721" cy="4946993"/>
          </a:xfrm>
          <a:custGeom>
            <a:avLst/>
            <a:gdLst/>
            <a:ahLst/>
            <a:cxnLst/>
            <a:rect l="l" t="t" r="r" b="b"/>
            <a:pathLst>
              <a:path w="9494721" h="4946993">
                <a:moveTo>
                  <a:pt x="0" y="0"/>
                </a:moveTo>
                <a:lnTo>
                  <a:pt x="9494721" y="0"/>
                </a:lnTo>
                <a:lnTo>
                  <a:pt x="9494721" y="4946993"/>
                </a:lnTo>
                <a:lnTo>
                  <a:pt x="0" y="494699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80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b="-91929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5" name="Freeform 5"/>
          <p:cNvSpPr/>
          <p:nvPr/>
        </p:nvSpPr>
        <p:spPr>
          <a:xfrm rot="5400000">
            <a:off x="14899008" y="3329952"/>
            <a:ext cx="9609081" cy="5006577"/>
          </a:xfrm>
          <a:custGeom>
            <a:avLst/>
            <a:gdLst/>
            <a:ahLst/>
            <a:cxnLst/>
            <a:rect l="l" t="t" r="r" b="b"/>
            <a:pathLst>
              <a:path w="9609081" h="5006577">
                <a:moveTo>
                  <a:pt x="0" y="0"/>
                </a:moveTo>
                <a:lnTo>
                  <a:pt x="9609081" y="0"/>
                </a:lnTo>
                <a:lnTo>
                  <a:pt x="9609081" y="5006577"/>
                </a:lnTo>
                <a:lnTo>
                  <a:pt x="0" y="500657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80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b="-91929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6" name="AutoShape 6"/>
          <p:cNvSpPr/>
          <p:nvPr/>
        </p:nvSpPr>
        <p:spPr>
          <a:xfrm>
            <a:off x="9067800" y="-228600"/>
            <a:ext cx="76200" cy="9486900"/>
          </a:xfrm>
          <a:prstGeom prst="rect">
            <a:avLst/>
          </a:prstGeom>
          <a:solidFill>
            <a:srgbClr val="D0C3F1"/>
          </a:solidFill>
        </p:spPr>
        <p:txBody>
          <a:bodyPr/>
          <a:lstStyle/>
          <a:p>
            <a:endParaRPr lang="cs-CZ"/>
          </a:p>
        </p:txBody>
      </p:sp>
      <p:grpSp>
        <p:nvGrpSpPr>
          <p:cNvPr id="7" name="Group 7"/>
          <p:cNvGrpSpPr/>
          <p:nvPr/>
        </p:nvGrpSpPr>
        <p:grpSpPr>
          <a:xfrm>
            <a:off x="8979170" y="1100942"/>
            <a:ext cx="253460" cy="253460"/>
            <a:chOff x="0" y="0"/>
            <a:chExt cx="6350000" cy="6350000"/>
          </a:xfrm>
        </p:grpSpPr>
        <p:sp>
          <p:nvSpPr>
            <p:cNvPr id="8" name="Freeform 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D0C3F1"/>
            </a:solidFill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8979170" y="3289787"/>
            <a:ext cx="253460" cy="253460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D0C3F1"/>
            </a:solidFill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8979170" y="5478632"/>
            <a:ext cx="253460" cy="253460"/>
            <a:chOff x="0" y="0"/>
            <a:chExt cx="6350000" cy="6350000"/>
          </a:xfrm>
        </p:grpSpPr>
        <p:sp>
          <p:nvSpPr>
            <p:cNvPr id="12" name="Freeform 1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D0C3F1"/>
            </a:solidFill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8979170" y="7667477"/>
            <a:ext cx="253460" cy="253460"/>
            <a:chOff x="0" y="0"/>
            <a:chExt cx="6350000" cy="6350000"/>
          </a:xfrm>
        </p:grpSpPr>
        <p:sp>
          <p:nvSpPr>
            <p:cNvPr id="14" name="Freeform 1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D0C3F1"/>
            </a:solid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15" name="Freeform 15"/>
          <p:cNvSpPr/>
          <p:nvPr/>
        </p:nvSpPr>
        <p:spPr>
          <a:xfrm>
            <a:off x="2421417" y="1676256"/>
            <a:ext cx="13622425" cy="7604752"/>
          </a:xfrm>
          <a:custGeom>
            <a:avLst/>
            <a:gdLst/>
            <a:ahLst/>
            <a:cxnLst/>
            <a:rect l="l" t="t" r="r" b="b"/>
            <a:pathLst>
              <a:path w="13622425" h="7604752">
                <a:moveTo>
                  <a:pt x="0" y="0"/>
                </a:moveTo>
                <a:lnTo>
                  <a:pt x="13622426" y="0"/>
                </a:lnTo>
                <a:lnTo>
                  <a:pt x="13622426" y="7604752"/>
                </a:lnTo>
                <a:lnTo>
                  <a:pt x="0" y="760475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6" name="TextBox 16"/>
          <p:cNvSpPr txBox="1"/>
          <p:nvPr/>
        </p:nvSpPr>
        <p:spPr>
          <a:xfrm>
            <a:off x="0" y="489966"/>
            <a:ext cx="3114928" cy="9292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28"/>
              </a:lnSpc>
              <a:spcBef>
                <a:spcPct val="0"/>
              </a:spcBef>
            </a:pPr>
            <a:r>
              <a:rPr lang="en-US" sz="6600" spc="-263">
                <a:solidFill>
                  <a:srgbClr val="FFFFFF"/>
                </a:solidFill>
                <a:latin typeface="Open Sans"/>
              </a:rPr>
              <a:t>CMP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744215" y="1258009"/>
            <a:ext cx="568970" cy="2023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12"/>
              </a:lnSpc>
              <a:spcBef>
                <a:spcPct val="0"/>
              </a:spcBef>
            </a:pPr>
            <a:r>
              <a:rPr lang="en-US" sz="1400" spc="-55">
                <a:solidFill>
                  <a:srgbClr val="FFFFFF"/>
                </a:solidFill>
                <a:latin typeface="Open Sans"/>
              </a:rPr>
              <a:t> FNUSA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</TotalTime>
  <Words>952</Words>
  <Application>Microsoft Office PowerPoint</Application>
  <PresentationFormat>Vlastní</PresentationFormat>
  <Paragraphs>109</Paragraphs>
  <Slides>26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9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26</vt:i4>
      </vt:variant>
    </vt:vector>
  </HeadingPairs>
  <TitlesOfParts>
    <vt:vector size="36" baseType="lpstr">
      <vt:lpstr>Poppins Medium</vt:lpstr>
      <vt:lpstr>Poppins Light</vt:lpstr>
      <vt:lpstr>Open Sans</vt:lpstr>
      <vt:lpstr>Poppins Medium Bold Italics</vt:lpstr>
      <vt:lpstr>Poppins Bold Italics</vt:lpstr>
      <vt:lpstr>Calibri</vt:lpstr>
      <vt:lpstr>Arial</vt:lpstr>
      <vt:lpstr>Arimo</vt:lpstr>
      <vt:lpstr>Poppins Medium Bold</vt:lpstr>
      <vt:lpstr>Office Theme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Cévní onemocnění mozku</dc:title>
  <cp:lastModifiedBy>Renáa Slana</cp:lastModifiedBy>
  <cp:revision>11</cp:revision>
  <dcterms:created xsi:type="dcterms:W3CDTF">2006-08-16T00:00:00Z</dcterms:created>
  <dcterms:modified xsi:type="dcterms:W3CDTF">2023-10-18T16:28:55Z</dcterms:modified>
  <dc:identifier>DAFpeM7Q8sI</dc:identifier>
</cp:coreProperties>
</file>