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9" r:id="rId22"/>
    <p:sldId id="276" r:id="rId23"/>
    <p:sldId id="277" r:id="rId24"/>
    <p:sldId id="278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</p:sldIdLst>
  <p:sldSz cx="18288000" cy="10287000"/>
  <p:notesSz cx="6858000" cy="9144000"/>
  <p:embeddedFontLst>
    <p:embeddedFont>
      <p:font typeface="Assistant" pitchFamily="2" charset="-79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alant Medium" panose="020B0604020202020204" charset="0"/>
      <p:regular r:id="rId41"/>
    </p:embeddedFont>
    <p:embeddedFont>
      <p:font typeface="HK Grotesk Bold" panose="020B0604020202020204" charset="-18"/>
      <p:regular r:id="rId42"/>
    </p:embeddedFont>
    <p:embeddedFont>
      <p:font typeface="HK Grotesk Medium" panose="020B0604020202020204" charset="-18"/>
      <p:regular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F55C18-7F34-4D36-862E-26AFB68930D3}" v="2" dt="2023-10-16T19:04:29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38" y="3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áa Slana" userId="a2148769e1520924" providerId="LiveId" clId="{B2F55C18-7F34-4D36-862E-26AFB68930D3}"/>
    <pc:docChg chg="custSel addSld delSld modSld">
      <pc:chgData name="Renáa Slana" userId="a2148769e1520924" providerId="LiveId" clId="{B2F55C18-7F34-4D36-862E-26AFB68930D3}" dt="2023-10-16T19:06:09.862" v="1103" actId="47"/>
      <pc:docMkLst>
        <pc:docMk/>
      </pc:docMkLst>
      <pc:sldChg chg="modSp mod">
        <pc:chgData name="Renáa Slana" userId="a2148769e1520924" providerId="LiveId" clId="{B2F55C18-7F34-4D36-862E-26AFB68930D3}" dt="2023-10-16T18:46:13.020" v="191" actId="20577"/>
        <pc:sldMkLst>
          <pc:docMk/>
          <pc:sldMk cId="0" sldId="257"/>
        </pc:sldMkLst>
        <pc:spChg chg="mod">
          <ac:chgData name="Renáa Slana" userId="a2148769e1520924" providerId="LiveId" clId="{B2F55C18-7F34-4D36-862E-26AFB68930D3}" dt="2023-10-16T18:46:13.020" v="191" actId="20577"/>
          <ac:spMkLst>
            <pc:docMk/>
            <pc:sldMk cId="0" sldId="257"/>
            <ac:spMk id="5" creationId="{00000000-0000-0000-0000-000000000000}"/>
          </ac:spMkLst>
        </pc:spChg>
      </pc:sldChg>
      <pc:sldChg chg="modSp mod">
        <pc:chgData name="Renáa Slana" userId="a2148769e1520924" providerId="LiveId" clId="{B2F55C18-7F34-4D36-862E-26AFB68930D3}" dt="2023-10-16T18:46:46.022" v="193" actId="20577"/>
        <pc:sldMkLst>
          <pc:docMk/>
          <pc:sldMk cId="0" sldId="260"/>
        </pc:sldMkLst>
        <pc:spChg chg="mod">
          <ac:chgData name="Renáa Slana" userId="a2148769e1520924" providerId="LiveId" clId="{B2F55C18-7F34-4D36-862E-26AFB68930D3}" dt="2023-10-16T18:46:46.022" v="193" actId="20577"/>
          <ac:spMkLst>
            <pc:docMk/>
            <pc:sldMk cId="0" sldId="260"/>
            <ac:spMk id="6" creationId="{00000000-0000-0000-0000-000000000000}"/>
          </ac:spMkLst>
        </pc:spChg>
      </pc:sldChg>
      <pc:sldChg chg="modSp mod">
        <pc:chgData name="Renáa Slana" userId="a2148769e1520924" providerId="LiveId" clId="{B2F55C18-7F34-4D36-862E-26AFB68930D3}" dt="2023-10-16T18:48:17.088" v="296" actId="20577"/>
        <pc:sldMkLst>
          <pc:docMk/>
          <pc:sldMk cId="0" sldId="262"/>
        </pc:sldMkLst>
        <pc:spChg chg="mod">
          <ac:chgData name="Renáa Slana" userId="a2148769e1520924" providerId="LiveId" clId="{B2F55C18-7F34-4D36-862E-26AFB68930D3}" dt="2023-10-16T18:48:17.088" v="296" actId="20577"/>
          <ac:spMkLst>
            <pc:docMk/>
            <pc:sldMk cId="0" sldId="262"/>
            <ac:spMk id="7" creationId="{00000000-0000-0000-0000-000000000000}"/>
          </ac:spMkLst>
        </pc:spChg>
      </pc:sldChg>
      <pc:sldChg chg="modSp mod">
        <pc:chgData name="Renáa Slana" userId="a2148769e1520924" providerId="LiveId" clId="{B2F55C18-7F34-4D36-862E-26AFB68930D3}" dt="2023-10-16T19:01:49.337" v="1066" actId="20577"/>
        <pc:sldMkLst>
          <pc:docMk/>
          <pc:sldMk cId="0" sldId="277"/>
        </pc:sldMkLst>
        <pc:spChg chg="mod">
          <ac:chgData name="Renáa Slana" userId="a2148769e1520924" providerId="LiveId" clId="{B2F55C18-7F34-4D36-862E-26AFB68930D3}" dt="2023-10-16T19:01:49.337" v="1066" actId="20577"/>
          <ac:spMkLst>
            <pc:docMk/>
            <pc:sldMk cId="0" sldId="277"/>
            <ac:spMk id="7" creationId="{00000000-0000-0000-0000-000000000000}"/>
          </ac:spMkLst>
        </pc:spChg>
      </pc:sldChg>
      <pc:sldChg chg="del">
        <pc:chgData name="Renáa Slana" userId="a2148769e1520924" providerId="LiveId" clId="{B2F55C18-7F34-4D36-862E-26AFB68930D3}" dt="2023-10-16T19:02:07.812" v="1067" actId="47"/>
        <pc:sldMkLst>
          <pc:docMk/>
          <pc:sldMk cId="0" sldId="279"/>
        </pc:sldMkLst>
      </pc:sldChg>
      <pc:sldChg chg="modSp mod">
        <pc:chgData name="Renáa Slana" userId="a2148769e1520924" providerId="LiveId" clId="{B2F55C18-7F34-4D36-862E-26AFB68930D3}" dt="2023-10-16T19:03:18.061" v="1092" actId="20577"/>
        <pc:sldMkLst>
          <pc:docMk/>
          <pc:sldMk cId="0" sldId="280"/>
        </pc:sldMkLst>
        <pc:spChg chg="mod">
          <ac:chgData name="Renáa Slana" userId="a2148769e1520924" providerId="LiveId" clId="{B2F55C18-7F34-4D36-862E-26AFB68930D3}" dt="2023-10-16T19:03:18.061" v="1092" actId="20577"/>
          <ac:spMkLst>
            <pc:docMk/>
            <pc:sldMk cId="0" sldId="280"/>
            <ac:spMk id="6" creationId="{00000000-0000-0000-0000-000000000000}"/>
          </ac:spMkLst>
        </pc:spChg>
      </pc:sldChg>
      <pc:sldChg chg="del">
        <pc:chgData name="Renáa Slana" userId="a2148769e1520924" providerId="LiveId" clId="{B2F55C18-7F34-4D36-862E-26AFB68930D3}" dt="2023-10-16T19:06:09.862" v="1103" actId="47"/>
        <pc:sldMkLst>
          <pc:docMk/>
          <pc:sldMk cId="0" sldId="283"/>
        </pc:sldMkLst>
      </pc:sldChg>
      <pc:sldChg chg="addSp modSp mod">
        <pc:chgData name="Renáa Slana" userId="a2148769e1520924" providerId="LiveId" clId="{B2F55C18-7F34-4D36-862E-26AFB68930D3}" dt="2023-10-16T19:05:55.244" v="1102" actId="255"/>
        <pc:sldMkLst>
          <pc:docMk/>
          <pc:sldMk cId="0" sldId="284"/>
        </pc:sldMkLst>
        <pc:spChg chg="mod">
          <ac:chgData name="Renáa Slana" userId="a2148769e1520924" providerId="LiveId" clId="{B2F55C18-7F34-4D36-862E-26AFB68930D3}" dt="2023-10-16T19:05:55.244" v="1102" actId="255"/>
          <ac:spMkLst>
            <pc:docMk/>
            <pc:sldMk cId="0" sldId="284"/>
            <ac:spMk id="2" creationId="{00000000-0000-0000-0000-000000000000}"/>
          </ac:spMkLst>
        </pc:spChg>
        <pc:picChg chg="add mod">
          <ac:chgData name="Renáa Slana" userId="a2148769e1520924" providerId="LiveId" clId="{B2F55C18-7F34-4D36-862E-26AFB68930D3}" dt="2023-10-16T19:04:58.283" v="1098" actId="1076"/>
          <ac:picMkLst>
            <pc:docMk/>
            <pc:sldMk cId="0" sldId="284"/>
            <ac:picMk id="8" creationId="{B7CA7D18-C860-D648-6789-1B723A9A165E}"/>
          </ac:picMkLst>
        </pc:picChg>
      </pc:sldChg>
      <pc:sldChg chg="modSp add mod">
        <pc:chgData name="Renáa Slana" userId="a2148769e1520924" providerId="LiveId" clId="{B2F55C18-7F34-4D36-862E-26AFB68930D3}" dt="2023-10-16T18:56:56.567" v="791" actId="20577"/>
        <pc:sldMkLst>
          <pc:docMk/>
          <pc:sldMk cId="1074747678" sldId="289"/>
        </pc:sldMkLst>
        <pc:spChg chg="mod">
          <ac:chgData name="Renáa Slana" userId="a2148769e1520924" providerId="LiveId" clId="{B2F55C18-7F34-4D36-862E-26AFB68930D3}" dt="2023-10-16T18:56:56.567" v="791" actId="20577"/>
          <ac:spMkLst>
            <pc:docMk/>
            <pc:sldMk cId="1074747678" sldId="289"/>
            <ac:spMk id="4" creationId="{00000000-0000-0000-0000-000000000000}"/>
          </ac:spMkLst>
        </pc:spChg>
        <pc:spChg chg="mod">
          <ac:chgData name="Renáa Slana" userId="a2148769e1520924" providerId="LiveId" clId="{B2F55C18-7F34-4D36-862E-26AFB68930D3}" dt="2023-10-16T18:53:02.359" v="358" actId="255"/>
          <ac:spMkLst>
            <pc:docMk/>
            <pc:sldMk cId="1074747678" sldId="289"/>
            <ac:spMk id="5" creationId="{00000000-0000-0000-0000-000000000000}"/>
          </ac:spMkLst>
        </pc:spChg>
      </pc:sldChg>
    </pc:docChg>
  </pc:docChgLst>
  <pc:docChgLst>
    <pc:chgData name="Renáa Slana" userId="a2148769e1520924" providerId="LiveId" clId="{E554F883-0A5D-4F0B-8457-7277D05DA577}"/>
    <pc:docChg chg="modSld">
      <pc:chgData name="Renáa Slana" userId="a2148769e1520924" providerId="LiveId" clId="{E554F883-0A5D-4F0B-8457-7277D05DA577}" dt="2023-09-18T19:08:33.928" v="87" actId="20577"/>
      <pc:docMkLst>
        <pc:docMk/>
      </pc:docMkLst>
      <pc:sldChg chg="modSp mod">
        <pc:chgData name="Renáa Slana" userId="a2148769e1520924" providerId="LiveId" clId="{E554F883-0A5D-4F0B-8457-7277D05DA577}" dt="2023-09-18T19:02:08.696" v="17" actId="20577"/>
        <pc:sldMkLst>
          <pc:docMk/>
          <pc:sldMk cId="0" sldId="256"/>
        </pc:sldMkLst>
        <pc:spChg chg="mod">
          <ac:chgData name="Renáa Slana" userId="a2148769e1520924" providerId="LiveId" clId="{E554F883-0A5D-4F0B-8457-7277D05DA577}" dt="2023-09-18T19:02:08.696" v="17" actId="20577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Renáa Slana" userId="a2148769e1520924" providerId="LiveId" clId="{E554F883-0A5D-4F0B-8457-7277D05DA577}" dt="2023-09-18T19:03:48.736" v="34" actId="20577"/>
        <pc:sldMkLst>
          <pc:docMk/>
          <pc:sldMk cId="0" sldId="264"/>
        </pc:sldMkLst>
        <pc:spChg chg="mod">
          <ac:chgData name="Renáa Slana" userId="a2148769e1520924" providerId="LiveId" clId="{E554F883-0A5D-4F0B-8457-7277D05DA577}" dt="2023-09-18T19:03:48.736" v="34" actId="20577"/>
          <ac:spMkLst>
            <pc:docMk/>
            <pc:sldMk cId="0" sldId="264"/>
            <ac:spMk id="6" creationId="{00000000-0000-0000-0000-000000000000}"/>
          </ac:spMkLst>
        </pc:spChg>
      </pc:sldChg>
      <pc:sldChg chg="modSp mod">
        <pc:chgData name="Renáa Slana" userId="a2148769e1520924" providerId="LiveId" clId="{E554F883-0A5D-4F0B-8457-7277D05DA577}" dt="2023-09-18T19:04:52.279" v="42" actId="20577"/>
        <pc:sldMkLst>
          <pc:docMk/>
          <pc:sldMk cId="0" sldId="272"/>
        </pc:sldMkLst>
        <pc:spChg chg="mod">
          <ac:chgData name="Renáa Slana" userId="a2148769e1520924" providerId="LiveId" clId="{E554F883-0A5D-4F0B-8457-7277D05DA577}" dt="2023-09-18T19:04:52.279" v="42" actId="20577"/>
          <ac:spMkLst>
            <pc:docMk/>
            <pc:sldMk cId="0" sldId="272"/>
            <ac:spMk id="7" creationId="{00000000-0000-0000-0000-000000000000}"/>
          </ac:spMkLst>
        </pc:spChg>
      </pc:sldChg>
      <pc:sldChg chg="modSp mod">
        <pc:chgData name="Renáa Slana" userId="a2148769e1520924" providerId="LiveId" clId="{E554F883-0A5D-4F0B-8457-7277D05DA577}" dt="2023-09-18T19:06:48.421" v="59" actId="20577"/>
        <pc:sldMkLst>
          <pc:docMk/>
          <pc:sldMk cId="0" sldId="277"/>
        </pc:sldMkLst>
        <pc:spChg chg="mod">
          <ac:chgData name="Renáa Slana" userId="a2148769e1520924" providerId="LiveId" clId="{E554F883-0A5D-4F0B-8457-7277D05DA577}" dt="2023-09-18T19:06:48.421" v="59" actId="20577"/>
          <ac:spMkLst>
            <pc:docMk/>
            <pc:sldMk cId="0" sldId="277"/>
            <ac:spMk id="7" creationId="{00000000-0000-0000-0000-000000000000}"/>
          </ac:spMkLst>
        </pc:spChg>
      </pc:sldChg>
      <pc:sldChg chg="modSp mod">
        <pc:chgData name="Renáa Slana" userId="a2148769e1520924" providerId="LiveId" clId="{E554F883-0A5D-4F0B-8457-7277D05DA577}" dt="2023-09-18T19:08:33.928" v="87" actId="20577"/>
        <pc:sldMkLst>
          <pc:docMk/>
          <pc:sldMk cId="0" sldId="279"/>
        </pc:sldMkLst>
        <pc:spChg chg="mod">
          <ac:chgData name="Renáa Slana" userId="a2148769e1520924" providerId="LiveId" clId="{E554F883-0A5D-4F0B-8457-7277D05DA577}" dt="2023-09-18T19:08:33.928" v="87" actId="20577"/>
          <ac:spMkLst>
            <pc:docMk/>
            <pc:sldMk cId="0" sldId="279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C2F0E-073E-4BE7-B7B3-B35B5303135C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76D4C-6CF7-415B-9E57-533612AF7A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175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76D4C-6CF7-415B-9E57-533612AF7ABC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622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76D4C-6CF7-415B-9E57-533612AF7ABC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88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231107"/>
            <a:ext cx="10724012" cy="6079636"/>
            <a:chOff x="0" y="19050"/>
            <a:chExt cx="14298683" cy="8106181"/>
          </a:xfrm>
        </p:grpSpPr>
        <p:sp>
          <p:nvSpPr>
            <p:cNvPr id="3" name="TextBox 3"/>
            <p:cNvSpPr txBox="1"/>
            <p:nvPr/>
          </p:nvSpPr>
          <p:spPr>
            <a:xfrm>
              <a:off x="0" y="4790984"/>
              <a:ext cx="9499198" cy="3334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Nemoc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vznikající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 v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epileptogenních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sítích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neokortikálních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,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thalamokortikálních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,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limbických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 a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kmenových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.</a:t>
              </a:r>
            </a:p>
            <a:p>
              <a:pPr>
                <a:lnSpc>
                  <a:spcPts val="3919"/>
                </a:lnSpc>
              </a:pPr>
              <a:endParaRPr lang="en-US" sz="2799" dirty="0">
                <a:solidFill>
                  <a:srgbClr val="731F7D"/>
                </a:solidFill>
                <a:latin typeface="Halant Medium"/>
              </a:endParaRPr>
            </a:p>
            <a:p>
              <a:pPr>
                <a:lnSpc>
                  <a:spcPts val="3919"/>
                </a:lnSpc>
                <a:spcBef>
                  <a:spcPct val="0"/>
                </a:spcBef>
              </a:pPr>
              <a:endParaRPr lang="en-US" sz="2799" dirty="0">
                <a:solidFill>
                  <a:srgbClr val="731F7D"/>
                </a:solidFill>
                <a:latin typeface="Halant Medium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14298683" cy="4066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84"/>
                </a:lnSpc>
              </a:pPr>
              <a:r>
                <a:rPr lang="en-US" sz="10410">
                  <a:solidFill>
                    <a:srgbClr val="000000"/>
                  </a:solidFill>
                  <a:latin typeface="HK Grotesk Bold"/>
                </a:rPr>
                <a:t>Epilepsie-patofyziologie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-5624184">
            <a:off x="9190413" y="-1204481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5017281">
            <a:off x="7304671" y="971407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10567437">
            <a:off x="16126494" y="6825098"/>
            <a:ext cx="3789612" cy="3623816"/>
          </a:xfrm>
          <a:custGeom>
            <a:avLst/>
            <a:gdLst/>
            <a:ahLst/>
            <a:cxnLst/>
            <a:rect l="l" t="t" r="r" b="b"/>
            <a:pathLst>
              <a:path w="3789612" h="3623816">
                <a:moveTo>
                  <a:pt x="0" y="0"/>
                </a:moveTo>
                <a:lnTo>
                  <a:pt x="3789612" y="0"/>
                </a:lnTo>
                <a:lnTo>
                  <a:pt x="3789612" y="3623816"/>
                </a:lnTo>
                <a:lnTo>
                  <a:pt x="0" y="362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46566" y="7171898"/>
            <a:ext cx="2729129" cy="2585849"/>
          </a:xfrm>
          <a:custGeom>
            <a:avLst/>
            <a:gdLst/>
            <a:ahLst/>
            <a:cxnLst/>
            <a:rect l="l" t="t" r="r" b="b"/>
            <a:pathLst>
              <a:path w="2729129" h="2585849">
                <a:moveTo>
                  <a:pt x="0" y="0"/>
                </a:moveTo>
                <a:lnTo>
                  <a:pt x="2729129" y="0"/>
                </a:lnTo>
                <a:lnTo>
                  <a:pt x="2729129" y="2585849"/>
                </a:lnTo>
                <a:lnTo>
                  <a:pt x="0" y="2585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6185645">
            <a:off x="-1867548" y="60686"/>
            <a:ext cx="9901401" cy="8812247"/>
          </a:xfrm>
          <a:custGeom>
            <a:avLst/>
            <a:gdLst/>
            <a:ahLst/>
            <a:cxnLst/>
            <a:rect l="l" t="t" r="r" b="b"/>
            <a:pathLst>
              <a:path w="9901401" h="8812247">
                <a:moveTo>
                  <a:pt x="0" y="0"/>
                </a:moveTo>
                <a:lnTo>
                  <a:pt x="9901401" y="0"/>
                </a:lnTo>
                <a:lnTo>
                  <a:pt x="9901401" y="8812247"/>
                </a:lnTo>
                <a:lnTo>
                  <a:pt x="0" y="8812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4372042"/>
            <a:ext cx="9713922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Epilepsie - diagnostika</a:t>
            </a:r>
          </a:p>
        </p:txBody>
      </p:sp>
      <p:sp>
        <p:nvSpPr>
          <p:cNvPr id="5" name="Freeform 5"/>
          <p:cNvSpPr/>
          <p:nvPr/>
        </p:nvSpPr>
        <p:spPr>
          <a:xfrm rot="-447366">
            <a:off x="7083089" y="303005"/>
            <a:ext cx="1517793" cy="1451390"/>
          </a:xfrm>
          <a:custGeom>
            <a:avLst/>
            <a:gdLst/>
            <a:ahLst/>
            <a:cxnLst/>
            <a:rect l="l" t="t" r="r" b="b"/>
            <a:pathLst>
              <a:path w="1517793" h="1451390">
                <a:moveTo>
                  <a:pt x="0" y="0"/>
                </a:moveTo>
                <a:lnTo>
                  <a:pt x="1517794" y="0"/>
                </a:lnTo>
                <a:lnTo>
                  <a:pt x="1517794" y="1451390"/>
                </a:lnTo>
                <a:lnTo>
                  <a:pt x="0" y="1451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326369" y="2670605"/>
            <a:ext cx="7428243" cy="546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Anamnéza – provokační faktory , prodromy, aura, průběh záchvatu, délka záchvatu, doznívání , frekvence záchvatových stavů (domácí videozáznam)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Pediatrické vyšetření , laboratoř- hematologie, biochemie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Objektivní neurologické vyšetření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EEG , videoEEG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MR mozku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Psycholog , genetika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Epileptochirurgický program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FFFFFF"/>
              </a:solidFill>
              <a:latin typeface="Assistant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FFFFFF"/>
              </a:solidFill>
              <a:latin typeface="Assistant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FFFFFF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6123" y="1355511"/>
            <a:ext cx="7995755" cy="7575978"/>
          </a:xfrm>
          <a:custGeom>
            <a:avLst/>
            <a:gdLst/>
            <a:ahLst/>
            <a:cxnLst/>
            <a:rect l="l" t="t" r="r" b="b"/>
            <a:pathLst>
              <a:path w="7995755" h="7575978">
                <a:moveTo>
                  <a:pt x="0" y="0"/>
                </a:moveTo>
                <a:lnTo>
                  <a:pt x="7995754" y="0"/>
                </a:lnTo>
                <a:lnTo>
                  <a:pt x="7995754" y="7575978"/>
                </a:lnTo>
                <a:lnTo>
                  <a:pt x="0" y="7575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033790">
            <a:off x="-3142758" y="5113384"/>
            <a:ext cx="7336933" cy="6529870"/>
          </a:xfrm>
          <a:custGeom>
            <a:avLst/>
            <a:gdLst/>
            <a:ahLst/>
            <a:cxnLst/>
            <a:rect l="l" t="t" r="r" b="b"/>
            <a:pathLst>
              <a:path w="7336933" h="6529870">
                <a:moveTo>
                  <a:pt x="0" y="0"/>
                </a:moveTo>
                <a:lnTo>
                  <a:pt x="7336932" y="0"/>
                </a:lnTo>
                <a:lnTo>
                  <a:pt x="7336932" y="6529871"/>
                </a:lnTo>
                <a:lnTo>
                  <a:pt x="0" y="6529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861293" y="3882865"/>
            <a:ext cx="10565414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EEG</a:t>
            </a:r>
          </a:p>
        </p:txBody>
      </p:sp>
      <p:sp>
        <p:nvSpPr>
          <p:cNvPr id="5" name="Freeform 5"/>
          <p:cNvSpPr/>
          <p:nvPr/>
        </p:nvSpPr>
        <p:spPr>
          <a:xfrm rot="-447366">
            <a:off x="12955621" y="-916530"/>
            <a:ext cx="4068454" cy="3890459"/>
          </a:xfrm>
          <a:custGeom>
            <a:avLst/>
            <a:gdLst/>
            <a:ahLst/>
            <a:cxnLst/>
            <a:rect l="l" t="t" r="r" b="b"/>
            <a:pathLst>
              <a:path w="4068454" h="3890459">
                <a:moveTo>
                  <a:pt x="0" y="0"/>
                </a:moveTo>
                <a:lnTo>
                  <a:pt x="4068454" y="0"/>
                </a:lnTo>
                <a:lnTo>
                  <a:pt x="4068454" y="3890460"/>
                </a:lnTo>
                <a:lnTo>
                  <a:pt x="0" y="3890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447366">
            <a:off x="17494525" y="9179016"/>
            <a:ext cx="4068454" cy="3890459"/>
          </a:xfrm>
          <a:custGeom>
            <a:avLst/>
            <a:gdLst/>
            <a:ahLst/>
            <a:cxnLst/>
            <a:rect l="l" t="t" r="r" b="b"/>
            <a:pathLst>
              <a:path w="4068454" h="3890459">
                <a:moveTo>
                  <a:pt x="0" y="0"/>
                </a:moveTo>
                <a:lnTo>
                  <a:pt x="4068454" y="0"/>
                </a:lnTo>
                <a:lnTo>
                  <a:pt x="4068454" y="3890459"/>
                </a:lnTo>
                <a:lnTo>
                  <a:pt x="0" y="3890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2424112" y="5067328"/>
            <a:ext cx="13439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-95">
                <a:solidFill>
                  <a:srgbClr val="FFFFFF"/>
                </a:solidFill>
                <a:latin typeface="Open Sans"/>
              </a:rPr>
              <a:t>Registrovány přechodné paroxysmální změny základní elektrické EEG  aktivity  - iktálně, ev.  interiktálně .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-95">
                <a:solidFill>
                  <a:srgbClr val="FFFFFF"/>
                </a:solidFill>
                <a:latin typeface="Open Sans"/>
              </a:rPr>
              <a:t>Epileptické výboje -  difuzní  nebo ložiskové 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-95">
                <a:solidFill>
                  <a:srgbClr val="FFFFFF"/>
                </a:solidFill>
                <a:latin typeface="Open Sans"/>
              </a:rPr>
              <a:t>Ev. nespecifické změny-  zpomalení , asymetrie pozadí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682392">
            <a:off x="-5324082" y="218592"/>
            <a:ext cx="16575469" cy="16823168"/>
          </a:xfrm>
          <a:custGeom>
            <a:avLst/>
            <a:gdLst/>
            <a:ahLst/>
            <a:cxnLst/>
            <a:rect l="l" t="t" r="r" b="b"/>
            <a:pathLst>
              <a:path w="16575469" h="16823168">
                <a:moveTo>
                  <a:pt x="0" y="0"/>
                </a:moveTo>
                <a:lnTo>
                  <a:pt x="16575469" y="0"/>
                </a:lnTo>
                <a:lnTo>
                  <a:pt x="16575469" y="16823168"/>
                </a:lnTo>
                <a:lnTo>
                  <a:pt x="0" y="16823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419" r="-25155" b="-841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3648601">
            <a:off x="6280130" y="-2647885"/>
            <a:ext cx="7336933" cy="6529870"/>
          </a:xfrm>
          <a:custGeom>
            <a:avLst/>
            <a:gdLst/>
            <a:ahLst/>
            <a:cxnLst/>
            <a:rect l="l" t="t" r="r" b="b"/>
            <a:pathLst>
              <a:path w="7336933" h="6529870">
                <a:moveTo>
                  <a:pt x="0" y="0"/>
                </a:moveTo>
                <a:lnTo>
                  <a:pt x="7336932" y="0"/>
                </a:lnTo>
                <a:lnTo>
                  <a:pt x="7336932" y="6529870"/>
                </a:lnTo>
                <a:lnTo>
                  <a:pt x="0" y="6529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1038225"/>
            <a:ext cx="8115300" cy="119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40"/>
              </a:lnSpc>
            </a:pPr>
            <a:r>
              <a:rPr lang="en-US" sz="8000">
                <a:solidFill>
                  <a:srgbClr val="FFFFFF"/>
                </a:solidFill>
                <a:latin typeface="HK Grotesk Bold"/>
              </a:rPr>
              <a:t>EEG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906153"/>
            <a:ext cx="15603949" cy="352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6"/>
              </a:lnSpc>
              <a:spcBef>
                <a:spcPct val="0"/>
              </a:spcBef>
            </a:pPr>
            <a:r>
              <a:rPr lang="en-US" sz="2040" spc="-20">
                <a:solidFill>
                  <a:srgbClr val="FFFFFF"/>
                </a:solidFill>
                <a:latin typeface="Assistant"/>
              </a:rPr>
              <a:t>Dolanský Jiří, Atlas dětské elektroencefalografie, Triton,2003, ISBN 80-7254-428-4, str 29</a:t>
            </a:r>
          </a:p>
        </p:txBody>
      </p:sp>
      <p:sp>
        <p:nvSpPr>
          <p:cNvPr id="6" name="Freeform 6"/>
          <p:cNvSpPr/>
          <p:nvPr/>
        </p:nvSpPr>
        <p:spPr>
          <a:xfrm>
            <a:off x="3982564" y="2062163"/>
            <a:ext cx="5832648" cy="5659792"/>
          </a:xfrm>
          <a:custGeom>
            <a:avLst/>
            <a:gdLst/>
            <a:ahLst/>
            <a:cxnLst/>
            <a:rect l="l" t="t" r="r" b="b"/>
            <a:pathLst>
              <a:path w="5832648" h="5659792">
                <a:moveTo>
                  <a:pt x="0" y="0"/>
                </a:moveTo>
                <a:lnTo>
                  <a:pt x="5832648" y="0"/>
                </a:lnTo>
                <a:lnTo>
                  <a:pt x="5832648" y="5659793"/>
                </a:lnTo>
                <a:lnTo>
                  <a:pt x="0" y="5659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" r="-1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DED97AFF-7648-83BD-3509-2A1BF3D30CCC}"/>
              </a:ext>
            </a:extLst>
          </p:cNvPr>
          <p:cNvGrpSpPr/>
          <p:nvPr/>
        </p:nvGrpSpPr>
        <p:grpSpPr>
          <a:xfrm>
            <a:off x="11411127" y="1834775"/>
            <a:ext cx="4787280" cy="6114568"/>
            <a:chOff x="11411127" y="1834775"/>
            <a:chExt cx="4787280" cy="6114568"/>
          </a:xfrm>
        </p:grpSpPr>
        <p:sp>
          <p:nvSpPr>
            <p:cNvPr id="7" name="Freeform 7"/>
            <p:cNvSpPr/>
            <p:nvPr/>
          </p:nvSpPr>
          <p:spPr>
            <a:xfrm>
              <a:off x="11411127" y="1834775"/>
              <a:ext cx="4787280" cy="6114568"/>
            </a:xfrm>
            <a:custGeom>
              <a:avLst/>
              <a:gdLst/>
              <a:ahLst/>
              <a:cxnLst/>
              <a:rect l="l" t="t" r="r" b="b"/>
              <a:pathLst>
                <a:path w="4787280" h="6114568">
                  <a:moveTo>
                    <a:pt x="0" y="0"/>
                  </a:moveTo>
                  <a:lnTo>
                    <a:pt x="4787280" y="0"/>
                  </a:lnTo>
                  <a:lnTo>
                    <a:pt x="4787280" y="6114569"/>
                  </a:lnTo>
                  <a:lnTo>
                    <a:pt x="0" y="6114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7" b="-17"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2213732" y="5184583"/>
              <a:ext cx="3396615" cy="470535"/>
              <a:chOff x="0" y="0"/>
              <a:chExt cx="4528820" cy="6273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40640" y="-19050"/>
                <a:ext cx="4610100" cy="734060"/>
              </a:xfrm>
              <a:custGeom>
                <a:avLst/>
                <a:gdLst/>
                <a:ahLst/>
                <a:cxnLst/>
                <a:rect l="l" t="t" r="r" b="b"/>
                <a:pathLst>
                  <a:path w="4610100" h="734060">
                    <a:moveTo>
                      <a:pt x="91440" y="115570"/>
                    </a:moveTo>
                    <a:cubicBezTo>
                      <a:pt x="529590" y="110490"/>
                      <a:pt x="756920" y="81280"/>
                      <a:pt x="1043940" y="72390"/>
                    </a:cubicBezTo>
                    <a:cubicBezTo>
                      <a:pt x="1520190" y="57150"/>
                      <a:pt x="2503170" y="43180"/>
                      <a:pt x="2942590" y="69850"/>
                    </a:cubicBezTo>
                    <a:cubicBezTo>
                      <a:pt x="3177540" y="83820"/>
                      <a:pt x="3271520" y="124460"/>
                      <a:pt x="3479800" y="137160"/>
                    </a:cubicBezTo>
                    <a:cubicBezTo>
                      <a:pt x="3769360" y="154940"/>
                      <a:pt x="4380230" y="0"/>
                      <a:pt x="4518660" y="138430"/>
                    </a:cubicBezTo>
                    <a:cubicBezTo>
                      <a:pt x="4610100" y="229870"/>
                      <a:pt x="4610100" y="504190"/>
                      <a:pt x="4518660" y="595630"/>
                    </a:cubicBezTo>
                    <a:cubicBezTo>
                      <a:pt x="4378960" y="734060"/>
                      <a:pt x="3691890" y="603250"/>
                      <a:pt x="3468370" y="594360"/>
                    </a:cubicBezTo>
                    <a:cubicBezTo>
                      <a:pt x="3364230" y="590550"/>
                      <a:pt x="3319780" y="585470"/>
                      <a:pt x="3238500" y="575310"/>
                    </a:cubicBezTo>
                    <a:cubicBezTo>
                      <a:pt x="3145790" y="563880"/>
                      <a:pt x="3083560" y="538480"/>
                      <a:pt x="2941320" y="527050"/>
                    </a:cubicBezTo>
                    <a:cubicBezTo>
                      <a:pt x="2584450" y="499110"/>
                      <a:pt x="1577340" y="515620"/>
                      <a:pt x="1052830" y="529590"/>
                    </a:cubicBezTo>
                    <a:cubicBezTo>
                      <a:pt x="678180" y="539750"/>
                      <a:pt x="222250" y="702310"/>
                      <a:pt x="91440" y="577850"/>
                    </a:cubicBezTo>
                    <a:cubicBezTo>
                      <a:pt x="0" y="491490"/>
                      <a:pt x="91440" y="115570"/>
                      <a:pt x="91440" y="11557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494633">
            <a:off x="7828277" y="9031944"/>
            <a:ext cx="2604581" cy="2467841"/>
          </a:xfrm>
          <a:custGeom>
            <a:avLst/>
            <a:gdLst/>
            <a:ahLst/>
            <a:cxnLst/>
            <a:rect l="l" t="t" r="r" b="b"/>
            <a:pathLst>
              <a:path w="2604581" h="2467841">
                <a:moveTo>
                  <a:pt x="0" y="0"/>
                </a:moveTo>
                <a:lnTo>
                  <a:pt x="2604581" y="0"/>
                </a:lnTo>
                <a:lnTo>
                  <a:pt x="2604581" y="2467841"/>
                </a:lnTo>
                <a:lnTo>
                  <a:pt x="0" y="2467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9088749">
            <a:off x="1631143" y="-2578373"/>
            <a:ext cx="3903561" cy="3698625"/>
          </a:xfrm>
          <a:custGeom>
            <a:avLst/>
            <a:gdLst/>
            <a:ahLst/>
            <a:cxnLst/>
            <a:rect l="l" t="t" r="r" b="b"/>
            <a:pathLst>
              <a:path w="3903561" h="3698625">
                <a:moveTo>
                  <a:pt x="0" y="0"/>
                </a:moveTo>
                <a:lnTo>
                  <a:pt x="3903562" y="0"/>
                </a:lnTo>
                <a:lnTo>
                  <a:pt x="3903562" y="3698625"/>
                </a:lnTo>
                <a:lnTo>
                  <a:pt x="0" y="3698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313119">
            <a:off x="-3109196" y="4175850"/>
            <a:ext cx="8275792" cy="7913726"/>
          </a:xfrm>
          <a:custGeom>
            <a:avLst/>
            <a:gdLst/>
            <a:ahLst/>
            <a:cxnLst/>
            <a:rect l="l" t="t" r="r" b="b"/>
            <a:pathLst>
              <a:path w="8275792" h="7913726">
                <a:moveTo>
                  <a:pt x="0" y="0"/>
                </a:moveTo>
                <a:lnTo>
                  <a:pt x="8275792" y="0"/>
                </a:lnTo>
                <a:lnTo>
                  <a:pt x="8275792" y="7913726"/>
                </a:lnTo>
                <a:lnTo>
                  <a:pt x="0" y="7913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965189">
            <a:off x="11239029" y="-3141539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2"/>
                </a:lnTo>
                <a:lnTo>
                  <a:pt x="0" y="6963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1207755">
            <a:off x="13218087" y="5225672"/>
            <a:ext cx="6135171" cy="7102948"/>
          </a:xfrm>
          <a:custGeom>
            <a:avLst/>
            <a:gdLst/>
            <a:ahLst/>
            <a:cxnLst/>
            <a:rect l="l" t="t" r="r" b="b"/>
            <a:pathLst>
              <a:path w="6135171" h="7102948">
                <a:moveTo>
                  <a:pt x="0" y="0"/>
                </a:moveTo>
                <a:lnTo>
                  <a:pt x="6135171" y="0"/>
                </a:lnTo>
                <a:lnTo>
                  <a:pt x="6135171" y="7102948"/>
                </a:lnTo>
                <a:lnTo>
                  <a:pt x="0" y="7102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3483530" y="835459"/>
            <a:ext cx="10909700" cy="72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900">
                <a:solidFill>
                  <a:srgbClr val="FFFFFF"/>
                </a:solidFill>
                <a:latin typeface="HK Grotesk Medium"/>
              </a:rPr>
              <a:t>Generalizovaný EP vzorec</a:t>
            </a:r>
          </a:p>
        </p:txBody>
      </p:sp>
      <p:sp>
        <p:nvSpPr>
          <p:cNvPr id="8" name="Freeform 8"/>
          <p:cNvSpPr/>
          <p:nvPr/>
        </p:nvSpPr>
        <p:spPr>
          <a:xfrm>
            <a:off x="2868228" y="1827759"/>
            <a:ext cx="11934564" cy="7332370"/>
          </a:xfrm>
          <a:custGeom>
            <a:avLst/>
            <a:gdLst/>
            <a:ahLst/>
            <a:cxnLst/>
            <a:rect l="l" t="t" r="r" b="b"/>
            <a:pathLst>
              <a:path w="11934564" h="7332370">
                <a:moveTo>
                  <a:pt x="0" y="0"/>
                </a:moveTo>
                <a:lnTo>
                  <a:pt x="11934564" y="0"/>
                </a:lnTo>
                <a:lnTo>
                  <a:pt x="11934564" y="7332371"/>
                </a:lnTo>
                <a:lnTo>
                  <a:pt x="0" y="7332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" b="-1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342026" y="9572625"/>
            <a:ext cx="15603949" cy="35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spcBef>
                <a:spcPct val="0"/>
              </a:spcBef>
            </a:pPr>
            <a:r>
              <a:rPr lang="en-US" sz="2040" spc="-20">
                <a:solidFill>
                  <a:srgbClr val="FFFFFF"/>
                </a:solidFill>
                <a:latin typeface="Assistant"/>
              </a:rPr>
              <a:t>Dolanský Jiří, Atlas dětské encefalografie, Triton, 2003, ISBN 80-7254-428-4, str.213,obr.119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05366">
            <a:off x="6503282" y="-2421665"/>
            <a:ext cx="2604581" cy="2467841"/>
          </a:xfrm>
          <a:custGeom>
            <a:avLst/>
            <a:gdLst/>
            <a:ahLst/>
            <a:cxnLst/>
            <a:rect l="l" t="t" r="r" b="b"/>
            <a:pathLst>
              <a:path w="2604581" h="2467841">
                <a:moveTo>
                  <a:pt x="0" y="0"/>
                </a:moveTo>
                <a:lnTo>
                  <a:pt x="2604581" y="0"/>
                </a:lnTo>
                <a:lnTo>
                  <a:pt x="2604581" y="2467841"/>
                </a:lnTo>
                <a:lnTo>
                  <a:pt x="0" y="2467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1711250">
            <a:off x="11401436" y="7957868"/>
            <a:ext cx="3903561" cy="3698625"/>
          </a:xfrm>
          <a:custGeom>
            <a:avLst/>
            <a:gdLst/>
            <a:ahLst/>
            <a:cxnLst/>
            <a:rect l="l" t="t" r="r" b="b"/>
            <a:pathLst>
              <a:path w="3903561" h="3698625">
                <a:moveTo>
                  <a:pt x="0" y="0"/>
                </a:moveTo>
                <a:lnTo>
                  <a:pt x="3903561" y="0"/>
                </a:lnTo>
                <a:lnTo>
                  <a:pt x="3903561" y="3698625"/>
                </a:lnTo>
                <a:lnTo>
                  <a:pt x="0" y="3698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10486880">
            <a:off x="11769544" y="-3011456"/>
            <a:ext cx="8275792" cy="7913726"/>
          </a:xfrm>
          <a:custGeom>
            <a:avLst/>
            <a:gdLst/>
            <a:ahLst/>
            <a:cxnLst/>
            <a:rect l="l" t="t" r="r" b="b"/>
            <a:pathLst>
              <a:path w="8275792" h="7913726">
                <a:moveTo>
                  <a:pt x="0" y="0"/>
                </a:moveTo>
                <a:lnTo>
                  <a:pt x="8275792" y="0"/>
                </a:lnTo>
                <a:lnTo>
                  <a:pt x="8275792" y="7913726"/>
                </a:lnTo>
                <a:lnTo>
                  <a:pt x="0" y="7913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9834810">
            <a:off x="-2127431" y="5255817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3"/>
                </a:lnTo>
                <a:lnTo>
                  <a:pt x="0" y="6963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9592244">
            <a:off x="-2417118" y="-3250499"/>
            <a:ext cx="6135171" cy="7102948"/>
          </a:xfrm>
          <a:custGeom>
            <a:avLst/>
            <a:gdLst/>
            <a:ahLst/>
            <a:cxnLst/>
            <a:rect l="l" t="t" r="r" b="b"/>
            <a:pathLst>
              <a:path w="6135171" h="7102948">
                <a:moveTo>
                  <a:pt x="0" y="0"/>
                </a:moveTo>
                <a:lnTo>
                  <a:pt x="6135171" y="0"/>
                </a:lnTo>
                <a:lnTo>
                  <a:pt x="6135171" y="7102948"/>
                </a:lnTo>
                <a:lnTo>
                  <a:pt x="0" y="7102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3483530" y="835459"/>
            <a:ext cx="10909700" cy="72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900">
                <a:solidFill>
                  <a:srgbClr val="FFFFFF"/>
                </a:solidFill>
                <a:latin typeface="HK Grotesk Medium"/>
              </a:rPr>
              <a:t>Generalizovaný EP vzorec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2026" y="9572625"/>
            <a:ext cx="15603949" cy="35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spcBef>
                <a:spcPct val="0"/>
              </a:spcBef>
            </a:pPr>
            <a:r>
              <a:rPr lang="en-US" sz="2040" spc="-20">
                <a:solidFill>
                  <a:srgbClr val="FFFFFF"/>
                </a:solidFill>
                <a:latin typeface="Assistant"/>
              </a:rPr>
              <a:t>Dolanský Jiří, Atlas dětské encefalografie, Triton, 2003, ISBN 80-7254-428-4, str.220, obr. 124</a:t>
            </a:r>
          </a:p>
        </p:txBody>
      </p:sp>
      <p:sp>
        <p:nvSpPr>
          <p:cNvPr id="9" name="Freeform 9"/>
          <p:cNvSpPr/>
          <p:nvPr/>
        </p:nvSpPr>
        <p:spPr>
          <a:xfrm>
            <a:off x="3222945" y="2109148"/>
            <a:ext cx="11430871" cy="6966362"/>
          </a:xfrm>
          <a:custGeom>
            <a:avLst/>
            <a:gdLst/>
            <a:ahLst/>
            <a:cxnLst/>
            <a:rect l="l" t="t" r="r" b="b"/>
            <a:pathLst>
              <a:path w="11430871" h="6966362">
                <a:moveTo>
                  <a:pt x="0" y="0"/>
                </a:moveTo>
                <a:lnTo>
                  <a:pt x="11430871" y="0"/>
                </a:lnTo>
                <a:lnTo>
                  <a:pt x="11430871" y="6966362"/>
                </a:lnTo>
                <a:lnTo>
                  <a:pt x="0" y="696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" b="-5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823754">
            <a:off x="2822383" y="7095931"/>
            <a:ext cx="2604581" cy="2467841"/>
          </a:xfrm>
          <a:custGeom>
            <a:avLst/>
            <a:gdLst/>
            <a:ahLst/>
            <a:cxnLst/>
            <a:rect l="l" t="t" r="r" b="b"/>
            <a:pathLst>
              <a:path w="2604581" h="2467841">
                <a:moveTo>
                  <a:pt x="0" y="0"/>
                </a:moveTo>
                <a:lnTo>
                  <a:pt x="2604581" y="0"/>
                </a:lnTo>
                <a:lnTo>
                  <a:pt x="2604581" y="2467841"/>
                </a:lnTo>
                <a:lnTo>
                  <a:pt x="0" y="2467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3642239">
            <a:off x="-2846203" y="-3511478"/>
            <a:ext cx="8275792" cy="7913726"/>
          </a:xfrm>
          <a:custGeom>
            <a:avLst/>
            <a:gdLst/>
            <a:ahLst/>
            <a:cxnLst/>
            <a:rect l="l" t="t" r="r" b="b"/>
            <a:pathLst>
              <a:path w="8275792" h="7913726">
                <a:moveTo>
                  <a:pt x="0" y="0"/>
                </a:moveTo>
                <a:lnTo>
                  <a:pt x="8275792" y="0"/>
                </a:lnTo>
                <a:lnTo>
                  <a:pt x="8275792" y="7913725"/>
                </a:lnTo>
                <a:lnTo>
                  <a:pt x="0" y="79137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4294309">
            <a:off x="11802264" y="4184952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2"/>
                </a:lnTo>
                <a:lnTo>
                  <a:pt x="0" y="6963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4536875">
            <a:off x="6337970" y="9830516"/>
            <a:ext cx="6135171" cy="7102948"/>
          </a:xfrm>
          <a:custGeom>
            <a:avLst/>
            <a:gdLst/>
            <a:ahLst/>
            <a:cxnLst/>
            <a:rect l="l" t="t" r="r" b="b"/>
            <a:pathLst>
              <a:path w="6135171" h="7102948">
                <a:moveTo>
                  <a:pt x="0" y="0"/>
                </a:moveTo>
                <a:lnTo>
                  <a:pt x="6135171" y="0"/>
                </a:lnTo>
                <a:lnTo>
                  <a:pt x="6135171" y="7102948"/>
                </a:lnTo>
                <a:lnTo>
                  <a:pt x="0" y="7102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3483530" y="835459"/>
            <a:ext cx="10909700" cy="72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900">
                <a:solidFill>
                  <a:srgbClr val="FFFFFF"/>
                </a:solidFill>
                <a:latin typeface="HK Grotesk Medium"/>
              </a:rPr>
              <a:t>Regionální EP vzorec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2026" y="9572625"/>
            <a:ext cx="15603949" cy="35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spcBef>
                <a:spcPct val="0"/>
              </a:spcBef>
            </a:pPr>
            <a:r>
              <a:rPr lang="en-US" sz="2040" spc="-20">
                <a:solidFill>
                  <a:srgbClr val="FFFFFF"/>
                </a:solidFill>
                <a:latin typeface="Assistant"/>
              </a:rPr>
              <a:t>Dolanský Jiří, Atlas dětské encefalografie, Triton, 2003, ISBN 80-7254-428-4, str.238, obr. 137b</a:t>
            </a:r>
          </a:p>
        </p:txBody>
      </p:sp>
      <p:sp>
        <p:nvSpPr>
          <p:cNvPr id="8" name="Freeform 8"/>
          <p:cNvSpPr/>
          <p:nvPr/>
        </p:nvSpPr>
        <p:spPr>
          <a:xfrm>
            <a:off x="3230724" y="2002558"/>
            <a:ext cx="11826552" cy="7196662"/>
          </a:xfrm>
          <a:custGeom>
            <a:avLst/>
            <a:gdLst/>
            <a:ahLst/>
            <a:cxnLst/>
            <a:rect l="l" t="t" r="r" b="b"/>
            <a:pathLst>
              <a:path w="11826552" h="7196662">
                <a:moveTo>
                  <a:pt x="0" y="0"/>
                </a:moveTo>
                <a:lnTo>
                  <a:pt x="11826552" y="0"/>
                </a:lnTo>
                <a:lnTo>
                  <a:pt x="11826552" y="7196663"/>
                </a:lnTo>
                <a:lnTo>
                  <a:pt x="0" y="71966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" r="-6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44453">
            <a:off x="8500513" y="8991770"/>
            <a:ext cx="2604581" cy="2467841"/>
          </a:xfrm>
          <a:custGeom>
            <a:avLst/>
            <a:gdLst/>
            <a:ahLst/>
            <a:cxnLst/>
            <a:rect l="l" t="t" r="r" b="b"/>
            <a:pathLst>
              <a:path w="2604581" h="2467841">
                <a:moveTo>
                  <a:pt x="0" y="0"/>
                </a:moveTo>
                <a:lnTo>
                  <a:pt x="2604581" y="0"/>
                </a:lnTo>
                <a:lnTo>
                  <a:pt x="2604581" y="2467841"/>
                </a:lnTo>
                <a:lnTo>
                  <a:pt x="0" y="2467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1337061">
            <a:off x="-2506419" y="8118155"/>
            <a:ext cx="8275792" cy="7913726"/>
          </a:xfrm>
          <a:custGeom>
            <a:avLst/>
            <a:gdLst/>
            <a:ahLst/>
            <a:cxnLst/>
            <a:rect l="l" t="t" r="r" b="b"/>
            <a:pathLst>
              <a:path w="8275792" h="7913726">
                <a:moveTo>
                  <a:pt x="0" y="0"/>
                </a:moveTo>
                <a:lnTo>
                  <a:pt x="8275792" y="0"/>
                </a:lnTo>
                <a:lnTo>
                  <a:pt x="8275792" y="7913726"/>
                </a:lnTo>
                <a:lnTo>
                  <a:pt x="0" y="7913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684991">
            <a:off x="6647300" y="-4840347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3"/>
                </a:lnTo>
                <a:lnTo>
                  <a:pt x="0" y="6963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442425">
            <a:off x="12394217" y="2049549"/>
            <a:ext cx="6135171" cy="7102948"/>
          </a:xfrm>
          <a:custGeom>
            <a:avLst/>
            <a:gdLst/>
            <a:ahLst/>
            <a:cxnLst/>
            <a:rect l="l" t="t" r="r" b="b"/>
            <a:pathLst>
              <a:path w="6135171" h="7102948">
                <a:moveTo>
                  <a:pt x="0" y="0"/>
                </a:moveTo>
                <a:lnTo>
                  <a:pt x="6135171" y="0"/>
                </a:lnTo>
                <a:lnTo>
                  <a:pt x="6135171" y="7102948"/>
                </a:lnTo>
                <a:lnTo>
                  <a:pt x="0" y="7102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3483530" y="835459"/>
            <a:ext cx="10909700" cy="72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900">
                <a:solidFill>
                  <a:srgbClr val="FFFFFF"/>
                </a:solidFill>
                <a:latin typeface="HK Grotesk Medium"/>
              </a:rPr>
              <a:t>Sekundárně generalizovaný EP vzorec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2026" y="9572625"/>
            <a:ext cx="15603949" cy="35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spcBef>
                <a:spcPct val="0"/>
              </a:spcBef>
            </a:pPr>
            <a:r>
              <a:rPr lang="en-US" sz="2040" spc="-20">
                <a:solidFill>
                  <a:srgbClr val="FFFFFF"/>
                </a:solidFill>
                <a:latin typeface="Assistant"/>
              </a:rPr>
              <a:t>Dolanský Jiří, Atlas dětské encefalografie, Triton, 2003, ISBN 80-7254-428-4, str.281, obr.153a</a:t>
            </a:r>
          </a:p>
        </p:txBody>
      </p:sp>
      <p:sp>
        <p:nvSpPr>
          <p:cNvPr id="8" name="Freeform 8"/>
          <p:cNvSpPr/>
          <p:nvPr/>
        </p:nvSpPr>
        <p:spPr>
          <a:xfrm>
            <a:off x="2971800" y="1818222"/>
            <a:ext cx="12344400" cy="7440078"/>
          </a:xfrm>
          <a:custGeom>
            <a:avLst/>
            <a:gdLst/>
            <a:ahLst/>
            <a:cxnLst/>
            <a:rect l="l" t="t" r="r" b="b"/>
            <a:pathLst>
              <a:path w="12344400" h="7440078">
                <a:moveTo>
                  <a:pt x="0" y="0"/>
                </a:moveTo>
                <a:lnTo>
                  <a:pt x="12344400" y="0"/>
                </a:lnTo>
                <a:lnTo>
                  <a:pt x="12344400" y="7440078"/>
                </a:lnTo>
                <a:lnTo>
                  <a:pt x="0" y="74400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8" b="-18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98824">
            <a:off x="12555249" y="4939834"/>
            <a:ext cx="6575294" cy="7268784"/>
          </a:xfrm>
          <a:custGeom>
            <a:avLst/>
            <a:gdLst/>
            <a:ahLst/>
            <a:cxnLst/>
            <a:rect l="l" t="t" r="r" b="b"/>
            <a:pathLst>
              <a:path w="6575294" h="7268784">
                <a:moveTo>
                  <a:pt x="0" y="0"/>
                </a:moveTo>
                <a:lnTo>
                  <a:pt x="6575295" y="0"/>
                </a:lnTo>
                <a:lnTo>
                  <a:pt x="6575295" y="7268784"/>
                </a:lnTo>
                <a:lnTo>
                  <a:pt x="0" y="726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1" b="-117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8597713" y="7771526"/>
            <a:ext cx="1844500" cy="1747664"/>
          </a:xfrm>
          <a:custGeom>
            <a:avLst/>
            <a:gdLst/>
            <a:ahLst/>
            <a:cxnLst/>
            <a:rect l="l" t="t" r="r" b="b"/>
            <a:pathLst>
              <a:path w="1844500" h="1747664">
                <a:moveTo>
                  <a:pt x="0" y="0"/>
                </a:moveTo>
                <a:lnTo>
                  <a:pt x="1844500" y="0"/>
                </a:lnTo>
                <a:lnTo>
                  <a:pt x="1844500" y="1747664"/>
                </a:lnTo>
                <a:lnTo>
                  <a:pt x="0" y="174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378125">
            <a:off x="12070219" y="-1362141"/>
            <a:ext cx="4943405" cy="5723190"/>
          </a:xfrm>
          <a:custGeom>
            <a:avLst/>
            <a:gdLst/>
            <a:ahLst/>
            <a:cxnLst/>
            <a:rect l="l" t="t" r="r" b="b"/>
            <a:pathLst>
              <a:path w="4943405" h="5723190">
                <a:moveTo>
                  <a:pt x="0" y="0"/>
                </a:moveTo>
                <a:lnTo>
                  <a:pt x="4943405" y="0"/>
                </a:lnTo>
                <a:lnTo>
                  <a:pt x="4943405" y="5723190"/>
                </a:lnTo>
                <a:lnTo>
                  <a:pt x="0" y="572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922275" y="2485440"/>
            <a:ext cx="20765452" cy="5470683"/>
            <a:chOff x="0" y="9525"/>
            <a:chExt cx="27687269" cy="7294244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27687269" cy="159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Epilepsie- etiologie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77291"/>
              <a:ext cx="17520725" cy="4926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Strukturální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viditelná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léze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na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zobrazovacích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metodách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která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způsobuje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záchvaty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 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- VVV,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úraz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tumor , CMP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atd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Genetická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epilepsie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je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přímým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důsledkem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genetické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mutace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Dravetové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( SCN1A), TS( TSC1,TSC2),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věkově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vázané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Ep- absence, JME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atd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Infekční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-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virová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encefalitida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TBC, HIV,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malárie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atd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Metabolická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metab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.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onemocnění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porfyrie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uremie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poruchy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metab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. AMK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Autoimunní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encefalitida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s Pl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proti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NMDA,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limbická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encefalitida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Epilepsie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neznámého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původu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24184">
            <a:off x="9190413" y="-1204481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017281">
            <a:off x="7304671" y="971407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10567437">
            <a:off x="16126494" y="6825098"/>
            <a:ext cx="3789612" cy="3623816"/>
          </a:xfrm>
          <a:custGeom>
            <a:avLst/>
            <a:gdLst/>
            <a:ahLst/>
            <a:cxnLst/>
            <a:rect l="l" t="t" r="r" b="b"/>
            <a:pathLst>
              <a:path w="3789612" h="3623816">
                <a:moveTo>
                  <a:pt x="0" y="0"/>
                </a:moveTo>
                <a:lnTo>
                  <a:pt x="3789612" y="0"/>
                </a:lnTo>
                <a:lnTo>
                  <a:pt x="3789612" y="3623816"/>
                </a:lnTo>
                <a:lnTo>
                  <a:pt x="0" y="362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3816617"/>
            <a:ext cx="16597120" cy="5441683"/>
            <a:chOff x="0" y="0"/>
            <a:chExt cx="22129494" cy="7255578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22129494" cy="3165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 spc="-312">
                  <a:solidFill>
                    <a:srgbClr val="FFFFFF"/>
                  </a:solidFill>
                  <a:latin typeface="HK Grotesk Bold"/>
                </a:rPr>
                <a:t>Fokální záchvaty</a:t>
              </a:r>
            </a:p>
            <a:p>
              <a:pPr>
                <a:lnSpc>
                  <a:spcPts val="9440"/>
                </a:lnSpc>
              </a:pPr>
              <a:r>
                <a:rPr lang="en-US" sz="8000" spc="-312">
                  <a:solidFill>
                    <a:srgbClr val="FFFFFF"/>
                  </a:solidFill>
                  <a:latin typeface="HK Grotesk Bold"/>
                </a:rPr>
                <a:t>bez poruchy vědomí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951080"/>
              <a:ext cx="14003721" cy="3304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Vědomí je intaktní, pacient si plně uvědomuje, co se přihodilo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Motorické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Bez motorických projevů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>
                <a:solidFill>
                  <a:srgbClr val="FFFFFF"/>
                </a:solidFill>
                <a:latin typeface="Assistant"/>
              </a:endParaRP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Počátek záchvatu je v lokalizované oblasti mozkového kortexu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Záchvat může přejít do sekundární generalizace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88749">
            <a:off x="15238549" y="7531796"/>
            <a:ext cx="2440941" cy="2312792"/>
          </a:xfrm>
          <a:custGeom>
            <a:avLst/>
            <a:gdLst/>
            <a:ahLst/>
            <a:cxnLst/>
            <a:rect l="l" t="t" r="r" b="b"/>
            <a:pathLst>
              <a:path w="2440941" h="2312792">
                <a:moveTo>
                  <a:pt x="0" y="0"/>
                </a:moveTo>
                <a:lnTo>
                  <a:pt x="2440941" y="0"/>
                </a:lnTo>
                <a:lnTo>
                  <a:pt x="2440941" y="2312792"/>
                </a:lnTo>
                <a:lnTo>
                  <a:pt x="0" y="2312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313119">
            <a:off x="13667511" y="-2216185"/>
            <a:ext cx="5583018" cy="5338761"/>
          </a:xfrm>
          <a:custGeom>
            <a:avLst/>
            <a:gdLst/>
            <a:ahLst/>
            <a:cxnLst/>
            <a:rect l="l" t="t" r="r" b="b"/>
            <a:pathLst>
              <a:path w="5583018" h="5338761">
                <a:moveTo>
                  <a:pt x="0" y="0"/>
                </a:moveTo>
                <a:lnTo>
                  <a:pt x="5583018" y="0"/>
                </a:lnTo>
                <a:lnTo>
                  <a:pt x="5583018" y="5338761"/>
                </a:lnTo>
                <a:lnTo>
                  <a:pt x="0" y="5338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1705580">
            <a:off x="-2362671" y="6401890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3"/>
                </a:lnTo>
                <a:lnTo>
                  <a:pt x="0" y="6963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6959566">
            <a:off x="-761750" y="523555"/>
            <a:ext cx="2895099" cy="2768439"/>
          </a:xfrm>
          <a:custGeom>
            <a:avLst/>
            <a:gdLst/>
            <a:ahLst/>
            <a:cxnLst/>
            <a:rect l="l" t="t" r="r" b="b"/>
            <a:pathLst>
              <a:path w="2895099" h="2768439">
                <a:moveTo>
                  <a:pt x="0" y="0"/>
                </a:moveTo>
                <a:lnTo>
                  <a:pt x="2895100" y="0"/>
                </a:lnTo>
                <a:lnTo>
                  <a:pt x="2895100" y="2768439"/>
                </a:lnTo>
                <a:lnTo>
                  <a:pt x="0" y="276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883351" y="3867571"/>
            <a:ext cx="8145627" cy="3152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 spc="-275">
                <a:solidFill>
                  <a:srgbClr val="731F7D"/>
                </a:solidFill>
                <a:latin typeface="HK Grotesk Bold"/>
              </a:rPr>
              <a:t>Fokální záchvaty </a:t>
            </a:r>
          </a:p>
          <a:p>
            <a:pPr>
              <a:lnSpc>
                <a:spcPts val="8345"/>
              </a:lnSpc>
            </a:pPr>
            <a:r>
              <a:rPr lang="en-US" sz="7072" spc="-275">
                <a:solidFill>
                  <a:srgbClr val="731F7D"/>
                </a:solidFill>
                <a:latin typeface="HK Grotesk Bold"/>
              </a:rPr>
              <a:t>s poruchou vědomí</a:t>
            </a:r>
          </a:p>
          <a:p>
            <a:pPr>
              <a:lnSpc>
                <a:spcPts val="8345"/>
              </a:lnSpc>
            </a:pPr>
            <a:endParaRPr lang="en-US" sz="7072" spc="-275">
              <a:solidFill>
                <a:srgbClr val="731F7D"/>
              </a:solidFill>
              <a:latin typeface="HK Grotes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798909" y="3888130"/>
            <a:ext cx="8131439" cy="209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000000"/>
                </a:solidFill>
                <a:latin typeface="Assistant"/>
              </a:rPr>
              <a:t>Vědomí je kvantitativně nebo kvalitativně narušeno, pacient je částečně či zcela mimo realitu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000000"/>
                </a:solidFill>
                <a:latin typeface="Assistant"/>
              </a:rPr>
              <a:t>Částečná nebo úplná amnesie na záchvat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000000"/>
                </a:solidFill>
                <a:latin typeface="Assistant"/>
              </a:rPr>
              <a:t>Záchvat může přejít do sekundární generalizace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000000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99663">
            <a:off x="4111359" y="-3364814"/>
            <a:ext cx="9366851" cy="8957051"/>
          </a:xfrm>
          <a:custGeom>
            <a:avLst/>
            <a:gdLst/>
            <a:ahLst/>
            <a:cxnLst/>
            <a:rect l="l" t="t" r="r" b="b"/>
            <a:pathLst>
              <a:path w="9366851" h="8957051">
                <a:moveTo>
                  <a:pt x="0" y="0"/>
                </a:moveTo>
                <a:lnTo>
                  <a:pt x="9366851" y="0"/>
                </a:lnTo>
                <a:lnTo>
                  <a:pt x="9366851" y="8957051"/>
                </a:lnTo>
                <a:lnTo>
                  <a:pt x="0" y="8957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14635296" y="2779072"/>
            <a:ext cx="2207918" cy="2092002"/>
          </a:xfrm>
          <a:custGeom>
            <a:avLst/>
            <a:gdLst/>
            <a:ahLst/>
            <a:cxnLst/>
            <a:rect l="l" t="t" r="r" b="b"/>
            <a:pathLst>
              <a:path w="2207918" h="2092002">
                <a:moveTo>
                  <a:pt x="0" y="0"/>
                </a:moveTo>
                <a:lnTo>
                  <a:pt x="2207918" y="0"/>
                </a:lnTo>
                <a:lnTo>
                  <a:pt x="2207918" y="2092003"/>
                </a:lnTo>
                <a:lnTo>
                  <a:pt x="0" y="2092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94911">
            <a:off x="16125490" y="7311630"/>
            <a:ext cx="5163362" cy="4892285"/>
          </a:xfrm>
          <a:custGeom>
            <a:avLst/>
            <a:gdLst/>
            <a:ahLst/>
            <a:cxnLst/>
            <a:rect l="l" t="t" r="r" b="b"/>
            <a:pathLst>
              <a:path w="5163362" h="4892285">
                <a:moveTo>
                  <a:pt x="0" y="0"/>
                </a:moveTo>
                <a:lnTo>
                  <a:pt x="5163361" y="0"/>
                </a:lnTo>
                <a:lnTo>
                  <a:pt x="5163361" y="4892285"/>
                </a:lnTo>
                <a:lnTo>
                  <a:pt x="0" y="4892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702942" y="7393783"/>
            <a:ext cx="1537383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8283" lvl="1">
              <a:lnSpc>
                <a:spcPts val="3219"/>
              </a:lnSpc>
            </a:pP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Epilepsie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je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onemocnění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mozku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,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které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je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definované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přítomností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kterékoliv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z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následujících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podmínek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:</a:t>
            </a:r>
            <a:endParaRPr lang="cs-CZ" sz="2299" b="1" dirty="0">
              <a:solidFill>
                <a:srgbClr val="731F7D"/>
              </a:solidFill>
              <a:latin typeface="Halant Medium"/>
            </a:endParaRPr>
          </a:p>
          <a:p>
            <a:pPr marL="248283" lvl="1">
              <a:lnSpc>
                <a:spcPts val="3219"/>
              </a:lnSpc>
            </a:pPr>
            <a:endParaRPr lang="en-US" sz="2299" b="1" dirty="0">
              <a:solidFill>
                <a:srgbClr val="731F7D"/>
              </a:solidFill>
              <a:latin typeface="Halant Medium"/>
            </a:endParaRPr>
          </a:p>
          <a:p>
            <a:pPr marL="295896" lvl="0" indent="-295896" algn="l">
              <a:lnSpc>
                <a:spcPts val="3219"/>
              </a:lnSpc>
              <a:spcBef>
                <a:spcPct val="0"/>
              </a:spcBef>
            </a:pPr>
            <a:r>
              <a:rPr lang="en-US" sz="2299" spc="-89" dirty="0">
                <a:solidFill>
                  <a:srgbClr val="731F7D"/>
                </a:solidFill>
                <a:latin typeface="Halant Medium"/>
              </a:rPr>
              <a:t> 1. </a:t>
            </a:r>
            <a:r>
              <a:rPr lang="cs-CZ" sz="2299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spc="-89" dirty="0" err="1">
                <a:solidFill>
                  <a:srgbClr val="731F7D"/>
                </a:solidFill>
                <a:latin typeface="Halant Medium"/>
              </a:rPr>
              <a:t>výskyt</a:t>
            </a:r>
            <a:r>
              <a:rPr lang="en-US" sz="2299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spc="-89" dirty="0" err="1">
                <a:solidFill>
                  <a:srgbClr val="731F7D"/>
                </a:solidFill>
                <a:latin typeface="Halant Medium"/>
              </a:rPr>
              <a:t>alespoň</a:t>
            </a:r>
            <a:r>
              <a:rPr lang="en-US" sz="2299" spc="-89" dirty="0">
                <a:solidFill>
                  <a:srgbClr val="731F7D"/>
                </a:solidFill>
                <a:latin typeface="Halant Medium"/>
              </a:rPr>
              <a:t> 2 </a:t>
            </a:r>
            <a:r>
              <a:rPr lang="en-US" sz="2299" spc="-89" dirty="0" err="1">
                <a:solidFill>
                  <a:srgbClr val="731F7D"/>
                </a:solidFill>
                <a:latin typeface="Halant Medium"/>
              </a:rPr>
              <a:t>neprovokovanýc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h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(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nebo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reflexních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)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záchvatů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v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odstupu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více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než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24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hodin</a:t>
            </a:r>
            <a:endParaRPr lang="en-US" sz="2299" u="none" spc="-89" dirty="0">
              <a:solidFill>
                <a:srgbClr val="731F7D"/>
              </a:solidFill>
              <a:latin typeface="Halant Medium"/>
            </a:endParaRPr>
          </a:p>
          <a:p>
            <a:pPr marL="295896" lvl="0" indent="-295896" algn="l">
              <a:lnSpc>
                <a:spcPts val="3219"/>
              </a:lnSpc>
              <a:spcBef>
                <a:spcPct val="0"/>
              </a:spcBef>
            </a:pP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2. </a:t>
            </a:r>
            <a:r>
              <a:rPr lang="cs-CZ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výskyt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1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neprovokovaného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(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nebo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reflexního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)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záchvatu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cs-CZ" sz="2299" u="none" spc="-89" dirty="0">
                <a:solidFill>
                  <a:srgbClr val="731F7D"/>
                </a:solidFill>
                <a:latin typeface="Halant Medium"/>
              </a:rPr>
              <a:t>s více než 60% rizikem opakování podobných záchvatů</a:t>
            </a:r>
            <a:endParaRPr lang="en-US" sz="2299" u="none" spc="-89" dirty="0">
              <a:solidFill>
                <a:srgbClr val="731F7D"/>
              </a:solidFill>
              <a:latin typeface="Halant Medium"/>
            </a:endParaRPr>
          </a:p>
          <a:p>
            <a:pPr marL="295896" lvl="0" indent="-295896" algn="l">
              <a:lnSpc>
                <a:spcPts val="3219"/>
              </a:lnSpc>
              <a:spcBef>
                <a:spcPct val="0"/>
              </a:spcBef>
            </a:pP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3. </a:t>
            </a:r>
            <a:r>
              <a:rPr lang="cs-CZ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splnění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kritérií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dg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konkrétního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epileptického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syndromu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</a:p>
          <a:p>
            <a:pPr marL="0" lvl="0" indent="0" algn="l">
              <a:lnSpc>
                <a:spcPts val="3219"/>
              </a:lnSpc>
              <a:spcBef>
                <a:spcPct val="0"/>
              </a:spcBef>
            </a:pPr>
            <a:endParaRPr lang="en-US" sz="2299" u="none" spc="-89" dirty="0">
              <a:solidFill>
                <a:srgbClr val="731F7D"/>
              </a:solidFill>
              <a:latin typeface="Halant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6031708"/>
            <a:ext cx="134493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20"/>
              </a:lnSpc>
              <a:spcBef>
                <a:spcPct val="0"/>
              </a:spcBef>
            </a:pPr>
            <a:r>
              <a:rPr lang="en-US" sz="6600" spc="-263" dirty="0" err="1">
                <a:solidFill>
                  <a:srgbClr val="731F7D"/>
                </a:solidFill>
                <a:latin typeface="Open Sans"/>
              </a:rPr>
              <a:t>Epilepsie-definice</a:t>
            </a:r>
            <a:r>
              <a:rPr lang="en-US" sz="6600" spc="-263" dirty="0">
                <a:solidFill>
                  <a:srgbClr val="731F7D"/>
                </a:solidFill>
                <a:latin typeface="Open Sans"/>
              </a:rPr>
              <a:t>(ILAE 2014)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24184">
            <a:off x="12862092" y="1114192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420722" y="4683875"/>
            <a:ext cx="17446555" cy="5017864"/>
            <a:chOff x="0" y="0"/>
            <a:chExt cx="23262074" cy="6690486"/>
          </a:xfrm>
        </p:grpSpPr>
        <p:sp>
          <p:nvSpPr>
            <p:cNvPr id="4" name="TextBox 4"/>
            <p:cNvSpPr txBox="1"/>
            <p:nvPr/>
          </p:nvSpPr>
          <p:spPr>
            <a:xfrm>
              <a:off x="0" y="2765762"/>
              <a:ext cx="15453943" cy="3924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>
                <a:lnSpc>
                  <a:spcPts val="39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99">
                  <a:solidFill>
                    <a:srgbClr val="731F7D"/>
                  </a:solidFill>
                  <a:latin typeface="Halant Medium"/>
                </a:rPr>
                <a:t>Iniciální klinické i EEG projevy zapojení obou hemisfér</a:t>
              </a:r>
            </a:p>
            <a:p>
              <a:pPr marL="604519" lvl="1" indent="-302260">
                <a:lnSpc>
                  <a:spcPts val="39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99">
                  <a:solidFill>
                    <a:srgbClr val="731F7D"/>
                  </a:solidFill>
                  <a:latin typeface="Halant Medium"/>
                </a:rPr>
                <a:t>Motorické- GTCS nejzávažnější</a:t>
              </a:r>
            </a:p>
            <a:p>
              <a:pPr marL="604519" lvl="1" indent="-302260">
                <a:lnSpc>
                  <a:spcPts val="39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99">
                  <a:solidFill>
                    <a:srgbClr val="731F7D"/>
                  </a:solidFill>
                  <a:latin typeface="Halant Medium"/>
                </a:rPr>
                <a:t>Bez motorických projevů ( absence )</a:t>
              </a:r>
            </a:p>
            <a:p>
              <a:pPr marL="604519" lvl="1" indent="-302260">
                <a:lnSpc>
                  <a:spcPts val="39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99">
                  <a:solidFill>
                    <a:srgbClr val="731F7D"/>
                  </a:solidFill>
                  <a:latin typeface="Halant Medium"/>
                </a:rPr>
                <a:t>Primární nebo sekundární ( iniciální jsou lokalizované projevy )</a:t>
              </a:r>
            </a:p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-109">
                  <a:solidFill>
                    <a:srgbClr val="731F7D"/>
                  </a:solidFill>
                  <a:latin typeface="Halant Medium"/>
                </a:rPr>
                <a:t> </a:t>
              </a:r>
            </a:p>
            <a:p>
              <a:pPr>
                <a:lnSpc>
                  <a:spcPts val="3919"/>
                </a:lnSpc>
                <a:spcBef>
                  <a:spcPct val="0"/>
                </a:spcBef>
              </a:pPr>
              <a:endParaRPr lang="en-US" sz="2799" spc="-109">
                <a:solidFill>
                  <a:srgbClr val="731F7D"/>
                </a:solidFill>
                <a:latin typeface="Halant Medium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23262074" cy="2041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84"/>
                </a:lnSpc>
              </a:pPr>
              <a:r>
                <a:rPr lang="en-US" sz="10410">
                  <a:solidFill>
                    <a:srgbClr val="000000"/>
                  </a:solidFill>
                  <a:latin typeface="HK Grotesk Bold"/>
                </a:rPr>
                <a:t>Generalizované záchvaty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-5017281">
            <a:off x="11668116" y="7215036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10567437">
            <a:off x="2141185" y="-635316"/>
            <a:ext cx="5091625" cy="4868866"/>
          </a:xfrm>
          <a:custGeom>
            <a:avLst/>
            <a:gdLst/>
            <a:ahLst/>
            <a:cxnLst/>
            <a:rect l="l" t="t" r="r" b="b"/>
            <a:pathLst>
              <a:path w="5091625" h="4868866">
                <a:moveTo>
                  <a:pt x="0" y="0"/>
                </a:moveTo>
                <a:lnTo>
                  <a:pt x="5091625" y="0"/>
                </a:lnTo>
                <a:lnTo>
                  <a:pt x="5091625" y="4868866"/>
                </a:lnTo>
                <a:lnTo>
                  <a:pt x="0" y="4868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24184">
            <a:off x="12862092" y="1114192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420722" y="4698162"/>
            <a:ext cx="17446555" cy="6561267"/>
            <a:chOff x="0" y="19049"/>
            <a:chExt cx="23262074" cy="8748355"/>
          </a:xfrm>
        </p:grpSpPr>
        <p:sp>
          <p:nvSpPr>
            <p:cNvPr id="4" name="TextBox 4"/>
            <p:cNvSpPr txBox="1"/>
            <p:nvPr/>
          </p:nvSpPr>
          <p:spPr>
            <a:xfrm>
              <a:off x="0" y="2765762"/>
              <a:ext cx="15453943" cy="6001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>
                <a:lnSpc>
                  <a:spcPts val="39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Definované klinickým obrazem a EEG charakterem </a:t>
              </a:r>
            </a:p>
            <a:p>
              <a:pPr marL="302259" lvl="1">
                <a:lnSpc>
                  <a:spcPts val="3919"/>
                </a:lnSpc>
                <a:spcBef>
                  <a:spcPct val="0"/>
                </a:spcBef>
              </a:pP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    Typy záchvatů</a:t>
              </a:r>
              <a:br>
                <a:rPr lang="cs-CZ" sz="2799" dirty="0">
                  <a:solidFill>
                    <a:srgbClr val="731F7D"/>
                  </a:solidFill>
                  <a:latin typeface="Halant Medium"/>
                </a:rPr>
              </a:b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    věk manifestace  </a:t>
              </a:r>
              <a:br>
                <a:rPr lang="cs-CZ" sz="2799" dirty="0">
                  <a:solidFill>
                    <a:srgbClr val="731F7D"/>
                  </a:solidFill>
                  <a:latin typeface="Halant Medium"/>
                </a:rPr>
              </a:b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    průběh</a:t>
              </a:r>
              <a:br>
                <a:rPr lang="cs-CZ" sz="2799" dirty="0">
                  <a:solidFill>
                    <a:srgbClr val="731F7D"/>
                  </a:solidFill>
                  <a:latin typeface="Halant Medium"/>
                </a:rPr>
              </a:b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    prognóza</a:t>
              </a:r>
              <a:br>
                <a:rPr lang="cs-CZ" sz="2799" dirty="0">
                  <a:solidFill>
                    <a:srgbClr val="731F7D"/>
                  </a:solidFill>
                  <a:latin typeface="Halant Medium"/>
                </a:rPr>
              </a:b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    odpověď na léčbu </a:t>
              </a:r>
            </a:p>
            <a:p>
              <a:pPr marL="759459" lvl="1" indent="-457200">
                <a:lnSpc>
                  <a:spcPts val="3919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Většina syndromů začíná v dětství</a:t>
              </a:r>
            </a:p>
            <a:p>
              <a:pPr marL="759459" lvl="1" indent="-457200">
                <a:lnSpc>
                  <a:spcPts val="3919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cs-CZ" sz="2799" spc="-109" dirty="0">
                  <a:solidFill>
                    <a:srgbClr val="731F7D"/>
                  </a:solidFill>
                  <a:latin typeface="Halant Medium"/>
                </a:rPr>
                <a:t>Určení syndrome je vodítkem při diagnostice a léčbě</a:t>
              </a:r>
              <a:r>
                <a:rPr lang="en-US" sz="2799" spc="-109" dirty="0">
                  <a:solidFill>
                    <a:srgbClr val="731F7D"/>
                  </a:solidFill>
                  <a:latin typeface="Halant Medium"/>
                </a:rPr>
                <a:t> </a:t>
              </a:r>
            </a:p>
            <a:p>
              <a:pPr>
                <a:lnSpc>
                  <a:spcPts val="3919"/>
                </a:lnSpc>
                <a:spcBef>
                  <a:spcPct val="0"/>
                </a:spcBef>
              </a:pPr>
              <a:endParaRPr lang="en-US" sz="2799" spc="-109" dirty="0">
                <a:solidFill>
                  <a:srgbClr val="731F7D"/>
                </a:solidFill>
                <a:latin typeface="Halant Medium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49"/>
              <a:ext cx="23262074" cy="1854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84"/>
                </a:lnSpc>
              </a:pPr>
              <a:r>
                <a:rPr lang="cs-CZ" sz="5400" dirty="0">
                  <a:solidFill>
                    <a:srgbClr val="000000"/>
                  </a:solidFill>
                  <a:latin typeface="HK Grotesk Bold"/>
                </a:rPr>
                <a:t>Dětské epileptické syndromy</a:t>
              </a:r>
              <a:endParaRPr lang="en-US" sz="5400" dirty="0">
                <a:solidFill>
                  <a:srgbClr val="000000"/>
                </a:solidFill>
                <a:latin typeface="HK Grotesk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5017281">
            <a:off x="11668116" y="7215036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10567437">
            <a:off x="2141185" y="-635316"/>
            <a:ext cx="5091625" cy="4868866"/>
          </a:xfrm>
          <a:custGeom>
            <a:avLst/>
            <a:gdLst/>
            <a:ahLst/>
            <a:cxnLst/>
            <a:rect l="l" t="t" r="r" b="b"/>
            <a:pathLst>
              <a:path w="5091625" h="4868866">
                <a:moveTo>
                  <a:pt x="0" y="0"/>
                </a:moveTo>
                <a:lnTo>
                  <a:pt x="5091625" y="0"/>
                </a:lnTo>
                <a:lnTo>
                  <a:pt x="5091625" y="4868866"/>
                </a:lnTo>
                <a:lnTo>
                  <a:pt x="0" y="4868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747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99663">
            <a:off x="4111359" y="-3364814"/>
            <a:ext cx="9366851" cy="8957051"/>
          </a:xfrm>
          <a:custGeom>
            <a:avLst/>
            <a:gdLst/>
            <a:ahLst/>
            <a:cxnLst/>
            <a:rect l="l" t="t" r="r" b="b"/>
            <a:pathLst>
              <a:path w="9366851" h="8957051">
                <a:moveTo>
                  <a:pt x="0" y="0"/>
                </a:moveTo>
                <a:lnTo>
                  <a:pt x="9366851" y="0"/>
                </a:lnTo>
                <a:lnTo>
                  <a:pt x="9366851" y="8957051"/>
                </a:lnTo>
                <a:lnTo>
                  <a:pt x="0" y="8957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14635296" y="2779072"/>
            <a:ext cx="2207918" cy="2092002"/>
          </a:xfrm>
          <a:custGeom>
            <a:avLst/>
            <a:gdLst/>
            <a:ahLst/>
            <a:cxnLst/>
            <a:rect l="l" t="t" r="r" b="b"/>
            <a:pathLst>
              <a:path w="2207918" h="2092002">
                <a:moveTo>
                  <a:pt x="0" y="0"/>
                </a:moveTo>
                <a:lnTo>
                  <a:pt x="2207918" y="0"/>
                </a:lnTo>
                <a:lnTo>
                  <a:pt x="2207918" y="2092003"/>
                </a:lnTo>
                <a:lnTo>
                  <a:pt x="0" y="2092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94911">
            <a:off x="16125490" y="7311630"/>
            <a:ext cx="5163362" cy="4892285"/>
          </a:xfrm>
          <a:custGeom>
            <a:avLst/>
            <a:gdLst/>
            <a:ahLst/>
            <a:cxnLst/>
            <a:rect l="l" t="t" r="r" b="b"/>
            <a:pathLst>
              <a:path w="5163362" h="4892285">
                <a:moveTo>
                  <a:pt x="0" y="0"/>
                </a:moveTo>
                <a:lnTo>
                  <a:pt x="5163361" y="0"/>
                </a:lnTo>
                <a:lnTo>
                  <a:pt x="5163361" y="4892285"/>
                </a:lnTo>
                <a:lnTo>
                  <a:pt x="0" y="4892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833587" y="5701210"/>
            <a:ext cx="14416863" cy="405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3"/>
              </a:lnSpc>
            </a:pPr>
            <a:r>
              <a:rPr lang="en-US" sz="3959" spc="-154">
                <a:solidFill>
                  <a:srgbClr val="731F7D"/>
                </a:solidFill>
                <a:latin typeface="Halant Medium"/>
              </a:rPr>
              <a:t>-Benigní novorozenecké křeče – kolem 5. dne života fokální a subtilní záchvaty </a:t>
            </a:r>
          </a:p>
          <a:p>
            <a:pPr>
              <a:lnSpc>
                <a:spcPts val="5543"/>
              </a:lnSpc>
            </a:pPr>
            <a:r>
              <a:rPr lang="en-US" sz="3959" spc="-154">
                <a:solidFill>
                  <a:srgbClr val="731F7D"/>
                </a:solidFill>
                <a:latin typeface="Halant Medium"/>
              </a:rPr>
              <a:t>-Časná myoklonická encefalopatie (Aicardiho syndrom )</a:t>
            </a:r>
          </a:p>
          <a:p>
            <a:pPr>
              <a:lnSpc>
                <a:spcPts val="5543"/>
              </a:lnSpc>
            </a:pPr>
            <a:r>
              <a:rPr lang="en-US" sz="3959" spc="-154">
                <a:solidFill>
                  <a:srgbClr val="731F7D"/>
                </a:solidFill>
                <a:latin typeface="Halant Medium"/>
              </a:rPr>
              <a:t>-Časná infantilní epileptická encefalopatie </a:t>
            </a:r>
          </a:p>
          <a:p>
            <a:pPr>
              <a:lnSpc>
                <a:spcPts val="5543"/>
              </a:lnSpc>
            </a:pPr>
            <a:r>
              <a:rPr lang="en-US" sz="3959" spc="-154">
                <a:solidFill>
                  <a:srgbClr val="731F7D"/>
                </a:solidFill>
                <a:latin typeface="Halant Medium"/>
              </a:rPr>
              <a:t>Ohtaharův syndrom)</a:t>
            </a:r>
          </a:p>
          <a:p>
            <a:pPr marL="0" lvl="0" indent="0" algn="l">
              <a:lnSpc>
                <a:spcPts val="5543"/>
              </a:lnSpc>
              <a:spcBef>
                <a:spcPct val="0"/>
              </a:spcBef>
            </a:pPr>
            <a:r>
              <a:rPr lang="en-US" sz="3959" spc="-154">
                <a:solidFill>
                  <a:srgbClr val="731F7D"/>
                </a:solidFill>
                <a:latin typeface="Halant Medium"/>
              </a:rPr>
              <a:t>-Pyridoxin –dependentní epilepsie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33587" y="3337767"/>
            <a:ext cx="20276833" cy="2912872"/>
            <a:chOff x="0" y="0"/>
            <a:chExt cx="27035777" cy="3883829"/>
          </a:xfrm>
        </p:grpSpPr>
        <p:sp>
          <p:nvSpPr>
            <p:cNvPr id="7" name="TextBox 7"/>
            <p:cNvSpPr txBox="1"/>
            <p:nvPr/>
          </p:nvSpPr>
          <p:spPr>
            <a:xfrm>
              <a:off x="0" y="1355005"/>
              <a:ext cx="27035777" cy="25288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56"/>
                </a:lnSpc>
              </a:pPr>
              <a:r>
                <a:rPr lang="en-US" sz="4200" spc="-163">
                  <a:solidFill>
                    <a:srgbClr val="000000"/>
                  </a:solidFill>
                  <a:latin typeface="HK Grotesk Bold"/>
                </a:rPr>
                <a:t>Epilepsie a EP syndromy</a:t>
              </a:r>
            </a:p>
            <a:p>
              <a:pPr>
                <a:lnSpc>
                  <a:spcPts val="4956"/>
                </a:lnSpc>
              </a:pPr>
              <a:r>
                <a:rPr lang="en-US" sz="4200" spc="-163">
                  <a:solidFill>
                    <a:srgbClr val="000000"/>
                  </a:solidFill>
                  <a:latin typeface="HK Grotesk Bold"/>
                </a:rPr>
                <a:t>od narození do 3 měsíců věku </a:t>
              </a:r>
            </a:p>
            <a:p>
              <a:pPr>
                <a:lnSpc>
                  <a:spcPts val="4956"/>
                </a:lnSpc>
              </a:pPr>
              <a:endParaRPr lang="en-US" sz="4200" spc="-163">
                <a:solidFill>
                  <a:srgbClr val="000000"/>
                </a:solidFill>
                <a:latin typeface="HK Grotesk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9222484" cy="841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543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98824">
            <a:off x="12555249" y="4939834"/>
            <a:ext cx="6575294" cy="7268784"/>
          </a:xfrm>
          <a:custGeom>
            <a:avLst/>
            <a:gdLst/>
            <a:ahLst/>
            <a:cxnLst/>
            <a:rect l="l" t="t" r="r" b="b"/>
            <a:pathLst>
              <a:path w="6575294" h="7268784">
                <a:moveTo>
                  <a:pt x="0" y="0"/>
                </a:moveTo>
                <a:lnTo>
                  <a:pt x="6575295" y="0"/>
                </a:lnTo>
                <a:lnTo>
                  <a:pt x="6575295" y="7268784"/>
                </a:lnTo>
                <a:lnTo>
                  <a:pt x="0" y="726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1" b="-117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8597713" y="7771526"/>
            <a:ext cx="1844500" cy="1747664"/>
          </a:xfrm>
          <a:custGeom>
            <a:avLst/>
            <a:gdLst/>
            <a:ahLst/>
            <a:cxnLst/>
            <a:rect l="l" t="t" r="r" b="b"/>
            <a:pathLst>
              <a:path w="1844500" h="1747664">
                <a:moveTo>
                  <a:pt x="0" y="0"/>
                </a:moveTo>
                <a:lnTo>
                  <a:pt x="1844500" y="0"/>
                </a:lnTo>
                <a:lnTo>
                  <a:pt x="1844500" y="1747664"/>
                </a:lnTo>
                <a:lnTo>
                  <a:pt x="0" y="174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378125">
            <a:off x="12070219" y="-1362141"/>
            <a:ext cx="4943405" cy="5723190"/>
          </a:xfrm>
          <a:custGeom>
            <a:avLst/>
            <a:gdLst/>
            <a:ahLst/>
            <a:cxnLst/>
            <a:rect l="l" t="t" r="r" b="b"/>
            <a:pathLst>
              <a:path w="4943405" h="5723190">
                <a:moveTo>
                  <a:pt x="0" y="0"/>
                </a:moveTo>
                <a:lnTo>
                  <a:pt x="4943405" y="0"/>
                </a:lnTo>
                <a:lnTo>
                  <a:pt x="4943405" y="5723190"/>
                </a:lnTo>
                <a:lnTo>
                  <a:pt x="0" y="572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833587" y="3586700"/>
            <a:ext cx="17129248" cy="5098786"/>
            <a:chOff x="0" y="9525"/>
            <a:chExt cx="22838997" cy="6798379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22838997" cy="159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Epilepsie - kojenci a batolata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77291"/>
              <a:ext cx="14452700" cy="4430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Westův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syndrom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infantilní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spasmy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PMR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hypsarytmie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.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 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Častá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je VVV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mozku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Lennox –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Gastautův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syndrom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výrazně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farmakorezistentní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epileptická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encefalopatie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závažná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prognosa-kognitivní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a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behaviorální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potíže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.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mnoha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typů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mezi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3-5.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rokem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života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endParaRPr lang="cs-CZ" sz="2040" spc="-20" dirty="0">
                <a:solidFill>
                  <a:srgbClr val="FFFFFF"/>
                </a:solidFill>
                <a:latin typeface="Assistant"/>
              </a:endParaRPr>
            </a:p>
            <a:p>
              <a:pPr marL="342900" indent="-342900">
                <a:lnSpc>
                  <a:spcPts val="2856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</a:t>
              </a:r>
              <a:r>
                <a:rPr lang="cs-CZ" sz="2040" spc="-20" dirty="0" err="1">
                  <a:solidFill>
                    <a:srgbClr val="FFFFFF"/>
                  </a:solidFill>
                  <a:latin typeface="Assistant"/>
                </a:rPr>
                <a:t>Dravetové</a:t>
              </a: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syndrom -   závažný -  v kojeneckém věku záchvat </a:t>
              </a:r>
              <a:r>
                <a:rPr lang="cs-CZ" sz="2040" spc="-20" dirty="0" err="1">
                  <a:solidFill>
                    <a:srgbClr val="FFFFFF"/>
                  </a:solidFill>
                  <a:latin typeface="Assistant"/>
                </a:rPr>
                <a:t>char</a:t>
              </a: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. komplikovaných febrilních křečí,</a:t>
              </a:r>
              <a:br>
                <a:rPr lang="cs-CZ" sz="2040" spc="-20" dirty="0">
                  <a:solidFill>
                    <a:srgbClr val="FFFFFF"/>
                  </a:solidFill>
                  <a:latin typeface="Assistant"/>
                </a:rPr>
              </a:b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 dále řada typů záchvatů , PMR , autistické rysy , </a:t>
              </a:r>
              <a:r>
                <a:rPr lang="cs-CZ" sz="2040" spc="-20" dirty="0" err="1">
                  <a:solidFill>
                    <a:srgbClr val="FFFFFF"/>
                  </a:solidFill>
                  <a:latin typeface="Assistant"/>
                </a:rPr>
                <a:t>cerebellární</a:t>
              </a: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syndrom</a:t>
              </a:r>
              <a:br>
                <a:rPr lang="cs-CZ" sz="2040" spc="-20" dirty="0">
                  <a:solidFill>
                    <a:srgbClr val="FFFFFF"/>
                  </a:solidFill>
                  <a:latin typeface="Assistant"/>
                </a:rPr>
              </a:b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-  genetická mutace SCN1A  genu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10272">
            <a:off x="6402316" y="-211896"/>
            <a:ext cx="2604581" cy="2467841"/>
          </a:xfrm>
          <a:custGeom>
            <a:avLst/>
            <a:gdLst/>
            <a:ahLst/>
            <a:cxnLst/>
            <a:rect l="l" t="t" r="r" b="b"/>
            <a:pathLst>
              <a:path w="2604581" h="2467841">
                <a:moveTo>
                  <a:pt x="0" y="0"/>
                </a:moveTo>
                <a:lnTo>
                  <a:pt x="2604581" y="0"/>
                </a:lnTo>
                <a:lnTo>
                  <a:pt x="2604581" y="2467841"/>
                </a:lnTo>
                <a:lnTo>
                  <a:pt x="0" y="2467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10491786">
            <a:off x="11671614" y="-813252"/>
            <a:ext cx="8275792" cy="7913726"/>
          </a:xfrm>
          <a:custGeom>
            <a:avLst/>
            <a:gdLst/>
            <a:ahLst/>
            <a:cxnLst/>
            <a:rect l="l" t="t" r="r" b="b"/>
            <a:pathLst>
              <a:path w="8275792" h="7913726">
                <a:moveTo>
                  <a:pt x="0" y="0"/>
                </a:moveTo>
                <a:lnTo>
                  <a:pt x="8275792" y="0"/>
                </a:lnTo>
                <a:lnTo>
                  <a:pt x="8275792" y="7913726"/>
                </a:lnTo>
                <a:lnTo>
                  <a:pt x="0" y="7913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9839716">
            <a:off x="-2214226" y="7474168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3"/>
                </a:lnTo>
                <a:lnTo>
                  <a:pt x="0" y="6963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9597150">
            <a:off x="-2515952" y="-1030521"/>
            <a:ext cx="6135171" cy="7102948"/>
          </a:xfrm>
          <a:custGeom>
            <a:avLst/>
            <a:gdLst/>
            <a:ahLst/>
            <a:cxnLst/>
            <a:rect l="l" t="t" r="r" b="b"/>
            <a:pathLst>
              <a:path w="6135171" h="7102948">
                <a:moveTo>
                  <a:pt x="0" y="0"/>
                </a:moveTo>
                <a:lnTo>
                  <a:pt x="6135171" y="0"/>
                </a:lnTo>
                <a:lnTo>
                  <a:pt x="6135171" y="7102948"/>
                </a:lnTo>
                <a:lnTo>
                  <a:pt x="0" y="7102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3483530" y="835459"/>
            <a:ext cx="10909700" cy="72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900">
                <a:solidFill>
                  <a:srgbClr val="FFFFFF"/>
                </a:solidFill>
                <a:latin typeface="HK Grotesk Medium"/>
              </a:rPr>
              <a:t>Hypsarytmie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2026" y="9572625"/>
            <a:ext cx="15603949" cy="35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spcBef>
                <a:spcPct val="0"/>
              </a:spcBef>
            </a:pPr>
            <a:r>
              <a:rPr lang="en-US" sz="2040" spc="-20">
                <a:solidFill>
                  <a:srgbClr val="FFFFFF"/>
                </a:solidFill>
                <a:latin typeface="Assistant"/>
              </a:rPr>
              <a:t>Dolanský Jiří, Atlas dětské encefalografie, Triton, 2003, ISBN 80-7254-428-4, str.226, obr.130a</a:t>
            </a:r>
          </a:p>
        </p:txBody>
      </p:sp>
      <p:sp>
        <p:nvSpPr>
          <p:cNvPr id="8" name="Freeform 8"/>
          <p:cNvSpPr/>
          <p:nvPr/>
        </p:nvSpPr>
        <p:spPr>
          <a:xfrm>
            <a:off x="3311352" y="1835208"/>
            <a:ext cx="11665296" cy="7190631"/>
          </a:xfrm>
          <a:custGeom>
            <a:avLst/>
            <a:gdLst/>
            <a:ahLst/>
            <a:cxnLst/>
            <a:rect l="l" t="t" r="r" b="b"/>
            <a:pathLst>
              <a:path w="11665296" h="7190631">
                <a:moveTo>
                  <a:pt x="0" y="0"/>
                </a:moveTo>
                <a:lnTo>
                  <a:pt x="11665296" y="0"/>
                </a:lnTo>
                <a:lnTo>
                  <a:pt x="11665296" y="7190631"/>
                </a:lnTo>
                <a:lnTo>
                  <a:pt x="0" y="7190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" r="-3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46566" y="7171898"/>
            <a:ext cx="2729129" cy="2585849"/>
          </a:xfrm>
          <a:custGeom>
            <a:avLst/>
            <a:gdLst/>
            <a:ahLst/>
            <a:cxnLst/>
            <a:rect l="l" t="t" r="r" b="b"/>
            <a:pathLst>
              <a:path w="2729129" h="2585849">
                <a:moveTo>
                  <a:pt x="0" y="0"/>
                </a:moveTo>
                <a:lnTo>
                  <a:pt x="2729129" y="0"/>
                </a:lnTo>
                <a:lnTo>
                  <a:pt x="2729129" y="2585849"/>
                </a:lnTo>
                <a:lnTo>
                  <a:pt x="0" y="2585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6185645">
            <a:off x="-1867548" y="60686"/>
            <a:ext cx="9901401" cy="8812247"/>
          </a:xfrm>
          <a:custGeom>
            <a:avLst/>
            <a:gdLst/>
            <a:ahLst/>
            <a:cxnLst/>
            <a:rect l="l" t="t" r="r" b="b"/>
            <a:pathLst>
              <a:path w="9901401" h="8812247">
                <a:moveTo>
                  <a:pt x="0" y="0"/>
                </a:moveTo>
                <a:lnTo>
                  <a:pt x="9901401" y="0"/>
                </a:lnTo>
                <a:lnTo>
                  <a:pt x="9901401" y="8812247"/>
                </a:lnTo>
                <a:lnTo>
                  <a:pt x="0" y="8812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5213878" y="3619506"/>
            <a:ext cx="5307614" cy="210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Febrilní křeče</a:t>
            </a:r>
          </a:p>
        </p:txBody>
      </p:sp>
      <p:sp>
        <p:nvSpPr>
          <p:cNvPr id="5" name="Freeform 5"/>
          <p:cNvSpPr/>
          <p:nvPr/>
        </p:nvSpPr>
        <p:spPr>
          <a:xfrm rot="-447366">
            <a:off x="7083089" y="303005"/>
            <a:ext cx="1517793" cy="1451390"/>
          </a:xfrm>
          <a:custGeom>
            <a:avLst/>
            <a:gdLst/>
            <a:ahLst/>
            <a:cxnLst/>
            <a:rect l="l" t="t" r="r" b="b"/>
            <a:pathLst>
              <a:path w="1517793" h="1451390">
                <a:moveTo>
                  <a:pt x="0" y="0"/>
                </a:moveTo>
                <a:lnTo>
                  <a:pt x="1517794" y="0"/>
                </a:lnTo>
                <a:lnTo>
                  <a:pt x="1517794" y="1451390"/>
                </a:lnTo>
                <a:lnTo>
                  <a:pt x="0" y="1451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799847" y="2559318"/>
            <a:ext cx="5754603" cy="476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Symptomatické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záchvaty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spojené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s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horečkou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cs-CZ" sz="2399" spc="-23" dirty="0">
                <a:solidFill>
                  <a:srgbClr val="FFFFFF"/>
                </a:solidFill>
                <a:latin typeface="Assistant"/>
              </a:rPr>
              <a:t>-  nejedná se o epilepsii</a:t>
            </a:r>
            <a:endParaRPr lang="en-US" sz="2399" spc="-23" dirty="0">
              <a:solidFill>
                <a:srgbClr val="FFFFFF"/>
              </a:solidFill>
              <a:latin typeface="Assistant"/>
            </a:endParaRP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Genetická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predispozice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6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měsíců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– 5 let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Není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anamnéza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afebrilních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záchvatů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 dirty="0">
              <a:solidFill>
                <a:srgbClr val="FFFFFF"/>
              </a:solidFill>
              <a:latin typeface="Assistant"/>
            </a:endParaRP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Nekomplikované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FK – do 5 min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Komplikované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FK-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fokální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,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delší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než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15 min,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opakovaně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během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24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hodin</a:t>
            </a:r>
            <a:endParaRPr lang="en-US" sz="2399" spc="-23" dirty="0">
              <a:solidFill>
                <a:srgbClr val="FFFFFF"/>
              </a:solidFill>
              <a:latin typeface="Assistant"/>
            </a:endParaRP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DZP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při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záchvatu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, bez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trvalé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léčby</a:t>
            </a:r>
            <a:endParaRPr lang="en-US" sz="2399" spc="-23" dirty="0">
              <a:solidFill>
                <a:srgbClr val="FFFFFF"/>
              </a:solidFill>
              <a:latin typeface="Assistant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 dirty="0">
              <a:solidFill>
                <a:srgbClr val="FFFFFF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24184">
            <a:off x="9190413" y="-1204481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017281">
            <a:off x="7304671" y="971407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10567437">
            <a:off x="16126494" y="6825098"/>
            <a:ext cx="3789612" cy="3623816"/>
          </a:xfrm>
          <a:custGeom>
            <a:avLst/>
            <a:gdLst/>
            <a:ahLst/>
            <a:cxnLst/>
            <a:rect l="l" t="t" r="r" b="b"/>
            <a:pathLst>
              <a:path w="3789612" h="3623816">
                <a:moveTo>
                  <a:pt x="0" y="0"/>
                </a:moveTo>
                <a:lnTo>
                  <a:pt x="3789612" y="0"/>
                </a:lnTo>
                <a:lnTo>
                  <a:pt x="3789612" y="3623816"/>
                </a:lnTo>
                <a:lnTo>
                  <a:pt x="0" y="362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3816617"/>
            <a:ext cx="14858837" cy="5441683"/>
            <a:chOff x="0" y="0"/>
            <a:chExt cx="19811783" cy="7255578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19811783" cy="3165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Epilepsie -4-12 let – předškolní a mladší školní věk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951080"/>
              <a:ext cx="12537055" cy="3304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Dětské absence ( CAE) - absence desítky až 100/den , GTCS .Prognosa příznivá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Benigní epilepsie s CT hroty - v noci a s vazbou na spánek- obvykle jednostranné parestesie a záškuby v orofaciální oblasti a HK, ev. GTCS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Epilepsie s kontinuálními výboji SW ve spánku – různé typy záchvatů, hlavně neuropsychologická deteriorace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LKS- Landau Kleffnerův sy - získaná afázie, kognitivní deteriorace , autistické rysy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98824">
            <a:off x="12555249" y="4939834"/>
            <a:ext cx="6575294" cy="7268784"/>
          </a:xfrm>
          <a:custGeom>
            <a:avLst/>
            <a:gdLst/>
            <a:ahLst/>
            <a:cxnLst/>
            <a:rect l="l" t="t" r="r" b="b"/>
            <a:pathLst>
              <a:path w="6575294" h="7268784">
                <a:moveTo>
                  <a:pt x="0" y="0"/>
                </a:moveTo>
                <a:lnTo>
                  <a:pt x="6575295" y="0"/>
                </a:lnTo>
                <a:lnTo>
                  <a:pt x="6575295" y="7268784"/>
                </a:lnTo>
                <a:lnTo>
                  <a:pt x="0" y="726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1" b="-117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8597713" y="7771526"/>
            <a:ext cx="1844500" cy="1747664"/>
          </a:xfrm>
          <a:custGeom>
            <a:avLst/>
            <a:gdLst/>
            <a:ahLst/>
            <a:cxnLst/>
            <a:rect l="l" t="t" r="r" b="b"/>
            <a:pathLst>
              <a:path w="1844500" h="1747664">
                <a:moveTo>
                  <a:pt x="0" y="0"/>
                </a:moveTo>
                <a:lnTo>
                  <a:pt x="1844500" y="0"/>
                </a:lnTo>
                <a:lnTo>
                  <a:pt x="1844500" y="1747664"/>
                </a:lnTo>
                <a:lnTo>
                  <a:pt x="0" y="174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378125">
            <a:off x="12070219" y="-1362141"/>
            <a:ext cx="4943405" cy="5723190"/>
          </a:xfrm>
          <a:custGeom>
            <a:avLst/>
            <a:gdLst/>
            <a:ahLst/>
            <a:cxnLst/>
            <a:rect l="l" t="t" r="r" b="b"/>
            <a:pathLst>
              <a:path w="4943405" h="5723190">
                <a:moveTo>
                  <a:pt x="0" y="0"/>
                </a:moveTo>
                <a:lnTo>
                  <a:pt x="4943405" y="0"/>
                </a:lnTo>
                <a:lnTo>
                  <a:pt x="4943405" y="5723190"/>
                </a:lnTo>
                <a:lnTo>
                  <a:pt x="0" y="572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603215" y="2540979"/>
            <a:ext cx="13104876" cy="5205041"/>
            <a:chOff x="0" y="0"/>
            <a:chExt cx="17473168" cy="6940055"/>
          </a:xfrm>
        </p:grpSpPr>
        <p:sp>
          <p:nvSpPr>
            <p:cNvPr id="6" name="TextBox 6"/>
            <p:cNvSpPr txBox="1"/>
            <p:nvPr/>
          </p:nvSpPr>
          <p:spPr>
            <a:xfrm>
              <a:off x="0" y="19050"/>
              <a:ext cx="17473168" cy="2329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846"/>
                </a:lnSpc>
              </a:pPr>
              <a:r>
                <a:rPr lang="en-US" sz="11734">
                  <a:solidFill>
                    <a:srgbClr val="FFFFFF"/>
                  </a:solidFill>
                  <a:latin typeface="HK Grotesk Bold"/>
                </a:rPr>
                <a:t>Epilepsie 12-18 let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499655"/>
              <a:ext cx="11057160" cy="344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6239" lvl="1" indent="-323119">
                <a:lnSpc>
                  <a:spcPts val="419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993" spc="-29">
                  <a:solidFill>
                    <a:srgbClr val="FFFFFF"/>
                  </a:solidFill>
                  <a:latin typeface="Assistant"/>
                </a:rPr>
                <a:t>juvenilní myoklonická epilepsie JME</a:t>
              </a:r>
            </a:p>
            <a:p>
              <a:pPr marL="646239" lvl="1" indent="-323119">
                <a:lnSpc>
                  <a:spcPts val="419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993" spc="-29">
                  <a:solidFill>
                    <a:srgbClr val="FFFFFF"/>
                  </a:solidFill>
                  <a:latin typeface="Assistant"/>
                </a:rPr>
                <a:t>juvenilní absence JAE ( 9-13 let)</a:t>
              </a:r>
            </a:p>
            <a:p>
              <a:pPr marL="646239" lvl="1" indent="-323119">
                <a:lnSpc>
                  <a:spcPts val="419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993" spc="-29">
                  <a:solidFill>
                    <a:srgbClr val="FFFFFF"/>
                  </a:solidFill>
                  <a:latin typeface="Assistant"/>
                </a:rPr>
                <a:t>GTCS po probuzení GTCSs</a:t>
              </a:r>
            </a:p>
            <a:p>
              <a:pPr>
                <a:lnSpc>
                  <a:spcPts val="4190"/>
                </a:lnSpc>
                <a:spcBef>
                  <a:spcPct val="0"/>
                </a:spcBef>
              </a:pPr>
              <a:r>
                <a:rPr lang="en-US" sz="2993" spc="-29">
                  <a:solidFill>
                    <a:srgbClr val="FFFFFF"/>
                  </a:solidFill>
                  <a:latin typeface="Assistant"/>
                </a:rPr>
                <a:t> geneticky podmíněná – absence, myoklonie, GTCS </a:t>
              </a:r>
            </a:p>
            <a:p>
              <a:pPr>
                <a:lnSpc>
                  <a:spcPts val="4190"/>
                </a:lnSpc>
                <a:spcBef>
                  <a:spcPct val="0"/>
                </a:spcBef>
              </a:pPr>
              <a:endParaRPr lang="en-US" sz="2993" spc="-29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89812" y="9691121"/>
            <a:ext cx="6575294" cy="7268784"/>
          </a:xfrm>
          <a:custGeom>
            <a:avLst/>
            <a:gdLst/>
            <a:ahLst/>
            <a:cxnLst/>
            <a:rect l="l" t="t" r="r" b="b"/>
            <a:pathLst>
              <a:path w="6575294" h="7268784">
                <a:moveTo>
                  <a:pt x="0" y="0"/>
                </a:moveTo>
                <a:lnTo>
                  <a:pt x="6575295" y="0"/>
                </a:lnTo>
                <a:lnTo>
                  <a:pt x="6575295" y="7268784"/>
                </a:lnTo>
                <a:lnTo>
                  <a:pt x="0" y="7268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81" b="-1174"/>
            </a:stretch>
          </a:blipFill>
        </p:spPr>
        <p:txBody>
          <a:bodyPr/>
          <a:lstStyle/>
          <a:p>
            <a:pPr algn="r">
              <a:lnSpc>
                <a:spcPts val="1887"/>
              </a:lnSpc>
            </a:pPr>
            <a:r>
              <a:rPr lang="en-US" sz="1050" dirty="0" err="1">
                <a:solidFill>
                  <a:srgbClr val="FFFFFF"/>
                </a:solidFill>
                <a:latin typeface="HK Grotesk Bold"/>
              </a:rPr>
              <a:t>Dolanský</a:t>
            </a:r>
            <a:r>
              <a:rPr lang="en-US" sz="1050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HK Grotesk Bold"/>
              </a:rPr>
              <a:t>Jiří</a:t>
            </a:r>
            <a:r>
              <a:rPr lang="en-US" sz="1050" dirty="0">
                <a:solidFill>
                  <a:srgbClr val="FFFFFF"/>
                </a:solidFill>
                <a:latin typeface="HK Grotesk Bold"/>
              </a:rPr>
              <a:t>, Atlas </a:t>
            </a:r>
            <a:r>
              <a:rPr lang="en-US" sz="1050" dirty="0" err="1">
                <a:solidFill>
                  <a:srgbClr val="FFFFFF"/>
                </a:solidFill>
                <a:latin typeface="HK Grotesk Bold"/>
              </a:rPr>
              <a:t>dětské</a:t>
            </a:r>
            <a:r>
              <a:rPr lang="en-US" sz="1050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HK Grotesk Bold"/>
              </a:rPr>
              <a:t>encefalografie</a:t>
            </a:r>
            <a:r>
              <a:rPr lang="en-US" sz="1050" dirty="0">
                <a:solidFill>
                  <a:srgbClr val="FFFFFF"/>
                </a:solidFill>
                <a:latin typeface="HK Grotesk Bold"/>
              </a:rPr>
              <a:t>, Triton, 2003, ISBN 80-7254-428-4, str.13</a:t>
            </a:r>
          </a:p>
        </p:txBody>
      </p:sp>
      <p:sp>
        <p:nvSpPr>
          <p:cNvPr id="3" name="Freeform 3"/>
          <p:cNvSpPr/>
          <p:nvPr/>
        </p:nvSpPr>
        <p:spPr>
          <a:xfrm rot="-2715964">
            <a:off x="8597713" y="7771526"/>
            <a:ext cx="1844500" cy="1747664"/>
          </a:xfrm>
          <a:custGeom>
            <a:avLst/>
            <a:gdLst/>
            <a:ahLst/>
            <a:cxnLst/>
            <a:rect l="l" t="t" r="r" b="b"/>
            <a:pathLst>
              <a:path w="1844500" h="1747664">
                <a:moveTo>
                  <a:pt x="0" y="0"/>
                </a:moveTo>
                <a:lnTo>
                  <a:pt x="1844500" y="0"/>
                </a:lnTo>
                <a:lnTo>
                  <a:pt x="1844500" y="1747664"/>
                </a:lnTo>
                <a:lnTo>
                  <a:pt x="0" y="174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378125">
            <a:off x="12070219" y="-1362141"/>
            <a:ext cx="4943405" cy="5723190"/>
          </a:xfrm>
          <a:custGeom>
            <a:avLst/>
            <a:gdLst/>
            <a:ahLst/>
            <a:cxnLst/>
            <a:rect l="l" t="t" r="r" b="b"/>
            <a:pathLst>
              <a:path w="4943405" h="5723190">
                <a:moveTo>
                  <a:pt x="0" y="0"/>
                </a:moveTo>
                <a:lnTo>
                  <a:pt x="4943405" y="0"/>
                </a:lnTo>
                <a:lnTo>
                  <a:pt x="4943405" y="5723190"/>
                </a:lnTo>
                <a:lnTo>
                  <a:pt x="0" y="572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1955813"/>
            <a:ext cx="16721283" cy="6043119"/>
            <a:chOff x="0" y="0"/>
            <a:chExt cx="22295044" cy="8057492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22295044" cy="159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Epilepsie - léčba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77291"/>
              <a:ext cx="14108482" cy="5680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Režimová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opatření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pravidelný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rytmus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spánku,omezení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hyperventilace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fotostimulace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zákaz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alkoholu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zdravá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výživa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pravidelné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užívání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léků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nevhodné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sporty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výšce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plavání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lyžování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atd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Farmakoterapie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-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monoterapie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kombinovaná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terapie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až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polyterapie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.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Léky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podle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typu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záchvatů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mechanismu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účinku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vhodné-nevhodné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kombinace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léků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léková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forma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četnost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dávek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/den , NÚ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Farmakorezistence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2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roky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s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použitím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nejméně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2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správně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volených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AED v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maximálních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tolerovaných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dávkách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( u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dětí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méně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striktní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pohled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)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Ketogenní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dieta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Epileptochirurgie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- u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farmakorezistentních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epilepsií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resekční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výkony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vagový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stimulátor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</p:txBody>
        </p:sp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B7CA7D18-C860-D648-6789-1B723A9A1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800" y="5794260"/>
            <a:ext cx="7504219" cy="3893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46566" y="7171898"/>
            <a:ext cx="2729129" cy="2585849"/>
          </a:xfrm>
          <a:custGeom>
            <a:avLst/>
            <a:gdLst/>
            <a:ahLst/>
            <a:cxnLst/>
            <a:rect l="l" t="t" r="r" b="b"/>
            <a:pathLst>
              <a:path w="2729129" h="2585849">
                <a:moveTo>
                  <a:pt x="0" y="0"/>
                </a:moveTo>
                <a:lnTo>
                  <a:pt x="2729129" y="0"/>
                </a:lnTo>
                <a:lnTo>
                  <a:pt x="2729129" y="2585849"/>
                </a:lnTo>
                <a:lnTo>
                  <a:pt x="0" y="2585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6185645">
            <a:off x="-1867548" y="60686"/>
            <a:ext cx="9901401" cy="8812247"/>
          </a:xfrm>
          <a:custGeom>
            <a:avLst/>
            <a:gdLst/>
            <a:ahLst/>
            <a:cxnLst/>
            <a:rect l="l" t="t" r="r" b="b"/>
            <a:pathLst>
              <a:path w="9901401" h="8812247">
                <a:moveTo>
                  <a:pt x="0" y="0"/>
                </a:moveTo>
                <a:lnTo>
                  <a:pt x="9901401" y="0"/>
                </a:lnTo>
                <a:lnTo>
                  <a:pt x="9901401" y="8812247"/>
                </a:lnTo>
                <a:lnTo>
                  <a:pt x="0" y="8812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2445684" y="4476335"/>
            <a:ext cx="7524811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Epilepsie - léčba</a:t>
            </a:r>
          </a:p>
        </p:txBody>
      </p:sp>
      <p:sp>
        <p:nvSpPr>
          <p:cNvPr id="5" name="Freeform 5"/>
          <p:cNvSpPr/>
          <p:nvPr/>
        </p:nvSpPr>
        <p:spPr>
          <a:xfrm rot="-447366">
            <a:off x="7083089" y="303005"/>
            <a:ext cx="1517793" cy="1451390"/>
          </a:xfrm>
          <a:custGeom>
            <a:avLst/>
            <a:gdLst/>
            <a:ahLst/>
            <a:cxnLst/>
            <a:rect l="l" t="t" r="r" b="b"/>
            <a:pathLst>
              <a:path w="1517793" h="1451390">
                <a:moveTo>
                  <a:pt x="0" y="0"/>
                </a:moveTo>
                <a:lnTo>
                  <a:pt x="1517794" y="0"/>
                </a:lnTo>
                <a:lnTo>
                  <a:pt x="1517794" y="1451390"/>
                </a:lnTo>
                <a:lnTo>
                  <a:pt x="0" y="1451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575695" y="3562356"/>
            <a:ext cx="7634786" cy="335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Antiepileptika neovlivňují příčinu epilepsie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Snížení pravděpodobnosti opakování záchvatů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Není záruka plné kompenzace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Po 1. záchvatu lze s léčbou vyčkat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Zahájení léčby po 1. záchvatu: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vysoké riziko opakování záchvatů - těžké kraniotrauma, neuroinfekce, patologie na MR , abnormní EEG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FFFFFF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88749">
            <a:off x="15238549" y="7531796"/>
            <a:ext cx="2440941" cy="2312792"/>
          </a:xfrm>
          <a:custGeom>
            <a:avLst/>
            <a:gdLst/>
            <a:ahLst/>
            <a:cxnLst/>
            <a:rect l="l" t="t" r="r" b="b"/>
            <a:pathLst>
              <a:path w="2440941" h="2312792">
                <a:moveTo>
                  <a:pt x="0" y="0"/>
                </a:moveTo>
                <a:lnTo>
                  <a:pt x="2440941" y="0"/>
                </a:lnTo>
                <a:lnTo>
                  <a:pt x="2440941" y="2312792"/>
                </a:lnTo>
                <a:lnTo>
                  <a:pt x="0" y="2312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313119">
            <a:off x="13667511" y="-2216185"/>
            <a:ext cx="5583018" cy="5338761"/>
          </a:xfrm>
          <a:custGeom>
            <a:avLst/>
            <a:gdLst/>
            <a:ahLst/>
            <a:cxnLst/>
            <a:rect l="l" t="t" r="r" b="b"/>
            <a:pathLst>
              <a:path w="5583018" h="5338761">
                <a:moveTo>
                  <a:pt x="0" y="0"/>
                </a:moveTo>
                <a:lnTo>
                  <a:pt x="5583018" y="0"/>
                </a:lnTo>
                <a:lnTo>
                  <a:pt x="5583018" y="5338761"/>
                </a:lnTo>
                <a:lnTo>
                  <a:pt x="0" y="5338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1705580">
            <a:off x="-2362671" y="6401890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3"/>
                </a:lnTo>
                <a:lnTo>
                  <a:pt x="0" y="6963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6959566">
            <a:off x="-761750" y="523555"/>
            <a:ext cx="2895099" cy="2768439"/>
          </a:xfrm>
          <a:custGeom>
            <a:avLst/>
            <a:gdLst/>
            <a:ahLst/>
            <a:cxnLst/>
            <a:rect l="l" t="t" r="r" b="b"/>
            <a:pathLst>
              <a:path w="2895099" h="2768439">
                <a:moveTo>
                  <a:pt x="0" y="0"/>
                </a:moveTo>
                <a:lnTo>
                  <a:pt x="2895100" y="0"/>
                </a:lnTo>
                <a:lnTo>
                  <a:pt x="2895100" y="2768439"/>
                </a:lnTo>
                <a:lnTo>
                  <a:pt x="0" y="276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903976" y="4620107"/>
            <a:ext cx="5307614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731F7D"/>
                </a:solidFill>
                <a:latin typeface="HK Grotesk Bold"/>
              </a:rPr>
              <a:t>Epilepsie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47662" y="4118639"/>
            <a:ext cx="11088926" cy="2516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000000"/>
                </a:solidFill>
                <a:latin typeface="Assistant"/>
              </a:rPr>
              <a:t>Skupina onemocnění, jejichž základním příznakem jsou recidivující záchvaty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000000"/>
                </a:solidFill>
                <a:latin typeface="Assistant"/>
              </a:rPr>
              <a:t>Opakované konvulzivní nebo nekonvulzivní záchvaty, způsobené fokálními nebo generalizovanými výboji v mozku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000000"/>
                </a:solidFill>
                <a:latin typeface="Assistant"/>
              </a:rPr>
              <a:t>Genetická predispozice, výchozí neuropatologické změny , chemicko-fyzikální alterace , kombinace faktorů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000000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24184">
            <a:off x="9190413" y="-1204481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017281">
            <a:off x="7304671" y="971407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10567437">
            <a:off x="16126494" y="6825098"/>
            <a:ext cx="3789612" cy="3623816"/>
          </a:xfrm>
          <a:custGeom>
            <a:avLst/>
            <a:gdLst/>
            <a:ahLst/>
            <a:cxnLst/>
            <a:rect l="l" t="t" r="r" b="b"/>
            <a:pathLst>
              <a:path w="3789612" h="3623816">
                <a:moveTo>
                  <a:pt x="0" y="0"/>
                </a:moveTo>
                <a:lnTo>
                  <a:pt x="3789612" y="0"/>
                </a:lnTo>
                <a:lnTo>
                  <a:pt x="3789612" y="3623816"/>
                </a:lnTo>
                <a:lnTo>
                  <a:pt x="0" y="362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3755328"/>
            <a:ext cx="13528519" cy="4261342"/>
            <a:chOff x="0" y="0"/>
            <a:chExt cx="18038025" cy="5681789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18038025" cy="159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Neepileptické záchvaty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77291"/>
              <a:ext cx="11414606" cy="3304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Kardiovaskulární etiologie -akutní nedostatek 02 v mozku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posturální ( ortostatická synkopa)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arytmie , TIA , TGA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Benigní paroxysmální vertigo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Migréna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Třesavka- zimnice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6123" y="1355511"/>
            <a:ext cx="7995755" cy="7575978"/>
          </a:xfrm>
          <a:custGeom>
            <a:avLst/>
            <a:gdLst/>
            <a:ahLst/>
            <a:cxnLst/>
            <a:rect l="l" t="t" r="r" b="b"/>
            <a:pathLst>
              <a:path w="7995755" h="7575978">
                <a:moveTo>
                  <a:pt x="0" y="0"/>
                </a:moveTo>
                <a:lnTo>
                  <a:pt x="7995754" y="0"/>
                </a:lnTo>
                <a:lnTo>
                  <a:pt x="7995754" y="7575978"/>
                </a:lnTo>
                <a:lnTo>
                  <a:pt x="0" y="7575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033790">
            <a:off x="-3142758" y="5113384"/>
            <a:ext cx="7336933" cy="6529870"/>
          </a:xfrm>
          <a:custGeom>
            <a:avLst/>
            <a:gdLst/>
            <a:ahLst/>
            <a:cxnLst/>
            <a:rect l="l" t="t" r="r" b="b"/>
            <a:pathLst>
              <a:path w="7336933" h="6529870">
                <a:moveTo>
                  <a:pt x="0" y="0"/>
                </a:moveTo>
                <a:lnTo>
                  <a:pt x="7336932" y="0"/>
                </a:lnTo>
                <a:lnTo>
                  <a:pt x="7336932" y="6529871"/>
                </a:lnTo>
                <a:lnTo>
                  <a:pt x="0" y="6529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278302" y="3625216"/>
            <a:ext cx="17199269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Neepileptické záchvaty- pokračování</a:t>
            </a:r>
          </a:p>
        </p:txBody>
      </p:sp>
      <p:sp>
        <p:nvSpPr>
          <p:cNvPr id="5" name="Freeform 5"/>
          <p:cNvSpPr/>
          <p:nvPr/>
        </p:nvSpPr>
        <p:spPr>
          <a:xfrm rot="-447366">
            <a:off x="12955621" y="-916530"/>
            <a:ext cx="4068454" cy="3890459"/>
          </a:xfrm>
          <a:custGeom>
            <a:avLst/>
            <a:gdLst/>
            <a:ahLst/>
            <a:cxnLst/>
            <a:rect l="l" t="t" r="r" b="b"/>
            <a:pathLst>
              <a:path w="4068454" h="3890459">
                <a:moveTo>
                  <a:pt x="0" y="0"/>
                </a:moveTo>
                <a:lnTo>
                  <a:pt x="4068454" y="0"/>
                </a:lnTo>
                <a:lnTo>
                  <a:pt x="4068454" y="3890460"/>
                </a:lnTo>
                <a:lnTo>
                  <a:pt x="0" y="3890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447366">
            <a:off x="17494525" y="9179016"/>
            <a:ext cx="4068454" cy="3890459"/>
          </a:xfrm>
          <a:custGeom>
            <a:avLst/>
            <a:gdLst/>
            <a:ahLst/>
            <a:cxnLst/>
            <a:rect l="l" t="t" r="r" b="b"/>
            <a:pathLst>
              <a:path w="4068454" h="3890459">
                <a:moveTo>
                  <a:pt x="0" y="0"/>
                </a:moveTo>
                <a:lnTo>
                  <a:pt x="4068454" y="0"/>
                </a:lnTo>
                <a:lnTo>
                  <a:pt x="4068454" y="3890459"/>
                </a:lnTo>
                <a:lnTo>
                  <a:pt x="0" y="3890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2742009" y="5081577"/>
            <a:ext cx="12803981" cy="288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Disociativní a somatoformní poruchy( dříve hysterické) - PNES – psychogenic non-epileptic seizures</a:t>
            </a:r>
          </a:p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Münchhausenův syndrom ( by proxy)</a:t>
            </a:r>
          </a:p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Panická porucha </a:t>
            </a:r>
          </a:p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Tiky – psychogenně podmíněné</a:t>
            </a:r>
          </a:p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Touretteův syndrom -komplexní tiky a koprolalie</a:t>
            </a:r>
          </a:p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Afektivní záchvaty ( cyanotické a palidní)</a:t>
            </a:r>
          </a:p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Shuddering attacks- emočně navozené benigní stavy tonické extenze KK, otřesení se, grimasování</a:t>
            </a:r>
          </a:p>
          <a:p>
            <a:pPr algn="ctr">
              <a:lnSpc>
                <a:spcPts val="2879"/>
              </a:lnSpc>
            </a:pPr>
            <a:endParaRPr lang="en-US" sz="2400" spc="-93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98824">
            <a:off x="12555249" y="4939834"/>
            <a:ext cx="6575294" cy="7268784"/>
          </a:xfrm>
          <a:custGeom>
            <a:avLst/>
            <a:gdLst/>
            <a:ahLst/>
            <a:cxnLst/>
            <a:rect l="l" t="t" r="r" b="b"/>
            <a:pathLst>
              <a:path w="6575294" h="7268784">
                <a:moveTo>
                  <a:pt x="0" y="0"/>
                </a:moveTo>
                <a:lnTo>
                  <a:pt x="6575295" y="0"/>
                </a:lnTo>
                <a:lnTo>
                  <a:pt x="6575295" y="7268784"/>
                </a:lnTo>
                <a:lnTo>
                  <a:pt x="0" y="726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1" b="-117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8597713" y="7771526"/>
            <a:ext cx="1844500" cy="1747664"/>
          </a:xfrm>
          <a:custGeom>
            <a:avLst/>
            <a:gdLst/>
            <a:ahLst/>
            <a:cxnLst/>
            <a:rect l="l" t="t" r="r" b="b"/>
            <a:pathLst>
              <a:path w="1844500" h="1747664">
                <a:moveTo>
                  <a:pt x="0" y="0"/>
                </a:moveTo>
                <a:lnTo>
                  <a:pt x="1844500" y="0"/>
                </a:lnTo>
                <a:lnTo>
                  <a:pt x="1844500" y="1747664"/>
                </a:lnTo>
                <a:lnTo>
                  <a:pt x="0" y="174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378125">
            <a:off x="12070219" y="-1362141"/>
            <a:ext cx="4943405" cy="5723190"/>
          </a:xfrm>
          <a:custGeom>
            <a:avLst/>
            <a:gdLst/>
            <a:ahLst/>
            <a:cxnLst/>
            <a:rect l="l" t="t" r="r" b="b"/>
            <a:pathLst>
              <a:path w="4943405" h="5723190">
                <a:moveTo>
                  <a:pt x="0" y="0"/>
                </a:moveTo>
                <a:lnTo>
                  <a:pt x="4943405" y="0"/>
                </a:lnTo>
                <a:lnTo>
                  <a:pt x="4943405" y="5723190"/>
                </a:lnTo>
                <a:lnTo>
                  <a:pt x="0" y="572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3165138"/>
            <a:ext cx="13705894" cy="4372617"/>
            <a:chOff x="0" y="0"/>
            <a:chExt cx="18274526" cy="5830156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18274526" cy="3165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Neepileptické záchvaty - pokračování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951080"/>
              <a:ext cx="11564266" cy="1879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Stavy denního snění u zdravých dětí</a:t>
              </a:r>
            </a:p>
            <a:p>
              <a:pPr marL="440585" lvl="1" indent="-220292">
                <a:lnSpc>
                  <a:spcPts val="2856"/>
                </a:lnSpc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Benigní motorické stereotypie ( kojenci , děti s MR)</a:t>
              </a:r>
            </a:p>
            <a:p>
              <a:pPr marL="440585" lvl="1" indent="-220292">
                <a:lnSpc>
                  <a:spcPts val="2856"/>
                </a:lnSpc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Benigní libé stereotypie , uspokojující rituál, gratifikace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64986" y="-3282418"/>
            <a:ext cx="7027814" cy="6254754"/>
          </a:xfrm>
          <a:custGeom>
            <a:avLst/>
            <a:gdLst/>
            <a:ahLst/>
            <a:cxnLst/>
            <a:rect l="l" t="t" r="r" b="b"/>
            <a:pathLst>
              <a:path w="7027814" h="6254754">
                <a:moveTo>
                  <a:pt x="0" y="0"/>
                </a:moveTo>
                <a:lnTo>
                  <a:pt x="7027814" y="0"/>
                </a:lnTo>
                <a:lnTo>
                  <a:pt x="7027814" y="6254755"/>
                </a:lnTo>
                <a:lnTo>
                  <a:pt x="0" y="6254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9490257">
            <a:off x="7989172" y="8611142"/>
            <a:ext cx="2546291" cy="2412611"/>
          </a:xfrm>
          <a:custGeom>
            <a:avLst/>
            <a:gdLst/>
            <a:ahLst/>
            <a:cxnLst/>
            <a:rect l="l" t="t" r="r" b="b"/>
            <a:pathLst>
              <a:path w="2546291" h="2412611">
                <a:moveTo>
                  <a:pt x="0" y="0"/>
                </a:moveTo>
                <a:lnTo>
                  <a:pt x="2546291" y="0"/>
                </a:lnTo>
                <a:lnTo>
                  <a:pt x="2546291" y="2412611"/>
                </a:lnTo>
                <a:lnTo>
                  <a:pt x="0" y="2412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6148233">
            <a:off x="12976018" y="3273608"/>
            <a:ext cx="6861060" cy="6560888"/>
          </a:xfrm>
          <a:custGeom>
            <a:avLst/>
            <a:gdLst/>
            <a:ahLst/>
            <a:cxnLst/>
            <a:rect l="l" t="t" r="r" b="b"/>
            <a:pathLst>
              <a:path w="6861060" h="6560888">
                <a:moveTo>
                  <a:pt x="0" y="0"/>
                </a:moveTo>
                <a:lnTo>
                  <a:pt x="6861060" y="0"/>
                </a:lnTo>
                <a:lnTo>
                  <a:pt x="6861060" y="6560888"/>
                </a:lnTo>
                <a:lnTo>
                  <a:pt x="0" y="65608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038225"/>
            <a:ext cx="9235582" cy="119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40"/>
              </a:lnSpc>
            </a:pPr>
            <a:r>
              <a:rPr lang="en-US" sz="8000">
                <a:solidFill>
                  <a:srgbClr val="4D1354"/>
                </a:solidFill>
                <a:latin typeface="HK Grotesk Bold"/>
              </a:rPr>
              <a:t>Epilepsie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62371"/>
            <a:ext cx="13765769" cy="1914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7849" lvl="1" indent="-238924">
              <a:lnSpc>
                <a:spcPts val="3098"/>
              </a:lnSpc>
              <a:spcBef>
                <a:spcPct val="0"/>
              </a:spcBef>
              <a:buFont typeface="Arial"/>
              <a:buChar char="•"/>
            </a:pPr>
            <a:r>
              <a:rPr lang="en-US" sz="2213" spc="-22">
                <a:solidFill>
                  <a:srgbClr val="000000"/>
                </a:solidFill>
                <a:latin typeface="Assistant"/>
              </a:rPr>
              <a:t>Prevalence 500-2000 pacientů na 100 000 obyvatel ….v ČR asi 100 000 pacientů</a:t>
            </a:r>
          </a:p>
          <a:p>
            <a:pPr marL="477849" lvl="1" indent="-238924">
              <a:lnSpc>
                <a:spcPts val="3098"/>
              </a:lnSpc>
              <a:spcBef>
                <a:spcPct val="0"/>
              </a:spcBef>
              <a:buFont typeface="Arial"/>
              <a:buChar char="•"/>
            </a:pPr>
            <a:r>
              <a:rPr lang="en-US" sz="2213" spc="-22">
                <a:solidFill>
                  <a:srgbClr val="000000"/>
                </a:solidFill>
                <a:latin typeface="Assistant"/>
              </a:rPr>
              <a:t>U dětí incidence 33-82/100000jedinců /rok</a:t>
            </a:r>
          </a:p>
          <a:p>
            <a:pPr>
              <a:lnSpc>
                <a:spcPts val="3098"/>
              </a:lnSpc>
              <a:spcBef>
                <a:spcPct val="0"/>
              </a:spcBef>
            </a:pPr>
            <a:r>
              <a:rPr lang="en-US" sz="2213" spc="-22">
                <a:solidFill>
                  <a:srgbClr val="000000"/>
                </a:solidFill>
                <a:latin typeface="Assistant"/>
              </a:rPr>
              <a:t>…. V ČR asi 20000dětí</a:t>
            </a:r>
          </a:p>
          <a:p>
            <a:pPr marL="477849" lvl="1" indent="-238924">
              <a:lnSpc>
                <a:spcPts val="3098"/>
              </a:lnSpc>
              <a:spcBef>
                <a:spcPct val="0"/>
              </a:spcBef>
              <a:buFont typeface="Arial"/>
              <a:buChar char="•"/>
            </a:pPr>
            <a:r>
              <a:rPr lang="en-US" sz="2213" spc="-22">
                <a:solidFill>
                  <a:srgbClr val="000000"/>
                </a:solidFill>
                <a:latin typeface="Assistant"/>
              </a:rPr>
              <a:t>Dětský mozek náchylnější k manifestaci záchvatů, ale je větší pravděpodobnost úzdravy v porovnání s dospělými</a:t>
            </a:r>
          </a:p>
          <a:p>
            <a:pPr>
              <a:lnSpc>
                <a:spcPts val="3098"/>
              </a:lnSpc>
              <a:spcBef>
                <a:spcPct val="0"/>
              </a:spcBef>
            </a:pPr>
            <a:endParaRPr lang="en-US" sz="2213" spc="-22">
              <a:solidFill>
                <a:srgbClr val="000000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494633">
            <a:off x="737717" y="7024205"/>
            <a:ext cx="2605188" cy="2468415"/>
          </a:xfrm>
          <a:custGeom>
            <a:avLst/>
            <a:gdLst/>
            <a:ahLst/>
            <a:cxnLst/>
            <a:rect l="l" t="t" r="r" b="b"/>
            <a:pathLst>
              <a:path w="2605188" h="2468415">
                <a:moveTo>
                  <a:pt x="0" y="0"/>
                </a:moveTo>
                <a:lnTo>
                  <a:pt x="2605187" y="0"/>
                </a:lnTo>
                <a:lnTo>
                  <a:pt x="2605187" y="2468415"/>
                </a:lnTo>
                <a:lnTo>
                  <a:pt x="0" y="2468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213644" y="-550315"/>
            <a:ext cx="5225712" cy="4650884"/>
          </a:xfrm>
          <a:custGeom>
            <a:avLst/>
            <a:gdLst/>
            <a:ahLst/>
            <a:cxnLst/>
            <a:rect l="l" t="t" r="r" b="b"/>
            <a:pathLst>
              <a:path w="5225712" h="4650884">
                <a:moveTo>
                  <a:pt x="0" y="0"/>
                </a:moveTo>
                <a:lnTo>
                  <a:pt x="5225712" y="0"/>
                </a:lnTo>
                <a:lnTo>
                  <a:pt x="5225712" y="4650884"/>
                </a:lnTo>
                <a:lnTo>
                  <a:pt x="0" y="4650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313119">
            <a:off x="3291026" y="3087831"/>
            <a:ext cx="5693252" cy="5444172"/>
          </a:xfrm>
          <a:custGeom>
            <a:avLst/>
            <a:gdLst/>
            <a:ahLst/>
            <a:cxnLst/>
            <a:rect l="l" t="t" r="r" b="b"/>
            <a:pathLst>
              <a:path w="5693252" h="5444172">
                <a:moveTo>
                  <a:pt x="0" y="0"/>
                </a:moveTo>
                <a:lnTo>
                  <a:pt x="5693252" y="0"/>
                </a:lnTo>
                <a:lnTo>
                  <a:pt x="5693252" y="5444173"/>
                </a:lnTo>
                <a:lnTo>
                  <a:pt x="0" y="5444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39340" y="2431753"/>
            <a:ext cx="7029485" cy="2371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40"/>
              </a:lnSpc>
            </a:pPr>
            <a:r>
              <a:rPr lang="en-US" sz="8000">
                <a:solidFill>
                  <a:srgbClr val="FFFFFF"/>
                </a:solidFill>
                <a:latin typeface="HK Grotesk Bold"/>
              </a:rPr>
              <a:t>Epileptický záchvat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79095" y="5153025"/>
            <a:ext cx="11889730" cy="110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  <a:spcBef>
                <a:spcPct val="0"/>
              </a:spcBef>
            </a:pP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Přechodný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výskyt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příznaků</a:t>
            </a:r>
            <a:endParaRPr lang="en-US" sz="2400" spc="-95" dirty="0">
              <a:solidFill>
                <a:srgbClr val="FFFFFF"/>
              </a:solidFill>
              <a:latin typeface="Open Sans"/>
            </a:endParaRPr>
          </a:p>
          <a:p>
            <a:pPr algn="r">
              <a:lnSpc>
                <a:spcPts val="2879"/>
              </a:lnSpc>
              <a:spcBef>
                <a:spcPct val="0"/>
              </a:spcBef>
            </a:pPr>
            <a:r>
              <a:rPr lang="cs-CZ" sz="2400" spc="-95" dirty="0">
                <a:solidFill>
                  <a:srgbClr val="FFFFFF"/>
                </a:solidFill>
                <a:latin typeface="Open Sans"/>
              </a:rPr>
              <a:t>v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důsledku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nadměrné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synchronizace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abnormálního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počtu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elektrických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potenciálů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neuronů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 algn="r">
              <a:lnSpc>
                <a:spcPts val="2879"/>
              </a:lnSpc>
              <a:spcBef>
                <a:spcPct val="0"/>
              </a:spcBef>
            </a:pP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Naruší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fyziologickou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činnost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mozku</a:t>
            </a:r>
            <a:endParaRPr lang="en-US" sz="2400" spc="-95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46566" y="7171898"/>
            <a:ext cx="2729129" cy="2585849"/>
          </a:xfrm>
          <a:custGeom>
            <a:avLst/>
            <a:gdLst/>
            <a:ahLst/>
            <a:cxnLst/>
            <a:rect l="l" t="t" r="r" b="b"/>
            <a:pathLst>
              <a:path w="2729129" h="2585849">
                <a:moveTo>
                  <a:pt x="0" y="0"/>
                </a:moveTo>
                <a:lnTo>
                  <a:pt x="2729129" y="0"/>
                </a:lnTo>
                <a:lnTo>
                  <a:pt x="2729129" y="2585849"/>
                </a:lnTo>
                <a:lnTo>
                  <a:pt x="0" y="2585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6185645">
            <a:off x="-1867548" y="60686"/>
            <a:ext cx="9901401" cy="8812247"/>
          </a:xfrm>
          <a:custGeom>
            <a:avLst/>
            <a:gdLst/>
            <a:ahLst/>
            <a:cxnLst/>
            <a:rect l="l" t="t" r="r" b="b"/>
            <a:pathLst>
              <a:path w="9901401" h="8812247">
                <a:moveTo>
                  <a:pt x="0" y="0"/>
                </a:moveTo>
                <a:lnTo>
                  <a:pt x="9901401" y="0"/>
                </a:lnTo>
                <a:lnTo>
                  <a:pt x="9901401" y="8812247"/>
                </a:lnTo>
                <a:lnTo>
                  <a:pt x="0" y="8812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945136" y="4620107"/>
            <a:ext cx="5307614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EP záchvat</a:t>
            </a:r>
          </a:p>
        </p:txBody>
      </p:sp>
      <p:sp>
        <p:nvSpPr>
          <p:cNvPr id="5" name="Freeform 5"/>
          <p:cNvSpPr/>
          <p:nvPr/>
        </p:nvSpPr>
        <p:spPr>
          <a:xfrm rot="-447366">
            <a:off x="7083089" y="303005"/>
            <a:ext cx="1517793" cy="1451390"/>
          </a:xfrm>
          <a:custGeom>
            <a:avLst/>
            <a:gdLst/>
            <a:ahLst/>
            <a:cxnLst/>
            <a:rect l="l" t="t" r="r" b="b"/>
            <a:pathLst>
              <a:path w="1517793" h="1451390">
                <a:moveTo>
                  <a:pt x="0" y="0"/>
                </a:moveTo>
                <a:lnTo>
                  <a:pt x="1517794" y="0"/>
                </a:lnTo>
                <a:lnTo>
                  <a:pt x="1517794" y="1451390"/>
                </a:lnTo>
                <a:lnTo>
                  <a:pt x="0" y="1451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343514" y="3848355"/>
            <a:ext cx="4530710" cy="2938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 změny vědomí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 změny motoriky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 poruchy smyslové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 poruchy autonomní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 poruchy paměti, chování nebo duševní činnosti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FFFFFF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24184">
            <a:off x="9190413" y="-1204481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017281">
            <a:off x="7304671" y="971407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10567437">
            <a:off x="16126494" y="6825098"/>
            <a:ext cx="3789612" cy="3623816"/>
          </a:xfrm>
          <a:custGeom>
            <a:avLst/>
            <a:gdLst/>
            <a:ahLst/>
            <a:cxnLst/>
            <a:rect l="l" t="t" r="r" b="b"/>
            <a:pathLst>
              <a:path w="3789612" h="3623816">
                <a:moveTo>
                  <a:pt x="0" y="0"/>
                </a:moveTo>
                <a:lnTo>
                  <a:pt x="3789612" y="0"/>
                </a:lnTo>
                <a:lnTo>
                  <a:pt x="3789612" y="3623816"/>
                </a:lnTo>
                <a:lnTo>
                  <a:pt x="0" y="362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4647747"/>
            <a:ext cx="8934485" cy="4726888"/>
            <a:chOff x="0" y="9525"/>
            <a:chExt cx="11912647" cy="6302518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11912647" cy="159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 spc="-312">
                  <a:solidFill>
                    <a:srgbClr val="FFFFFF"/>
                  </a:solidFill>
                  <a:latin typeface="HK Grotesk Bold"/>
                </a:rPr>
                <a:t>Epileptické záchvaty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77291"/>
              <a:ext cx="7538418" cy="3934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Fokální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bez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poruchy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vědomí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Fokální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s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poruchou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vědomí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Fokální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přecházející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do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bilaterálního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tonicko-klonického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Generalizovaný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 marL="220293" lvl="1">
                <a:lnSpc>
                  <a:spcPts val="2856"/>
                </a:lnSpc>
                <a:spcBef>
                  <a:spcPct val="0"/>
                </a:spcBef>
              </a:pP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                               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-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motorické</a:t>
              </a: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projevy 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                                   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- bez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motorických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projevů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98824">
            <a:off x="12555249" y="4939834"/>
            <a:ext cx="6575294" cy="7268784"/>
          </a:xfrm>
          <a:custGeom>
            <a:avLst/>
            <a:gdLst/>
            <a:ahLst/>
            <a:cxnLst/>
            <a:rect l="l" t="t" r="r" b="b"/>
            <a:pathLst>
              <a:path w="6575294" h="7268784">
                <a:moveTo>
                  <a:pt x="0" y="0"/>
                </a:moveTo>
                <a:lnTo>
                  <a:pt x="6575295" y="0"/>
                </a:lnTo>
                <a:lnTo>
                  <a:pt x="6575295" y="7268784"/>
                </a:lnTo>
                <a:lnTo>
                  <a:pt x="0" y="726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1" b="-117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8597713" y="7771526"/>
            <a:ext cx="1844500" cy="1747664"/>
          </a:xfrm>
          <a:custGeom>
            <a:avLst/>
            <a:gdLst/>
            <a:ahLst/>
            <a:cxnLst/>
            <a:rect l="l" t="t" r="r" b="b"/>
            <a:pathLst>
              <a:path w="1844500" h="1747664">
                <a:moveTo>
                  <a:pt x="0" y="0"/>
                </a:moveTo>
                <a:lnTo>
                  <a:pt x="1844500" y="0"/>
                </a:lnTo>
                <a:lnTo>
                  <a:pt x="1844500" y="1747664"/>
                </a:lnTo>
                <a:lnTo>
                  <a:pt x="0" y="174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378125">
            <a:off x="12070219" y="-1362141"/>
            <a:ext cx="4943405" cy="5723190"/>
          </a:xfrm>
          <a:custGeom>
            <a:avLst/>
            <a:gdLst/>
            <a:ahLst/>
            <a:cxnLst/>
            <a:rect l="l" t="t" r="r" b="b"/>
            <a:pathLst>
              <a:path w="4943405" h="5723190">
                <a:moveTo>
                  <a:pt x="0" y="0"/>
                </a:moveTo>
                <a:lnTo>
                  <a:pt x="4943405" y="0"/>
                </a:lnTo>
                <a:lnTo>
                  <a:pt x="4943405" y="5723190"/>
                </a:lnTo>
                <a:lnTo>
                  <a:pt x="0" y="572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2999425"/>
            <a:ext cx="11893572" cy="4567197"/>
            <a:chOff x="0" y="0"/>
            <a:chExt cx="15858096" cy="6089596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15858096" cy="1280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539"/>
                </a:lnSpc>
              </a:pPr>
              <a:r>
                <a:rPr lang="en-US" sz="6389">
                  <a:solidFill>
                    <a:srgbClr val="FFFFFF"/>
                  </a:solidFill>
                  <a:latin typeface="HK Grotesk Bold"/>
                </a:rPr>
                <a:t>Status epilepticus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29408"/>
              <a:ext cx="10035130" cy="3760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6506" lvl="1" indent="-293253">
                <a:lnSpc>
                  <a:spcPts val="3803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16" spc="-27">
                  <a:solidFill>
                    <a:srgbClr val="FFFFFF"/>
                  </a:solidFill>
                  <a:latin typeface="Assistant"/>
                </a:rPr>
                <a:t>epileptické výboje a záchvaty prolongované či následují v sérii za sebou, aniž by pacient nabyl vědomí po dobu 30 min</a:t>
              </a:r>
            </a:p>
            <a:p>
              <a:pPr marL="586506" lvl="1" indent="-293253">
                <a:lnSpc>
                  <a:spcPts val="3803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16" spc="-27">
                  <a:solidFill>
                    <a:srgbClr val="FFFFFF"/>
                  </a:solidFill>
                  <a:latin typeface="Assistant"/>
                </a:rPr>
                <a:t>Závažný stav, ohrožující život </a:t>
              </a:r>
            </a:p>
            <a:p>
              <a:pPr marL="586506" lvl="1" indent="-293253">
                <a:lnSpc>
                  <a:spcPts val="3803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16" spc="-27">
                  <a:solidFill>
                    <a:srgbClr val="FFFFFF"/>
                  </a:solidFill>
                  <a:latin typeface="Assistant"/>
                </a:rPr>
                <a:t> vyžaduje intenzivní péči</a:t>
              </a:r>
            </a:p>
            <a:p>
              <a:pPr>
                <a:lnSpc>
                  <a:spcPts val="3803"/>
                </a:lnSpc>
                <a:spcBef>
                  <a:spcPct val="0"/>
                </a:spcBef>
              </a:pPr>
              <a:endParaRPr lang="en-US" sz="2716" spc="-27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494633">
            <a:off x="14539576" y="1228544"/>
            <a:ext cx="2605188" cy="2468415"/>
          </a:xfrm>
          <a:custGeom>
            <a:avLst/>
            <a:gdLst/>
            <a:ahLst/>
            <a:cxnLst/>
            <a:rect l="l" t="t" r="r" b="b"/>
            <a:pathLst>
              <a:path w="2605188" h="2468415">
                <a:moveTo>
                  <a:pt x="0" y="0"/>
                </a:moveTo>
                <a:lnTo>
                  <a:pt x="2605188" y="0"/>
                </a:lnTo>
                <a:lnTo>
                  <a:pt x="2605188" y="2468415"/>
                </a:lnTo>
                <a:lnTo>
                  <a:pt x="0" y="2468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213644" y="-550315"/>
            <a:ext cx="5225712" cy="4650884"/>
          </a:xfrm>
          <a:custGeom>
            <a:avLst/>
            <a:gdLst/>
            <a:ahLst/>
            <a:cxnLst/>
            <a:rect l="l" t="t" r="r" b="b"/>
            <a:pathLst>
              <a:path w="5225712" h="4650884">
                <a:moveTo>
                  <a:pt x="0" y="0"/>
                </a:moveTo>
                <a:lnTo>
                  <a:pt x="5225712" y="0"/>
                </a:lnTo>
                <a:lnTo>
                  <a:pt x="5225712" y="4650884"/>
                </a:lnTo>
                <a:lnTo>
                  <a:pt x="0" y="4650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313119">
            <a:off x="-806669" y="4579461"/>
            <a:ext cx="5693252" cy="5444172"/>
          </a:xfrm>
          <a:custGeom>
            <a:avLst/>
            <a:gdLst/>
            <a:ahLst/>
            <a:cxnLst/>
            <a:rect l="l" t="t" r="r" b="b"/>
            <a:pathLst>
              <a:path w="5693252" h="5444172">
                <a:moveTo>
                  <a:pt x="0" y="0"/>
                </a:moveTo>
                <a:lnTo>
                  <a:pt x="5693252" y="0"/>
                </a:lnTo>
                <a:lnTo>
                  <a:pt x="5693252" y="5444172"/>
                </a:lnTo>
                <a:lnTo>
                  <a:pt x="0" y="5444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4697875" y="2472276"/>
            <a:ext cx="7029485" cy="119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40"/>
              </a:lnSpc>
            </a:pPr>
            <a:r>
              <a:rPr lang="en-US" sz="8000">
                <a:solidFill>
                  <a:srgbClr val="FFFFFF"/>
                </a:solidFill>
                <a:latin typeface="HK Grotesk Bold"/>
              </a:rPr>
              <a:t>Typy záchvatů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38959" y="3817999"/>
            <a:ext cx="13184253" cy="4842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6505" lvl="1" indent="-293253">
              <a:lnSpc>
                <a:spcPts val="3803"/>
              </a:lnSpc>
              <a:buFont typeface="Arial"/>
              <a:buChar char="•"/>
            </a:pP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Klonické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záchvaty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-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jemné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až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rytmické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repetitivní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záškuby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KK 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ev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.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trupu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 marL="586505" lvl="1" indent="-293253">
              <a:lnSpc>
                <a:spcPts val="3803"/>
              </a:lnSpc>
              <a:buFont typeface="Arial"/>
              <a:buChar char="•"/>
            </a:pP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Tonické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záchvaty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-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propnutí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KK 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axiálního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svalstva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obličeje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 marL="586505" lvl="1" indent="-293253">
              <a:lnSpc>
                <a:spcPts val="3803"/>
              </a:lnSpc>
              <a:buFont typeface="Arial"/>
              <a:buChar char="•"/>
            </a:pP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Tonicko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-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klonické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-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iniciální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tonická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kontrakce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svalů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(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cyanosa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)</a:t>
            </a:r>
          </a:p>
          <a:p>
            <a:pPr marL="293252" lvl="1">
              <a:lnSpc>
                <a:spcPts val="3803"/>
              </a:lnSpc>
            </a:pPr>
            <a:r>
              <a:rPr lang="cs-CZ" sz="2716" spc="-27" dirty="0">
                <a:solidFill>
                  <a:srgbClr val="FFFFFF"/>
                </a:solidFill>
                <a:latin typeface="Assistant"/>
              </a:rPr>
              <a:t>   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pak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generalizované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klonické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konvulze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 marL="586505" lvl="1" indent="-293253">
              <a:lnSpc>
                <a:spcPts val="3803"/>
              </a:lnSpc>
              <a:buFont typeface="Arial"/>
              <a:buChar char="•"/>
            </a:pP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Myoklonické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záchvaty-krátké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jednorázové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svalové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záškuby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 marL="586505" lvl="1" indent="-293253">
              <a:lnSpc>
                <a:spcPts val="3803"/>
              </a:lnSpc>
              <a:buFont typeface="Arial"/>
              <a:buChar char="•"/>
            </a:pP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Absence-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porucha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vědomí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záhled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, </a:t>
            </a:r>
          </a:p>
          <a:p>
            <a:pPr marL="293252" lvl="1">
              <a:lnSpc>
                <a:spcPts val="3803"/>
              </a:lnSpc>
            </a:pPr>
            <a:r>
              <a:rPr lang="cs-CZ" sz="2716" spc="-27" dirty="0">
                <a:solidFill>
                  <a:srgbClr val="FFFFFF"/>
                </a:solidFill>
                <a:latin typeface="Assistant"/>
              </a:rPr>
              <a:t>   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někdy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se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záškuby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, s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poklesem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hlavy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trupu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stočení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očí,hlavy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automatismy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–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olizování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, </a:t>
            </a:r>
            <a:endParaRPr lang="cs-CZ" sz="2716" spc="-27" dirty="0">
              <a:solidFill>
                <a:srgbClr val="FFFFFF"/>
              </a:solidFill>
              <a:latin typeface="Assistant"/>
            </a:endParaRPr>
          </a:p>
          <a:p>
            <a:pPr marL="293252" lvl="1">
              <a:lnSpc>
                <a:spcPts val="3803"/>
              </a:lnSpc>
            </a:pPr>
            <a:r>
              <a:rPr lang="cs-CZ" sz="2716" spc="-27" dirty="0">
                <a:solidFill>
                  <a:srgbClr val="FFFFFF"/>
                </a:solidFill>
                <a:latin typeface="Assistant"/>
              </a:rPr>
              <a:t>   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mlaskání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polykání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atd</a:t>
            </a:r>
            <a:endParaRPr lang="en-US" sz="2716" spc="-27" dirty="0">
              <a:solidFill>
                <a:srgbClr val="FFFFFF"/>
              </a:solidFill>
              <a:latin typeface="Assistant"/>
            </a:endParaRPr>
          </a:p>
          <a:p>
            <a:pPr marL="586505" lvl="1" indent="-293253">
              <a:lnSpc>
                <a:spcPts val="3803"/>
              </a:lnSpc>
              <a:buFont typeface="Arial"/>
              <a:buChar char="•"/>
            </a:pP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Atonické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záchvaty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ztráta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svalového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tonu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hlavy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trupu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ev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.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pád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>
              <a:lnSpc>
                <a:spcPts val="3803"/>
              </a:lnSpc>
              <a:spcBef>
                <a:spcPct val="0"/>
              </a:spcBef>
            </a:pPr>
            <a:endParaRPr lang="en-US" sz="2716" spc="-27" dirty="0">
              <a:solidFill>
                <a:srgbClr val="FFFFFF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1340</Words>
  <Application>Microsoft Office PowerPoint</Application>
  <PresentationFormat>Vlastní</PresentationFormat>
  <Paragraphs>176</Paragraphs>
  <Slides>32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0" baseType="lpstr">
      <vt:lpstr>Halant Medium</vt:lpstr>
      <vt:lpstr>Open Sans</vt:lpstr>
      <vt:lpstr>HK Grotesk Bold</vt:lpstr>
      <vt:lpstr>Arial</vt:lpstr>
      <vt:lpstr>Assistant</vt:lpstr>
      <vt:lpstr>Calibri</vt:lpstr>
      <vt:lpstr>HK Grotesk Medium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Epilepsie-patofyziologie</dc:title>
  <cp:lastModifiedBy>Renáa Slana</cp:lastModifiedBy>
  <cp:revision>3</cp:revision>
  <dcterms:created xsi:type="dcterms:W3CDTF">2006-08-16T00:00:00Z</dcterms:created>
  <dcterms:modified xsi:type="dcterms:W3CDTF">2023-10-16T19:06:20Z</dcterms:modified>
  <dc:identifier>DAFpeb5lDfE</dc:identifier>
</cp:coreProperties>
</file>