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" panose="00000500000000000000" pitchFamily="2" charset="-18"/>
      <p:regular r:id="rId27"/>
      <p:bold r:id="rId28"/>
      <p:italic r:id="rId29"/>
      <p:boldItalic r:id="rId30"/>
    </p:embeddedFont>
    <p:embeddedFont>
      <p:font typeface="Montserrat Medium" panose="00000600000000000000" pitchFamily="2" charset="-18"/>
      <p:regular r:id="rId31"/>
      <p:italic r:id="rId32"/>
    </p:embeddedFont>
    <p:embeddedFont>
      <p:font typeface="Neue Machina Ultra-Bold" panose="020B0604020202020204" charset="-18"/>
      <p:regular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82" y="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hyperlink" Target="https://cs.medlicker.com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hyperlink" Target="https://cs.medlicker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sv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2.sv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ehealthis.com/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2.sv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lekare.cz/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.sv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lekare.cz/" TargetMode="External"/><Relationship Id="rId5" Type="http://schemas.openxmlformats.org/officeDocument/2006/relationships/image" Target="../media/image2.sv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5567" y="-4926720"/>
            <a:ext cx="9808535" cy="9808535"/>
          </a:xfrm>
          <a:custGeom>
            <a:avLst/>
            <a:gdLst/>
            <a:ahLst/>
            <a:cxnLst/>
            <a:rect l="l" t="t" r="r" b="b"/>
            <a:pathLst>
              <a:path w="9808535" h="9808535">
                <a:moveTo>
                  <a:pt x="0" y="0"/>
                </a:moveTo>
                <a:lnTo>
                  <a:pt x="9808534" y="0"/>
                </a:lnTo>
                <a:lnTo>
                  <a:pt x="9808534" y="9808535"/>
                </a:lnTo>
                <a:lnTo>
                  <a:pt x="0" y="9808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271731" y="6544095"/>
            <a:ext cx="6009009" cy="6009009"/>
          </a:xfrm>
          <a:custGeom>
            <a:avLst/>
            <a:gdLst/>
            <a:ahLst/>
            <a:cxnLst/>
            <a:rect l="l" t="t" r="r" b="b"/>
            <a:pathLst>
              <a:path w="6009009" h="6009009">
                <a:moveTo>
                  <a:pt x="0" y="0"/>
                </a:moveTo>
                <a:lnTo>
                  <a:pt x="6009009" y="0"/>
                </a:lnTo>
                <a:lnTo>
                  <a:pt x="6009009" y="6009010"/>
                </a:lnTo>
                <a:lnTo>
                  <a:pt x="0" y="6009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8100000">
            <a:off x="11884038" y="6896830"/>
            <a:ext cx="8209501" cy="6060105"/>
          </a:xfrm>
          <a:custGeom>
            <a:avLst/>
            <a:gdLst/>
            <a:ahLst/>
            <a:cxnLst/>
            <a:rect l="l" t="t" r="r" b="b"/>
            <a:pathLst>
              <a:path w="8209501" h="6060105">
                <a:moveTo>
                  <a:pt x="0" y="0"/>
                </a:moveTo>
                <a:lnTo>
                  <a:pt x="8209501" y="0"/>
                </a:lnTo>
                <a:lnTo>
                  <a:pt x="8209501" y="6060105"/>
                </a:lnTo>
                <a:lnTo>
                  <a:pt x="0" y="6060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1393429">
            <a:off x="12271558" y="6401948"/>
            <a:ext cx="4723918" cy="2308815"/>
          </a:xfrm>
          <a:custGeom>
            <a:avLst/>
            <a:gdLst/>
            <a:ahLst/>
            <a:cxnLst/>
            <a:rect l="l" t="t" r="r" b="b"/>
            <a:pathLst>
              <a:path w="4723918" h="2308815">
                <a:moveTo>
                  <a:pt x="0" y="0"/>
                </a:moveTo>
                <a:lnTo>
                  <a:pt x="4723917" y="0"/>
                </a:lnTo>
                <a:lnTo>
                  <a:pt x="4723917" y="2308815"/>
                </a:lnTo>
                <a:lnTo>
                  <a:pt x="0" y="23088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6980261" y="5943223"/>
            <a:ext cx="4327479" cy="600872"/>
          </a:xfrm>
          <a:custGeom>
            <a:avLst/>
            <a:gdLst/>
            <a:ahLst/>
            <a:cxnLst/>
            <a:rect l="l" t="t" r="r" b="b"/>
            <a:pathLst>
              <a:path w="4327479" h="600872">
                <a:moveTo>
                  <a:pt x="0" y="0"/>
                </a:moveTo>
                <a:lnTo>
                  <a:pt x="4327478" y="0"/>
                </a:lnTo>
                <a:lnTo>
                  <a:pt x="4327478" y="600872"/>
                </a:lnTo>
                <a:lnTo>
                  <a:pt x="0" y="6008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1533" b="-7153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405413" y="533679"/>
            <a:ext cx="3597907" cy="3671334"/>
          </a:xfrm>
          <a:custGeom>
            <a:avLst/>
            <a:gdLst/>
            <a:ahLst/>
            <a:cxnLst/>
            <a:rect l="l" t="t" r="r" b="b"/>
            <a:pathLst>
              <a:path w="3597907" h="3671334">
                <a:moveTo>
                  <a:pt x="0" y="0"/>
                </a:moveTo>
                <a:lnTo>
                  <a:pt x="3597907" y="0"/>
                </a:lnTo>
                <a:lnTo>
                  <a:pt x="3597907" y="3671334"/>
                </a:lnTo>
                <a:lnTo>
                  <a:pt x="0" y="3671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3042606">
            <a:off x="-947227" y="8169399"/>
            <a:ext cx="4602247" cy="3514966"/>
          </a:xfrm>
          <a:custGeom>
            <a:avLst/>
            <a:gdLst/>
            <a:ahLst/>
            <a:cxnLst/>
            <a:rect l="l" t="t" r="r" b="b"/>
            <a:pathLst>
              <a:path w="4602247" h="3514966">
                <a:moveTo>
                  <a:pt x="0" y="0"/>
                </a:moveTo>
                <a:lnTo>
                  <a:pt x="4602247" y="0"/>
                </a:lnTo>
                <a:lnTo>
                  <a:pt x="4602247" y="3514967"/>
                </a:lnTo>
                <a:lnTo>
                  <a:pt x="0" y="35149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2419979" y="4248527"/>
            <a:ext cx="13448042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Fakomatózy- neurokutánní syndromy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0883" y="6000283"/>
            <a:ext cx="4586234" cy="43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1"/>
              </a:lnSpc>
            </a:pPr>
            <a:r>
              <a:rPr lang="en-US" sz="2586">
                <a:solidFill>
                  <a:srgbClr val="01204C"/>
                </a:solidFill>
                <a:latin typeface="Montserrat Medium"/>
              </a:rPr>
              <a:t>MUDr. Renata Slaná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5567" y="-5108501"/>
            <a:ext cx="9808535" cy="9808535"/>
          </a:xfrm>
          <a:custGeom>
            <a:avLst/>
            <a:gdLst/>
            <a:ahLst/>
            <a:cxnLst/>
            <a:rect l="l" t="t" r="r" b="b"/>
            <a:pathLst>
              <a:path w="9808535" h="9808535">
                <a:moveTo>
                  <a:pt x="0" y="0"/>
                </a:moveTo>
                <a:lnTo>
                  <a:pt x="9808534" y="0"/>
                </a:lnTo>
                <a:lnTo>
                  <a:pt x="9808534" y="9808535"/>
                </a:lnTo>
                <a:lnTo>
                  <a:pt x="0" y="9808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823539" y="6359184"/>
            <a:ext cx="8086060" cy="8086060"/>
          </a:xfrm>
          <a:custGeom>
            <a:avLst/>
            <a:gdLst/>
            <a:ahLst/>
            <a:cxnLst/>
            <a:rect l="l" t="t" r="r" b="b"/>
            <a:pathLst>
              <a:path w="8086060" h="8086060">
                <a:moveTo>
                  <a:pt x="0" y="0"/>
                </a:moveTo>
                <a:lnTo>
                  <a:pt x="8086060" y="0"/>
                </a:lnTo>
                <a:lnTo>
                  <a:pt x="8086060" y="8086061"/>
                </a:lnTo>
                <a:lnTo>
                  <a:pt x="0" y="808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9029493" y="1664950"/>
            <a:ext cx="12718369" cy="9388469"/>
          </a:xfrm>
          <a:custGeom>
            <a:avLst/>
            <a:gdLst/>
            <a:ahLst/>
            <a:cxnLst/>
            <a:rect l="l" t="t" r="r" b="b"/>
            <a:pathLst>
              <a:path w="12718369" h="9388469">
                <a:moveTo>
                  <a:pt x="0" y="0"/>
                </a:moveTo>
                <a:lnTo>
                  <a:pt x="12718369" y="0"/>
                </a:lnTo>
                <a:lnTo>
                  <a:pt x="12718369" y="9388469"/>
                </a:lnTo>
                <a:lnTo>
                  <a:pt x="0" y="9388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477425" y="186285"/>
            <a:ext cx="4096299" cy="4708390"/>
          </a:xfrm>
          <a:custGeom>
            <a:avLst/>
            <a:gdLst/>
            <a:ahLst/>
            <a:cxnLst/>
            <a:rect l="l" t="t" r="r" b="b"/>
            <a:pathLst>
              <a:path w="4096299" h="4708390">
                <a:moveTo>
                  <a:pt x="0" y="0"/>
                </a:moveTo>
                <a:lnTo>
                  <a:pt x="4096299" y="0"/>
                </a:lnTo>
                <a:lnTo>
                  <a:pt x="4096299" y="4708390"/>
                </a:lnTo>
                <a:lnTo>
                  <a:pt x="0" y="47083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568093">
            <a:off x="12617315" y="7620425"/>
            <a:ext cx="7166632" cy="4228313"/>
          </a:xfrm>
          <a:custGeom>
            <a:avLst/>
            <a:gdLst/>
            <a:ahLst/>
            <a:cxnLst/>
            <a:rect l="l" t="t" r="r" b="b"/>
            <a:pathLst>
              <a:path w="7166632" h="4228313">
                <a:moveTo>
                  <a:pt x="0" y="0"/>
                </a:moveTo>
                <a:lnTo>
                  <a:pt x="7166633" y="0"/>
                </a:lnTo>
                <a:lnTo>
                  <a:pt x="7166633" y="4228313"/>
                </a:lnTo>
                <a:lnTo>
                  <a:pt x="0" y="42283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726913" y="-2290615"/>
            <a:ext cx="6888896" cy="7185289"/>
          </a:xfrm>
          <a:custGeom>
            <a:avLst/>
            <a:gdLst/>
            <a:ahLst/>
            <a:cxnLst/>
            <a:rect l="l" t="t" r="r" b="b"/>
            <a:pathLst>
              <a:path w="6888896" h="7185289">
                <a:moveTo>
                  <a:pt x="0" y="0"/>
                </a:moveTo>
                <a:lnTo>
                  <a:pt x="6888897" y="0"/>
                </a:lnTo>
                <a:lnTo>
                  <a:pt x="6888897" y="7185290"/>
                </a:lnTo>
                <a:lnTo>
                  <a:pt x="0" y="71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2219491" y="4436522"/>
            <a:ext cx="10837236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NF I – intrakraniální nádory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80221" y="5338881"/>
            <a:ext cx="14491140" cy="365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Gliomy optické dráhy - benigní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spc="-100">
                <a:solidFill>
                  <a:srgbClr val="FFFFFF"/>
                </a:solidFill>
                <a:latin typeface="Montserrat"/>
              </a:rPr>
              <a:t>terapie : při agresivním chování ev. operační, chemo, radioterapie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Gliomy kmene mozkového - bolest hlavy, hydrocefalus, postižení mozkových nn. 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spc="-100">
                <a:solidFill>
                  <a:srgbClr val="FFFFFF"/>
                </a:solidFill>
                <a:latin typeface="Montserrat"/>
              </a:rPr>
              <a:t>Terapie: drenáž, při agresivním chování další léčba 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Nádory periferních nn , ev. autonomních nn. - bolestivé , rizika chirurgického ošetření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Intraspinální nádory – v 50% mnohočetné</a:t>
            </a:r>
          </a:p>
          <a:p>
            <a:pPr>
              <a:lnSpc>
                <a:spcPts val="3621"/>
              </a:lnSpc>
            </a:pPr>
            <a:endParaRPr lang="en-US" sz="2586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8214" y="-4882840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7"/>
                </a:lnTo>
                <a:lnTo>
                  <a:pt x="0" y="921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720443" y="-1551311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247802" y="4806269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7" y="0"/>
                </a:lnTo>
                <a:lnTo>
                  <a:pt x="9218677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899438" y="7474099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5869971" y="8535586"/>
            <a:ext cx="2778658" cy="2285446"/>
          </a:xfrm>
          <a:custGeom>
            <a:avLst/>
            <a:gdLst/>
            <a:ahLst/>
            <a:cxnLst/>
            <a:rect l="l" t="t" r="r" b="b"/>
            <a:pathLst>
              <a:path w="2778658" h="2285446">
                <a:moveTo>
                  <a:pt x="0" y="0"/>
                </a:moveTo>
                <a:lnTo>
                  <a:pt x="2778658" y="0"/>
                </a:lnTo>
                <a:lnTo>
                  <a:pt x="2778658" y="2285447"/>
                </a:lnTo>
                <a:lnTo>
                  <a:pt x="0" y="228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14020057" y="-2331083"/>
            <a:ext cx="4903845" cy="5636604"/>
          </a:xfrm>
          <a:custGeom>
            <a:avLst/>
            <a:gdLst/>
            <a:ahLst/>
            <a:cxnLst/>
            <a:rect l="l" t="t" r="r" b="b"/>
            <a:pathLst>
              <a:path w="4903845" h="5636604">
                <a:moveTo>
                  <a:pt x="4903845" y="0"/>
                </a:moveTo>
                <a:lnTo>
                  <a:pt x="0" y="0"/>
                </a:lnTo>
                <a:lnTo>
                  <a:pt x="0" y="5636604"/>
                </a:lnTo>
                <a:lnTo>
                  <a:pt x="4903845" y="5636604"/>
                </a:lnTo>
                <a:lnTo>
                  <a:pt x="490384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515744" y="2696101"/>
            <a:ext cx="1113005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Neurofibromatosa typ II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8099" y="3588163"/>
            <a:ext cx="17245131" cy="406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Méně časté než NF I , klinicky i geneticky odlišné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spc="-129">
                <a:solidFill>
                  <a:srgbClr val="FFFFFF"/>
                </a:solidFill>
                <a:latin typeface="Montserrat"/>
              </a:rPr>
              <a:t>incidence 1: 33 000, 22. chromozom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Nádory CNS - oboustranné vestibulární schwannomy ( neurinomy akustiku)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spc="-129">
                <a:solidFill>
                  <a:srgbClr val="FFFFFF"/>
                </a:solidFill>
                <a:latin typeface="Montserrat"/>
              </a:rPr>
              <a:t>+ další nádory CNS – meningeomy apod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Podkožní neurofibromy, nodulání nádory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Začátek většinou v pubertě a dospělosti</a:t>
            </a:r>
          </a:p>
          <a:p>
            <a:pPr>
              <a:lnSpc>
                <a:spcPts val="4647"/>
              </a:lnSpc>
            </a:pPr>
            <a:endParaRPr lang="en-US" sz="3319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0" name="Freeform 10"/>
          <p:cNvSpPr/>
          <p:nvPr/>
        </p:nvSpPr>
        <p:spPr>
          <a:xfrm rot="3362858">
            <a:off x="11551694" y="5877440"/>
            <a:ext cx="3392218" cy="3538167"/>
          </a:xfrm>
          <a:custGeom>
            <a:avLst/>
            <a:gdLst/>
            <a:ahLst/>
            <a:cxnLst/>
            <a:rect l="l" t="t" r="r" b="b"/>
            <a:pathLst>
              <a:path w="3392218" h="3538167">
                <a:moveTo>
                  <a:pt x="0" y="0"/>
                </a:moveTo>
                <a:lnTo>
                  <a:pt x="3392217" y="0"/>
                </a:lnTo>
                <a:lnTo>
                  <a:pt x="3392217" y="3538167"/>
                </a:lnTo>
                <a:lnTo>
                  <a:pt x="0" y="353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-7873697">
            <a:off x="-1570979" y="-976016"/>
            <a:ext cx="5507020" cy="4199103"/>
          </a:xfrm>
          <a:custGeom>
            <a:avLst/>
            <a:gdLst/>
            <a:ahLst/>
            <a:cxnLst/>
            <a:rect l="l" t="t" r="r" b="b"/>
            <a:pathLst>
              <a:path w="5507020" h="4199103">
                <a:moveTo>
                  <a:pt x="0" y="0"/>
                </a:moveTo>
                <a:lnTo>
                  <a:pt x="5507020" y="0"/>
                </a:lnTo>
                <a:lnTo>
                  <a:pt x="5507020" y="4199103"/>
                </a:lnTo>
                <a:lnTo>
                  <a:pt x="0" y="4199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8384" y="-2084520"/>
            <a:ext cx="8831880" cy="8831880"/>
          </a:xfrm>
          <a:custGeom>
            <a:avLst/>
            <a:gdLst/>
            <a:ahLst/>
            <a:cxnLst/>
            <a:rect l="l" t="t" r="r" b="b"/>
            <a:pathLst>
              <a:path w="8831880" h="8831880">
                <a:moveTo>
                  <a:pt x="0" y="0"/>
                </a:moveTo>
                <a:lnTo>
                  <a:pt x="8831880" y="0"/>
                </a:lnTo>
                <a:lnTo>
                  <a:pt x="8831880" y="8831880"/>
                </a:lnTo>
                <a:lnTo>
                  <a:pt x="0" y="8831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08264" y="99307"/>
            <a:ext cx="6511191" cy="11280306"/>
          </a:xfrm>
          <a:custGeom>
            <a:avLst/>
            <a:gdLst/>
            <a:ahLst/>
            <a:cxnLst/>
            <a:rect l="l" t="t" r="r" b="b"/>
            <a:pathLst>
              <a:path w="6511191" h="11280306">
                <a:moveTo>
                  <a:pt x="0" y="0"/>
                </a:moveTo>
                <a:lnTo>
                  <a:pt x="6511190" y="0"/>
                </a:lnTo>
                <a:lnTo>
                  <a:pt x="6511190" y="11280306"/>
                </a:lnTo>
                <a:lnTo>
                  <a:pt x="0" y="11280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862" r="-6638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8510814" y="2572852"/>
            <a:ext cx="7640370" cy="7246309"/>
            <a:chOff x="0" y="0"/>
            <a:chExt cx="2485253" cy="23570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85254" cy="2357074"/>
            </a:xfrm>
            <a:custGeom>
              <a:avLst/>
              <a:gdLst/>
              <a:ahLst/>
              <a:cxnLst/>
              <a:rect l="l" t="t" r="r" b="b"/>
              <a:pathLst>
                <a:path w="2485254" h="2357074">
                  <a:moveTo>
                    <a:pt x="2360793" y="2357074"/>
                  </a:moveTo>
                  <a:lnTo>
                    <a:pt x="124460" y="2357074"/>
                  </a:lnTo>
                  <a:cubicBezTo>
                    <a:pt x="55880" y="2357074"/>
                    <a:pt x="0" y="2301194"/>
                    <a:pt x="0" y="2232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60793" y="0"/>
                  </a:lnTo>
                  <a:cubicBezTo>
                    <a:pt x="2429374" y="0"/>
                    <a:pt x="2485254" y="55880"/>
                    <a:pt x="2485254" y="124460"/>
                  </a:cubicBezTo>
                  <a:lnTo>
                    <a:pt x="2485254" y="2232614"/>
                  </a:lnTo>
                  <a:cubicBezTo>
                    <a:pt x="2485254" y="2301194"/>
                    <a:pt x="2429374" y="2357074"/>
                    <a:pt x="2360793" y="2357074"/>
                  </a:cubicBezTo>
                  <a:close/>
                </a:path>
              </a:pathLst>
            </a:custGeom>
            <a:solidFill>
              <a:srgbClr val="2D2F30">
                <a:alpha val="3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055980" y="2572852"/>
            <a:ext cx="6909669" cy="690966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2CA0E2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 rot="4238979">
            <a:off x="-345749" y="-2366999"/>
            <a:ext cx="3493701" cy="5774713"/>
          </a:xfrm>
          <a:custGeom>
            <a:avLst/>
            <a:gdLst/>
            <a:ahLst/>
            <a:cxnLst/>
            <a:rect l="l" t="t" r="r" b="b"/>
            <a:pathLst>
              <a:path w="3493701" h="5774713">
                <a:moveTo>
                  <a:pt x="0" y="0"/>
                </a:moveTo>
                <a:lnTo>
                  <a:pt x="3493702" y="0"/>
                </a:lnTo>
                <a:lnTo>
                  <a:pt x="3493702" y="5774713"/>
                </a:lnTo>
                <a:lnTo>
                  <a:pt x="0" y="5774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-3223036">
            <a:off x="15631061" y="3684321"/>
            <a:ext cx="6022673" cy="3553377"/>
          </a:xfrm>
          <a:custGeom>
            <a:avLst/>
            <a:gdLst/>
            <a:ahLst/>
            <a:cxnLst/>
            <a:rect l="l" t="t" r="r" b="b"/>
            <a:pathLst>
              <a:path w="6022673" h="3553377">
                <a:moveTo>
                  <a:pt x="0" y="0"/>
                </a:moveTo>
                <a:lnTo>
                  <a:pt x="6022673" y="0"/>
                </a:lnTo>
                <a:lnTo>
                  <a:pt x="6022673" y="3553377"/>
                </a:lnTo>
                <a:lnTo>
                  <a:pt x="0" y="3553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922884" y="591298"/>
            <a:ext cx="16853081" cy="1685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67"/>
              </a:lnSpc>
            </a:pPr>
            <a:r>
              <a:rPr lang="en-US" sz="9762">
                <a:solidFill>
                  <a:srgbClr val="FFFFFF"/>
                </a:solidFill>
                <a:latin typeface="Neue Machina Ultra-Bold"/>
              </a:rPr>
              <a:t>Neurinom akustiku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28214" y="9684540"/>
            <a:ext cx="2953329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u="sng">
                <a:solidFill>
                  <a:srgbClr val="FFFFFF"/>
                </a:solidFill>
                <a:latin typeface="Montserrat"/>
                <a:hlinkClick r:id="rId9" tooltip="https://cs.medlicker.com/"/>
              </a:rPr>
              <a:t>cs.medlicker.com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5567" y="-5108501"/>
            <a:ext cx="9808535" cy="9808535"/>
          </a:xfrm>
          <a:custGeom>
            <a:avLst/>
            <a:gdLst/>
            <a:ahLst/>
            <a:cxnLst/>
            <a:rect l="l" t="t" r="r" b="b"/>
            <a:pathLst>
              <a:path w="9808535" h="9808535">
                <a:moveTo>
                  <a:pt x="0" y="0"/>
                </a:moveTo>
                <a:lnTo>
                  <a:pt x="9808534" y="0"/>
                </a:lnTo>
                <a:lnTo>
                  <a:pt x="9808534" y="9808535"/>
                </a:lnTo>
                <a:lnTo>
                  <a:pt x="0" y="9808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823539" y="6359184"/>
            <a:ext cx="8086060" cy="8086060"/>
          </a:xfrm>
          <a:custGeom>
            <a:avLst/>
            <a:gdLst/>
            <a:ahLst/>
            <a:cxnLst/>
            <a:rect l="l" t="t" r="r" b="b"/>
            <a:pathLst>
              <a:path w="8086060" h="8086060">
                <a:moveTo>
                  <a:pt x="0" y="0"/>
                </a:moveTo>
                <a:lnTo>
                  <a:pt x="8086060" y="0"/>
                </a:lnTo>
                <a:lnTo>
                  <a:pt x="8086060" y="8086061"/>
                </a:lnTo>
                <a:lnTo>
                  <a:pt x="0" y="808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9029493" y="1664950"/>
            <a:ext cx="12718369" cy="9388469"/>
          </a:xfrm>
          <a:custGeom>
            <a:avLst/>
            <a:gdLst/>
            <a:ahLst/>
            <a:cxnLst/>
            <a:rect l="l" t="t" r="r" b="b"/>
            <a:pathLst>
              <a:path w="12718369" h="9388469">
                <a:moveTo>
                  <a:pt x="0" y="0"/>
                </a:moveTo>
                <a:lnTo>
                  <a:pt x="12718369" y="0"/>
                </a:lnTo>
                <a:lnTo>
                  <a:pt x="12718369" y="9388469"/>
                </a:lnTo>
                <a:lnTo>
                  <a:pt x="0" y="9388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818332" y="1524614"/>
            <a:ext cx="2292647" cy="2635226"/>
          </a:xfrm>
          <a:custGeom>
            <a:avLst/>
            <a:gdLst/>
            <a:ahLst/>
            <a:cxnLst/>
            <a:rect l="l" t="t" r="r" b="b"/>
            <a:pathLst>
              <a:path w="2292647" h="2635226">
                <a:moveTo>
                  <a:pt x="0" y="0"/>
                </a:moveTo>
                <a:lnTo>
                  <a:pt x="2292647" y="0"/>
                </a:lnTo>
                <a:lnTo>
                  <a:pt x="2292647" y="2635226"/>
                </a:lnTo>
                <a:lnTo>
                  <a:pt x="0" y="2635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7119723">
            <a:off x="14936429" y="-517487"/>
            <a:ext cx="5153321" cy="3040459"/>
          </a:xfrm>
          <a:custGeom>
            <a:avLst/>
            <a:gdLst/>
            <a:ahLst/>
            <a:cxnLst/>
            <a:rect l="l" t="t" r="r" b="b"/>
            <a:pathLst>
              <a:path w="5153321" h="3040459">
                <a:moveTo>
                  <a:pt x="0" y="0"/>
                </a:moveTo>
                <a:lnTo>
                  <a:pt x="5153321" y="0"/>
                </a:lnTo>
                <a:lnTo>
                  <a:pt x="5153321" y="3040460"/>
                </a:lnTo>
                <a:lnTo>
                  <a:pt x="0" y="30404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1762997" y="5143500"/>
            <a:ext cx="6888896" cy="7185289"/>
          </a:xfrm>
          <a:custGeom>
            <a:avLst/>
            <a:gdLst/>
            <a:ahLst/>
            <a:cxnLst/>
            <a:rect l="l" t="t" r="r" b="b"/>
            <a:pathLst>
              <a:path w="6888896" h="7185289">
                <a:moveTo>
                  <a:pt x="0" y="0"/>
                </a:moveTo>
                <a:lnTo>
                  <a:pt x="6888896" y="0"/>
                </a:lnTo>
                <a:lnTo>
                  <a:pt x="6888896" y="7185289"/>
                </a:lnTo>
                <a:lnTo>
                  <a:pt x="0" y="7185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2517381" y="3053095"/>
            <a:ext cx="10837236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Tuberosní sklerosa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17381" y="3945212"/>
            <a:ext cx="13951870" cy="457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Multisystémové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onemocnění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dirty="0">
                <a:solidFill>
                  <a:srgbClr val="FFFFFF"/>
                </a:solidFill>
                <a:latin typeface="Montserrat"/>
              </a:rPr>
              <a:t>PMR,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epilepsie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kožní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léze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dirty="0">
                <a:solidFill>
                  <a:srgbClr val="FFFFFF"/>
                </a:solidFill>
                <a:latin typeface="Montserrat"/>
              </a:rPr>
              <a:t>Incidence 1: 6000-9000, AD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dědičnost</a:t>
            </a:r>
            <a:endParaRPr lang="en-US" sz="2586" dirty="0">
              <a:solidFill>
                <a:srgbClr val="FFFFFF"/>
              </a:solidFill>
              <a:latin typeface="Montserrat"/>
            </a:endParaRP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dirty="0">
                <a:solidFill>
                  <a:srgbClr val="FFFFFF"/>
                </a:solidFill>
                <a:latin typeface="Montserrat"/>
              </a:rPr>
              <a:t>MR CNS –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tubery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–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tuhá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gliotická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ložiska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různé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uložení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>
              <a:lnSpc>
                <a:spcPts val="3621"/>
              </a:lnSpc>
            </a:pP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subependymální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noduly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–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malé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uzlíky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nádorového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char. </a:t>
            </a:r>
          </a:p>
          <a:p>
            <a:pPr>
              <a:lnSpc>
                <a:spcPts val="3621"/>
              </a:lnSpc>
            </a:pP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v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komorách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……..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vznik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astrocytomů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>
              <a:lnSpc>
                <a:spcPts val="3621"/>
              </a:lnSpc>
            </a:pP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lineární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migrační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linie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bílé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hmoty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agenese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CC,</a:t>
            </a:r>
            <a:r>
              <a:rPr lang="cs-CZ" sz="2586" spc="-100" dirty="0">
                <a:solidFill>
                  <a:srgbClr val="FFFFFF"/>
                </a:solidFill>
                <a:latin typeface="Montserrat"/>
              </a:rPr>
              <a:t> 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kortikální</a:t>
            </a: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>
              <a:lnSpc>
                <a:spcPts val="3621"/>
              </a:lnSpc>
            </a:pPr>
            <a:r>
              <a:rPr lang="en-US" sz="2586" spc="-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spc="-100" dirty="0" err="1">
                <a:solidFill>
                  <a:srgbClr val="FFFFFF"/>
                </a:solidFill>
                <a:latin typeface="Montserrat"/>
              </a:rPr>
              <a:t>dysplasie</a:t>
            </a:r>
            <a:endParaRPr lang="en-US" sz="2586" spc="-100" dirty="0">
              <a:solidFill>
                <a:srgbClr val="FFFFFF"/>
              </a:solidFill>
              <a:latin typeface="Montserrat"/>
            </a:endParaRP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Nádory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srdce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, (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rhabdomyomy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),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ledvin</a:t>
            </a:r>
            <a:r>
              <a:rPr lang="en-US" sz="2586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586" dirty="0" err="1">
                <a:solidFill>
                  <a:srgbClr val="FFFFFF"/>
                </a:solidFill>
                <a:latin typeface="Montserrat"/>
              </a:rPr>
              <a:t>plic</a:t>
            </a:r>
            <a:endParaRPr lang="en-US" sz="2586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621"/>
              </a:lnSpc>
            </a:pPr>
            <a:endParaRPr lang="en-US" sz="2586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8384" y="-2084520"/>
            <a:ext cx="8831880" cy="8831880"/>
          </a:xfrm>
          <a:custGeom>
            <a:avLst/>
            <a:gdLst/>
            <a:ahLst/>
            <a:cxnLst/>
            <a:rect l="l" t="t" r="r" b="b"/>
            <a:pathLst>
              <a:path w="8831880" h="8831880">
                <a:moveTo>
                  <a:pt x="0" y="0"/>
                </a:moveTo>
                <a:lnTo>
                  <a:pt x="8831880" y="0"/>
                </a:lnTo>
                <a:lnTo>
                  <a:pt x="8831880" y="8831880"/>
                </a:lnTo>
                <a:lnTo>
                  <a:pt x="0" y="8831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08264" y="99307"/>
            <a:ext cx="6511191" cy="11280306"/>
          </a:xfrm>
          <a:custGeom>
            <a:avLst/>
            <a:gdLst/>
            <a:ahLst/>
            <a:cxnLst/>
            <a:rect l="l" t="t" r="r" b="b"/>
            <a:pathLst>
              <a:path w="6511191" h="11280306">
                <a:moveTo>
                  <a:pt x="0" y="0"/>
                </a:moveTo>
                <a:lnTo>
                  <a:pt x="6511190" y="0"/>
                </a:lnTo>
                <a:lnTo>
                  <a:pt x="6511190" y="11280306"/>
                </a:lnTo>
                <a:lnTo>
                  <a:pt x="0" y="11280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862" r="-6638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8510814" y="2572852"/>
            <a:ext cx="7640370" cy="7246309"/>
            <a:chOff x="0" y="0"/>
            <a:chExt cx="2485253" cy="23570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85254" cy="2357074"/>
            </a:xfrm>
            <a:custGeom>
              <a:avLst/>
              <a:gdLst/>
              <a:ahLst/>
              <a:cxnLst/>
              <a:rect l="l" t="t" r="r" b="b"/>
              <a:pathLst>
                <a:path w="2485254" h="2357074">
                  <a:moveTo>
                    <a:pt x="2360793" y="2357074"/>
                  </a:moveTo>
                  <a:lnTo>
                    <a:pt x="124460" y="2357074"/>
                  </a:lnTo>
                  <a:cubicBezTo>
                    <a:pt x="55880" y="2357074"/>
                    <a:pt x="0" y="2301194"/>
                    <a:pt x="0" y="2232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60793" y="0"/>
                  </a:lnTo>
                  <a:cubicBezTo>
                    <a:pt x="2429374" y="0"/>
                    <a:pt x="2485254" y="55880"/>
                    <a:pt x="2485254" y="124460"/>
                  </a:cubicBezTo>
                  <a:lnTo>
                    <a:pt x="2485254" y="2232614"/>
                  </a:lnTo>
                  <a:cubicBezTo>
                    <a:pt x="2485254" y="2301194"/>
                    <a:pt x="2429374" y="2357074"/>
                    <a:pt x="2360793" y="2357074"/>
                  </a:cubicBezTo>
                  <a:close/>
                </a:path>
              </a:pathLst>
            </a:custGeom>
            <a:solidFill>
              <a:srgbClr val="2D2F30">
                <a:alpha val="3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689166" y="2572852"/>
            <a:ext cx="6909669" cy="690966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40" r="-240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2CA0E2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 rot="4238979">
            <a:off x="-345749" y="-2366999"/>
            <a:ext cx="3493701" cy="5774713"/>
          </a:xfrm>
          <a:custGeom>
            <a:avLst/>
            <a:gdLst/>
            <a:ahLst/>
            <a:cxnLst/>
            <a:rect l="l" t="t" r="r" b="b"/>
            <a:pathLst>
              <a:path w="3493701" h="5774713">
                <a:moveTo>
                  <a:pt x="0" y="0"/>
                </a:moveTo>
                <a:lnTo>
                  <a:pt x="3493702" y="0"/>
                </a:lnTo>
                <a:lnTo>
                  <a:pt x="3493702" y="5774713"/>
                </a:lnTo>
                <a:lnTo>
                  <a:pt x="0" y="5774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-3223036">
            <a:off x="15631061" y="3684321"/>
            <a:ext cx="6022673" cy="3553377"/>
          </a:xfrm>
          <a:custGeom>
            <a:avLst/>
            <a:gdLst/>
            <a:ahLst/>
            <a:cxnLst/>
            <a:rect l="l" t="t" r="r" b="b"/>
            <a:pathLst>
              <a:path w="6022673" h="3553377">
                <a:moveTo>
                  <a:pt x="0" y="0"/>
                </a:moveTo>
                <a:lnTo>
                  <a:pt x="6022673" y="0"/>
                </a:lnTo>
                <a:lnTo>
                  <a:pt x="6022673" y="3553377"/>
                </a:lnTo>
                <a:lnTo>
                  <a:pt x="0" y="3553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717460" y="591298"/>
            <a:ext cx="16853081" cy="1685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67"/>
              </a:lnSpc>
            </a:pPr>
            <a:r>
              <a:rPr lang="en-US" sz="9762">
                <a:solidFill>
                  <a:srgbClr val="FFFFFF"/>
                </a:solidFill>
                <a:latin typeface="Neue Machina Ultra-Bold"/>
              </a:rPr>
              <a:t> 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04160" y="9684540"/>
            <a:ext cx="8977383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 u="sng">
                <a:solidFill>
                  <a:srgbClr val="FFFFFF"/>
                </a:solidFill>
                <a:latin typeface="Montserrat"/>
                <a:hlinkClick r:id="rId9" tooltip="https://cs.medlicker.com/"/>
              </a:rPr>
              <a:t>Seidel Zdenek, Grada publishing, 2014, ISBN 978-80-247-4546-6 str 294, obr. 1.9.2.a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33134">
            <a:off x="-234626" y="7511228"/>
            <a:ext cx="8732717" cy="6446333"/>
          </a:xfrm>
          <a:custGeom>
            <a:avLst/>
            <a:gdLst/>
            <a:ahLst/>
            <a:cxnLst/>
            <a:rect l="l" t="t" r="r" b="b"/>
            <a:pathLst>
              <a:path w="8732717" h="6446333">
                <a:moveTo>
                  <a:pt x="0" y="0"/>
                </a:moveTo>
                <a:lnTo>
                  <a:pt x="8732717" y="0"/>
                </a:lnTo>
                <a:lnTo>
                  <a:pt x="8732717" y="6446332"/>
                </a:lnTo>
                <a:lnTo>
                  <a:pt x="0" y="6446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86091" y="-3553501"/>
            <a:ext cx="7966832" cy="7966832"/>
          </a:xfrm>
          <a:custGeom>
            <a:avLst/>
            <a:gdLst/>
            <a:ahLst/>
            <a:cxnLst/>
            <a:rect l="l" t="t" r="r" b="b"/>
            <a:pathLst>
              <a:path w="7966832" h="7966832">
                <a:moveTo>
                  <a:pt x="0" y="0"/>
                </a:moveTo>
                <a:lnTo>
                  <a:pt x="7966832" y="0"/>
                </a:lnTo>
                <a:lnTo>
                  <a:pt x="7966832" y="7966832"/>
                </a:lnTo>
                <a:lnTo>
                  <a:pt x="0" y="7966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500499" y="-175159"/>
            <a:ext cx="7517602" cy="10637319"/>
          </a:xfrm>
          <a:custGeom>
            <a:avLst/>
            <a:gdLst/>
            <a:ahLst/>
            <a:cxnLst/>
            <a:rect l="l" t="t" r="r" b="b"/>
            <a:pathLst>
              <a:path w="7517602" h="10637319">
                <a:moveTo>
                  <a:pt x="0" y="0"/>
                </a:moveTo>
                <a:lnTo>
                  <a:pt x="7517602" y="0"/>
                </a:lnTo>
                <a:lnTo>
                  <a:pt x="7517602" y="10637318"/>
                </a:lnTo>
                <a:lnTo>
                  <a:pt x="0" y="1063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4573" r="-621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2802533" y="429915"/>
            <a:ext cx="3874294" cy="2862135"/>
          </a:xfrm>
          <a:custGeom>
            <a:avLst/>
            <a:gdLst/>
            <a:ahLst/>
            <a:cxnLst/>
            <a:rect l="l" t="t" r="r" b="b"/>
            <a:pathLst>
              <a:path w="3874294" h="2862135">
                <a:moveTo>
                  <a:pt x="0" y="0"/>
                </a:moveTo>
                <a:lnTo>
                  <a:pt x="3874295" y="0"/>
                </a:lnTo>
                <a:lnTo>
                  <a:pt x="3874295" y="2862135"/>
                </a:lnTo>
                <a:lnTo>
                  <a:pt x="0" y="2862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2925861" y="7046518"/>
            <a:ext cx="8959061" cy="6831284"/>
          </a:xfrm>
          <a:custGeom>
            <a:avLst/>
            <a:gdLst/>
            <a:ahLst/>
            <a:cxnLst/>
            <a:rect l="l" t="t" r="r" b="b"/>
            <a:pathLst>
              <a:path w="8959061" h="6831284">
                <a:moveTo>
                  <a:pt x="0" y="0"/>
                </a:moveTo>
                <a:lnTo>
                  <a:pt x="8959061" y="0"/>
                </a:lnTo>
                <a:lnTo>
                  <a:pt x="8959061" y="6831283"/>
                </a:lnTo>
                <a:lnTo>
                  <a:pt x="0" y="6831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4499239" y="2706203"/>
            <a:ext cx="9289521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TS- klinický obraz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4742" y="3878198"/>
            <a:ext cx="17461823" cy="3640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7"/>
              </a:lnSpc>
            </a:pPr>
            <a:r>
              <a:rPr lang="en-US" sz="2898" dirty="0">
                <a:solidFill>
                  <a:srgbClr val="FFFFFF"/>
                </a:solidFill>
                <a:latin typeface="Montserrat"/>
              </a:rPr>
              <a:t>PMR -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kolísá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většinou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vyjádřena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(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tubery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epilepsie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) 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porucha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vývoje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řeči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autismus</a:t>
            </a:r>
            <a:endParaRPr lang="en-US" sz="2898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4057"/>
              </a:lnSpc>
            </a:pP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Křeče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- absence , </a:t>
            </a:r>
            <a:r>
              <a:rPr lang="cs-CZ" sz="2898" dirty="0">
                <a:solidFill>
                  <a:srgbClr val="FFFFFF"/>
                </a:solidFill>
                <a:latin typeface="Montserrat"/>
              </a:rPr>
              <a:t>infantilní spasmy v 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kojeneckém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věku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fokální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i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generaliz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.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záchvaty</a:t>
            </a:r>
            <a:endParaRPr lang="en-US" sz="2898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4057"/>
              </a:lnSpc>
            </a:pP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Kožní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léze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- adenoma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sebaceum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(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červené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papily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v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obličeji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),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depigmentované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oválné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névy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(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trup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KK),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ploché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fibromy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šagrénová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kůže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v LS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oblasti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šedé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nebo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bílé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okrsky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ve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vlasech</a:t>
            </a:r>
            <a:endParaRPr lang="en-US" sz="2898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4057"/>
              </a:lnSpc>
            </a:pP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Nádory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intrakraniální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obrovskobuněčné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astrocytomy</a:t>
            </a:r>
            <a:r>
              <a:rPr lang="en-US" sz="2898" dirty="0">
                <a:solidFill>
                  <a:srgbClr val="FFFFFF"/>
                </a:solidFill>
                <a:latin typeface="Montserrat"/>
              </a:rPr>
              <a:t> v </a:t>
            </a:r>
            <a:r>
              <a:rPr lang="en-US" sz="2898" dirty="0" err="1">
                <a:solidFill>
                  <a:srgbClr val="FFFFFF"/>
                </a:solidFill>
                <a:latin typeface="Montserrat"/>
              </a:rPr>
              <a:t>komorách</a:t>
            </a:r>
            <a:endParaRPr lang="en-US" sz="2898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4057"/>
              </a:lnSpc>
            </a:pPr>
            <a:r>
              <a:rPr lang="en-US" sz="2898" spc="-113" dirty="0">
                <a:solidFill>
                  <a:srgbClr val="FFFFFF"/>
                </a:solidFill>
                <a:latin typeface="Montserrat"/>
              </a:rPr>
              <a:t>(</a:t>
            </a:r>
            <a:r>
              <a:rPr lang="en-US" sz="2898" spc="-113" dirty="0" err="1">
                <a:solidFill>
                  <a:srgbClr val="FFFFFF"/>
                </a:solidFill>
                <a:latin typeface="Montserrat"/>
              </a:rPr>
              <a:t>projevy</a:t>
            </a:r>
            <a:r>
              <a:rPr lang="en-US" sz="2898" spc="-113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898" spc="-113" dirty="0" err="1">
                <a:solidFill>
                  <a:srgbClr val="FFFFFF"/>
                </a:solidFill>
                <a:latin typeface="Montserrat"/>
              </a:rPr>
              <a:t>expanze</a:t>
            </a:r>
            <a:r>
              <a:rPr lang="en-US" sz="2898" spc="-113" dirty="0">
                <a:solidFill>
                  <a:srgbClr val="FFFFFF"/>
                </a:solidFill>
                <a:latin typeface="Montserrat"/>
              </a:rPr>
              <a:t>)</a:t>
            </a:r>
          </a:p>
          <a:p>
            <a:pPr algn="ctr">
              <a:lnSpc>
                <a:spcPts val="4057"/>
              </a:lnSpc>
            </a:pPr>
            <a:endParaRPr lang="en-US" sz="2898" spc="-113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8384" y="-2084520"/>
            <a:ext cx="8831880" cy="8831880"/>
          </a:xfrm>
          <a:custGeom>
            <a:avLst/>
            <a:gdLst/>
            <a:ahLst/>
            <a:cxnLst/>
            <a:rect l="l" t="t" r="r" b="b"/>
            <a:pathLst>
              <a:path w="8831880" h="8831880">
                <a:moveTo>
                  <a:pt x="0" y="0"/>
                </a:moveTo>
                <a:lnTo>
                  <a:pt x="8831880" y="0"/>
                </a:lnTo>
                <a:lnTo>
                  <a:pt x="8831880" y="8831880"/>
                </a:lnTo>
                <a:lnTo>
                  <a:pt x="0" y="8831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008264" y="99307"/>
            <a:ext cx="6511191" cy="11280306"/>
          </a:xfrm>
          <a:custGeom>
            <a:avLst/>
            <a:gdLst/>
            <a:ahLst/>
            <a:cxnLst/>
            <a:rect l="l" t="t" r="r" b="b"/>
            <a:pathLst>
              <a:path w="6511191" h="11280306">
                <a:moveTo>
                  <a:pt x="0" y="0"/>
                </a:moveTo>
                <a:lnTo>
                  <a:pt x="6511190" y="0"/>
                </a:lnTo>
                <a:lnTo>
                  <a:pt x="6511190" y="11280306"/>
                </a:lnTo>
                <a:lnTo>
                  <a:pt x="0" y="11280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862" r="-6638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941393" y="2797072"/>
            <a:ext cx="4290504" cy="6461228"/>
            <a:chOff x="0" y="0"/>
            <a:chExt cx="1565187" cy="23570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5187" cy="2357074"/>
            </a:xfrm>
            <a:custGeom>
              <a:avLst/>
              <a:gdLst/>
              <a:ahLst/>
              <a:cxnLst/>
              <a:rect l="l" t="t" r="r" b="b"/>
              <a:pathLst>
                <a:path w="1565187" h="2357074">
                  <a:moveTo>
                    <a:pt x="1440727" y="2357074"/>
                  </a:moveTo>
                  <a:lnTo>
                    <a:pt x="124460" y="2357074"/>
                  </a:lnTo>
                  <a:cubicBezTo>
                    <a:pt x="55880" y="2357074"/>
                    <a:pt x="0" y="2301194"/>
                    <a:pt x="0" y="2232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40727" y="0"/>
                  </a:lnTo>
                  <a:cubicBezTo>
                    <a:pt x="1509307" y="0"/>
                    <a:pt x="1565187" y="55880"/>
                    <a:pt x="1565187" y="124460"/>
                  </a:cubicBezTo>
                  <a:lnTo>
                    <a:pt x="1565187" y="2232614"/>
                  </a:lnTo>
                  <a:cubicBezTo>
                    <a:pt x="1565187" y="2301194"/>
                    <a:pt x="1509307" y="2357074"/>
                    <a:pt x="1440727" y="2357074"/>
                  </a:cubicBezTo>
                  <a:close/>
                </a:path>
              </a:pathLst>
            </a:custGeom>
            <a:solidFill>
              <a:srgbClr val="2D2F30">
                <a:alpha val="3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215400" y="4060303"/>
            <a:ext cx="3678177" cy="367817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65466" r="-3453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2CA0E2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66592" y="2797072"/>
            <a:ext cx="4290504" cy="6461228"/>
            <a:chOff x="0" y="0"/>
            <a:chExt cx="1565187" cy="23570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65187" cy="2357074"/>
            </a:xfrm>
            <a:custGeom>
              <a:avLst/>
              <a:gdLst/>
              <a:ahLst/>
              <a:cxnLst/>
              <a:rect l="l" t="t" r="r" b="b"/>
              <a:pathLst>
                <a:path w="1565187" h="2357074">
                  <a:moveTo>
                    <a:pt x="1440727" y="2357074"/>
                  </a:moveTo>
                  <a:lnTo>
                    <a:pt x="124460" y="2357074"/>
                  </a:lnTo>
                  <a:cubicBezTo>
                    <a:pt x="55880" y="2357074"/>
                    <a:pt x="0" y="2301194"/>
                    <a:pt x="0" y="2232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40727" y="0"/>
                  </a:lnTo>
                  <a:cubicBezTo>
                    <a:pt x="1509307" y="0"/>
                    <a:pt x="1565187" y="55880"/>
                    <a:pt x="1565187" y="124460"/>
                  </a:cubicBezTo>
                  <a:lnTo>
                    <a:pt x="1565187" y="2232614"/>
                  </a:lnTo>
                  <a:cubicBezTo>
                    <a:pt x="1565187" y="2301194"/>
                    <a:pt x="1509307" y="2357074"/>
                    <a:pt x="1440727" y="2357074"/>
                  </a:cubicBezTo>
                  <a:close/>
                </a:path>
              </a:pathLst>
            </a:custGeom>
            <a:solidFill>
              <a:srgbClr val="2D2F30">
                <a:alpha val="3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240599" y="4060303"/>
            <a:ext cx="3678177" cy="36781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 rot="-10800000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1270000" y="0"/>
                  </a:move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close/>
                </a:path>
              </a:pathLst>
            </a:custGeom>
            <a:blipFill>
              <a:blip r:embed="rId7"/>
              <a:stretch>
                <a:fillRect l="-15935" r="-1593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2CA0E2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56104" y="2797072"/>
            <a:ext cx="4290504" cy="6461228"/>
            <a:chOff x="0" y="0"/>
            <a:chExt cx="1565187" cy="23570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65187" cy="2357074"/>
            </a:xfrm>
            <a:custGeom>
              <a:avLst/>
              <a:gdLst/>
              <a:ahLst/>
              <a:cxnLst/>
              <a:rect l="l" t="t" r="r" b="b"/>
              <a:pathLst>
                <a:path w="1565187" h="2357074">
                  <a:moveTo>
                    <a:pt x="1440727" y="2357074"/>
                  </a:moveTo>
                  <a:lnTo>
                    <a:pt x="124460" y="2357074"/>
                  </a:lnTo>
                  <a:cubicBezTo>
                    <a:pt x="55880" y="2357074"/>
                    <a:pt x="0" y="2301194"/>
                    <a:pt x="0" y="2232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40727" y="0"/>
                  </a:lnTo>
                  <a:cubicBezTo>
                    <a:pt x="1509307" y="0"/>
                    <a:pt x="1565187" y="55880"/>
                    <a:pt x="1565187" y="124460"/>
                  </a:cubicBezTo>
                  <a:lnTo>
                    <a:pt x="1565187" y="2232614"/>
                  </a:lnTo>
                  <a:cubicBezTo>
                    <a:pt x="1565187" y="2301194"/>
                    <a:pt x="1509307" y="2357074"/>
                    <a:pt x="1440727" y="2357074"/>
                  </a:cubicBezTo>
                  <a:close/>
                </a:path>
              </a:pathLst>
            </a:custGeom>
            <a:solidFill>
              <a:srgbClr val="2D2F30">
                <a:alpha val="3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330110" y="4060303"/>
            <a:ext cx="3678177" cy="367817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8"/>
              <a:stretch>
                <a:fillRect t="-3782" b="-3782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2CA0E2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Freeform 19"/>
          <p:cNvSpPr/>
          <p:nvPr/>
        </p:nvSpPr>
        <p:spPr>
          <a:xfrm rot="4238979">
            <a:off x="-345749" y="-2366999"/>
            <a:ext cx="3493701" cy="5774713"/>
          </a:xfrm>
          <a:custGeom>
            <a:avLst/>
            <a:gdLst/>
            <a:ahLst/>
            <a:cxnLst/>
            <a:rect l="l" t="t" r="r" b="b"/>
            <a:pathLst>
              <a:path w="3493701" h="5774713">
                <a:moveTo>
                  <a:pt x="0" y="0"/>
                </a:moveTo>
                <a:lnTo>
                  <a:pt x="3493702" y="0"/>
                </a:lnTo>
                <a:lnTo>
                  <a:pt x="3493702" y="5774713"/>
                </a:lnTo>
                <a:lnTo>
                  <a:pt x="0" y="57747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0" name="Freeform 20"/>
          <p:cNvSpPr/>
          <p:nvPr/>
        </p:nvSpPr>
        <p:spPr>
          <a:xfrm rot="-3223036">
            <a:off x="15631061" y="3684321"/>
            <a:ext cx="6022673" cy="3553377"/>
          </a:xfrm>
          <a:custGeom>
            <a:avLst/>
            <a:gdLst/>
            <a:ahLst/>
            <a:cxnLst/>
            <a:rect l="l" t="t" r="r" b="b"/>
            <a:pathLst>
              <a:path w="6022673" h="3553377">
                <a:moveTo>
                  <a:pt x="0" y="0"/>
                </a:moveTo>
                <a:lnTo>
                  <a:pt x="6022673" y="0"/>
                </a:lnTo>
                <a:lnTo>
                  <a:pt x="6022673" y="3553377"/>
                </a:lnTo>
                <a:lnTo>
                  <a:pt x="0" y="3553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1" name="TextBox 21"/>
          <p:cNvSpPr txBox="1"/>
          <p:nvPr/>
        </p:nvSpPr>
        <p:spPr>
          <a:xfrm>
            <a:off x="2247556" y="696073"/>
            <a:ext cx="13751108" cy="336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spc="-187">
                <a:solidFill>
                  <a:srgbClr val="FFFFFF"/>
                </a:solidFill>
                <a:latin typeface="Neue Machina Ultra-Bold"/>
              </a:rPr>
              <a:t>Adenoma sebaceum, depigmentace, šagrénová kůže,retinální hamartomy</a:t>
            </a:r>
          </a:p>
          <a:p>
            <a:pPr algn="ctr">
              <a:lnSpc>
                <a:spcPts val="6719"/>
              </a:lnSpc>
            </a:pPr>
            <a:endParaRPr lang="en-US" sz="4800" spc="-187">
              <a:solidFill>
                <a:srgbClr val="FFFFFF"/>
              </a:solidFill>
              <a:latin typeface="Neue Machina Ultra-Bold"/>
            </a:endParaRPr>
          </a:p>
          <a:p>
            <a:pPr algn="ctr">
              <a:lnSpc>
                <a:spcPts val="6719"/>
              </a:lnSpc>
            </a:pPr>
            <a:endParaRPr lang="en-US" sz="4800" spc="-187">
              <a:solidFill>
                <a:srgbClr val="FFFFFF"/>
              </a:solidFill>
              <a:latin typeface="Neue Machina Ultra-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858645" y="9334500"/>
            <a:ext cx="14405214" cy="250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5"/>
              </a:lnSpc>
            </a:pPr>
            <a:r>
              <a:rPr lang="en-US" sz="1468">
                <a:solidFill>
                  <a:srgbClr val="FFFFFF"/>
                </a:solidFill>
                <a:latin typeface="Montserrat"/>
              </a:rPr>
              <a:t>Nevšímalová S. , Dětská neurologie, Galén 2021, ISBN 978-80-7492-557-3, str 151, obr.5-12, 5-14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8214" y="-4882840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7"/>
                </a:lnTo>
                <a:lnTo>
                  <a:pt x="0" y="921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720443" y="-1551311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247802" y="4806269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7" y="0"/>
                </a:lnTo>
                <a:lnTo>
                  <a:pt x="9218677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899438" y="7474099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5869971" y="8535586"/>
            <a:ext cx="2778658" cy="2285446"/>
          </a:xfrm>
          <a:custGeom>
            <a:avLst/>
            <a:gdLst/>
            <a:ahLst/>
            <a:cxnLst/>
            <a:rect l="l" t="t" r="r" b="b"/>
            <a:pathLst>
              <a:path w="2778658" h="2285446">
                <a:moveTo>
                  <a:pt x="0" y="0"/>
                </a:moveTo>
                <a:lnTo>
                  <a:pt x="2778658" y="0"/>
                </a:lnTo>
                <a:lnTo>
                  <a:pt x="2778658" y="2285447"/>
                </a:lnTo>
                <a:lnTo>
                  <a:pt x="0" y="228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14020057" y="-2331083"/>
            <a:ext cx="4903845" cy="5636604"/>
          </a:xfrm>
          <a:custGeom>
            <a:avLst/>
            <a:gdLst/>
            <a:ahLst/>
            <a:cxnLst/>
            <a:rect l="l" t="t" r="r" b="b"/>
            <a:pathLst>
              <a:path w="4903845" h="5636604">
                <a:moveTo>
                  <a:pt x="4903845" y="0"/>
                </a:moveTo>
                <a:lnTo>
                  <a:pt x="0" y="0"/>
                </a:lnTo>
                <a:lnTo>
                  <a:pt x="0" y="5636604"/>
                </a:lnTo>
                <a:lnTo>
                  <a:pt x="4903845" y="5636604"/>
                </a:lnTo>
                <a:lnTo>
                  <a:pt x="490384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738930" y="2181932"/>
            <a:ext cx="1113005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TS - dg, léčba, prognosa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248371"/>
            <a:ext cx="16359637" cy="465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Diagnostická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kritéria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genetické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vyšetření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prenatální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diagnostika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Celoživotní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sledování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Úmrtí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epileptický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status 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onemocnění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ledvin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(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polycystické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ledviny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) 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nádory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mozku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plícní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lymfangiomyomatosa</a:t>
            </a:r>
            <a:endParaRPr lang="en-US" sz="3319" dirty="0">
              <a:solidFill>
                <a:srgbClr val="FFFFFF"/>
              </a:solidFill>
              <a:latin typeface="Montserrat"/>
            </a:endParaRP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Terapie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: Vigabatrin 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Votubie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…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zlepší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kvalitu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života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spc="-129" dirty="0">
                <a:solidFill>
                  <a:srgbClr val="FFFFFF"/>
                </a:solidFill>
                <a:latin typeface="Montserrat"/>
              </a:rPr>
              <a:t>NCH </a:t>
            </a:r>
            <a:r>
              <a:rPr lang="en-US" sz="3319" spc="-129" dirty="0" err="1">
                <a:solidFill>
                  <a:srgbClr val="FFFFFF"/>
                </a:solidFill>
                <a:latin typeface="Montserrat"/>
              </a:rPr>
              <a:t>intervence</a:t>
            </a:r>
            <a:r>
              <a:rPr lang="en-US" sz="3319" spc="-129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Multioborová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péče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neurologie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kardi</a:t>
            </a:r>
            <a:r>
              <a:rPr lang="cs-CZ" sz="3319" dirty="0">
                <a:solidFill>
                  <a:srgbClr val="FFFFFF"/>
                </a:solidFill>
                <a:latin typeface="Montserrat"/>
              </a:rPr>
              <a:t>o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logie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nefrologie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sono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břicha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logopedie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319" dirty="0" err="1">
                <a:solidFill>
                  <a:srgbClr val="FFFFFF"/>
                </a:solidFill>
                <a:latin typeface="Montserrat"/>
              </a:rPr>
              <a:t>atd</a:t>
            </a:r>
            <a:r>
              <a:rPr lang="en-US" sz="3319" dirty="0">
                <a:solidFill>
                  <a:srgbClr val="FFFFFF"/>
                </a:solidFill>
                <a:latin typeface="Montserra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8214" y="-4882840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7"/>
                </a:lnTo>
                <a:lnTo>
                  <a:pt x="0" y="921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720443" y="-1551311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247802" y="4806269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7" y="0"/>
                </a:lnTo>
                <a:lnTo>
                  <a:pt x="9218677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899438" y="7474099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5869971" y="8535586"/>
            <a:ext cx="2778658" cy="2285446"/>
          </a:xfrm>
          <a:custGeom>
            <a:avLst/>
            <a:gdLst/>
            <a:ahLst/>
            <a:cxnLst/>
            <a:rect l="l" t="t" r="r" b="b"/>
            <a:pathLst>
              <a:path w="2778658" h="2285446">
                <a:moveTo>
                  <a:pt x="0" y="0"/>
                </a:moveTo>
                <a:lnTo>
                  <a:pt x="2778658" y="0"/>
                </a:lnTo>
                <a:lnTo>
                  <a:pt x="2778658" y="2285447"/>
                </a:lnTo>
                <a:lnTo>
                  <a:pt x="0" y="228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14020057" y="-2331083"/>
            <a:ext cx="4903845" cy="5636604"/>
          </a:xfrm>
          <a:custGeom>
            <a:avLst/>
            <a:gdLst/>
            <a:ahLst/>
            <a:cxnLst/>
            <a:rect l="l" t="t" r="r" b="b"/>
            <a:pathLst>
              <a:path w="4903845" h="5636604">
                <a:moveTo>
                  <a:pt x="4903845" y="0"/>
                </a:moveTo>
                <a:lnTo>
                  <a:pt x="0" y="0"/>
                </a:lnTo>
                <a:lnTo>
                  <a:pt x="0" y="5636604"/>
                </a:lnTo>
                <a:lnTo>
                  <a:pt x="4903845" y="5636604"/>
                </a:lnTo>
                <a:lnTo>
                  <a:pt x="490384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515744" y="2696101"/>
            <a:ext cx="1113005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Sturge- Weber syndrom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8099" y="3588163"/>
            <a:ext cx="17339942" cy="406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Sporadické , progresivní onemocnění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Vaskulární névus ( barva portského vína - naevus flammeus- v obličeji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Cévní anomálie nitrolební - leptomeningeální angiomatosa= klíčový diagnostický příznak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Opakované trombosy v angiomatose s progresí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PMR, fokální nebo generalizované křeče , hemiparesa , homonymní hemianopsie, glaukom, bolest hlavy </a:t>
            </a:r>
          </a:p>
        </p:txBody>
      </p:sp>
      <p:sp>
        <p:nvSpPr>
          <p:cNvPr id="10" name="Freeform 10"/>
          <p:cNvSpPr/>
          <p:nvPr/>
        </p:nvSpPr>
        <p:spPr>
          <a:xfrm rot="3362858">
            <a:off x="9201336" y="7969039"/>
            <a:ext cx="1696109" cy="1769083"/>
          </a:xfrm>
          <a:custGeom>
            <a:avLst/>
            <a:gdLst/>
            <a:ahLst/>
            <a:cxnLst/>
            <a:rect l="l" t="t" r="r" b="b"/>
            <a:pathLst>
              <a:path w="1696109" h="1769083">
                <a:moveTo>
                  <a:pt x="0" y="0"/>
                </a:moveTo>
                <a:lnTo>
                  <a:pt x="1696109" y="0"/>
                </a:lnTo>
                <a:lnTo>
                  <a:pt x="1696109" y="1769083"/>
                </a:lnTo>
                <a:lnTo>
                  <a:pt x="0" y="17690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-7873697">
            <a:off x="-1570979" y="-976016"/>
            <a:ext cx="5507020" cy="4199103"/>
          </a:xfrm>
          <a:custGeom>
            <a:avLst/>
            <a:gdLst/>
            <a:ahLst/>
            <a:cxnLst/>
            <a:rect l="l" t="t" r="r" b="b"/>
            <a:pathLst>
              <a:path w="5507020" h="4199103">
                <a:moveTo>
                  <a:pt x="0" y="0"/>
                </a:moveTo>
                <a:lnTo>
                  <a:pt x="5507020" y="0"/>
                </a:lnTo>
                <a:lnTo>
                  <a:pt x="5507020" y="4199103"/>
                </a:lnTo>
                <a:lnTo>
                  <a:pt x="0" y="4199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4044" y="1024236"/>
            <a:ext cx="6896632" cy="6896632"/>
          </a:xfrm>
          <a:custGeom>
            <a:avLst/>
            <a:gdLst/>
            <a:ahLst/>
            <a:cxnLst/>
            <a:rect l="l" t="t" r="r" b="b"/>
            <a:pathLst>
              <a:path w="6896632" h="6896632">
                <a:moveTo>
                  <a:pt x="0" y="0"/>
                </a:moveTo>
                <a:lnTo>
                  <a:pt x="6896633" y="0"/>
                </a:lnTo>
                <a:lnTo>
                  <a:pt x="6896633" y="6896632"/>
                </a:lnTo>
                <a:lnTo>
                  <a:pt x="0" y="6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4831439" y="3191290"/>
            <a:ext cx="8086060" cy="8086060"/>
          </a:xfrm>
          <a:custGeom>
            <a:avLst/>
            <a:gdLst/>
            <a:ahLst/>
            <a:cxnLst/>
            <a:rect l="l" t="t" r="r" b="b"/>
            <a:pathLst>
              <a:path w="8086060" h="8086060">
                <a:moveTo>
                  <a:pt x="0" y="0"/>
                </a:moveTo>
                <a:lnTo>
                  <a:pt x="8086061" y="0"/>
                </a:lnTo>
                <a:lnTo>
                  <a:pt x="8086061" y="8086061"/>
                </a:lnTo>
                <a:lnTo>
                  <a:pt x="0" y="808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11928816" y="449266"/>
            <a:ext cx="12718369" cy="9388469"/>
          </a:xfrm>
          <a:custGeom>
            <a:avLst/>
            <a:gdLst/>
            <a:ahLst/>
            <a:cxnLst/>
            <a:rect l="l" t="t" r="r" b="b"/>
            <a:pathLst>
              <a:path w="12718369" h="9388469">
                <a:moveTo>
                  <a:pt x="0" y="0"/>
                </a:moveTo>
                <a:lnTo>
                  <a:pt x="12718368" y="0"/>
                </a:lnTo>
                <a:lnTo>
                  <a:pt x="12718368" y="9388468"/>
                </a:lnTo>
                <a:lnTo>
                  <a:pt x="0" y="938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1823539" y="2903539"/>
            <a:ext cx="5366128" cy="5017329"/>
          </a:xfrm>
          <a:custGeom>
            <a:avLst/>
            <a:gdLst/>
            <a:ahLst/>
            <a:cxnLst/>
            <a:rect l="l" t="t" r="r" b="b"/>
            <a:pathLst>
              <a:path w="5366128" h="5017329">
                <a:moveTo>
                  <a:pt x="0" y="0"/>
                </a:moveTo>
                <a:lnTo>
                  <a:pt x="5366128" y="0"/>
                </a:lnTo>
                <a:lnTo>
                  <a:pt x="5366128" y="5017329"/>
                </a:lnTo>
                <a:lnTo>
                  <a:pt x="0" y="50173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271219" y="4200702"/>
            <a:ext cx="8148349" cy="1685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667"/>
              </a:lnSpc>
            </a:pPr>
            <a:r>
              <a:rPr lang="en-US" sz="9762">
                <a:solidFill>
                  <a:srgbClr val="FFFFFF"/>
                </a:solidFill>
                <a:latin typeface="Neue Machina Ultra-Bold"/>
              </a:rPr>
              <a:t>SWS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233449" y="1467867"/>
            <a:ext cx="10467671" cy="6978448"/>
            <a:chOff x="0" y="0"/>
            <a:chExt cx="13956895" cy="93045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956895" cy="9304597"/>
            </a:xfrm>
            <a:custGeom>
              <a:avLst/>
              <a:gdLst/>
              <a:ahLst/>
              <a:cxnLst/>
              <a:rect l="l" t="t" r="r" b="b"/>
              <a:pathLst>
                <a:path w="13956895" h="9304597">
                  <a:moveTo>
                    <a:pt x="0" y="0"/>
                  </a:moveTo>
                  <a:lnTo>
                    <a:pt x="13956895" y="0"/>
                  </a:lnTo>
                  <a:lnTo>
                    <a:pt x="13956895" y="9304597"/>
                  </a:lnTo>
                  <a:lnTo>
                    <a:pt x="0" y="9304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454331" y="3225872"/>
              <a:ext cx="7190906" cy="1101902"/>
              <a:chOff x="0" y="0"/>
              <a:chExt cx="1420426" cy="2176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20426" cy="217660"/>
              </a:xfrm>
              <a:custGeom>
                <a:avLst/>
                <a:gdLst/>
                <a:ahLst/>
                <a:cxnLst/>
                <a:rect l="l" t="t" r="r" b="b"/>
                <a:pathLst>
                  <a:path w="1420426" h="217660">
                    <a:moveTo>
                      <a:pt x="73211" y="0"/>
                    </a:moveTo>
                    <a:lnTo>
                      <a:pt x="1347215" y="0"/>
                    </a:lnTo>
                    <a:cubicBezTo>
                      <a:pt x="1366632" y="0"/>
                      <a:pt x="1385253" y="7713"/>
                      <a:pt x="1398983" y="21443"/>
                    </a:cubicBezTo>
                    <a:cubicBezTo>
                      <a:pt x="1412713" y="35173"/>
                      <a:pt x="1420426" y="53794"/>
                      <a:pt x="1420426" y="73211"/>
                    </a:cubicBezTo>
                    <a:lnTo>
                      <a:pt x="1420426" y="144449"/>
                    </a:lnTo>
                    <a:cubicBezTo>
                      <a:pt x="1420426" y="163866"/>
                      <a:pt x="1412713" y="182487"/>
                      <a:pt x="1398983" y="196217"/>
                    </a:cubicBezTo>
                    <a:cubicBezTo>
                      <a:pt x="1385253" y="209946"/>
                      <a:pt x="1366632" y="217660"/>
                      <a:pt x="1347215" y="217660"/>
                    </a:cubicBezTo>
                    <a:lnTo>
                      <a:pt x="73211" y="217660"/>
                    </a:lnTo>
                    <a:cubicBezTo>
                      <a:pt x="53794" y="217660"/>
                      <a:pt x="35173" y="209946"/>
                      <a:pt x="21443" y="196217"/>
                    </a:cubicBezTo>
                    <a:cubicBezTo>
                      <a:pt x="7713" y="182487"/>
                      <a:pt x="0" y="163866"/>
                      <a:pt x="0" y="144449"/>
                    </a:cubicBezTo>
                    <a:lnTo>
                      <a:pt x="0" y="73211"/>
                    </a:lnTo>
                    <a:cubicBezTo>
                      <a:pt x="0" y="53794"/>
                      <a:pt x="7713" y="35173"/>
                      <a:pt x="21443" y="21443"/>
                    </a:cubicBezTo>
                    <a:cubicBezTo>
                      <a:pt x="35173" y="7713"/>
                      <a:pt x="53794" y="0"/>
                      <a:pt x="73211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5567" y="-5108501"/>
            <a:ext cx="9808535" cy="9808535"/>
          </a:xfrm>
          <a:custGeom>
            <a:avLst/>
            <a:gdLst/>
            <a:ahLst/>
            <a:cxnLst/>
            <a:rect l="l" t="t" r="r" b="b"/>
            <a:pathLst>
              <a:path w="9808535" h="9808535">
                <a:moveTo>
                  <a:pt x="0" y="0"/>
                </a:moveTo>
                <a:lnTo>
                  <a:pt x="9808534" y="0"/>
                </a:lnTo>
                <a:lnTo>
                  <a:pt x="9808534" y="9808535"/>
                </a:lnTo>
                <a:lnTo>
                  <a:pt x="0" y="9808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823539" y="6359184"/>
            <a:ext cx="8086060" cy="8086060"/>
          </a:xfrm>
          <a:custGeom>
            <a:avLst/>
            <a:gdLst/>
            <a:ahLst/>
            <a:cxnLst/>
            <a:rect l="l" t="t" r="r" b="b"/>
            <a:pathLst>
              <a:path w="8086060" h="8086060">
                <a:moveTo>
                  <a:pt x="0" y="0"/>
                </a:moveTo>
                <a:lnTo>
                  <a:pt x="8086060" y="0"/>
                </a:lnTo>
                <a:lnTo>
                  <a:pt x="8086060" y="8086061"/>
                </a:lnTo>
                <a:lnTo>
                  <a:pt x="0" y="808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9029493" y="1664950"/>
            <a:ext cx="12718369" cy="9388469"/>
          </a:xfrm>
          <a:custGeom>
            <a:avLst/>
            <a:gdLst/>
            <a:ahLst/>
            <a:cxnLst/>
            <a:rect l="l" t="t" r="r" b="b"/>
            <a:pathLst>
              <a:path w="12718369" h="9388469">
                <a:moveTo>
                  <a:pt x="0" y="0"/>
                </a:moveTo>
                <a:lnTo>
                  <a:pt x="12718369" y="0"/>
                </a:lnTo>
                <a:lnTo>
                  <a:pt x="12718369" y="9388469"/>
                </a:lnTo>
                <a:lnTo>
                  <a:pt x="0" y="9388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533898" y="2346313"/>
            <a:ext cx="2292647" cy="2635226"/>
          </a:xfrm>
          <a:custGeom>
            <a:avLst/>
            <a:gdLst/>
            <a:ahLst/>
            <a:cxnLst/>
            <a:rect l="l" t="t" r="r" b="b"/>
            <a:pathLst>
              <a:path w="2292647" h="2635226">
                <a:moveTo>
                  <a:pt x="0" y="0"/>
                </a:moveTo>
                <a:lnTo>
                  <a:pt x="2292647" y="0"/>
                </a:lnTo>
                <a:lnTo>
                  <a:pt x="2292647" y="2635227"/>
                </a:lnTo>
                <a:lnTo>
                  <a:pt x="0" y="2635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1953174">
            <a:off x="-59279" y="8766770"/>
            <a:ext cx="5153321" cy="3040459"/>
          </a:xfrm>
          <a:custGeom>
            <a:avLst/>
            <a:gdLst/>
            <a:ahLst/>
            <a:cxnLst/>
            <a:rect l="l" t="t" r="r" b="b"/>
            <a:pathLst>
              <a:path w="5153321" h="3040459">
                <a:moveTo>
                  <a:pt x="0" y="0"/>
                </a:moveTo>
                <a:lnTo>
                  <a:pt x="5153321" y="0"/>
                </a:lnTo>
                <a:lnTo>
                  <a:pt x="5153321" y="3040460"/>
                </a:lnTo>
                <a:lnTo>
                  <a:pt x="0" y="30404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726913" y="1664932"/>
            <a:ext cx="6888896" cy="7185289"/>
          </a:xfrm>
          <a:custGeom>
            <a:avLst/>
            <a:gdLst/>
            <a:ahLst/>
            <a:cxnLst/>
            <a:rect l="l" t="t" r="r" b="b"/>
            <a:pathLst>
              <a:path w="6888896" h="7185289">
                <a:moveTo>
                  <a:pt x="0" y="0"/>
                </a:moveTo>
                <a:lnTo>
                  <a:pt x="6888897" y="0"/>
                </a:lnTo>
                <a:lnTo>
                  <a:pt x="6888897" y="7185290"/>
                </a:lnTo>
                <a:lnTo>
                  <a:pt x="0" y="71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2219491" y="4436522"/>
            <a:ext cx="10837236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Neurokutánní syndromy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80221" y="5338881"/>
            <a:ext cx="10837236" cy="2735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Dědičná, ev. sporadická onemocnění časné embryogeneze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Postižení nervového systém a kůže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Zvýšený výskyt nádorových onemocnění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Kauzální léčba není známá</a:t>
            </a:r>
          </a:p>
          <a:p>
            <a:pPr marL="558436" lvl="1" indent="-279218">
              <a:lnSpc>
                <a:spcPts val="3621"/>
              </a:lnSpc>
              <a:buFont typeface="Arial"/>
              <a:buChar char="•"/>
            </a:pPr>
            <a:r>
              <a:rPr lang="en-US" sz="2586">
                <a:solidFill>
                  <a:srgbClr val="FFFFFF"/>
                </a:solidFill>
                <a:latin typeface="Montserrat"/>
              </a:rPr>
              <a:t>Genetické poradenství </a:t>
            </a:r>
          </a:p>
          <a:p>
            <a:pPr>
              <a:lnSpc>
                <a:spcPts val="3621"/>
              </a:lnSpc>
            </a:pPr>
            <a:endParaRPr lang="en-US" sz="2586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4044" y="1024236"/>
            <a:ext cx="6896632" cy="6896632"/>
          </a:xfrm>
          <a:custGeom>
            <a:avLst/>
            <a:gdLst/>
            <a:ahLst/>
            <a:cxnLst/>
            <a:rect l="l" t="t" r="r" b="b"/>
            <a:pathLst>
              <a:path w="6896632" h="6896632">
                <a:moveTo>
                  <a:pt x="0" y="0"/>
                </a:moveTo>
                <a:lnTo>
                  <a:pt x="6896633" y="0"/>
                </a:lnTo>
                <a:lnTo>
                  <a:pt x="6896633" y="6896632"/>
                </a:lnTo>
                <a:lnTo>
                  <a:pt x="0" y="6896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4831439" y="3191290"/>
            <a:ext cx="8086060" cy="8086060"/>
          </a:xfrm>
          <a:custGeom>
            <a:avLst/>
            <a:gdLst/>
            <a:ahLst/>
            <a:cxnLst/>
            <a:rect l="l" t="t" r="r" b="b"/>
            <a:pathLst>
              <a:path w="8086060" h="8086060">
                <a:moveTo>
                  <a:pt x="0" y="0"/>
                </a:moveTo>
                <a:lnTo>
                  <a:pt x="8086061" y="0"/>
                </a:lnTo>
                <a:lnTo>
                  <a:pt x="8086061" y="8086061"/>
                </a:lnTo>
                <a:lnTo>
                  <a:pt x="0" y="8086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5400000">
            <a:off x="11928816" y="449266"/>
            <a:ext cx="12718369" cy="9388469"/>
          </a:xfrm>
          <a:custGeom>
            <a:avLst/>
            <a:gdLst/>
            <a:ahLst/>
            <a:cxnLst/>
            <a:rect l="l" t="t" r="r" b="b"/>
            <a:pathLst>
              <a:path w="12718369" h="9388469">
                <a:moveTo>
                  <a:pt x="0" y="0"/>
                </a:moveTo>
                <a:lnTo>
                  <a:pt x="12718368" y="0"/>
                </a:lnTo>
                <a:lnTo>
                  <a:pt x="12718368" y="9388468"/>
                </a:lnTo>
                <a:lnTo>
                  <a:pt x="0" y="938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1952549" y="-1334873"/>
            <a:ext cx="6799202" cy="6357254"/>
          </a:xfrm>
          <a:custGeom>
            <a:avLst/>
            <a:gdLst/>
            <a:ahLst/>
            <a:cxnLst/>
            <a:rect l="l" t="t" r="r" b="b"/>
            <a:pathLst>
              <a:path w="6799202" h="6357254">
                <a:moveTo>
                  <a:pt x="0" y="0"/>
                </a:moveTo>
                <a:lnTo>
                  <a:pt x="6799202" y="0"/>
                </a:lnTo>
                <a:lnTo>
                  <a:pt x="6799202" y="6357254"/>
                </a:lnTo>
                <a:lnTo>
                  <a:pt x="0" y="6357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968692" y="314504"/>
            <a:ext cx="10324441" cy="21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17"/>
              </a:lnSpc>
            </a:pPr>
            <a:r>
              <a:rPr lang="en-US" sz="12369">
                <a:solidFill>
                  <a:srgbClr val="FFFFFF"/>
                </a:solidFill>
                <a:latin typeface="Neue Machina Ultra-Bold"/>
              </a:rPr>
              <a:t>SWS</a:t>
            </a:r>
          </a:p>
        </p:txBody>
      </p:sp>
      <p:sp>
        <p:nvSpPr>
          <p:cNvPr id="7" name="Freeform 7"/>
          <p:cNvSpPr/>
          <p:nvPr/>
        </p:nvSpPr>
        <p:spPr>
          <a:xfrm>
            <a:off x="4966147" y="2202887"/>
            <a:ext cx="6865260" cy="5240656"/>
          </a:xfrm>
          <a:custGeom>
            <a:avLst/>
            <a:gdLst/>
            <a:ahLst/>
            <a:cxnLst/>
            <a:rect l="l" t="t" r="r" b="b"/>
            <a:pathLst>
              <a:path w="6865260" h="5240656">
                <a:moveTo>
                  <a:pt x="0" y="0"/>
                </a:moveTo>
                <a:lnTo>
                  <a:pt x="6865260" y="0"/>
                </a:lnTo>
                <a:lnTo>
                  <a:pt x="6865260" y="5240656"/>
                </a:lnTo>
                <a:lnTo>
                  <a:pt x="0" y="52406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2166718" y="2202887"/>
            <a:ext cx="5689775" cy="5881258"/>
          </a:xfrm>
          <a:custGeom>
            <a:avLst/>
            <a:gdLst/>
            <a:ahLst/>
            <a:cxnLst/>
            <a:rect l="l" t="t" r="r" b="b"/>
            <a:pathLst>
              <a:path w="5689775" h="5881258">
                <a:moveTo>
                  <a:pt x="0" y="0"/>
                </a:moveTo>
                <a:lnTo>
                  <a:pt x="5689776" y="0"/>
                </a:lnTo>
                <a:lnTo>
                  <a:pt x="5689776" y="5881259"/>
                </a:lnTo>
                <a:lnTo>
                  <a:pt x="0" y="5881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7052000" y="7777993"/>
            <a:ext cx="6341877" cy="14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3"/>
              </a:lnSpc>
            </a:pPr>
            <a:r>
              <a:rPr lang="en-US" sz="1061" spc="-42">
                <a:solidFill>
                  <a:srgbClr val="FFFFFF"/>
                </a:solidFill>
                <a:latin typeface="Open Sans"/>
              </a:rPr>
              <a:t>Seidel Zdenek, Grada publishing, 2014, ISBN 978-80-247-4546-6 str 301, obr. 1.9.4.b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33134">
            <a:off x="-234626" y="7511228"/>
            <a:ext cx="8732717" cy="6446333"/>
          </a:xfrm>
          <a:custGeom>
            <a:avLst/>
            <a:gdLst/>
            <a:ahLst/>
            <a:cxnLst/>
            <a:rect l="l" t="t" r="r" b="b"/>
            <a:pathLst>
              <a:path w="8732717" h="6446333">
                <a:moveTo>
                  <a:pt x="0" y="0"/>
                </a:moveTo>
                <a:lnTo>
                  <a:pt x="8732717" y="0"/>
                </a:lnTo>
                <a:lnTo>
                  <a:pt x="8732717" y="6446332"/>
                </a:lnTo>
                <a:lnTo>
                  <a:pt x="0" y="6446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86091" y="-3553501"/>
            <a:ext cx="7966832" cy="7966832"/>
          </a:xfrm>
          <a:custGeom>
            <a:avLst/>
            <a:gdLst/>
            <a:ahLst/>
            <a:cxnLst/>
            <a:rect l="l" t="t" r="r" b="b"/>
            <a:pathLst>
              <a:path w="7966832" h="7966832">
                <a:moveTo>
                  <a:pt x="0" y="0"/>
                </a:moveTo>
                <a:lnTo>
                  <a:pt x="7966832" y="0"/>
                </a:lnTo>
                <a:lnTo>
                  <a:pt x="7966832" y="7966832"/>
                </a:lnTo>
                <a:lnTo>
                  <a:pt x="0" y="7966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500499" y="-175159"/>
            <a:ext cx="7517602" cy="10637319"/>
          </a:xfrm>
          <a:custGeom>
            <a:avLst/>
            <a:gdLst/>
            <a:ahLst/>
            <a:cxnLst/>
            <a:rect l="l" t="t" r="r" b="b"/>
            <a:pathLst>
              <a:path w="7517602" h="10637319">
                <a:moveTo>
                  <a:pt x="0" y="0"/>
                </a:moveTo>
                <a:lnTo>
                  <a:pt x="7517602" y="0"/>
                </a:lnTo>
                <a:lnTo>
                  <a:pt x="7517602" y="10637318"/>
                </a:lnTo>
                <a:lnTo>
                  <a:pt x="0" y="1063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4573" r="-621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2802533" y="429915"/>
            <a:ext cx="3874294" cy="2862135"/>
          </a:xfrm>
          <a:custGeom>
            <a:avLst/>
            <a:gdLst/>
            <a:ahLst/>
            <a:cxnLst/>
            <a:rect l="l" t="t" r="r" b="b"/>
            <a:pathLst>
              <a:path w="3874294" h="2862135">
                <a:moveTo>
                  <a:pt x="0" y="0"/>
                </a:moveTo>
                <a:lnTo>
                  <a:pt x="3874295" y="0"/>
                </a:lnTo>
                <a:lnTo>
                  <a:pt x="3874295" y="2862135"/>
                </a:lnTo>
                <a:lnTo>
                  <a:pt x="0" y="2862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837504" y="3455716"/>
            <a:ext cx="8959061" cy="6831284"/>
          </a:xfrm>
          <a:custGeom>
            <a:avLst/>
            <a:gdLst/>
            <a:ahLst/>
            <a:cxnLst/>
            <a:rect l="l" t="t" r="r" b="b"/>
            <a:pathLst>
              <a:path w="8959061" h="6831284">
                <a:moveTo>
                  <a:pt x="0" y="0"/>
                </a:moveTo>
                <a:lnTo>
                  <a:pt x="8959061" y="0"/>
                </a:lnTo>
                <a:lnTo>
                  <a:pt x="8959061" y="6831284"/>
                </a:lnTo>
                <a:lnTo>
                  <a:pt x="0" y="68312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334742" y="2706203"/>
            <a:ext cx="9289521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SWS- dg, léčba, prognosa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4742" y="3878198"/>
            <a:ext cx="17461823" cy="357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klinické příznaky - névus flammeus, epilepsie , MR mozku s k.l.</a:t>
            </a:r>
          </a:p>
          <a:p>
            <a:pPr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Léčba : symptomatická – glaukom, křeče, bolesti hlavy ,</a:t>
            </a:r>
          </a:p>
          <a:p>
            <a:pPr>
              <a:lnSpc>
                <a:spcPts val="4057"/>
              </a:lnSpc>
            </a:pPr>
            <a:r>
              <a:rPr lang="en-US" sz="2898" spc="-113">
                <a:solidFill>
                  <a:srgbClr val="FFFFFF"/>
                </a:solidFill>
                <a:latin typeface="Montserrat"/>
              </a:rPr>
              <a:t>stroke-like epizody - antiagregační aspirin </a:t>
            </a:r>
          </a:p>
          <a:p>
            <a:pPr>
              <a:lnSpc>
                <a:spcPts val="4057"/>
              </a:lnSpc>
            </a:pPr>
            <a:r>
              <a:rPr lang="en-US" sz="2898" spc="-113">
                <a:solidFill>
                  <a:srgbClr val="FFFFFF"/>
                </a:solidFill>
                <a:latin typeface="Montserrat"/>
              </a:rPr>
              <a:t>laser</a:t>
            </a:r>
          </a:p>
          <a:p>
            <a:pPr>
              <a:lnSpc>
                <a:spcPts val="4057"/>
              </a:lnSpc>
            </a:pPr>
            <a:r>
              <a:rPr lang="en-US" sz="2898" spc="-113">
                <a:solidFill>
                  <a:srgbClr val="FFFFFF"/>
                </a:solidFill>
                <a:latin typeface="Montserrat"/>
              </a:rPr>
              <a:t>epileptochirurgie - hemisferectomie</a:t>
            </a:r>
          </a:p>
          <a:p>
            <a:pPr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Prognosa variabilní – epilepsie, CMP </a:t>
            </a:r>
          </a:p>
          <a:p>
            <a:pPr>
              <a:lnSpc>
                <a:spcPts val="4057"/>
              </a:lnSpc>
            </a:pPr>
            <a:endParaRPr lang="en-US" sz="2898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33134">
            <a:off x="-234626" y="7511228"/>
            <a:ext cx="8732717" cy="6446333"/>
          </a:xfrm>
          <a:custGeom>
            <a:avLst/>
            <a:gdLst/>
            <a:ahLst/>
            <a:cxnLst/>
            <a:rect l="l" t="t" r="r" b="b"/>
            <a:pathLst>
              <a:path w="8732717" h="6446333">
                <a:moveTo>
                  <a:pt x="0" y="0"/>
                </a:moveTo>
                <a:lnTo>
                  <a:pt x="8732717" y="0"/>
                </a:lnTo>
                <a:lnTo>
                  <a:pt x="8732717" y="6446332"/>
                </a:lnTo>
                <a:lnTo>
                  <a:pt x="0" y="6446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86091" y="-3553501"/>
            <a:ext cx="7966832" cy="7966832"/>
          </a:xfrm>
          <a:custGeom>
            <a:avLst/>
            <a:gdLst/>
            <a:ahLst/>
            <a:cxnLst/>
            <a:rect l="l" t="t" r="r" b="b"/>
            <a:pathLst>
              <a:path w="7966832" h="7966832">
                <a:moveTo>
                  <a:pt x="0" y="0"/>
                </a:moveTo>
                <a:lnTo>
                  <a:pt x="7966832" y="0"/>
                </a:lnTo>
                <a:lnTo>
                  <a:pt x="7966832" y="7966832"/>
                </a:lnTo>
                <a:lnTo>
                  <a:pt x="0" y="7966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500499" y="-175159"/>
            <a:ext cx="7517602" cy="10637319"/>
          </a:xfrm>
          <a:custGeom>
            <a:avLst/>
            <a:gdLst/>
            <a:ahLst/>
            <a:cxnLst/>
            <a:rect l="l" t="t" r="r" b="b"/>
            <a:pathLst>
              <a:path w="7517602" h="10637319">
                <a:moveTo>
                  <a:pt x="0" y="0"/>
                </a:moveTo>
                <a:lnTo>
                  <a:pt x="7517602" y="0"/>
                </a:lnTo>
                <a:lnTo>
                  <a:pt x="7517602" y="10637318"/>
                </a:lnTo>
                <a:lnTo>
                  <a:pt x="0" y="1063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4573" r="-621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2802533" y="429915"/>
            <a:ext cx="3874294" cy="2862135"/>
          </a:xfrm>
          <a:custGeom>
            <a:avLst/>
            <a:gdLst/>
            <a:ahLst/>
            <a:cxnLst/>
            <a:rect l="l" t="t" r="r" b="b"/>
            <a:pathLst>
              <a:path w="3874294" h="2862135">
                <a:moveTo>
                  <a:pt x="0" y="0"/>
                </a:moveTo>
                <a:lnTo>
                  <a:pt x="3874295" y="0"/>
                </a:lnTo>
                <a:lnTo>
                  <a:pt x="3874295" y="2862135"/>
                </a:lnTo>
                <a:lnTo>
                  <a:pt x="0" y="2862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2925861" y="7046518"/>
            <a:ext cx="8959061" cy="6831284"/>
          </a:xfrm>
          <a:custGeom>
            <a:avLst/>
            <a:gdLst/>
            <a:ahLst/>
            <a:cxnLst/>
            <a:rect l="l" t="t" r="r" b="b"/>
            <a:pathLst>
              <a:path w="8959061" h="6831284">
                <a:moveTo>
                  <a:pt x="0" y="0"/>
                </a:moveTo>
                <a:lnTo>
                  <a:pt x="8959061" y="0"/>
                </a:lnTo>
                <a:lnTo>
                  <a:pt x="8959061" y="6831283"/>
                </a:lnTo>
                <a:lnTo>
                  <a:pt x="0" y="6831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4499239" y="3591193"/>
            <a:ext cx="9289521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Neurokutánní onemocnění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80741" y="4620888"/>
            <a:ext cx="7726517" cy="357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Neurofibromatosa typ I a II – choroba Recklinghausenova </a:t>
            </a:r>
          </a:p>
          <a:p>
            <a:pPr algn="ctr"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Tuberosní sklerosa</a:t>
            </a:r>
          </a:p>
          <a:p>
            <a:pPr algn="ctr"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Sturge- Weber syndrom</a:t>
            </a:r>
          </a:p>
          <a:p>
            <a:pPr algn="ctr"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Nemoc von Hippel- Lindau</a:t>
            </a:r>
          </a:p>
          <a:p>
            <a:pPr algn="ctr">
              <a:lnSpc>
                <a:spcPts val="4057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</a:rPr>
              <a:t>Ataxia teleangiectasia</a:t>
            </a:r>
          </a:p>
          <a:p>
            <a:pPr algn="ctr">
              <a:lnSpc>
                <a:spcPts val="4057"/>
              </a:lnSpc>
            </a:pPr>
            <a:endParaRPr lang="en-US" sz="2898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07022" y="653855"/>
            <a:ext cx="3392218" cy="3538167"/>
          </a:xfrm>
          <a:custGeom>
            <a:avLst/>
            <a:gdLst/>
            <a:ahLst/>
            <a:cxnLst/>
            <a:rect l="l" t="t" r="r" b="b"/>
            <a:pathLst>
              <a:path w="3392218" h="3538167">
                <a:moveTo>
                  <a:pt x="0" y="0"/>
                </a:moveTo>
                <a:lnTo>
                  <a:pt x="3392217" y="0"/>
                </a:lnTo>
                <a:lnTo>
                  <a:pt x="3392217" y="3538167"/>
                </a:lnTo>
                <a:lnTo>
                  <a:pt x="0" y="3538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8322639">
            <a:off x="15530504" y="7222934"/>
            <a:ext cx="2292647" cy="2635226"/>
          </a:xfrm>
          <a:custGeom>
            <a:avLst/>
            <a:gdLst/>
            <a:ahLst/>
            <a:cxnLst/>
            <a:rect l="l" t="t" r="r" b="b"/>
            <a:pathLst>
              <a:path w="2292647" h="2635226">
                <a:moveTo>
                  <a:pt x="0" y="0"/>
                </a:moveTo>
                <a:lnTo>
                  <a:pt x="2292647" y="0"/>
                </a:lnTo>
                <a:lnTo>
                  <a:pt x="2292647" y="2635227"/>
                </a:lnTo>
                <a:lnTo>
                  <a:pt x="0" y="26352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78214" y="-4882840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7"/>
                </a:lnTo>
                <a:lnTo>
                  <a:pt x="0" y="921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720443" y="-1551311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247802" y="4806269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7" y="0"/>
                </a:lnTo>
                <a:lnTo>
                  <a:pt x="9218677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899438" y="7474099"/>
            <a:ext cx="8685325" cy="8685325"/>
          </a:xfrm>
          <a:custGeom>
            <a:avLst/>
            <a:gdLst/>
            <a:ahLst/>
            <a:cxnLst/>
            <a:rect l="l" t="t" r="r" b="b"/>
            <a:pathLst>
              <a:path w="8685325" h="8685325">
                <a:moveTo>
                  <a:pt x="0" y="0"/>
                </a:moveTo>
                <a:lnTo>
                  <a:pt x="8685326" y="0"/>
                </a:lnTo>
                <a:lnTo>
                  <a:pt x="8685326" y="8685325"/>
                </a:lnTo>
                <a:lnTo>
                  <a:pt x="0" y="8685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5869971" y="8535586"/>
            <a:ext cx="2778658" cy="2285446"/>
          </a:xfrm>
          <a:custGeom>
            <a:avLst/>
            <a:gdLst/>
            <a:ahLst/>
            <a:cxnLst/>
            <a:rect l="l" t="t" r="r" b="b"/>
            <a:pathLst>
              <a:path w="2778658" h="2285446">
                <a:moveTo>
                  <a:pt x="0" y="0"/>
                </a:moveTo>
                <a:lnTo>
                  <a:pt x="2778658" y="0"/>
                </a:lnTo>
                <a:lnTo>
                  <a:pt x="2778658" y="2285447"/>
                </a:lnTo>
                <a:lnTo>
                  <a:pt x="0" y="228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14020057" y="-2331083"/>
            <a:ext cx="4903845" cy="5636604"/>
          </a:xfrm>
          <a:custGeom>
            <a:avLst/>
            <a:gdLst/>
            <a:ahLst/>
            <a:cxnLst/>
            <a:rect l="l" t="t" r="r" b="b"/>
            <a:pathLst>
              <a:path w="4903845" h="5636604">
                <a:moveTo>
                  <a:pt x="4903845" y="0"/>
                </a:moveTo>
                <a:lnTo>
                  <a:pt x="0" y="0"/>
                </a:lnTo>
                <a:lnTo>
                  <a:pt x="0" y="5636604"/>
                </a:lnTo>
                <a:lnTo>
                  <a:pt x="4903845" y="5636604"/>
                </a:lnTo>
                <a:lnTo>
                  <a:pt x="490384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515744" y="2696101"/>
            <a:ext cx="1113005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Neurofibromatosa - typ 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8099" y="3588163"/>
            <a:ext cx="15111872" cy="406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Progresivně se chovající onemocnění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Mnohočetné nádory centrálního a periferního nervového systému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Kožní pigmentace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Léze cév a vnitřních orgánů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Sklon k maligní transformaci u různých tkání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2-3:10000 živě narozených dětí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AD dědičnost, 17. chromozom</a:t>
            </a:r>
          </a:p>
        </p:txBody>
      </p:sp>
      <p:sp>
        <p:nvSpPr>
          <p:cNvPr id="10" name="Freeform 10"/>
          <p:cNvSpPr/>
          <p:nvPr/>
        </p:nvSpPr>
        <p:spPr>
          <a:xfrm rot="3362858">
            <a:off x="11551694" y="5877440"/>
            <a:ext cx="3392218" cy="3538167"/>
          </a:xfrm>
          <a:custGeom>
            <a:avLst/>
            <a:gdLst/>
            <a:ahLst/>
            <a:cxnLst/>
            <a:rect l="l" t="t" r="r" b="b"/>
            <a:pathLst>
              <a:path w="3392218" h="3538167">
                <a:moveTo>
                  <a:pt x="0" y="0"/>
                </a:moveTo>
                <a:lnTo>
                  <a:pt x="3392217" y="0"/>
                </a:lnTo>
                <a:lnTo>
                  <a:pt x="3392217" y="3538167"/>
                </a:lnTo>
                <a:lnTo>
                  <a:pt x="0" y="353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-7873697">
            <a:off x="-1570979" y="-976016"/>
            <a:ext cx="5507020" cy="4199103"/>
          </a:xfrm>
          <a:custGeom>
            <a:avLst/>
            <a:gdLst/>
            <a:ahLst/>
            <a:cxnLst/>
            <a:rect l="l" t="t" r="r" b="b"/>
            <a:pathLst>
              <a:path w="5507020" h="4199103">
                <a:moveTo>
                  <a:pt x="0" y="0"/>
                </a:moveTo>
                <a:lnTo>
                  <a:pt x="5507020" y="0"/>
                </a:lnTo>
                <a:lnTo>
                  <a:pt x="5507020" y="4199103"/>
                </a:lnTo>
                <a:lnTo>
                  <a:pt x="0" y="4199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24066" y="-3249112"/>
            <a:ext cx="11805542" cy="11805542"/>
          </a:xfrm>
          <a:custGeom>
            <a:avLst/>
            <a:gdLst/>
            <a:ahLst/>
            <a:cxnLst/>
            <a:rect l="l" t="t" r="r" b="b"/>
            <a:pathLst>
              <a:path w="11805542" h="11805542">
                <a:moveTo>
                  <a:pt x="0" y="0"/>
                </a:moveTo>
                <a:lnTo>
                  <a:pt x="11805542" y="0"/>
                </a:lnTo>
                <a:lnTo>
                  <a:pt x="11805542" y="11805541"/>
                </a:lnTo>
                <a:lnTo>
                  <a:pt x="0" y="11805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203420" y="1177460"/>
            <a:ext cx="11805542" cy="11805542"/>
          </a:xfrm>
          <a:custGeom>
            <a:avLst/>
            <a:gdLst/>
            <a:ahLst/>
            <a:cxnLst/>
            <a:rect l="l" t="t" r="r" b="b"/>
            <a:pathLst>
              <a:path w="11805542" h="11805542">
                <a:moveTo>
                  <a:pt x="0" y="0"/>
                </a:moveTo>
                <a:lnTo>
                  <a:pt x="11805542" y="0"/>
                </a:lnTo>
                <a:lnTo>
                  <a:pt x="11805542" y="11805542"/>
                </a:lnTo>
                <a:lnTo>
                  <a:pt x="0" y="118055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205205" y="4667812"/>
            <a:ext cx="8893252" cy="8315191"/>
          </a:xfrm>
          <a:custGeom>
            <a:avLst/>
            <a:gdLst/>
            <a:ahLst/>
            <a:cxnLst/>
            <a:rect l="l" t="t" r="r" b="b"/>
            <a:pathLst>
              <a:path w="8893252" h="8315191">
                <a:moveTo>
                  <a:pt x="0" y="0"/>
                </a:moveTo>
                <a:lnTo>
                  <a:pt x="8893252" y="0"/>
                </a:lnTo>
                <a:lnTo>
                  <a:pt x="8893252" y="8315190"/>
                </a:lnTo>
                <a:lnTo>
                  <a:pt x="0" y="8315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1365435">
            <a:off x="-3790155" y="-730855"/>
            <a:ext cx="6282382" cy="6378053"/>
          </a:xfrm>
          <a:custGeom>
            <a:avLst/>
            <a:gdLst/>
            <a:ahLst/>
            <a:cxnLst/>
            <a:rect l="l" t="t" r="r" b="b"/>
            <a:pathLst>
              <a:path w="6282382" h="6378053">
                <a:moveTo>
                  <a:pt x="0" y="0"/>
                </a:moveTo>
                <a:lnTo>
                  <a:pt x="6282382" y="0"/>
                </a:lnTo>
                <a:lnTo>
                  <a:pt x="6282382" y="6378053"/>
                </a:lnTo>
                <a:lnTo>
                  <a:pt x="0" y="63780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4242020" y="942975"/>
            <a:ext cx="9456319" cy="71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0"/>
              </a:lnSpc>
            </a:pPr>
            <a:r>
              <a:rPr lang="en-US" sz="4136">
                <a:solidFill>
                  <a:srgbClr val="FFFFFF"/>
                </a:solidFill>
                <a:latin typeface="Neue Machina Ultra-Bold"/>
              </a:rPr>
              <a:t>NF 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47484" y="1734713"/>
            <a:ext cx="15111872" cy="406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Kožní léze- skvrny café au lait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Kožní nádory - podkožní fibromy v průběhu perif. nervů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Lischovy noduly na duhovce 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Makrocefalie, malá postava, skoliosa, vady srdce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Bolesti hlavy , kognitivní poruchy</a:t>
            </a:r>
          </a:p>
          <a:p>
            <a:pPr marL="716772" lvl="1" indent="-358386">
              <a:lnSpc>
                <a:spcPts val="4647"/>
              </a:lnSpc>
              <a:buFont typeface="Arial"/>
              <a:buChar char="•"/>
            </a:pPr>
            <a:r>
              <a:rPr lang="en-US" sz="3319">
                <a:solidFill>
                  <a:srgbClr val="FFFFFF"/>
                </a:solidFill>
                <a:latin typeface="Montserrat"/>
              </a:rPr>
              <a:t>MR obraz- malá ložiska zvýšeného signálu – klinicky asymptomatické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8392248" y="5377624"/>
            <a:ext cx="2962537" cy="3405214"/>
          </a:xfrm>
          <a:custGeom>
            <a:avLst/>
            <a:gdLst/>
            <a:ahLst/>
            <a:cxnLst/>
            <a:rect l="l" t="t" r="r" b="b"/>
            <a:pathLst>
              <a:path w="2962537" h="3405214">
                <a:moveTo>
                  <a:pt x="2962537" y="0"/>
                </a:moveTo>
                <a:lnTo>
                  <a:pt x="0" y="0"/>
                </a:lnTo>
                <a:lnTo>
                  <a:pt x="0" y="3405215"/>
                </a:lnTo>
                <a:lnTo>
                  <a:pt x="2962537" y="3405215"/>
                </a:lnTo>
                <a:lnTo>
                  <a:pt x="296253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3362858">
            <a:off x="1758551" y="6309800"/>
            <a:ext cx="2049324" cy="2137496"/>
          </a:xfrm>
          <a:custGeom>
            <a:avLst/>
            <a:gdLst/>
            <a:ahLst/>
            <a:cxnLst/>
            <a:rect l="l" t="t" r="r" b="b"/>
            <a:pathLst>
              <a:path w="2049324" h="2137496">
                <a:moveTo>
                  <a:pt x="0" y="0"/>
                </a:moveTo>
                <a:lnTo>
                  <a:pt x="2049325" y="0"/>
                </a:lnTo>
                <a:lnTo>
                  <a:pt x="2049325" y="2137496"/>
                </a:lnTo>
                <a:lnTo>
                  <a:pt x="0" y="21374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71137" y="594816"/>
            <a:ext cx="7465233" cy="7465233"/>
          </a:xfrm>
          <a:custGeom>
            <a:avLst/>
            <a:gdLst/>
            <a:ahLst/>
            <a:cxnLst/>
            <a:rect l="l" t="t" r="r" b="b"/>
            <a:pathLst>
              <a:path w="7465233" h="7465233">
                <a:moveTo>
                  <a:pt x="0" y="0"/>
                </a:moveTo>
                <a:lnTo>
                  <a:pt x="7465233" y="0"/>
                </a:lnTo>
                <a:lnTo>
                  <a:pt x="7465233" y="7465233"/>
                </a:lnTo>
                <a:lnTo>
                  <a:pt x="0" y="746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571164" y="3973154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24964" y="4105113"/>
            <a:ext cx="11475480" cy="11475480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00845" y="1526033"/>
            <a:ext cx="13886310" cy="148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spc="-187">
                <a:solidFill>
                  <a:srgbClr val="FFFFFF"/>
                </a:solidFill>
                <a:latin typeface="Neue Machina Ultra-Bold"/>
              </a:rPr>
              <a:t>Neurofibromatosa – cafe au lait, fibromy </a:t>
            </a:r>
          </a:p>
          <a:p>
            <a:pPr algn="ctr">
              <a:lnSpc>
                <a:spcPts val="2520"/>
              </a:lnSpc>
            </a:pPr>
            <a:r>
              <a:rPr lang="en-US" sz="1800" u="sng" spc="-70">
                <a:solidFill>
                  <a:srgbClr val="FFFFFF"/>
                </a:solidFill>
                <a:latin typeface="Neue Machina Ultra-Bold"/>
                <a:hlinkClick r:id="rId6" tooltip="https://behealthis.com/"/>
              </a:rPr>
              <a:t>behealthis.com</a:t>
            </a:r>
          </a:p>
          <a:p>
            <a:pPr algn="ctr">
              <a:lnSpc>
                <a:spcPts val="2520"/>
              </a:lnSpc>
            </a:pPr>
            <a:endParaRPr lang="en-US" sz="1800" u="sng" spc="-70">
              <a:solidFill>
                <a:srgbClr val="FFFFFF"/>
              </a:solidFill>
              <a:latin typeface="Neue Machina Ultra-Bold"/>
              <a:hlinkClick r:id="rId6" tooltip="https://behealthis.com/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195193" y="-4864633"/>
            <a:ext cx="9729266" cy="9729266"/>
          </a:xfrm>
          <a:custGeom>
            <a:avLst/>
            <a:gdLst/>
            <a:ahLst/>
            <a:cxnLst/>
            <a:rect l="l" t="t" r="r" b="b"/>
            <a:pathLst>
              <a:path w="9729266" h="9729266">
                <a:moveTo>
                  <a:pt x="0" y="0"/>
                </a:moveTo>
                <a:lnTo>
                  <a:pt x="9729267" y="0"/>
                </a:lnTo>
                <a:lnTo>
                  <a:pt x="9729267" y="9729266"/>
                </a:lnTo>
                <a:lnTo>
                  <a:pt x="0" y="972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10344677">
            <a:off x="-877637" y="-716602"/>
            <a:ext cx="4140717" cy="2443023"/>
          </a:xfrm>
          <a:custGeom>
            <a:avLst/>
            <a:gdLst/>
            <a:ahLst/>
            <a:cxnLst/>
            <a:rect l="l" t="t" r="r" b="b"/>
            <a:pathLst>
              <a:path w="4140717" h="2443023">
                <a:moveTo>
                  <a:pt x="0" y="0"/>
                </a:moveTo>
                <a:lnTo>
                  <a:pt x="4140716" y="0"/>
                </a:lnTo>
                <a:lnTo>
                  <a:pt x="4140716" y="2443023"/>
                </a:lnTo>
                <a:lnTo>
                  <a:pt x="0" y="2443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788974" y="1621283"/>
            <a:ext cx="5382042" cy="5628279"/>
          </a:xfrm>
          <a:custGeom>
            <a:avLst/>
            <a:gdLst/>
            <a:ahLst/>
            <a:cxnLst/>
            <a:rect l="l" t="t" r="r" b="b"/>
            <a:pathLst>
              <a:path w="5382042" h="5628279">
                <a:moveTo>
                  <a:pt x="0" y="0"/>
                </a:moveTo>
                <a:lnTo>
                  <a:pt x="5382042" y="0"/>
                </a:lnTo>
                <a:lnTo>
                  <a:pt x="5382042" y="5628279"/>
                </a:lnTo>
                <a:lnTo>
                  <a:pt x="0" y="56282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5785757" y="5904254"/>
            <a:ext cx="6716487" cy="6708091"/>
          </a:xfrm>
          <a:custGeom>
            <a:avLst/>
            <a:gdLst/>
            <a:ahLst/>
            <a:cxnLst/>
            <a:rect l="l" t="t" r="r" b="b"/>
            <a:pathLst>
              <a:path w="6716487" h="6708091">
                <a:moveTo>
                  <a:pt x="0" y="0"/>
                </a:moveTo>
                <a:lnTo>
                  <a:pt x="6716486" y="0"/>
                </a:lnTo>
                <a:lnTo>
                  <a:pt x="6716486" y="6708092"/>
                </a:lnTo>
                <a:lnTo>
                  <a:pt x="0" y="67080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947969" y="4435422"/>
            <a:ext cx="5246391" cy="5246370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0048" r="-2004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547678" y="4105113"/>
            <a:ext cx="4152765" cy="4152749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92563" t="-16436" r="-96020" b="-178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71137" y="594816"/>
            <a:ext cx="7465233" cy="7465233"/>
          </a:xfrm>
          <a:custGeom>
            <a:avLst/>
            <a:gdLst/>
            <a:ahLst/>
            <a:cxnLst/>
            <a:rect l="l" t="t" r="r" b="b"/>
            <a:pathLst>
              <a:path w="7465233" h="7465233">
                <a:moveTo>
                  <a:pt x="0" y="0"/>
                </a:moveTo>
                <a:lnTo>
                  <a:pt x="7465233" y="0"/>
                </a:lnTo>
                <a:lnTo>
                  <a:pt x="7465233" y="7465233"/>
                </a:lnTo>
                <a:lnTo>
                  <a:pt x="0" y="746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571164" y="3973154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24964" y="4105113"/>
            <a:ext cx="11475480" cy="11475480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00845" y="1526033"/>
            <a:ext cx="13886310" cy="154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spc="-187" dirty="0">
                <a:solidFill>
                  <a:srgbClr val="FFFFFF"/>
                </a:solidFill>
                <a:latin typeface="Neue Machina Ultra-Bold"/>
              </a:rPr>
              <a:t>NF 1- </a:t>
            </a:r>
            <a:r>
              <a:rPr lang="en-US" sz="4800" spc="-187" dirty="0" err="1">
                <a:solidFill>
                  <a:srgbClr val="FFFFFF"/>
                </a:solidFill>
                <a:latin typeface="Neue Machina Ultra-Bold"/>
              </a:rPr>
              <a:t>Lishovy</a:t>
            </a:r>
            <a:r>
              <a:rPr lang="en-US" sz="4800" spc="-187" dirty="0">
                <a:solidFill>
                  <a:srgbClr val="FFFFFF"/>
                </a:solidFill>
                <a:latin typeface="Neue Machina Ultra-Bold"/>
              </a:rPr>
              <a:t> </a:t>
            </a:r>
            <a:r>
              <a:rPr lang="en-US" sz="4800" spc="-187" dirty="0" err="1">
                <a:solidFill>
                  <a:srgbClr val="FFFFFF"/>
                </a:solidFill>
                <a:latin typeface="Neue Machina Ultra-Bold"/>
              </a:rPr>
              <a:t>uzlíky</a:t>
            </a:r>
            <a:r>
              <a:rPr lang="en-US" sz="4800" spc="-187" dirty="0">
                <a:solidFill>
                  <a:srgbClr val="FFFFFF"/>
                </a:solidFill>
                <a:latin typeface="Neue Machina Ultra-Bold"/>
              </a:rPr>
              <a:t>, MR</a:t>
            </a:r>
          </a:p>
          <a:p>
            <a:pPr algn="ctr">
              <a:lnSpc>
                <a:spcPts val="2940"/>
              </a:lnSpc>
            </a:pPr>
            <a:r>
              <a:rPr lang="en-US" sz="1000" u="sng" spc="-81" dirty="0">
                <a:solidFill>
                  <a:srgbClr val="FFFFFF"/>
                </a:solidFill>
                <a:latin typeface="Neue Machina Ultra-Bold"/>
                <a:hlinkClick r:id="rId6" tooltip="https://prolekare.cz/"/>
              </a:rPr>
              <a:t>prolekare.cz</a:t>
            </a:r>
            <a:r>
              <a:rPr lang="en-US" sz="1000" spc="-81" dirty="0">
                <a:solidFill>
                  <a:srgbClr val="FFFFFF"/>
                </a:solidFill>
                <a:latin typeface="Neue Machina Ultra-Bold"/>
              </a:rPr>
              <a:t> </a:t>
            </a:r>
          </a:p>
          <a:p>
            <a:pPr algn="ctr">
              <a:lnSpc>
                <a:spcPts val="2520"/>
              </a:lnSpc>
            </a:pPr>
            <a:endParaRPr lang="en-US" sz="2100" spc="-81" dirty="0">
              <a:solidFill>
                <a:srgbClr val="FFFFFF"/>
              </a:solidFill>
              <a:latin typeface="Neue Machina Ultra-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195193" y="-4864633"/>
            <a:ext cx="9729266" cy="9729266"/>
          </a:xfrm>
          <a:custGeom>
            <a:avLst/>
            <a:gdLst/>
            <a:ahLst/>
            <a:cxnLst/>
            <a:rect l="l" t="t" r="r" b="b"/>
            <a:pathLst>
              <a:path w="9729266" h="9729266">
                <a:moveTo>
                  <a:pt x="0" y="0"/>
                </a:moveTo>
                <a:lnTo>
                  <a:pt x="9729267" y="0"/>
                </a:lnTo>
                <a:lnTo>
                  <a:pt x="9729267" y="9729266"/>
                </a:lnTo>
                <a:lnTo>
                  <a:pt x="0" y="972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10344677">
            <a:off x="-877637" y="-716602"/>
            <a:ext cx="4140717" cy="2443023"/>
          </a:xfrm>
          <a:custGeom>
            <a:avLst/>
            <a:gdLst/>
            <a:ahLst/>
            <a:cxnLst/>
            <a:rect l="l" t="t" r="r" b="b"/>
            <a:pathLst>
              <a:path w="4140717" h="2443023">
                <a:moveTo>
                  <a:pt x="0" y="0"/>
                </a:moveTo>
                <a:lnTo>
                  <a:pt x="4140716" y="0"/>
                </a:lnTo>
                <a:lnTo>
                  <a:pt x="4140716" y="2443023"/>
                </a:lnTo>
                <a:lnTo>
                  <a:pt x="0" y="2443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788974" y="1621283"/>
            <a:ext cx="5382042" cy="5628279"/>
          </a:xfrm>
          <a:custGeom>
            <a:avLst/>
            <a:gdLst/>
            <a:ahLst/>
            <a:cxnLst/>
            <a:rect l="l" t="t" r="r" b="b"/>
            <a:pathLst>
              <a:path w="5382042" h="5628279">
                <a:moveTo>
                  <a:pt x="0" y="0"/>
                </a:moveTo>
                <a:lnTo>
                  <a:pt x="5382042" y="0"/>
                </a:lnTo>
                <a:lnTo>
                  <a:pt x="5382042" y="5628279"/>
                </a:lnTo>
                <a:lnTo>
                  <a:pt x="0" y="56282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5785757" y="5904254"/>
            <a:ext cx="6716487" cy="6708091"/>
          </a:xfrm>
          <a:custGeom>
            <a:avLst/>
            <a:gdLst/>
            <a:ahLst/>
            <a:cxnLst/>
            <a:rect l="l" t="t" r="r" b="b"/>
            <a:pathLst>
              <a:path w="6716487" h="6708091">
                <a:moveTo>
                  <a:pt x="0" y="0"/>
                </a:moveTo>
                <a:lnTo>
                  <a:pt x="6716486" y="0"/>
                </a:lnTo>
                <a:lnTo>
                  <a:pt x="6716486" y="6708092"/>
                </a:lnTo>
                <a:lnTo>
                  <a:pt x="0" y="67080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269379" y="2758960"/>
            <a:ext cx="4211364" cy="4211347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3855" r="-2460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370999" y="6424892"/>
            <a:ext cx="3417975" cy="3417961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t="-11425" b="-1142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71137" y="594816"/>
            <a:ext cx="7465233" cy="7465233"/>
          </a:xfrm>
          <a:custGeom>
            <a:avLst/>
            <a:gdLst/>
            <a:ahLst/>
            <a:cxnLst/>
            <a:rect l="l" t="t" r="r" b="b"/>
            <a:pathLst>
              <a:path w="7465233" h="7465233">
                <a:moveTo>
                  <a:pt x="0" y="0"/>
                </a:moveTo>
                <a:lnTo>
                  <a:pt x="7465233" y="0"/>
                </a:lnTo>
                <a:lnTo>
                  <a:pt x="7465233" y="7465233"/>
                </a:lnTo>
                <a:lnTo>
                  <a:pt x="0" y="746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571164" y="3973154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24964" y="4105113"/>
            <a:ext cx="11475480" cy="11475480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00845" y="1526033"/>
            <a:ext cx="13886310" cy="130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spc="-187">
                <a:solidFill>
                  <a:srgbClr val="FFFFFF"/>
                </a:solidFill>
                <a:latin typeface="Neue Machina Ultra-Bold"/>
              </a:rPr>
              <a:t>TS-hamartom</a:t>
            </a:r>
          </a:p>
          <a:p>
            <a:pPr algn="ctr">
              <a:lnSpc>
                <a:spcPts val="1960"/>
              </a:lnSpc>
            </a:pPr>
            <a:r>
              <a:rPr lang="en-US" sz="1400" u="sng" spc="-54">
                <a:solidFill>
                  <a:srgbClr val="FFFFFF"/>
                </a:solidFill>
                <a:latin typeface="Neue Machina Ultra-Bold"/>
                <a:hlinkClick r:id="rId6" tooltip="https://prolekare.cz/"/>
              </a:rPr>
              <a:t>Seidel Zdenek, Grada publishing, 2014, ISBN 978-80-247-4546-6 str 292, obr. 1.9.1.c</a:t>
            </a:r>
          </a:p>
          <a:p>
            <a:pPr algn="ctr">
              <a:lnSpc>
                <a:spcPts val="1540"/>
              </a:lnSpc>
            </a:pPr>
            <a:endParaRPr lang="en-US" sz="1400" u="sng" spc="-54">
              <a:solidFill>
                <a:srgbClr val="FFFFFF"/>
              </a:solidFill>
              <a:latin typeface="Neue Machina Ultra-Bold"/>
              <a:hlinkClick r:id="rId6" tooltip="https://prolekare.cz/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195193" y="-4864633"/>
            <a:ext cx="9729266" cy="9729266"/>
          </a:xfrm>
          <a:custGeom>
            <a:avLst/>
            <a:gdLst/>
            <a:ahLst/>
            <a:cxnLst/>
            <a:rect l="l" t="t" r="r" b="b"/>
            <a:pathLst>
              <a:path w="9729266" h="9729266">
                <a:moveTo>
                  <a:pt x="0" y="0"/>
                </a:moveTo>
                <a:lnTo>
                  <a:pt x="9729267" y="0"/>
                </a:lnTo>
                <a:lnTo>
                  <a:pt x="9729267" y="9729266"/>
                </a:lnTo>
                <a:lnTo>
                  <a:pt x="0" y="972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rot="10344677">
            <a:off x="-877637" y="-716602"/>
            <a:ext cx="4140717" cy="2443023"/>
          </a:xfrm>
          <a:custGeom>
            <a:avLst/>
            <a:gdLst/>
            <a:ahLst/>
            <a:cxnLst/>
            <a:rect l="l" t="t" r="r" b="b"/>
            <a:pathLst>
              <a:path w="4140717" h="2443023">
                <a:moveTo>
                  <a:pt x="0" y="0"/>
                </a:moveTo>
                <a:lnTo>
                  <a:pt x="4140716" y="0"/>
                </a:lnTo>
                <a:lnTo>
                  <a:pt x="4140716" y="2443023"/>
                </a:lnTo>
                <a:lnTo>
                  <a:pt x="0" y="2443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788974" y="1621283"/>
            <a:ext cx="5382042" cy="5628279"/>
          </a:xfrm>
          <a:custGeom>
            <a:avLst/>
            <a:gdLst/>
            <a:ahLst/>
            <a:cxnLst/>
            <a:rect l="l" t="t" r="r" b="b"/>
            <a:pathLst>
              <a:path w="5382042" h="5628279">
                <a:moveTo>
                  <a:pt x="0" y="0"/>
                </a:moveTo>
                <a:lnTo>
                  <a:pt x="5382042" y="0"/>
                </a:lnTo>
                <a:lnTo>
                  <a:pt x="5382042" y="5628279"/>
                </a:lnTo>
                <a:lnTo>
                  <a:pt x="0" y="56282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5785757" y="5904254"/>
            <a:ext cx="6716487" cy="6708091"/>
          </a:xfrm>
          <a:custGeom>
            <a:avLst/>
            <a:gdLst/>
            <a:ahLst/>
            <a:cxnLst/>
            <a:rect l="l" t="t" r="r" b="b"/>
            <a:pathLst>
              <a:path w="6716487" h="6708091">
                <a:moveTo>
                  <a:pt x="0" y="0"/>
                </a:moveTo>
                <a:lnTo>
                  <a:pt x="6716486" y="0"/>
                </a:lnTo>
                <a:lnTo>
                  <a:pt x="6716486" y="6708092"/>
                </a:lnTo>
                <a:lnTo>
                  <a:pt x="0" y="67080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759773" y="3296225"/>
            <a:ext cx="4211364" cy="4211347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567" r="-56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71137" y="594816"/>
            <a:ext cx="7465233" cy="7465233"/>
          </a:xfrm>
          <a:custGeom>
            <a:avLst/>
            <a:gdLst/>
            <a:ahLst/>
            <a:cxnLst/>
            <a:rect l="l" t="t" r="r" b="b"/>
            <a:pathLst>
              <a:path w="7465233" h="7465233">
                <a:moveTo>
                  <a:pt x="0" y="0"/>
                </a:moveTo>
                <a:lnTo>
                  <a:pt x="7465233" y="0"/>
                </a:lnTo>
                <a:lnTo>
                  <a:pt x="7465233" y="7465233"/>
                </a:lnTo>
                <a:lnTo>
                  <a:pt x="0" y="746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571164" y="3973154"/>
            <a:ext cx="9218676" cy="9218676"/>
          </a:xfrm>
          <a:custGeom>
            <a:avLst/>
            <a:gdLst/>
            <a:ahLst/>
            <a:cxnLst/>
            <a:rect l="l" t="t" r="r" b="b"/>
            <a:pathLst>
              <a:path w="9218676" h="9218676">
                <a:moveTo>
                  <a:pt x="0" y="0"/>
                </a:moveTo>
                <a:lnTo>
                  <a:pt x="9218676" y="0"/>
                </a:lnTo>
                <a:lnTo>
                  <a:pt x="9218676" y="9218676"/>
                </a:lnTo>
                <a:lnTo>
                  <a:pt x="0" y="9218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24964" y="4105113"/>
            <a:ext cx="11475480" cy="11475480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00845" y="1526033"/>
            <a:ext cx="1388631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eue Machina Ultra-Bold"/>
              </a:rPr>
              <a:t>NF1- plexiformní neurofibrom kořene C1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00845" y="2580142"/>
            <a:ext cx="1388631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Neue Machina Ultra-Bold"/>
              </a:rPr>
              <a:t>Seidel Zdenek, Grada publishing, 2014, ISBN 978-80-247-4546-6 str 292, obr. 1.9.1.a</a:t>
            </a:r>
          </a:p>
        </p:txBody>
      </p:sp>
      <p:sp>
        <p:nvSpPr>
          <p:cNvPr id="8" name="Freeform 8"/>
          <p:cNvSpPr/>
          <p:nvPr/>
        </p:nvSpPr>
        <p:spPr>
          <a:xfrm>
            <a:off x="-4195193" y="-4864633"/>
            <a:ext cx="9729266" cy="9729266"/>
          </a:xfrm>
          <a:custGeom>
            <a:avLst/>
            <a:gdLst/>
            <a:ahLst/>
            <a:cxnLst/>
            <a:rect l="l" t="t" r="r" b="b"/>
            <a:pathLst>
              <a:path w="9729266" h="9729266">
                <a:moveTo>
                  <a:pt x="0" y="0"/>
                </a:moveTo>
                <a:lnTo>
                  <a:pt x="9729267" y="0"/>
                </a:lnTo>
                <a:lnTo>
                  <a:pt x="9729267" y="9729266"/>
                </a:lnTo>
                <a:lnTo>
                  <a:pt x="0" y="972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10344677">
            <a:off x="-877637" y="-716602"/>
            <a:ext cx="4140717" cy="2443023"/>
          </a:xfrm>
          <a:custGeom>
            <a:avLst/>
            <a:gdLst/>
            <a:ahLst/>
            <a:cxnLst/>
            <a:rect l="l" t="t" r="r" b="b"/>
            <a:pathLst>
              <a:path w="4140717" h="2443023">
                <a:moveTo>
                  <a:pt x="0" y="0"/>
                </a:moveTo>
                <a:lnTo>
                  <a:pt x="4140716" y="0"/>
                </a:lnTo>
                <a:lnTo>
                  <a:pt x="4140716" y="2443023"/>
                </a:lnTo>
                <a:lnTo>
                  <a:pt x="0" y="24430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5788974" y="1621283"/>
            <a:ext cx="5382042" cy="5628279"/>
          </a:xfrm>
          <a:custGeom>
            <a:avLst/>
            <a:gdLst/>
            <a:ahLst/>
            <a:cxnLst/>
            <a:rect l="l" t="t" r="r" b="b"/>
            <a:pathLst>
              <a:path w="5382042" h="5628279">
                <a:moveTo>
                  <a:pt x="0" y="0"/>
                </a:moveTo>
                <a:lnTo>
                  <a:pt x="5382042" y="0"/>
                </a:lnTo>
                <a:lnTo>
                  <a:pt x="5382042" y="5628279"/>
                </a:lnTo>
                <a:lnTo>
                  <a:pt x="0" y="56282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5785757" y="5904254"/>
            <a:ext cx="6716487" cy="6708091"/>
          </a:xfrm>
          <a:custGeom>
            <a:avLst/>
            <a:gdLst/>
            <a:ahLst/>
            <a:cxnLst/>
            <a:rect l="l" t="t" r="r" b="b"/>
            <a:pathLst>
              <a:path w="6716487" h="6708091">
                <a:moveTo>
                  <a:pt x="0" y="0"/>
                </a:moveTo>
                <a:lnTo>
                  <a:pt x="6716486" y="0"/>
                </a:lnTo>
                <a:lnTo>
                  <a:pt x="6716486" y="6708092"/>
                </a:lnTo>
                <a:lnTo>
                  <a:pt x="0" y="6708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577610" y="5476889"/>
            <a:ext cx="4211364" cy="4211347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730" r="-73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698</Words>
  <Application>Microsoft Office PowerPoint</Application>
  <PresentationFormat>Vlastní</PresentationFormat>
  <Paragraphs>96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Open Sans</vt:lpstr>
      <vt:lpstr>Neue Machina Ultra-Bold</vt:lpstr>
      <vt:lpstr>Montserrat</vt:lpstr>
      <vt:lpstr>Calibri</vt:lpstr>
      <vt:lpstr>Arial</vt:lpstr>
      <vt:lpstr>Montserrat Medium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Fakomatózy- neurokutánní syndromy</dc:title>
  <cp:lastModifiedBy>Renáa Slana</cp:lastModifiedBy>
  <cp:revision>6</cp:revision>
  <dcterms:created xsi:type="dcterms:W3CDTF">2006-08-16T00:00:00Z</dcterms:created>
  <dcterms:modified xsi:type="dcterms:W3CDTF">2023-10-17T19:02:49Z</dcterms:modified>
  <dc:identifier>DAFqqcZaE-w</dc:identifier>
</cp:coreProperties>
</file>