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Inter Bold" panose="020B0604020202020204" charset="0"/>
      <p:regular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The Seasons" panose="020B0604020202020204" charset="-18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6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769684" y="4246206"/>
            <a:ext cx="3327397" cy="1663699"/>
          </a:xfrm>
          <a:custGeom>
            <a:avLst/>
            <a:gdLst/>
            <a:ahLst/>
            <a:cxnLst/>
            <a:rect l="l" t="t" r="r" b="b"/>
            <a:pathLst>
              <a:path w="3327397" h="1663699">
                <a:moveTo>
                  <a:pt x="3327397" y="1663698"/>
                </a:moveTo>
                <a:lnTo>
                  <a:pt x="0" y="1663698"/>
                </a:lnTo>
                <a:lnTo>
                  <a:pt x="0" y="0"/>
                </a:lnTo>
                <a:lnTo>
                  <a:pt x="3327397" y="0"/>
                </a:lnTo>
                <a:lnTo>
                  <a:pt x="3327397" y="16636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20097" y="2339898"/>
            <a:ext cx="5957459" cy="2664609"/>
          </a:xfrm>
          <a:custGeom>
            <a:avLst/>
            <a:gdLst/>
            <a:ahLst/>
            <a:cxnLst/>
            <a:rect l="l" t="t" r="r" b="b"/>
            <a:pathLst>
              <a:path w="5957459" h="2664609">
                <a:moveTo>
                  <a:pt x="0" y="0"/>
                </a:moveTo>
                <a:lnTo>
                  <a:pt x="5957458" y="0"/>
                </a:lnTo>
                <a:lnTo>
                  <a:pt x="5957458" y="2664609"/>
                </a:lnTo>
                <a:lnTo>
                  <a:pt x="0" y="2664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20097" y="5282493"/>
            <a:ext cx="5957459" cy="2664609"/>
          </a:xfrm>
          <a:custGeom>
            <a:avLst/>
            <a:gdLst/>
            <a:ahLst/>
            <a:cxnLst/>
            <a:rect l="l" t="t" r="r" b="b"/>
            <a:pathLst>
              <a:path w="5957459" h="2664609">
                <a:moveTo>
                  <a:pt x="0" y="0"/>
                </a:moveTo>
                <a:lnTo>
                  <a:pt x="5957458" y="0"/>
                </a:lnTo>
                <a:lnTo>
                  <a:pt x="5957458" y="2664609"/>
                </a:lnTo>
                <a:lnTo>
                  <a:pt x="0" y="2664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151697" y="2464091"/>
            <a:ext cx="2416234" cy="241622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8888" r="-38888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433903" y="5401955"/>
            <a:ext cx="2416234" cy="2416224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4999" r="-2499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7367385" y="2585273"/>
            <a:ext cx="11688731" cy="5116454"/>
            <a:chOff x="0" y="0"/>
            <a:chExt cx="3134705" cy="13721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5975" cy="1372140"/>
            </a:xfrm>
            <a:custGeom>
              <a:avLst/>
              <a:gdLst/>
              <a:ahLst/>
              <a:cxnLst/>
              <a:rect l="l" t="t" r="r" b="b"/>
              <a:pathLst>
                <a:path w="3135975" h="1372140">
                  <a:moveTo>
                    <a:pt x="2582255" y="1372140"/>
                  </a:moveTo>
                  <a:lnTo>
                    <a:pt x="553720" y="1372140"/>
                  </a:lnTo>
                  <a:cubicBezTo>
                    <a:pt x="247650" y="1372140"/>
                    <a:pt x="0" y="1064982"/>
                    <a:pt x="0" y="686882"/>
                  </a:cubicBezTo>
                  <a:cubicBezTo>
                    <a:pt x="0" y="307206"/>
                    <a:pt x="247650" y="0"/>
                    <a:pt x="553720" y="0"/>
                  </a:cubicBezTo>
                  <a:lnTo>
                    <a:pt x="2582255" y="0"/>
                  </a:lnTo>
                  <a:cubicBezTo>
                    <a:pt x="2888325" y="0"/>
                    <a:pt x="3135975" y="307206"/>
                    <a:pt x="3135975" y="686882"/>
                  </a:cubicBezTo>
                  <a:cubicBezTo>
                    <a:pt x="3134705" y="1064982"/>
                    <a:pt x="2887055" y="1372140"/>
                    <a:pt x="2582255" y="137214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3727112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024352" y="999403"/>
            <a:ext cx="1258344" cy="125834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1B29A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5913498" y="3481154"/>
            <a:ext cx="2625355" cy="82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70"/>
              </a:lnSpc>
              <a:spcBef>
                <a:spcPct val="0"/>
              </a:spcBef>
            </a:pPr>
            <a:r>
              <a:rPr lang="en-US" sz="2920">
                <a:solidFill>
                  <a:srgbClr val="FFFFFF"/>
                </a:solidFill>
                <a:latin typeface="Open Sans"/>
              </a:rPr>
              <a:t>MUDr. Renata Slaná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47658" y="3529817"/>
            <a:ext cx="4232900" cy="268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64"/>
              </a:lnSpc>
            </a:pPr>
            <a:r>
              <a:rPr lang="en-US" sz="6964">
                <a:solidFill>
                  <a:srgbClr val="12131B"/>
                </a:solidFill>
                <a:latin typeface="The Seasons"/>
              </a:rPr>
              <a:t>Neurodiagnostické metody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709760" y="0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4085732" y="2042866"/>
                </a:moveTo>
                <a:lnTo>
                  <a:pt x="0" y="2042866"/>
                </a:lnTo>
                <a:lnTo>
                  <a:pt x="0" y="0"/>
                </a:lnTo>
                <a:lnTo>
                  <a:pt x="4085732" y="0"/>
                </a:lnTo>
                <a:lnTo>
                  <a:pt x="4085732" y="20428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4002" y="8919759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47530" y="-2084537"/>
            <a:ext cx="5298676" cy="10314115"/>
            <a:chOff x="0" y="0"/>
            <a:chExt cx="2354580" cy="4583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583298"/>
            </a:xfrm>
            <a:custGeom>
              <a:avLst/>
              <a:gdLst/>
              <a:ahLst/>
              <a:cxnLst/>
              <a:rect l="l" t="t" r="r" b="b"/>
              <a:pathLst>
                <a:path w="2353310" h="4583298">
                  <a:moveTo>
                    <a:pt x="784860" y="4515988"/>
                  </a:moveTo>
                  <a:cubicBezTo>
                    <a:pt x="905510" y="4556628"/>
                    <a:pt x="1042670" y="4583298"/>
                    <a:pt x="1177290" y="4583298"/>
                  </a:cubicBezTo>
                  <a:cubicBezTo>
                    <a:pt x="1311910" y="4583298"/>
                    <a:pt x="1441450" y="4560438"/>
                    <a:pt x="1560830" y="4519798"/>
                  </a:cubicBezTo>
                  <a:cubicBezTo>
                    <a:pt x="1563370" y="4518528"/>
                    <a:pt x="1565910" y="4518528"/>
                    <a:pt x="1568450" y="4517258"/>
                  </a:cubicBezTo>
                  <a:cubicBezTo>
                    <a:pt x="2016760" y="4354698"/>
                    <a:pt x="2346960" y="3925438"/>
                    <a:pt x="2353310" y="341851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15924"/>
                  </a:lnTo>
                  <a:cubicBezTo>
                    <a:pt x="6350" y="3927978"/>
                    <a:pt x="331470" y="4357238"/>
                    <a:pt x="784860" y="451598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6" name="Freeform 6"/>
          <p:cNvSpPr/>
          <p:nvPr/>
        </p:nvSpPr>
        <p:spPr>
          <a:xfrm rot="-10800000">
            <a:off x="3484610" y="5790321"/>
            <a:ext cx="1224516" cy="1213802"/>
          </a:xfrm>
          <a:custGeom>
            <a:avLst/>
            <a:gdLst/>
            <a:ahLst/>
            <a:cxnLst/>
            <a:rect l="l" t="t" r="r" b="b"/>
            <a:pathLst>
              <a:path w="1224516" h="1213802">
                <a:moveTo>
                  <a:pt x="0" y="0"/>
                </a:moveTo>
                <a:lnTo>
                  <a:pt x="1224516" y="0"/>
                </a:lnTo>
                <a:lnTo>
                  <a:pt x="1224516" y="1213802"/>
                </a:lnTo>
                <a:lnTo>
                  <a:pt x="0" y="1213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7259300" y="3460979"/>
            <a:ext cx="5072383" cy="9143421"/>
            <a:chOff x="0" y="0"/>
            <a:chExt cx="2354580" cy="4244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054002" y="3855720"/>
            <a:ext cx="460753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4F1DE"/>
                </a:solidFill>
                <a:latin typeface="The Seasons"/>
              </a:rPr>
              <a:t>EMG- elektromyografie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53757" y="4067175"/>
            <a:ext cx="9786633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Choroby periferního motorického neuronu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Rychlost vedení vzruchu periferním nervem 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Kondukční latence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Kvalita nervosvalového přenosu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Elektrická aktivita svalových vláken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1164" y="-2303054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421" y="1079751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728580" y="2880798"/>
            <a:ext cx="712585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EMG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43741" y="5195369"/>
            <a:ext cx="4735382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Zanoření jehlové elektrody do vyšetřovaného svalu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Svalovou aktivitou se generují akční potenciály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Po zesílení se objeví na obrazovce a v reproduktoru</a:t>
            </a:r>
          </a:p>
          <a:p>
            <a:pPr>
              <a:lnSpc>
                <a:spcPts val="4499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1079751"/>
            <a:ext cx="2100700" cy="210069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728580" y="1028700"/>
            <a:ext cx="1258344" cy="125834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728580" y="4379627"/>
            <a:ext cx="3765703" cy="501417"/>
            <a:chOff x="0" y="0"/>
            <a:chExt cx="5020938" cy="668556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028700" y="3551232"/>
            <a:ext cx="2100700" cy="2100692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463962" y="1264308"/>
            <a:ext cx="7809467" cy="7809436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28700" y="6022713"/>
            <a:ext cx="2100700" cy="2100692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76" r="-24976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3133" y="1397642"/>
            <a:ext cx="15049500" cy="8181444"/>
            <a:chOff x="0" y="0"/>
            <a:chExt cx="4036002" cy="21941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37272" cy="2194114"/>
            </a:xfrm>
            <a:custGeom>
              <a:avLst/>
              <a:gdLst/>
              <a:ahLst/>
              <a:cxnLst/>
              <a:rect l="l" t="t" r="r" b="b"/>
              <a:pathLst>
                <a:path w="4037272" h="2194114">
                  <a:moveTo>
                    <a:pt x="3483552" y="2194114"/>
                  </a:moveTo>
                  <a:lnTo>
                    <a:pt x="553720" y="2194114"/>
                  </a:lnTo>
                  <a:cubicBezTo>
                    <a:pt x="247650" y="2194114"/>
                    <a:pt x="0" y="1703050"/>
                    <a:pt x="0" y="1098417"/>
                  </a:cubicBezTo>
                  <a:cubicBezTo>
                    <a:pt x="0" y="491264"/>
                    <a:pt x="247650" y="0"/>
                    <a:pt x="553720" y="0"/>
                  </a:cubicBezTo>
                  <a:lnTo>
                    <a:pt x="3483552" y="0"/>
                  </a:lnTo>
                  <a:cubicBezTo>
                    <a:pt x="3789622" y="0"/>
                    <a:pt x="4037272" y="491264"/>
                    <a:pt x="4037272" y="1098417"/>
                  </a:cubicBezTo>
                  <a:cubicBezTo>
                    <a:pt x="4036002" y="1703050"/>
                    <a:pt x="3788352" y="2194114"/>
                    <a:pt x="3483552" y="2194114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15226169" y="-2020681"/>
            <a:ext cx="8250170" cy="14348932"/>
            <a:chOff x="0" y="0"/>
            <a:chExt cx="2354580" cy="4095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095154"/>
            </a:xfrm>
            <a:custGeom>
              <a:avLst/>
              <a:gdLst/>
              <a:ahLst/>
              <a:cxnLst/>
              <a:rect l="l" t="t" r="r" b="b"/>
              <a:pathLst>
                <a:path w="2353310" h="4095154">
                  <a:moveTo>
                    <a:pt x="784860" y="4027843"/>
                  </a:moveTo>
                  <a:cubicBezTo>
                    <a:pt x="905510" y="4068483"/>
                    <a:pt x="1042670" y="4095154"/>
                    <a:pt x="1177290" y="4095154"/>
                  </a:cubicBezTo>
                  <a:cubicBezTo>
                    <a:pt x="1311910" y="4095154"/>
                    <a:pt x="1441450" y="4072293"/>
                    <a:pt x="1560830" y="4031654"/>
                  </a:cubicBezTo>
                  <a:cubicBezTo>
                    <a:pt x="1563370" y="4030383"/>
                    <a:pt x="1565910" y="4030383"/>
                    <a:pt x="1568450" y="4029113"/>
                  </a:cubicBezTo>
                  <a:cubicBezTo>
                    <a:pt x="2016760" y="3866554"/>
                    <a:pt x="2346960" y="3437293"/>
                    <a:pt x="2353310" y="293187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29657"/>
                  </a:lnTo>
                  <a:cubicBezTo>
                    <a:pt x="6350" y="3439833"/>
                    <a:pt x="331470" y="3869093"/>
                    <a:pt x="784860" y="4027843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3954132" y="584596"/>
            <a:ext cx="6102274" cy="9138378"/>
            <a:chOff x="0" y="0"/>
            <a:chExt cx="2354580" cy="3526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3526070"/>
            </a:xfrm>
            <a:custGeom>
              <a:avLst/>
              <a:gdLst/>
              <a:ahLst/>
              <a:cxnLst/>
              <a:rect l="l" t="t" r="r" b="b"/>
              <a:pathLst>
                <a:path w="2353310" h="3526070">
                  <a:moveTo>
                    <a:pt x="784860" y="3458760"/>
                  </a:moveTo>
                  <a:cubicBezTo>
                    <a:pt x="905510" y="3499400"/>
                    <a:pt x="1042670" y="3526070"/>
                    <a:pt x="1177290" y="3526070"/>
                  </a:cubicBezTo>
                  <a:cubicBezTo>
                    <a:pt x="1311910" y="3526070"/>
                    <a:pt x="1441450" y="3503210"/>
                    <a:pt x="1560830" y="3462570"/>
                  </a:cubicBezTo>
                  <a:cubicBezTo>
                    <a:pt x="1563370" y="3461300"/>
                    <a:pt x="1565910" y="3461300"/>
                    <a:pt x="1568450" y="3460030"/>
                  </a:cubicBezTo>
                  <a:cubicBezTo>
                    <a:pt x="2016760" y="3297470"/>
                    <a:pt x="2346960" y="2868210"/>
                    <a:pt x="2353310" y="236453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362762"/>
                  </a:lnTo>
                  <a:cubicBezTo>
                    <a:pt x="6350" y="2870750"/>
                    <a:pt x="331470" y="3300009"/>
                    <a:pt x="784860" y="3458759"/>
                  </a:cubicBezTo>
                  <a:close/>
                </a:path>
              </a:pathLst>
            </a:custGeom>
            <a:solidFill>
              <a:srgbClr val="81B29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658029" y="8147772"/>
            <a:ext cx="6005854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99"/>
              </a:lnSpc>
            </a:pPr>
            <a:r>
              <a:rPr lang="en-US" sz="999">
                <a:solidFill>
                  <a:srgbClr val="F4F1DE"/>
                </a:solidFill>
                <a:latin typeface="Open Sans"/>
              </a:rPr>
              <a:t>Kršek Pavel, Základy dětské neurologie, Galén, 2021, ISBN 978-80-7492-510-8, str. 38, obr. 2.9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02070" y="4618391"/>
            <a:ext cx="885228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EMG</a:t>
            </a:r>
          </a:p>
        </p:txBody>
      </p:sp>
      <p:sp>
        <p:nvSpPr>
          <p:cNvPr id="10" name="Freeform 10"/>
          <p:cNvSpPr/>
          <p:nvPr/>
        </p:nvSpPr>
        <p:spPr>
          <a:xfrm>
            <a:off x="3103286" y="2234559"/>
            <a:ext cx="7336662" cy="5838451"/>
          </a:xfrm>
          <a:custGeom>
            <a:avLst/>
            <a:gdLst/>
            <a:ahLst/>
            <a:cxnLst/>
            <a:rect l="l" t="t" r="r" b="b"/>
            <a:pathLst>
              <a:path w="7336662" h="5838451">
                <a:moveTo>
                  <a:pt x="0" y="0"/>
                </a:moveTo>
                <a:lnTo>
                  <a:pt x="7336662" y="0"/>
                </a:lnTo>
                <a:lnTo>
                  <a:pt x="7336662" y="5838451"/>
                </a:lnTo>
                <a:lnTo>
                  <a:pt x="0" y="58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Evokované potenciály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2959" y="5230492"/>
            <a:ext cx="8898147" cy="408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>
              <a:lnSpc>
                <a:spcPts val="3600"/>
              </a:lnSpc>
              <a:buFont typeface="Arial"/>
              <a:buChar char="•"/>
            </a:pPr>
            <a:r>
              <a:rPr lang="en-US" sz="2000">
                <a:solidFill>
                  <a:srgbClr val="F2EDDB"/>
                </a:solidFill>
                <a:latin typeface="Open Sans"/>
              </a:rPr>
              <a:t>Elektrické odpovědi, které vznikají v nervové tkáni v důsledku vhodného podnětu 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somatosenzorického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somatomotorického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zrakového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sluchového </a:t>
            </a:r>
          </a:p>
          <a:p>
            <a:pPr marL="431802" lvl="1" indent="-215901">
              <a:lnSpc>
                <a:spcPts val="3600"/>
              </a:lnSpc>
              <a:buFont typeface="Arial"/>
              <a:buChar char="•"/>
            </a:pPr>
            <a:r>
              <a:rPr lang="en-US" sz="2000">
                <a:solidFill>
                  <a:srgbClr val="F2EDDB"/>
                </a:solidFill>
                <a:latin typeface="Open Sans"/>
              </a:rPr>
              <a:t>Zaznamenaná aktivita má specifický tvar vln, který se charakteristicky mění při různých chorobách</a:t>
            </a:r>
          </a:p>
          <a:p>
            <a:pPr>
              <a:lnSpc>
                <a:spcPts val="3600"/>
              </a:lnSpc>
            </a:pPr>
            <a:endParaRPr lang="en-US" sz="2000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028700" y="1047750"/>
            <a:ext cx="3020829" cy="24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16"/>
              </a:lnSpc>
              <a:spcBef>
                <a:spcPct val="0"/>
              </a:spcBef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Interior Design Studio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28894" y="-2666496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30752" r="-3075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541015" y="2444604"/>
            <a:ext cx="4746985" cy="10222200"/>
            <a:chOff x="0" y="0"/>
            <a:chExt cx="294881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3"/>
              <a:stretch>
                <a:fillRect l="-209053" r="-6791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77289" y="3061026"/>
            <a:ext cx="4164949" cy="416494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14166" y="3197911"/>
            <a:ext cx="3891195" cy="389117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76" r="-2497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116876" y="2466666"/>
            <a:ext cx="5990791" cy="126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>
                <a:solidFill>
                  <a:srgbClr val="12131B"/>
                </a:solidFill>
                <a:latin typeface="The Seasons"/>
              </a:rPr>
              <a:t>SEP- somatosenzorické EP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52886" y="3823711"/>
            <a:ext cx="6884442" cy="501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Kožní elektrody - stimulují smíšený nebo senzitivní kožní nerv na končetinách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Odpovědi jsou snímány – nad perif. nervem,plexem, míchou a na skalpu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Snímaný EP představuje el. aktivitu struktur propriocepce ( myeliniz. vlákna, dráhy zadních a later. provazců, med. lemnisku a korové projekce)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385832" y="3386558"/>
            <a:ext cx="6671186" cy="77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00"/>
              </a:lnSpc>
            </a:pPr>
            <a:r>
              <a:rPr lang="en-US" sz="5700">
                <a:solidFill>
                  <a:srgbClr val="FFFFFF"/>
                </a:solidFill>
                <a:latin typeface="The Seasons"/>
              </a:rPr>
              <a:t>Sluchové EP - BAEP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63411" y="4281067"/>
            <a:ext cx="8193607" cy="296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Odpověď kmenových struktur sluchové dráhy na specifický podnět</a:t>
            </a:r>
          </a:p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Změny vedení sluchové dráhy pomáhají lokalizovat nervové léze </a:t>
            </a:r>
          </a:p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Podnět- krátký zvuk, aktivace sluchové dráhy od sluch. nervu po colliculus inf. </a:t>
            </a:r>
          </a:p>
          <a:p>
            <a:pPr algn="r">
              <a:lnSpc>
                <a:spcPts val="3420"/>
              </a:lnSpc>
            </a:pPr>
            <a:r>
              <a:rPr lang="en-US" sz="1900" spc="-74">
                <a:solidFill>
                  <a:srgbClr val="FFFFFF"/>
                </a:solidFill>
                <a:latin typeface="Open Sans"/>
              </a:rPr>
              <a:t>Zachyceno 5 pozit. vln</a:t>
            </a:r>
          </a:p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Kmenové léze, demyelinizace , intramed. Tu , koma </a:t>
            </a:r>
          </a:p>
          <a:p>
            <a:pPr algn="r">
              <a:lnSpc>
                <a:spcPts val="3420"/>
              </a:lnSpc>
            </a:pPr>
            <a:endParaRPr lang="en-US" sz="1900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028700" y="1028700"/>
            <a:ext cx="2744070" cy="4813563"/>
            <a:chOff x="0" y="0"/>
            <a:chExt cx="2354580" cy="41303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2" name="Freeform 12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020122" y="2083450"/>
            <a:ext cx="5680312" cy="6242101"/>
            <a:chOff x="0" y="0"/>
            <a:chExt cx="57785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4"/>
              <a:stretch>
                <a:fillRect l="-23260" r="-23260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18405" y="1028700"/>
            <a:ext cx="18753248" cy="3886200"/>
            <a:chOff x="0" y="0"/>
            <a:chExt cx="5521730" cy="1144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23000" cy="1144258"/>
            </a:xfrm>
            <a:custGeom>
              <a:avLst/>
              <a:gdLst/>
              <a:ahLst/>
              <a:cxnLst/>
              <a:rect l="l" t="t" r="r" b="b"/>
              <a:pathLst>
                <a:path w="5523000" h="1144258">
                  <a:moveTo>
                    <a:pt x="4969280" y="1144258"/>
                  </a:moveTo>
                  <a:lnTo>
                    <a:pt x="553720" y="1144258"/>
                  </a:lnTo>
                  <a:cubicBezTo>
                    <a:pt x="247650" y="1144258"/>
                    <a:pt x="0" y="888086"/>
                    <a:pt x="0" y="572789"/>
                  </a:cubicBezTo>
                  <a:cubicBezTo>
                    <a:pt x="0" y="256179"/>
                    <a:pt x="247650" y="0"/>
                    <a:pt x="553720" y="0"/>
                  </a:cubicBezTo>
                  <a:lnTo>
                    <a:pt x="4969280" y="0"/>
                  </a:lnTo>
                  <a:cubicBezTo>
                    <a:pt x="5275350" y="0"/>
                    <a:pt x="5523000" y="256179"/>
                    <a:pt x="5523000" y="572789"/>
                  </a:cubicBezTo>
                  <a:cubicBezTo>
                    <a:pt x="5521730" y="888086"/>
                    <a:pt x="5274080" y="1144258"/>
                    <a:pt x="4969280" y="1144258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527453" y="4449759"/>
            <a:ext cx="11077432" cy="5046666"/>
            <a:chOff x="0" y="0"/>
            <a:chExt cx="1393825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38250" cy="6350000"/>
            </a:xfrm>
            <a:custGeom>
              <a:avLst/>
              <a:gdLst/>
              <a:ahLst/>
              <a:cxnLst/>
              <a:rect l="l" t="t" r="r" b="b"/>
              <a:pathLst>
                <a:path w="13938250" h="6350000">
                  <a:moveTo>
                    <a:pt x="12528550" y="6350000"/>
                  </a:moveTo>
                  <a:lnTo>
                    <a:pt x="1410970" y="6350000"/>
                  </a:lnTo>
                  <a:cubicBezTo>
                    <a:pt x="631190" y="6350000"/>
                    <a:pt x="0" y="5718810"/>
                    <a:pt x="0" y="4939030"/>
                  </a:cubicBezTo>
                  <a:lnTo>
                    <a:pt x="0" y="4895850"/>
                  </a:lnTo>
                  <a:cubicBezTo>
                    <a:pt x="0" y="2037080"/>
                    <a:pt x="2317750" y="0"/>
                    <a:pt x="5175250" y="0"/>
                  </a:cubicBezTo>
                  <a:lnTo>
                    <a:pt x="8763000" y="0"/>
                  </a:lnTo>
                  <a:cubicBezTo>
                    <a:pt x="11621770" y="0"/>
                    <a:pt x="13938250" y="2037080"/>
                    <a:pt x="13938250" y="4895850"/>
                  </a:cubicBezTo>
                  <a:lnTo>
                    <a:pt x="13938250" y="4939030"/>
                  </a:lnTo>
                  <a:cubicBezTo>
                    <a:pt x="13938250" y="5718810"/>
                    <a:pt x="13307061" y="6350000"/>
                    <a:pt x="12528550" y="6350000"/>
                  </a:cubicBezTo>
                  <a:cubicBezTo>
                    <a:pt x="12528550" y="6350000"/>
                    <a:pt x="12528550" y="6350000"/>
                    <a:pt x="1252855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11734" b="-1173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533650"/>
            <a:ext cx="1299750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VEP – zrakové EP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714048"/>
            <a:ext cx="6498753" cy="376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Elektrická odpověď struktur zrakové dráhy na spec. zrakový podnět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Podnět – záblesk nebo změna barev polí černobílé šachovnice monokulárně 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Kvantifikuje vedení zrakovou dráhou.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Léze zrakového nervu a chiasmatu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ERG – elektrická aktivita buněk retiny 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173568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981199" y="3284215"/>
            <a:ext cx="9188071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Lumbální punkce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940743" y="1519113"/>
            <a:ext cx="2305814" cy="23058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043300" y="1621673"/>
            <a:ext cx="2100700" cy="210069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940743" y="3990593"/>
            <a:ext cx="2305814" cy="230581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43300" y="4093154"/>
            <a:ext cx="2100700" cy="210069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40743" y="6462074"/>
            <a:ext cx="2305814" cy="230581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043300" y="6564635"/>
            <a:ext cx="2100700" cy="2100692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06" r="-24906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9246557" y="4264347"/>
            <a:ext cx="7303401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Odběr mozkomíšního moku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Diagnostická LP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Aplikace léků nebo k.l. do páteřního kanálu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Poloha vleže, vsedě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Spec. jehla s mandrénem - do SA prostoru durálního vaku mezi trny bederních obratlů L4/5, L5/S1 ( subokcipitálně, ventrikulární)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662345" y="3154571"/>
            <a:ext cx="4196346" cy="6294519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1910" r="-191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157904" y="-279852"/>
            <a:ext cx="7205228" cy="468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00"/>
              </a:lnSpc>
            </a:pPr>
            <a:endParaRPr/>
          </a:p>
          <a:p>
            <a:pPr>
              <a:lnSpc>
                <a:spcPts val="7300"/>
              </a:lnSpc>
            </a:pPr>
            <a:endParaRPr/>
          </a:p>
          <a:p>
            <a:pPr>
              <a:lnSpc>
                <a:spcPts val="7300"/>
              </a:lnSpc>
            </a:pPr>
            <a:r>
              <a:rPr lang="en-US" sz="7300" spc="-284">
                <a:solidFill>
                  <a:srgbClr val="F4F1DE"/>
                </a:solidFill>
                <a:latin typeface="The Seasons"/>
              </a:rPr>
              <a:t>Lumbální punkce</a:t>
            </a:r>
          </a:p>
          <a:p>
            <a:pPr>
              <a:lnSpc>
                <a:spcPts val="7300"/>
              </a:lnSpc>
            </a:pPr>
            <a:endParaRPr lang="en-US" sz="7300" spc="-284">
              <a:solidFill>
                <a:srgbClr val="F4F1DE"/>
              </a:solidFill>
              <a:latin typeface="The Seasons"/>
            </a:endParaRPr>
          </a:p>
          <a:p>
            <a:pPr>
              <a:lnSpc>
                <a:spcPts val="7300"/>
              </a:lnSpc>
            </a:pPr>
            <a:endParaRPr lang="en-US" sz="7300" spc="-284">
              <a:solidFill>
                <a:srgbClr val="F4F1DE"/>
              </a:solidFill>
              <a:latin typeface="The Seaso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579983" y="6617044"/>
            <a:ext cx="6135312" cy="3368407"/>
          </a:xfrm>
          <a:custGeom>
            <a:avLst/>
            <a:gdLst/>
            <a:ahLst/>
            <a:cxnLst/>
            <a:rect l="l" t="t" r="r" b="b"/>
            <a:pathLst>
              <a:path w="6135312" h="3368407">
                <a:moveTo>
                  <a:pt x="0" y="0"/>
                </a:moveTo>
                <a:lnTo>
                  <a:pt x="6135311" y="0"/>
                </a:lnTo>
                <a:lnTo>
                  <a:pt x="6135311" y="3368407"/>
                </a:lnTo>
                <a:lnTo>
                  <a:pt x="0" y="3368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60105" y="9744707"/>
            <a:ext cx="6600825" cy="24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Kala Miroslav, Lumbální punkce a mozkomíšní mok, Galén,2008, str.32,obr.11,12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709577" y="1448864"/>
            <a:ext cx="7809467" cy="780943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5188110" y="1448864"/>
            <a:ext cx="7809467" cy="780943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557959" y="2528080"/>
            <a:ext cx="1172082" cy="117208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717860" y="1209675"/>
            <a:ext cx="885228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LP- axiální rovina</a:t>
            </a:r>
          </a:p>
        </p:txBody>
      </p:sp>
      <p:sp>
        <p:nvSpPr>
          <p:cNvPr id="9" name="Freeform 9"/>
          <p:cNvSpPr/>
          <p:nvPr/>
        </p:nvSpPr>
        <p:spPr>
          <a:xfrm>
            <a:off x="4092900" y="4259581"/>
            <a:ext cx="10102201" cy="4998719"/>
          </a:xfrm>
          <a:custGeom>
            <a:avLst/>
            <a:gdLst/>
            <a:ahLst/>
            <a:cxnLst/>
            <a:rect l="l" t="t" r="r" b="b"/>
            <a:pathLst>
              <a:path w="10102201" h="4998719">
                <a:moveTo>
                  <a:pt x="0" y="0"/>
                </a:moveTo>
                <a:lnTo>
                  <a:pt x="10102200" y="0"/>
                </a:lnTo>
                <a:lnTo>
                  <a:pt x="10102200" y="4998719"/>
                </a:lnTo>
                <a:lnTo>
                  <a:pt x="0" y="499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947241" y="9478767"/>
            <a:ext cx="6600825" cy="24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Kala Miroslav, Lumbální punkce a mozkomíšní mok, Galén,2008, str.36,obr.17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7059" y="-2634547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421" y="1079751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583588"/>
            <a:ext cx="7125859" cy="145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>
                <a:solidFill>
                  <a:srgbClr val="F4F1DE"/>
                </a:solidFill>
                <a:latin typeface="The Seasons"/>
              </a:rPr>
              <a:t>Neurodiagnostické metody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6189" y="2796827"/>
            <a:ext cx="9223126" cy="670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EEG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EMG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EP- evokované potenciály (zrakové, sluchové, somatosenzorické)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LP- vyšetření mozkomíšního moku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RTG lbi, páteře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Sono mozku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CT mozku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MR mozku, PET,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Neuropsychologické vyšetření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Neurogenetické vyšetření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6624810" y="1657872"/>
            <a:ext cx="1258344" cy="12583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2036336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63962" y="1264308"/>
            <a:ext cx="7809467" cy="7809436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9999" r="-29999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3333" r="-3333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073300" y="2832374"/>
            <a:ext cx="10214700" cy="168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Lumbální punkce- diagnostika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77349" y="5799182"/>
            <a:ext cx="6828096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Tlak liquoru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Cytologické vyšetření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biochemické a imunologické vyšetření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Serologie/ virologie 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818700" y="3412408"/>
            <a:ext cx="9188071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 Liquor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940743" y="1519113"/>
            <a:ext cx="2305814" cy="23058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043300" y="1621673"/>
            <a:ext cx="2100700" cy="210069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9999" r="-4999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940743" y="3990593"/>
            <a:ext cx="2305814" cy="230581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43300" y="4093154"/>
            <a:ext cx="2100700" cy="210069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40743" y="6462074"/>
            <a:ext cx="2305814" cy="230581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043300" y="6564635"/>
            <a:ext cx="2100700" cy="2100692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954" r="-38954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9546624" y="4595242"/>
            <a:ext cx="7919676" cy="328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Vyplňuje mozkové komory a SA prostory mozku a míchy 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Tvoří se : choriodální plexus v mozkových komorách 70%, extrachorioidálně – kapiláry mozkové, ependym komor , krevní cévy SA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500ml/24 hod 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Celý objem se vymění 3-4x /den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51512" y="-696491"/>
            <a:ext cx="5423951" cy="11679983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30752" r="-3075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398605" y="1519113"/>
            <a:ext cx="2305814" cy="230581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01162" y="1621673"/>
            <a:ext cx="2100700" cy="210069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398605" y="3990593"/>
            <a:ext cx="2305814" cy="230581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501162" y="4093154"/>
            <a:ext cx="2100700" cy="210069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398605" y="6462074"/>
            <a:ext cx="2305814" cy="230581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501162" y="6564635"/>
            <a:ext cx="2100700" cy="210069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9999" r="-4999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2557430" y="-1726908"/>
            <a:ext cx="4312978" cy="9427837"/>
            <a:chOff x="0" y="0"/>
            <a:chExt cx="2354580" cy="51469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5146930"/>
            </a:xfrm>
            <a:custGeom>
              <a:avLst/>
              <a:gdLst/>
              <a:ahLst/>
              <a:cxnLst/>
              <a:rect l="l" t="t" r="r" b="b"/>
              <a:pathLst>
                <a:path w="2353310" h="5146930">
                  <a:moveTo>
                    <a:pt x="784860" y="5079620"/>
                  </a:moveTo>
                  <a:cubicBezTo>
                    <a:pt x="905510" y="5120260"/>
                    <a:pt x="1042670" y="5146930"/>
                    <a:pt x="1177290" y="5146930"/>
                  </a:cubicBezTo>
                  <a:cubicBezTo>
                    <a:pt x="1311910" y="5146930"/>
                    <a:pt x="1441450" y="5124070"/>
                    <a:pt x="1560830" y="5083430"/>
                  </a:cubicBezTo>
                  <a:cubicBezTo>
                    <a:pt x="1563370" y="5082160"/>
                    <a:pt x="1565910" y="5082160"/>
                    <a:pt x="1568450" y="5080890"/>
                  </a:cubicBezTo>
                  <a:cubicBezTo>
                    <a:pt x="2016760" y="4918330"/>
                    <a:pt x="2346960" y="4489070"/>
                    <a:pt x="2353310" y="398041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977389"/>
                  </a:lnTo>
                  <a:cubicBezTo>
                    <a:pt x="6350" y="4491610"/>
                    <a:pt x="331470" y="4920870"/>
                    <a:pt x="784860" y="507962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2569498"/>
            <a:ext cx="5334744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Cesta liquoru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5498338"/>
            <a:ext cx="9676712" cy="478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Postranní komory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………..foramen Monroi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III. komora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…………Sylviův mokovod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IV. komora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………… for. Luschkae 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mostomozečkové kouty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…………. for. Magendie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cerebelomedulární cisterna 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SA prostory 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zpět nad mozkové hsf x dolů podél míchy a zpět do SA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Vstřebávání přes arachnoidální klky v durálních sinech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nebo lymfatickým systémem</a:t>
            </a:r>
          </a:p>
          <a:p>
            <a:pPr>
              <a:lnSpc>
                <a:spcPts val="2758"/>
              </a:lnSpc>
            </a:pPr>
            <a:endParaRPr lang="en-US" sz="1970" spc="-76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9218" r="-3921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157904" y="1567998"/>
            <a:ext cx="7205228" cy="98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F4F1DE"/>
                </a:solidFill>
                <a:latin typeface="The Seasons"/>
              </a:rPr>
              <a:t>Cesta liquoru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28205" y="9455983"/>
            <a:ext cx="5269011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999" spc="-38">
                <a:solidFill>
                  <a:srgbClr val="12131B"/>
                </a:solidFill>
                <a:latin typeface="Open Sans"/>
              </a:rPr>
              <a:t>KRŠEK, Pavel. Základy dětské neurologie, Galén</a:t>
            </a:r>
          </a:p>
          <a:p>
            <a:pPr>
              <a:lnSpc>
                <a:spcPts val="1399"/>
              </a:lnSpc>
            </a:pPr>
            <a:r>
              <a:rPr lang="en-US" sz="999" spc="-38">
                <a:solidFill>
                  <a:srgbClr val="12131B"/>
                </a:solidFill>
                <a:latin typeface="Open Sans"/>
              </a:rPr>
              <a:t>2021, ISBN 978-80-7492-510-8, s 45,obr.2.16</a:t>
            </a:r>
          </a:p>
          <a:p>
            <a:pPr>
              <a:lnSpc>
                <a:spcPts val="1399"/>
              </a:lnSpc>
            </a:pPr>
            <a:endParaRPr lang="en-US" sz="999" spc="-38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735272" y="2884154"/>
            <a:ext cx="5691401" cy="6835354"/>
          </a:xfrm>
          <a:custGeom>
            <a:avLst/>
            <a:gdLst/>
            <a:ahLst/>
            <a:cxnLst/>
            <a:rect l="l" t="t" r="r" b="b"/>
            <a:pathLst>
              <a:path w="5691401" h="6835354">
                <a:moveTo>
                  <a:pt x="0" y="0"/>
                </a:moveTo>
                <a:lnTo>
                  <a:pt x="5691401" y="0"/>
                </a:lnTo>
                <a:lnTo>
                  <a:pt x="5691401" y="6835354"/>
                </a:lnTo>
                <a:lnTo>
                  <a:pt x="0" y="6835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924779" y="3187726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Funkce liquoru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71958" y="5403914"/>
            <a:ext cx="7897222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Mechanická – ochranná ( ochranný polštář)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Vztlaková - udržuje mozek nad spodinou lebeční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Drenážní- odplavuje metabolity z CNS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 součást hematoencefalické bariéry mozku- 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F2EDDB"/>
                </a:solidFill>
                <a:latin typeface="Open Sans"/>
              </a:rPr>
              <a:t> udržuje rovnováhu ve složení mezi krví, mokem a CNS </a:t>
            </a:r>
          </a:p>
          <a:p>
            <a:pPr>
              <a:lnSpc>
                <a:spcPts val="4500"/>
              </a:lnSpc>
            </a:pPr>
            <a:endParaRPr lang="en-US" sz="2499" spc="-97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6776" y="-2429469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421" y="1079751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004192" y="2754382"/>
            <a:ext cx="712585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LP- indikace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04192" y="4926597"/>
            <a:ext cx="6979254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Změny složení liquoru charakteristické pro řadu neurologických onemocnění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Záněty nervového systému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Demyelinizace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Subarachnoidální krvácení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Nádorová onemocnění ( cytologie, specifické markery)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004192" y="902285"/>
            <a:ext cx="1258344" cy="12583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004192" y="4253211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63962" y="1264308"/>
            <a:ext cx="7809467" cy="7809436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28894" y="-2666496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111505" r="-11150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541015" y="2444604"/>
            <a:ext cx="4746985" cy="10222200"/>
            <a:chOff x="0" y="0"/>
            <a:chExt cx="294881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3"/>
              <a:stretch>
                <a:fillRect l="-112674" r="-11267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77289" y="3061026"/>
            <a:ext cx="4164949" cy="416494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14166" y="3197911"/>
            <a:ext cx="3891195" cy="389117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933" b="-2933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437394" y="4394483"/>
            <a:ext cx="7125859" cy="86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Kontraindikace LP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7394" y="5121559"/>
            <a:ext cx="7990576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Hemokoagulační poruchy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Zánětlivé afekce kůže v oblasti Lp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Nitrolební hypertenze - bez přechozí MR CNS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Hnisavý spinální proces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Po rozsáhlých kraniektomiích </a:t>
            </a:r>
          </a:p>
          <a:p>
            <a:pPr>
              <a:lnSpc>
                <a:spcPts val="4499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0240" r="-1024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73849" y="9011412"/>
            <a:ext cx="9515416" cy="24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1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Kala Miroslav, Lumbální punkce a mozkomíšní mok, Galén,2008, str.24,obr.7A</a:t>
            </a:r>
          </a:p>
        </p:txBody>
      </p:sp>
      <p:sp>
        <p:nvSpPr>
          <p:cNvPr id="9" name="Freeform 9"/>
          <p:cNvSpPr/>
          <p:nvPr/>
        </p:nvSpPr>
        <p:spPr>
          <a:xfrm>
            <a:off x="2586256" y="1891032"/>
            <a:ext cx="5941417" cy="6788944"/>
          </a:xfrm>
          <a:custGeom>
            <a:avLst/>
            <a:gdLst/>
            <a:ahLst/>
            <a:cxnLst/>
            <a:rect l="l" t="t" r="r" b="b"/>
            <a:pathLst>
              <a:path w="5941417" h="6788944">
                <a:moveTo>
                  <a:pt x="0" y="0"/>
                </a:moveTo>
                <a:lnTo>
                  <a:pt x="5941417" y="0"/>
                </a:lnTo>
                <a:lnTo>
                  <a:pt x="5941417" y="6788945"/>
                </a:lnTo>
                <a:lnTo>
                  <a:pt x="0" y="6788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385832" y="3287498"/>
            <a:ext cx="667118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00"/>
              </a:lnSpc>
            </a:pPr>
            <a:r>
              <a:rPr lang="en-US" sz="7500">
                <a:solidFill>
                  <a:srgbClr val="FFFFFF"/>
                </a:solidFill>
                <a:latin typeface="The Seasons"/>
              </a:rPr>
              <a:t>RTG lbi, páteře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48554" y="4158195"/>
            <a:ext cx="7008463" cy="323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Úrazy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Genetická onemocnění- malformace lbi, </a:t>
            </a:r>
          </a:p>
          <a:p>
            <a:pPr algn="r">
              <a:lnSpc>
                <a:spcPts val="3240"/>
              </a:lnSpc>
            </a:pPr>
            <a:r>
              <a:rPr lang="en-US" sz="1800" spc="-70">
                <a:solidFill>
                  <a:srgbClr val="FFFFFF"/>
                </a:solidFill>
                <a:latin typeface="Open Sans"/>
              </a:rPr>
              <a:t>vrozené anomálie obratlů, skoliosy 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Pooperační postavení obratlů 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VAS, porucha dynamiky páteře</a:t>
            </a:r>
          </a:p>
          <a:p>
            <a:pPr algn="r">
              <a:lnSpc>
                <a:spcPts val="3240"/>
              </a:lnSpc>
            </a:pPr>
            <a:endParaRPr lang="en-US" sz="1800">
              <a:solidFill>
                <a:srgbClr val="FFFFFF"/>
              </a:solidFill>
              <a:latin typeface="Open Sans"/>
            </a:endParaRP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Syndrom týraného dítěte</a:t>
            </a:r>
          </a:p>
          <a:p>
            <a:pPr algn="r">
              <a:lnSpc>
                <a:spcPts val="3240"/>
              </a:lnSpc>
            </a:pPr>
            <a:endParaRPr lang="en-US" sz="1800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066800" y="1028699"/>
            <a:ext cx="4788592" cy="6477000"/>
            <a:chOff x="0" y="0"/>
            <a:chExt cx="2354580" cy="41303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2" name="Freeform 12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51512" y="-696491"/>
            <a:ext cx="5423951" cy="11679983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57670" r="-5767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398605" y="1519113"/>
            <a:ext cx="2305814" cy="230581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01162" y="1621673"/>
            <a:ext cx="2100700" cy="210069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9999" r="-2999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398605" y="3990593"/>
            <a:ext cx="2305814" cy="230581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501162" y="4093154"/>
            <a:ext cx="2100700" cy="210069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398605" y="6462074"/>
            <a:ext cx="2305814" cy="230581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501162" y="6564635"/>
            <a:ext cx="2100700" cy="210069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2557430" y="-888993"/>
            <a:ext cx="4312978" cy="9427837"/>
            <a:chOff x="0" y="0"/>
            <a:chExt cx="2354580" cy="51469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5146930"/>
            </a:xfrm>
            <a:custGeom>
              <a:avLst/>
              <a:gdLst/>
              <a:ahLst/>
              <a:cxnLst/>
              <a:rect l="l" t="t" r="r" b="b"/>
              <a:pathLst>
                <a:path w="2353310" h="5146930">
                  <a:moveTo>
                    <a:pt x="784860" y="5079620"/>
                  </a:moveTo>
                  <a:cubicBezTo>
                    <a:pt x="905510" y="5120260"/>
                    <a:pt x="1042670" y="5146930"/>
                    <a:pt x="1177290" y="5146930"/>
                  </a:cubicBezTo>
                  <a:cubicBezTo>
                    <a:pt x="1311910" y="5146930"/>
                    <a:pt x="1441450" y="5124070"/>
                    <a:pt x="1560830" y="5083430"/>
                  </a:cubicBezTo>
                  <a:cubicBezTo>
                    <a:pt x="1563370" y="5082160"/>
                    <a:pt x="1565910" y="5082160"/>
                    <a:pt x="1568450" y="5080890"/>
                  </a:cubicBezTo>
                  <a:cubicBezTo>
                    <a:pt x="2016760" y="4918330"/>
                    <a:pt x="2346960" y="4489070"/>
                    <a:pt x="2353310" y="398041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977389"/>
                  </a:lnTo>
                  <a:cubicBezTo>
                    <a:pt x="6350" y="4491610"/>
                    <a:pt x="331470" y="4920870"/>
                    <a:pt x="784860" y="507962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3407413"/>
            <a:ext cx="4648498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USG mozku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423974"/>
            <a:ext cx="4920336" cy="307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Cestou neuzavřené VF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Hydrocefalus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Malformace mozku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Intracerebrální krvácení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USG páteře - vývojové vady, fixovaná mícha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28894" y="-2666496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111505" r="-11150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541015" y="2444604"/>
            <a:ext cx="4746985" cy="10222200"/>
            <a:chOff x="0" y="0"/>
            <a:chExt cx="294881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3"/>
              <a:stretch>
                <a:fillRect l="-111455" r="-11145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77289" y="3061026"/>
            <a:ext cx="4164949" cy="416494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14166" y="3197911"/>
            <a:ext cx="3891195" cy="389117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338103" y="2972289"/>
            <a:ext cx="552406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12131B"/>
                </a:solidFill>
                <a:latin typeface="The Seasons"/>
              </a:rPr>
              <a:t>EEG- elektroencefalografie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94943" y="4226827"/>
            <a:ext cx="6410385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Funkční vyšetření mozku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Zdrojem signálu jsou povrchové mozkové struktury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Záznam změny polarizace neuronů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20- ti minutový záznam v době relaxované bdělosti + aktivační metody ( HV, FS)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EEG čepice, standartní umístění elektrod (systém 10-20)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1228205" y="9455983"/>
            <a:ext cx="6031095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999">
                <a:solidFill>
                  <a:srgbClr val="12131B"/>
                </a:solidFill>
                <a:latin typeface="Open Sans"/>
              </a:rPr>
              <a:t>Kršek Pavel, Základy dětské neurologie, Galén, 2021, ISBN 978-80-7492-510-8, str. 52, obr. 2.20</a:t>
            </a:r>
          </a:p>
        </p:txBody>
      </p:sp>
      <p:sp>
        <p:nvSpPr>
          <p:cNvPr id="9" name="Freeform 9"/>
          <p:cNvSpPr/>
          <p:nvPr/>
        </p:nvSpPr>
        <p:spPr>
          <a:xfrm>
            <a:off x="2717434" y="2146550"/>
            <a:ext cx="6086167" cy="6617397"/>
          </a:xfrm>
          <a:custGeom>
            <a:avLst/>
            <a:gdLst/>
            <a:ahLst/>
            <a:cxnLst/>
            <a:rect l="l" t="t" r="r" b="b"/>
            <a:pathLst>
              <a:path w="6086167" h="6617397">
                <a:moveTo>
                  <a:pt x="0" y="0"/>
                </a:moveTo>
                <a:lnTo>
                  <a:pt x="6086167" y="0"/>
                </a:lnTo>
                <a:lnTo>
                  <a:pt x="6086167" y="6617396"/>
                </a:lnTo>
                <a:lnTo>
                  <a:pt x="0" y="66173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709760" y="0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4085732" y="2042866"/>
                </a:moveTo>
                <a:lnTo>
                  <a:pt x="0" y="2042866"/>
                </a:lnTo>
                <a:lnTo>
                  <a:pt x="0" y="0"/>
                </a:lnTo>
                <a:lnTo>
                  <a:pt x="4085732" y="0"/>
                </a:lnTo>
                <a:lnTo>
                  <a:pt x="4085732" y="20428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4002" y="8919759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47530" y="-2084537"/>
            <a:ext cx="5298676" cy="10314115"/>
            <a:chOff x="0" y="0"/>
            <a:chExt cx="2354580" cy="4583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583298"/>
            </a:xfrm>
            <a:custGeom>
              <a:avLst/>
              <a:gdLst/>
              <a:ahLst/>
              <a:cxnLst/>
              <a:rect l="l" t="t" r="r" b="b"/>
              <a:pathLst>
                <a:path w="2353310" h="4583298">
                  <a:moveTo>
                    <a:pt x="784860" y="4515988"/>
                  </a:moveTo>
                  <a:cubicBezTo>
                    <a:pt x="905510" y="4556628"/>
                    <a:pt x="1042670" y="4583298"/>
                    <a:pt x="1177290" y="4583298"/>
                  </a:cubicBezTo>
                  <a:cubicBezTo>
                    <a:pt x="1311910" y="4583298"/>
                    <a:pt x="1441450" y="4560438"/>
                    <a:pt x="1560830" y="4519798"/>
                  </a:cubicBezTo>
                  <a:cubicBezTo>
                    <a:pt x="1563370" y="4518528"/>
                    <a:pt x="1565910" y="4518528"/>
                    <a:pt x="1568450" y="4517258"/>
                  </a:cubicBezTo>
                  <a:cubicBezTo>
                    <a:pt x="2016760" y="4354698"/>
                    <a:pt x="2346960" y="3925438"/>
                    <a:pt x="2353310" y="341851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15924"/>
                  </a:lnTo>
                  <a:cubicBezTo>
                    <a:pt x="6350" y="3927978"/>
                    <a:pt x="331470" y="4357238"/>
                    <a:pt x="784860" y="451598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6" name="Freeform 6"/>
          <p:cNvSpPr/>
          <p:nvPr/>
        </p:nvSpPr>
        <p:spPr>
          <a:xfrm rot="-10800000">
            <a:off x="3484610" y="5790321"/>
            <a:ext cx="1224516" cy="1213802"/>
          </a:xfrm>
          <a:custGeom>
            <a:avLst/>
            <a:gdLst/>
            <a:ahLst/>
            <a:cxnLst/>
            <a:rect l="l" t="t" r="r" b="b"/>
            <a:pathLst>
              <a:path w="1224516" h="1213802">
                <a:moveTo>
                  <a:pt x="0" y="0"/>
                </a:moveTo>
                <a:lnTo>
                  <a:pt x="1224516" y="0"/>
                </a:lnTo>
                <a:lnTo>
                  <a:pt x="1224516" y="1213802"/>
                </a:lnTo>
                <a:lnTo>
                  <a:pt x="0" y="1213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7259300" y="3460979"/>
            <a:ext cx="5072383" cy="9143421"/>
            <a:chOff x="0" y="0"/>
            <a:chExt cx="2354580" cy="4244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514179" y="4760840"/>
            <a:ext cx="2400059" cy="4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67"/>
              </a:lnSpc>
              <a:spcBef>
                <a:spcPct val="0"/>
              </a:spcBef>
            </a:pPr>
            <a:r>
              <a:rPr lang="en-US" sz="3274">
                <a:solidFill>
                  <a:srgbClr val="FFFFFF"/>
                </a:solidFill>
                <a:latin typeface="Inter Bold"/>
              </a:rPr>
              <a:t>Francois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97521" y="3584804"/>
            <a:ext cx="4448685" cy="184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0"/>
              </a:lnSpc>
            </a:pPr>
            <a:r>
              <a:rPr lang="en-US" sz="7100">
                <a:solidFill>
                  <a:srgbClr val="F4F1DE"/>
                </a:solidFill>
                <a:latin typeface="The Seasons"/>
              </a:rPr>
              <a:t>CT vyšetření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82706" y="3139672"/>
            <a:ext cx="12087225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Expozice radiačním zářením při zobrazení</a:t>
            </a:r>
          </a:p>
          <a:p>
            <a:pPr marL="463296" lvl="1" indent="-231648" algn="l">
              <a:lnSpc>
                <a:spcPts val="4320"/>
              </a:lnSpc>
            </a:pPr>
            <a:endParaRPr lang="en-US" sz="3600" spc="-143">
              <a:solidFill>
                <a:srgbClr val="000000"/>
              </a:solidFill>
              <a:latin typeface="Open Sans"/>
            </a:endParaRP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Úrazy s neurologickou symptomatikou</a:t>
            </a: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Bezvědomí nejasné  etiologie</a:t>
            </a: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Vyloučení kalcifikací  - metab.onemocnění </a:t>
            </a: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CT angiografie -  mozkové cévy, splavy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028700" y="1028700"/>
            <a:ext cx="2744070" cy="4813563"/>
            <a:chOff x="0" y="0"/>
            <a:chExt cx="2354580" cy="41303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0" name="Freeform 10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020122" y="2083450"/>
            <a:ext cx="5680312" cy="6242101"/>
            <a:chOff x="0" y="0"/>
            <a:chExt cx="57785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4"/>
              <a:stretch>
                <a:fillRect t="-7803" b="-780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087096" y="8543420"/>
            <a:ext cx="5157192" cy="13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"/>
              </a:lnSpc>
              <a:spcBef>
                <a:spcPct val="0"/>
              </a:spcBef>
            </a:pPr>
            <a:r>
              <a:rPr lang="en-US" sz="999">
                <a:solidFill>
                  <a:srgbClr val="000000"/>
                </a:solidFill>
                <a:latin typeface="The Seasons"/>
              </a:rPr>
              <a:t>Kršek Pavel, Základy dětské neurologie, Galén, 2021, ISBN 978-80-7492-510-8, str. 52, obr. 2.19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18405" y="1028700"/>
            <a:ext cx="18753248" cy="3886200"/>
            <a:chOff x="0" y="0"/>
            <a:chExt cx="5521730" cy="1144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23000" cy="1144258"/>
            </a:xfrm>
            <a:custGeom>
              <a:avLst/>
              <a:gdLst/>
              <a:ahLst/>
              <a:cxnLst/>
              <a:rect l="l" t="t" r="r" b="b"/>
              <a:pathLst>
                <a:path w="5523000" h="1144258">
                  <a:moveTo>
                    <a:pt x="4969280" y="1144258"/>
                  </a:moveTo>
                  <a:lnTo>
                    <a:pt x="553720" y="1144258"/>
                  </a:lnTo>
                  <a:cubicBezTo>
                    <a:pt x="247650" y="1144258"/>
                    <a:pt x="0" y="888086"/>
                    <a:pt x="0" y="572789"/>
                  </a:cubicBezTo>
                  <a:cubicBezTo>
                    <a:pt x="0" y="256179"/>
                    <a:pt x="247650" y="0"/>
                    <a:pt x="553720" y="0"/>
                  </a:cubicBezTo>
                  <a:lnTo>
                    <a:pt x="4969280" y="0"/>
                  </a:lnTo>
                  <a:cubicBezTo>
                    <a:pt x="5275350" y="0"/>
                    <a:pt x="5523000" y="256179"/>
                    <a:pt x="5523000" y="572789"/>
                  </a:cubicBezTo>
                  <a:cubicBezTo>
                    <a:pt x="5521730" y="888086"/>
                    <a:pt x="5274080" y="1144258"/>
                    <a:pt x="4969280" y="1144258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951989" y="4481363"/>
            <a:ext cx="11077432" cy="5046666"/>
            <a:chOff x="0" y="0"/>
            <a:chExt cx="1393825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38250" cy="6350000"/>
            </a:xfrm>
            <a:custGeom>
              <a:avLst/>
              <a:gdLst/>
              <a:ahLst/>
              <a:cxnLst/>
              <a:rect l="l" t="t" r="r" b="b"/>
              <a:pathLst>
                <a:path w="13938250" h="6350000">
                  <a:moveTo>
                    <a:pt x="12528550" y="6350000"/>
                  </a:moveTo>
                  <a:lnTo>
                    <a:pt x="1410970" y="6350000"/>
                  </a:lnTo>
                  <a:cubicBezTo>
                    <a:pt x="631190" y="6350000"/>
                    <a:pt x="0" y="5718810"/>
                    <a:pt x="0" y="4939030"/>
                  </a:cubicBezTo>
                  <a:lnTo>
                    <a:pt x="0" y="4895850"/>
                  </a:lnTo>
                  <a:cubicBezTo>
                    <a:pt x="0" y="2037080"/>
                    <a:pt x="2317750" y="0"/>
                    <a:pt x="5175250" y="0"/>
                  </a:cubicBezTo>
                  <a:lnTo>
                    <a:pt x="8763000" y="0"/>
                  </a:lnTo>
                  <a:cubicBezTo>
                    <a:pt x="11621770" y="0"/>
                    <a:pt x="13938250" y="2037080"/>
                    <a:pt x="13938250" y="4895850"/>
                  </a:cubicBezTo>
                  <a:lnTo>
                    <a:pt x="13938250" y="4939030"/>
                  </a:lnTo>
                  <a:cubicBezTo>
                    <a:pt x="13938250" y="5718810"/>
                    <a:pt x="13307061" y="6350000"/>
                    <a:pt x="12528550" y="6350000"/>
                  </a:cubicBezTo>
                  <a:cubicBezTo>
                    <a:pt x="12528550" y="6350000"/>
                    <a:pt x="12528550" y="6350000"/>
                    <a:pt x="1252855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59750" b="-5975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533650"/>
            <a:ext cx="1299750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Magnetická rezonance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9454" y="5279193"/>
            <a:ext cx="10984000" cy="446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Využívá silné magnetické pole a elektromagnetické vlnění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Primární metoda zobrazení v dětském věku</a:t>
            </a:r>
          </a:p>
          <a:p>
            <a:pPr>
              <a:lnSpc>
                <a:spcPts val="3240"/>
              </a:lnSpc>
            </a:pPr>
            <a:r>
              <a:rPr lang="en-US" sz="1800" spc="-70">
                <a:solidFill>
                  <a:srgbClr val="12131B"/>
                </a:solidFill>
                <a:latin typeface="Open Sans"/>
              </a:rPr>
              <a:t>MR, MRA</a:t>
            </a:r>
          </a:p>
          <a:p>
            <a:pPr>
              <a:lnSpc>
                <a:spcPts val="3240"/>
              </a:lnSpc>
            </a:pPr>
            <a:r>
              <a:rPr lang="en-US" sz="1800" spc="-70">
                <a:solidFill>
                  <a:srgbClr val="12131B"/>
                </a:solidFill>
                <a:latin typeface="Open Sans"/>
              </a:rPr>
              <a:t>prenatální diagnostika – od 2. trimestru gravidity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Absence ionizujícího záření - možná opakovaná vyšetření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Anestézie u malých dětí nebo neklidných pacientů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KI: kardiostimulátor, defibrilátor, elektronické implantáty ( inz, pumpy, kochleární implantáty ..) –ev. MR kompatibilita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Pacient nesmí mít kovové předměty-náušnice, řetízky apod.</a:t>
            </a:r>
          </a:p>
          <a:p>
            <a:pPr>
              <a:lnSpc>
                <a:spcPts val="3240"/>
              </a:lnSpc>
            </a:pPr>
            <a:r>
              <a:rPr lang="en-US" sz="1800" spc="-70">
                <a:solidFill>
                  <a:srgbClr val="12131B"/>
                </a:solidFill>
                <a:latin typeface="Open Sans"/>
              </a:rPr>
              <a:t>nůžky, sedačky , kyslíkové nádoby…</a:t>
            </a:r>
          </a:p>
          <a:p>
            <a:pPr>
              <a:lnSpc>
                <a:spcPts val="3240"/>
              </a:lnSpc>
            </a:pPr>
            <a:endParaRPr lang="en-US" sz="1800" spc="-70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173568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728368" y="2009967"/>
            <a:ext cx="9188071" cy="216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spc="-218">
                <a:solidFill>
                  <a:srgbClr val="12131B"/>
                </a:solidFill>
                <a:latin typeface="The Seasons"/>
              </a:rPr>
              <a:t>Magnetická rezonance</a:t>
            </a:r>
          </a:p>
          <a:p>
            <a:pPr algn="ctr">
              <a:lnSpc>
                <a:spcPts val="5600"/>
              </a:lnSpc>
            </a:pPr>
            <a:endParaRPr lang="en-US" sz="5600" spc="-218">
              <a:solidFill>
                <a:srgbClr val="12131B"/>
              </a:solidFill>
              <a:latin typeface="The Seasons"/>
            </a:endParaRPr>
          </a:p>
          <a:p>
            <a:pPr algn="ctr">
              <a:lnSpc>
                <a:spcPts val="5600"/>
              </a:lnSpc>
            </a:pPr>
            <a:endParaRPr lang="en-US" sz="5600" spc="-218">
              <a:solidFill>
                <a:srgbClr val="12131B"/>
              </a:solidFill>
              <a:latin typeface="The Season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940743" y="1519113"/>
            <a:ext cx="2305814" cy="23058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043300" y="1621673"/>
            <a:ext cx="2100700" cy="210069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940743" y="3990593"/>
            <a:ext cx="2305814" cy="230581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43300" y="4093154"/>
            <a:ext cx="2100700" cy="210069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9999" r="-4999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40743" y="6462074"/>
            <a:ext cx="2305814" cy="230581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043300" y="6564635"/>
            <a:ext cx="2100700" cy="2100692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6574542" y="9710378"/>
            <a:ext cx="10684758" cy="19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68"/>
              </a:lnSpc>
              <a:spcBef>
                <a:spcPct val="0"/>
              </a:spcBef>
            </a:pPr>
            <a:r>
              <a:rPr lang="en-US" sz="1400">
                <a:solidFill>
                  <a:srgbClr val="12131B"/>
                </a:solidFill>
                <a:latin typeface="Open Sans"/>
              </a:rPr>
              <a:t> Kršek Pavel, Základy dětské neurologie, Galén, 2021, ISBN 978-80-7492-510-8, str.147, obr. 8.7</a:t>
            </a:r>
          </a:p>
        </p:txBody>
      </p:sp>
      <p:sp>
        <p:nvSpPr>
          <p:cNvPr id="26" name="Freeform 26"/>
          <p:cNvSpPr/>
          <p:nvPr/>
        </p:nvSpPr>
        <p:spPr>
          <a:xfrm>
            <a:off x="10561007" y="2953539"/>
            <a:ext cx="5573835" cy="6480614"/>
          </a:xfrm>
          <a:custGeom>
            <a:avLst/>
            <a:gdLst/>
            <a:ahLst/>
            <a:cxnLst/>
            <a:rect l="l" t="t" r="r" b="b"/>
            <a:pathLst>
              <a:path w="5573835" h="6480614">
                <a:moveTo>
                  <a:pt x="0" y="0"/>
                </a:moveTo>
                <a:lnTo>
                  <a:pt x="5573834" y="0"/>
                </a:lnTo>
                <a:lnTo>
                  <a:pt x="5573834" y="6480614"/>
                </a:lnTo>
                <a:lnTo>
                  <a:pt x="0" y="6480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1164" y="-2303054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800884" y="-1590772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728580" y="2956680"/>
            <a:ext cx="7125859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F4F1DE"/>
                </a:solidFill>
                <a:latin typeface="The Seasons"/>
              </a:rPr>
              <a:t>MR- indikace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38721" y="5334746"/>
            <a:ext cx="6995056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MR mozku, páteře, svalů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Úrazy, ischemie, krvácení , cévní choroby, nádory, vývojové anomálie, epileptologie, infekce , metab. vady , degenerativní choroby, demyelinizace , svalové dystrofie 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1079751"/>
            <a:ext cx="2100700" cy="210069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728580" y="1028700"/>
            <a:ext cx="1258344" cy="125834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728580" y="4379627"/>
            <a:ext cx="3765703" cy="501417"/>
            <a:chOff x="0" y="0"/>
            <a:chExt cx="5020938" cy="668556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028700" y="3551232"/>
            <a:ext cx="2100700" cy="2100692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985425" y="-1406216"/>
            <a:ext cx="7809467" cy="7809436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28700" y="6022713"/>
            <a:ext cx="2100700" cy="2100692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256580" y="2444604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25621" r="-19738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335308" y="248285"/>
            <a:ext cx="4164949" cy="416494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472185" y="385170"/>
            <a:ext cx="3891195" cy="389117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719" r="-2471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940836" y="2178656"/>
            <a:ext cx="8879872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Kontrastní angiografie- DSA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75497" y="4123949"/>
            <a:ext cx="4735382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2500">
                <a:solidFill>
                  <a:srgbClr val="12131B"/>
                </a:solidFill>
                <a:latin typeface="Open Sans"/>
              </a:rPr>
              <a:t>Terapeutické zákroky - embolizace cévních anomálií, aneurysmat , A-V malformací</a:t>
            </a:r>
          </a:p>
        </p:txBody>
      </p:sp>
      <p:sp>
        <p:nvSpPr>
          <p:cNvPr id="12" name="Freeform 12"/>
          <p:cNvSpPr/>
          <p:nvPr/>
        </p:nvSpPr>
        <p:spPr>
          <a:xfrm>
            <a:off x="7397018" y="4140806"/>
            <a:ext cx="4860540" cy="5686831"/>
          </a:xfrm>
          <a:custGeom>
            <a:avLst/>
            <a:gdLst/>
            <a:ahLst/>
            <a:cxnLst/>
            <a:rect l="l" t="t" r="r" b="b"/>
            <a:pathLst>
              <a:path w="4860540" h="5686831">
                <a:moveTo>
                  <a:pt x="0" y="0"/>
                </a:moveTo>
                <a:lnTo>
                  <a:pt x="4860540" y="0"/>
                </a:lnTo>
                <a:lnTo>
                  <a:pt x="4860540" y="5686831"/>
                </a:lnTo>
                <a:lnTo>
                  <a:pt x="0" y="5686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Neuropsychologie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51023" y="5432489"/>
            <a:ext cx="7997438" cy="233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Souvislost mezi CNS a psychikou ( chování, prožívání)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Dopad mozkových lézí na jednotlivé psychické procesy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Neurokognitivní, neurobehaviorální profil pacienta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V dětském věku - navíc neurovývojové zrání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709760" y="0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4085732" y="2042866"/>
                </a:moveTo>
                <a:lnTo>
                  <a:pt x="0" y="2042866"/>
                </a:lnTo>
                <a:lnTo>
                  <a:pt x="0" y="0"/>
                </a:lnTo>
                <a:lnTo>
                  <a:pt x="4085732" y="0"/>
                </a:lnTo>
                <a:lnTo>
                  <a:pt x="4085732" y="20428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4002" y="8919759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47530" y="-2084537"/>
            <a:ext cx="5298676" cy="10314115"/>
            <a:chOff x="0" y="0"/>
            <a:chExt cx="2354580" cy="4583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583298"/>
            </a:xfrm>
            <a:custGeom>
              <a:avLst/>
              <a:gdLst/>
              <a:ahLst/>
              <a:cxnLst/>
              <a:rect l="l" t="t" r="r" b="b"/>
              <a:pathLst>
                <a:path w="2353310" h="4583298">
                  <a:moveTo>
                    <a:pt x="784860" y="4515988"/>
                  </a:moveTo>
                  <a:cubicBezTo>
                    <a:pt x="905510" y="4556628"/>
                    <a:pt x="1042670" y="4583298"/>
                    <a:pt x="1177290" y="4583298"/>
                  </a:cubicBezTo>
                  <a:cubicBezTo>
                    <a:pt x="1311910" y="4583298"/>
                    <a:pt x="1441450" y="4560438"/>
                    <a:pt x="1560830" y="4519798"/>
                  </a:cubicBezTo>
                  <a:cubicBezTo>
                    <a:pt x="1563370" y="4518528"/>
                    <a:pt x="1565910" y="4518528"/>
                    <a:pt x="1568450" y="4517258"/>
                  </a:cubicBezTo>
                  <a:cubicBezTo>
                    <a:pt x="2016760" y="4354698"/>
                    <a:pt x="2346960" y="3925438"/>
                    <a:pt x="2353310" y="341851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15924"/>
                  </a:lnTo>
                  <a:cubicBezTo>
                    <a:pt x="6350" y="3927978"/>
                    <a:pt x="331470" y="4357238"/>
                    <a:pt x="784860" y="451598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6" name="Freeform 6"/>
          <p:cNvSpPr/>
          <p:nvPr/>
        </p:nvSpPr>
        <p:spPr>
          <a:xfrm rot="-10800000">
            <a:off x="3484610" y="5790321"/>
            <a:ext cx="1224516" cy="1213802"/>
          </a:xfrm>
          <a:custGeom>
            <a:avLst/>
            <a:gdLst/>
            <a:ahLst/>
            <a:cxnLst/>
            <a:rect l="l" t="t" r="r" b="b"/>
            <a:pathLst>
              <a:path w="1224516" h="1213802">
                <a:moveTo>
                  <a:pt x="0" y="0"/>
                </a:moveTo>
                <a:lnTo>
                  <a:pt x="1224516" y="0"/>
                </a:lnTo>
                <a:lnTo>
                  <a:pt x="1224516" y="1213802"/>
                </a:lnTo>
                <a:lnTo>
                  <a:pt x="0" y="1213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7259300" y="3460979"/>
            <a:ext cx="5072383" cy="9143421"/>
            <a:chOff x="0" y="0"/>
            <a:chExt cx="2354580" cy="4244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054002" y="4122420"/>
            <a:ext cx="4607536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4F1DE"/>
                </a:solidFill>
                <a:latin typeface="The Seasons"/>
              </a:rPr>
              <a:t>Neuropsychologie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53757" y="4067175"/>
            <a:ext cx="9786633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Celkový neuropsychologický profil dítěte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Kognice: receptivní fce- gnostické, pozornost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paměť a učení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myšlení- schopnost úsudku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 expresivní funkce – řeč, motorika,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 konstrukční činnosti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Exekutivní fce: účelné, na cíl zaměřené jednání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Emotivita: systém citů a motivace</a:t>
            </a:r>
          </a:p>
          <a:p>
            <a:pPr>
              <a:lnSpc>
                <a:spcPts val="2879"/>
              </a:lnSpc>
            </a:pPr>
            <a:endParaRPr lang="en-US" sz="2400" spc="-93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5350" y="2790254"/>
            <a:ext cx="15049500" cy="8181444"/>
            <a:chOff x="0" y="0"/>
            <a:chExt cx="4036002" cy="21941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37272" cy="2194114"/>
            </a:xfrm>
            <a:custGeom>
              <a:avLst/>
              <a:gdLst/>
              <a:ahLst/>
              <a:cxnLst/>
              <a:rect l="l" t="t" r="r" b="b"/>
              <a:pathLst>
                <a:path w="4037272" h="2194114">
                  <a:moveTo>
                    <a:pt x="3483552" y="2194114"/>
                  </a:moveTo>
                  <a:lnTo>
                    <a:pt x="553720" y="2194114"/>
                  </a:lnTo>
                  <a:cubicBezTo>
                    <a:pt x="247650" y="2194114"/>
                    <a:pt x="0" y="1703050"/>
                    <a:pt x="0" y="1098417"/>
                  </a:cubicBezTo>
                  <a:cubicBezTo>
                    <a:pt x="0" y="491264"/>
                    <a:pt x="247650" y="0"/>
                    <a:pt x="553720" y="0"/>
                  </a:cubicBezTo>
                  <a:lnTo>
                    <a:pt x="3483552" y="0"/>
                  </a:lnTo>
                  <a:cubicBezTo>
                    <a:pt x="3789622" y="0"/>
                    <a:pt x="4037272" y="491264"/>
                    <a:pt x="4037272" y="1098417"/>
                  </a:cubicBezTo>
                  <a:cubicBezTo>
                    <a:pt x="4036002" y="1703050"/>
                    <a:pt x="3788352" y="2194114"/>
                    <a:pt x="3483552" y="2194114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15083952" y="-628070"/>
            <a:ext cx="8250170" cy="14348932"/>
            <a:chOff x="0" y="0"/>
            <a:chExt cx="2354580" cy="4095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095154"/>
            </a:xfrm>
            <a:custGeom>
              <a:avLst/>
              <a:gdLst/>
              <a:ahLst/>
              <a:cxnLst/>
              <a:rect l="l" t="t" r="r" b="b"/>
              <a:pathLst>
                <a:path w="2353310" h="4095154">
                  <a:moveTo>
                    <a:pt x="784860" y="4027843"/>
                  </a:moveTo>
                  <a:cubicBezTo>
                    <a:pt x="905510" y="4068483"/>
                    <a:pt x="1042670" y="4095154"/>
                    <a:pt x="1177290" y="4095154"/>
                  </a:cubicBezTo>
                  <a:cubicBezTo>
                    <a:pt x="1311910" y="4095154"/>
                    <a:pt x="1441450" y="4072293"/>
                    <a:pt x="1560830" y="4031654"/>
                  </a:cubicBezTo>
                  <a:cubicBezTo>
                    <a:pt x="1563370" y="4030383"/>
                    <a:pt x="1565910" y="4030383"/>
                    <a:pt x="1568450" y="4029113"/>
                  </a:cubicBezTo>
                  <a:cubicBezTo>
                    <a:pt x="2016760" y="3866554"/>
                    <a:pt x="2346960" y="3437293"/>
                    <a:pt x="2353310" y="293187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29657"/>
                  </a:lnTo>
                  <a:cubicBezTo>
                    <a:pt x="6350" y="3439833"/>
                    <a:pt x="331470" y="3869093"/>
                    <a:pt x="784860" y="4027843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3811915" y="1977208"/>
            <a:ext cx="6102274" cy="9138378"/>
            <a:chOff x="0" y="0"/>
            <a:chExt cx="2354580" cy="3526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3526070"/>
            </a:xfrm>
            <a:custGeom>
              <a:avLst/>
              <a:gdLst/>
              <a:ahLst/>
              <a:cxnLst/>
              <a:rect l="l" t="t" r="r" b="b"/>
              <a:pathLst>
                <a:path w="2353310" h="3526070">
                  <a:moveTo>
                    <a:pt x="784860" y="3458760"/>
                  </a:moveTo>
                  <a:cubicBezTo>
                    <a:pt x="905510" y="3499400"/>
                    <a:pt x="1042670" y="3526070"/>
                    <a:pt x="1177290" y="3526070"/>
                  </a:cubicBezTo>
                  <a:cubicBezTo>
                    <a:pt x="1311910" y="3526070"/>
                    <a:pt x="1441450" y="3503210"/>
                    <a:pt x="1560830" y="3462570"/>
                  </a:cubicBezTo>
                  <a:cubicBezTo>
                    <a:pt x="1563370" y="3461300"/>
                    <a:pt x="1565910" y="3461300"/>
                    <a:pt x="1568450" y="3460030"/>
                  </a:cubicBezTo>
                  <a:cubicBezTo>
                    <a:pt x="2016760" y="3297470"/>
                    <a:pt x="2346960" y="2868210"/>
                    <a:pt x="2353310" y="236453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362762"/>
                  </a:lnTo>
                  <a:cubicBezTo>
                    <a:pt x="6350" y="2870750"/>
                    <a:pt x="331470" y="3300009"/>
                    <a:pt x="784860" y="3458759"/>
                  </a:cubicBezTo>
                  <a:close/>
                </a:path>
              </a:pathLst>
            </a:custGeom>
            <a:solidFill>
              <a:srgbClr val="81B29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2976679" y="4913891"/>
            <a:ext cx="4757503" cy="323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Kongenitální postižení CNS- poruchy kortikálního vývoje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Získaná postižení- úrazy hlavy, CMP, tumory, epilepsie, anoxie- tonutí apod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Genetická, metabolická onemocnění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Neurovývojové poruchy - ADHD, autismus, poruchy učení, řeči</a:t>
            </a:r>
          </a:p>
          <a:p>
            <a:pPr algn="r">
              <a:lnSpc>
                <a:spcPts val="3240"/>
              </a:lnSpc>
            </a:pPr>
            <a:endParaRPr lang="en-US" sz="18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88990" y="1586906"/>
            <a:ext cx="12145192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Neuropsychologie - indikace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694812" y="3834493"/>
            <a:ext cx="3615872" cy="5423807"/>
            <a:chOff x="0" y="0"/>
            <a:chExt cx="6350000" cy="9525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5000" r="-75000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603613" y="3834493"/>
            <a:ext cx="2542866" cy="254286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38906" r="-38906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603613" y="6715434"/>
            <a:ext cx="2542866" cy="254286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5015" r="-25015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879719" y="3866957"/>
            <a:ext cx="2542866" cy="2542866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5802" r="-15802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879719" y="6747898"/>
            <a:ext cx="2542866" cy="254286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015" r="-25015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6592" y="-1564070"/>
            <a:ext cx="15294817" cy="13039933"/>
            <a:chOff x="0" y="0"/>
            <a:chExt cx="2354580" cy="20074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07449"/>
            </a:xfrm>
            <a:custGeom>
              <a:avLst/>
              <a:gdLst/>
              <a:ahLst/>
              <a:cxnLst/>
              <a:rect l="l" t="t" r="r" b="b"/>
              <a:pathLst>
                <a:path w="2353310" h="2007449">
                  <a:moveTo>
                    <a:pt x="784860" y="1940139"/>
                  </a:moveTo>
                  <a:cubicBezTo>
                    <a:pt x="905510" y="1980779"/>
                    <a:pt x="1042670" y="2007449"/>
                    <a:pt x="1177290" y="2007449"/>
                  </a:cubicBezTo>
                  <a:cubicBezTo>
                    <a:pt x="1311910" y="2007449"/>
                    <a:pt x="1441450" y="1984589"/>
                    <a:pt x="1560830" y="1943949"/>
                  </a:cubicBezTo>
                  <a:cubicBezTo>
                    <a:pt x="1563370" y="1942679"/>
                    <a:pt x="1565910" y="1942679"/>
                    <a:pt x="1568450" y="1941409"/>
                  </a:cubicBezTo>
                  <a:cubicBezTo>
                    <a:pt x="2016760" y="1778849"/>
                    <a:pt x="2346960" y="1349589"/>
                    <a:pt x="2353310" y="85059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49983"/>
                  </a:lnTo>
                  <a:cubicBezTo>
                    <a:pt x="6350" y="1352129"/>
                    <a:pt x="331470" y="1781389"/>
                    <a:pt x="784860" y="1940139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777735" y="6877650"/>
            <a:ext cx="4044708" cy="2264590"/>
            <a:chOff x="0" y="0"/>
            <a:chExt cx="1356131" cy="7592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6131" cy="759284"/>
            </a:xfrm>
            <a:custGeom>
              <a:avLst/>
              <a:gdLst/>
              <a:ahLst/>
              <a:cxnLst/>
              <a:rect l="l" t="t" r="r" b="b"/>
              <a:pathLst>
                <a:path w="1356131" h="759284">
                  <a:moveTo>
                    <a:pt x="1231671" y="759284"/>
                  </a:moveTo>
                  <a:lnTo>
                    <a:pt x="124460" y="759284"/>
                  </a:lnTo>
                  <a:cubicBezTo>
                    <a:pt x="55880" y="759284"/>
                    <a:pt x="0" y="703404"/>
                    <a:pt x="0" y="6348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31671" y="0"/>
                  </a:lnTo>
                  <a:cubicBezTo>
                    <a:pt x="1300251" y="0"/>
                    <a:pt x="1356131" y="55880"/>
                    <a:pt x="1356131" y="124460"/>
                  </a:cubicBezTo>
                  <a:lnTo>
                    <a:pt x="1356131" y="634824"/>
                  </a:lnTo>
                  <a:cubicBezTo>
                    <a:pt x="1356131" y="703404"/>
                    <a:pt x="1300251" y="759284"/>
                    <a:pt x="1231671" y="759284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877913" y="6969268"/>
            <a:ext cx="4908828" cy="2081355"/>
            <a:chOff x="0" y="0"/>
            <a:chExt cx="1790754" cy="759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0754" cy="759284"/>
            </a:xfrm>
            <a:custGeom>
              <a:avLst/>
              <a:gdLst/>
              <a:ahLst/>
              <a:cxnLst/>
              <a:rect l="l" t="t" r="r" b="b"/>
              <a:pathLst>
                <a:path w="1790754" h="759284">
                  <a:moveTo>
                    <a:pt x="1666294" y="759284"/>
                  </a:moveTo>
                  <a:lnTo>
                    <a:pt x="124460" y="759284"/>
                  </a:lnTo>
                  <a:cubicBezTo>
                    <a:pt x="55880" y="759284"/>
                    <a:pt x="0" y="703404"/>
                    <a:pt x="0" y="6348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66294" y="0"/>
                  </a:lnTo>
                  <a:cubicBezTo>
                    <a:pt x="1734874" y="0"/>
                    <a:pt x="1790754" y="55880"/>
                    <a:pt x="1790754" y="124460"/>
                  </a:cubicBezTo>
                  <a:lnTo>
                    <a:pt x="1790754" y="634824"/>
                  </a:lnTo>
                  <a:cubicBezTo>
                    <a:pt x="1790754" y="703404"/>
                    <a:pt x="1734874" y="759284"/>
                    <a:pt x="1666294" y="759284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559910" y="3944863"/>
            <a:ext cx="6234057" cy="903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08"/>
              </a:lnSpc>
            </a:pPr>
            <a:r>
              <a:rPr lang="en-US" sz="6708" spc="-268">
                <a:solidFill>
                  <a:srgbClr val="12131B"/>
                </a:solidFill>
                <a:latin typeface="The Seasons"/>
              </a:rPr>
              <a:t>EEG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38964" y="7304722"/>
            <a:ext cx="4920336" cy="101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8"/>
              </a:lnSpc>
            </a:pPr>
            <a:r>
              <a:rPr lang="en-US" sz="1970">
                <a:solidFill>
                  <a:srgbClr val="F2EDDB"/>
                </a:solidFill>
                <a:latin typeface="Open Sans"/>
              </a:rPr>
              <a:t>Kršek Pavel, Základy dětské neurologie, Galén, 2021, ISBN 978-80-7492-510-8, str. 35, obr. 2.4</a:t>
            </a:r>
          </a:p>
        </p:txBody>
      </p:sp>
      <p:sp>
        <p:nvSpPr>
          <p:cNvPr id="10" name="Freeform 10"/>
          <p:cNvSpPr/>
          <p:nvPr/>
        </p:nvSpPr>
        <p:spPr>
          <a:xfrm>
            <a:off x="4387652" y="1444404"/>
            <a:ext cx="11022684" cy="5272966"/>
          </a:xfrm>
          <a:custGeom>
            <a:avLst/>
            <a:gdLst/>
            <a:ahLst/>
            <a:cxnLst/>
            <a:rect l="l" t="t" r="r" b="b"/>
            <a:pathLst>
              <a:path w="11022684" h="5272966">
                <a:moveTo>
                  <a:pt x="0" y="0"/>
                </a:moveTo>
                <a:lnTo>
                  <a:pt x="11022684" y="0"/>
                </a:lnTo>
                <a:lnTo>
                  <a:pt x="11022684" y="5272966"/>
                </a:lnTo>
                <a:lnTo>
                  <a:pt x="0" y="5272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Neurogenetika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51023" y="5432489"/>
            <a:ext cx="7997438" cy="233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Pozitivní rodinná anamnéza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Kombinace klinických příznaků onemocnění odpovídá v.s. známému syndromu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Rychlost vývoje - plíživý, pozvolný rozvoj příznaků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240" r="-1024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EEG ontogeneze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66544" y="5316217"/>
            <a:ext cx="9040364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Aktivita pozadí závisí na stupni maturace mozku a míře vigility dítěte- věková norma záznamu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Novorozenec –delta aktivita, neodlišené krajiny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Od 6 měsíce převažuje theta aktivita, zrychlující se 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Od 3 let se objevuje posteriorní alfa 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Od 6 let alfa dominantní rytmus </a:t>
            </a:r>
          </a:p>
          <a:p>
            <a:pPr algn="just">
              <a:lnSpc>
                <a:spcPts val="4500"/>
              </a:lnSpc>
            </a:pPr>
            <a:endParaRPr lang="en-US" sz="2499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385832" y="3287498"/>
            <a:ext cx="667118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00"/>
              </a:lnSpc>
            </a:pPr>
            <a:r>
              <a:rPr lang="en-US" sz="7500">
                <a:solidFill>
                  <a:srgbClr val="FFFFFF"/>
                </a:solidFill>
                <a:latin typeface="The Seasons"/>
              </a:rPr>
              <a:t>EEG indikace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48554" y="4084852"/>
            <a:ext cx="7008463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Epilepsie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Diff diagnostika záchvatových stavů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Neurointenzivní péče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Polygrafické monitorování 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Poruchy spánku </a:t>
            </a:r>
          </a:p>
          <a:p>
            <a:pPr algn="r">
              <a:lnSpc>
                <a:spcPts val="4500"/>
              </a:lnSpc>
            </a:pPr>
            <a:endParaRPr lang="en-US" sz="2499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028700" y="1028700"/>
            <a:ext cx="2744070" cy="4813563"/>
            <a:chOff x="0" y="0"/>
            <a:chExt cx="2354580" cy="41303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2" name="Freeform 12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631953" y="7869488"/>
            <a:ext cx="7833374" cy="22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Dolanský Jiří, Atlas dětské elektroencefalografie, Triton,2003, ISBN 80-7254-428-4, str 29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C92C396F-061D-DCE6-2D2A-E2977B56F89D}"/>
              </a:ext>
            </a:extLst>
          </p:cNvPr>
          <p:cNvGrpSpPr/>
          <p:nvPr/>
        </p:nvGrpSpPr>
        <p:grpSpPr>
          <a:xfrm>
            <a:off x="2020122" y="2083450"/>
            <a:ext cx="5680312" cy="6242101"/>
            <a:chOff x="2020122" y="2083450"/>
            <a:chExt cx="5680312" cy="6242101"/>
          </a:xfrm>
        </p:grpSpPr>
        <p:grpSp>
          <p:nvGrpSpPr>
            <p:cNvPr id="14" name="Group 14"/>
            <p:cNvGrpSpPr/>
            <p:nvPr/>
          </p:nvGrpSpPr>
          <p:grpSpPr>
            <a:xfrm>
              <a:off x="2020122" y="2083450"/>
              <a:ext cx="5680312" cy="6242101"/>
              <a:chOff x="0" y="0"/>
              <a:chExt cx="7573749" cy="8322801"/>
            </a:xfrm>
          </p:grpSpPr>
          <p:grpSp>
            <p:nvGrpSpPr>
              <p:cNvPr id="15" name="Group 15"/>
              <p:cNvGrpSpPr>
                <a:grpSpLocks noChangeAspect="1"/>
              </p:cNvGrpSpPr>
              <p:nvPr/>
            </p:nvGrpSpPr>
            <p:grpSpPr>
              <a:xfrm>
                <a:off x="0" y="0"/>
                <a:ext cx="7573749" cy="8322801"/>
                <a:chOff x="0" y="0"/>
                <a:chExt cx="5778500" cy="6350000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57785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8500" h="6350000">
                      <a:moveTo>
                        <a:pt x="2889250" y="0"/>
                      </a:moveTo>
                      <a:cubicBezTo>
                        <a:pt x="1258570" y="0"/>
                        <a:pt x="0" y="1144270"/>
                        <a:pt x="0" y="2917190"/>
                      </a:cubicBezTo>
                      <a:cubicBezTo>
                        <a:pt x="0" y="4175760"/>
                        <a:pt x="0" y="6350000"/>
                        <a:pt x="0" y="6350000"/>
                      </a:cubicBezTo>
                      <a:lnTo>
                        <a:pt x="2889250" y="6350000"/>
                      </a:lnTo>
                      <a:lnTo>
                        <a:pt x="5778500" y="6350000"/>
                      </a:lnTo>
                      <a:cubicBezTo>
                        <a:pt x="5778500" y="6350000"/>
                        <a:pt x="5778500" y="4175760"/>
                        <a:pt x="5778500" y="2917190"/>
                      </a:cubicBezTo>
                      <a:cubicBezTo>
                        <a:pt x="5778500" y="1144270"/>
                        <a:pt x="4519930" y="0"/>
                        <a:pt x="2889250" y="0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 t="-8130" b="-8130"/>
                  </a:stretch>
                </a:blipFill>
              </p:spPr>
            </p:sp>
          </p:grpSp>
          <p:grpSp>
            <p:nvGrpSpPr>
              <p:cNvPr id="17" name="Group 17"/>
              <p:cNvGrpSpPr/>
              <p:nvPr/>
            </p:nvGrpSpPr>
            <p:grpSpPr>
              <a:xfrm>
                <a:off x="363394" y="4359467"/>
                <a:ext cx="6257290" cy="1042670"/>
                <a:chOff x="0" y="0"/>
                <a:chExt cx="6257290" cy="1042670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50800" y="46990"/>
                  <a:ext cx="6156960" cy="117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6960" h="1178560">
                      <a:moveTo>
                        <a:pt x="666750" y="445770"/>
                      </a:moveTo>
                      <a:cubicBezTo>
                        <a:pt x="3655060" y="448310"/>
                        <a:pt x="3716020" y="450850"/>
                        <a:pt x="3820160" y="458470"/>
                      </a:cubicBezTo>
                      <a:cubicBezTo>
                        <a:pt x="3914140" y="464820"/>
                        <a:pt x="3963670" y="480060"/>
                        <a:pt x="4086860" y="486410"/>
                      </a:cubicBezTo>
                      <a:cubicBezTo>
                        <a:pt x="4359910" y="500380"/>
                        <a:pt x="5069840" y="513080"/>
                        <a:pt x="5412740" y="487680"/>
                      </a:cubicBezTo>
                      <a:cubicBezTo>
                        <a:pt x="5632450" y="471170"/>
                        <a:pt x="5842000" y="397510"/>
                        <a:pt x="5949950" y="407670"/>
                      </a:cubicBezTo>
                      <a:cubicBezTo>
                        <a:pt x="5998210" y="412750"/>
                        <a:pt x="6027420" y="427990"/>
                        <a:pt x="6052820" y="443230"/>
                      </a:cubicBezTo>
                      <a:cubicBezTo>
                        <a:pt x="6070600" y="453390"/>
                        <a:pt x="6082030" y="466090"/>
                        <a:pt x="6094730" y="480060"/>
                      </a:cubicBezTo>
                      <a:cubicBezTo>
                        <a:pt x="6107430" y="494030"/>
                        <a:pt x="6118860" y="505460"/>
                        <a:pt x="6127750" y="524510"/>
                      </a:cubicBezTo>
                      <a:cubicBezTo>
                        <a:pt x="6140450" y="551180"/>
                        <a:pt x="6153150" y="600710"/>
                        <a:pt x="6155690" y="629920"/>
                      </a:cubicBezTo>
                      <a:cubicBezTo>
                        <a:pt x="6156960" y="651510"/>
                        <a:pt x="6156960" y="664210"/>
                        <a:pt x="6150610" y="684530"/>
                      </a:cubicBezTo>
                      <a:cubicBezTo>
                        <a:pt x="6142990" y="713740"/>
                        <a:pt x="6118860" y="758190"/>
                        <a:pt x="6101080" y="782320"/>
                      </a:cubicBezTo>
                      <a:cubicBezTo>
                        <a:pt x="6088380" y="798830"/>
                        <a:pt x="6078220" y="808990"/>
                        <a:pt x="6060440" y="820420"/>
                      </a:cubicBezTo>
                      <a:cubicBezTo>
                        <a:pt x="6035040" y="836930"/>
                        <a:pt x="6009640" y="857250"/>
                        <a:pt x="5958840" y="861060"/>
                      </a:cubicBezTo>
                      <a:cubicBezTo>
                        <a:pt x="5824220" y="871220"/>
                        <a:pt x="5468620" y="745490"/>
                        <a:pt x="5205730" y="690880"/>
                      </a:cubicBezTo>
                      <a:cubicBezTo>
                        <a:pt x="4918710" y="631190"/>
                        <a:pt x="4559300" y="554990"/>
                        <a:pt x="4300220" y="518160"/>
                      </a:cubicBezTo>
                      <a:cubicBezTo>
                        <a:pt x="4107180" y="491490"/>
                        <a:pt x="3986530" y="481330"/>
                        <a:pt x="3790950" y="471170"/>
                      </a:cubicBezTo>
                      <a:cubicBezTo>
                        <a:pt x="3525520" y="457200"/>
                        <a:pt x="3178810" y="449580"/>
                        <a:pt x="2853690" y="461010"/>
                      </a:cubicBezTo>
                      <a:cubicBezTo>
                        <a:pt x="2500630" y="473710"/>
                        <a:pt x="1993900" y="521970"/>
                        <a:pt x="1748790" y="548640"/>
                      </a:cubicBezTo>
                      <a:cubicBezTo>
                        <a:pt x="1625600" y="562610"/>
                        <a:pt x="1564640" y="570230"/>
                        <a:pt x="1473200" y="588010"/>
                      </a:cubicBezTo>
                      <a:cubicBezTo>
                        <a:pt x="1380490" y="605790"/>
                        <a:pt x="1290320" y="636270"/>
                        <a:pt x="1197610" y="652780"/>
                      </a:cubicBezTo>
                      <a:cubicBezTo>
                        <a:pt x="1104900" y="669290"/>
                        <a:pt x="1008380" y="683260"/>
                        <a:pt x="919480" y="689610"/>
                      </a:cubicBezTo>
                      <a:cubicBezTo>
                        <a:pt x="838200" y="695960"/>
                        <a:pt x="772160" y="679450"/>
                        <a:pt x="683260" y="692150"/>
                      </a:cubicBezTo>
                      <a:cubicBezTo>
                        <a:pt x="560070" y="709930"/>
                        <a:pt x="351790" y="807720"/>
                        <a:pt x="255270" y="815340"/>
                      </a:cubicBezTo>
                      <a:cubicBezTo>
                        <a:pt x="207010" y="819150"/>
                        <a:pt x="173990" y="811530"/>
                        <a:pt x="146050" y="802640"/>
                      </a:cubicBezTo>
                      <a:cubicBezTo>
                        <a:pt x="125730" y="796290"/>
                        <a:pt x="114300" y="788670"/>
                        <a:pt x="97790" y="775970"/>
                      </a:cubicBezTo>
                      <a:cubicBezTo>
                        <a:pt x="74930" y="756920"/>
                        <a:pt x="40640" y="720090"/>
                        <a:pt x="25400" y="694690"/>
                      </a:cubicBezTo>
                      <a:cubicBezTo>
                        <a:pt x="13970" y="676910"/>
                        <a:pt x="10160" y="662940"/>
                        <a:pt x="6350" y="642620"/>
                      </a:cubicBezTo>
                      <a:cubicBezTo>
                        <a:pt x="1270" y="613410"/>
                        <a:pt x="1270" y="562610"/>
                        <a:pt x="6350" y="533400"/>
                      </a:cubicBezTo>
                      <a:cubicBezTo>
                        <a:pt x="10160" y="511810"/>
                        <a:pt x="15240" y="499110"/>
                        <a:pt x="26670" y="481330"/>
                      </a:cubicBezTo>
                      <a:cubicBezTo>
                        <a:pt x="41910" y="455930"/>
                        <a:pt x="69850" y="420370"/>
                        <a:pt x="99060" y="400050"/>
                      </a:cubicBezTo>
                      <a:cubicBezTo>
                        <a:pt x="128270" y="379730"/>
                        <a:pt x="144780" y="372110"/>
                        <a:pt x="201930" y="361950"/>
                      </a:cubicBezTo>
                      <a:cubicBezTo>
                        <a:pt x="453390" y="317500"/>
                        <a:pt x="1902460" y="373380"/>
                        <a:pt x="2289810" y="361950"/>
                      </a:cubicBezTo>
                      <a:cubicBezTo>
                        <a:pt x="2439670" y="358140"/>
                        <a:pt x="2480310" y="347980"/>
                        <a:pt x="2600960" y="344170"/>
                      </a:cubicBezTo>
                      <a:cubicBezTo>
                        <a:pt x="2766060" y="339090"/>
                        <a:pt x="2937510" y="341630"/>
                        <a:pt x="3191510" y="340360"/>
                      </a:cubicBezTo>
                      <a:cubicBezTo>
                        <a:pt x="3657600" y="339090"/>
                        <a:pt x="4808220" y="175260"/>
                        <a:pt x="5170170" y="340360"/>
                      </a:cubicBezTo>
                      <a:cubicBezTo>
                        <a:pt x="5349240" y="421640"/>
                        <a:pt x="5510530" y="631190"/>
                        <a:pt x="5487670" y="706120"/>
                      </a:cubicBezTo>
                      <a:cubicBezTo>
                        <a:pt x="5468620" y="768350"/>
                        <a:pt x="5326380" y="775970"/>
                        <a:pt x="5170170" y="797560"/>
                      </a:cubicBezTo>
                      <a:cubicBezTo>
                        <a:pt x="4767580" y="854710"/>
                        <a:pt x="3528060" y="789940"/>
                        <a:pt x="2965450" y="797560"/>
                      </a:cubicBezTo>
                      <a:cubicBezTo>
                        <a:pt x="2617470" y="801370"/>
                        <a:pt x="2444750" y="815340"/>
                        <a:pt x="2119630" y="819150"/>
                      </a:cubicBezTo>
                      <a:cubicBezTo>
                        <a:pt x="1676400" y="824230"/>
                        <a:pt x="881380" y="820420"/>
                        <a:pt x="546100" y="819150"/>
                      </a:cubicBezTo>
                      <a:cubicBezTo>
                        <a:pt x="388620" y="817880"/>
                        <a:pt x="279400" y="830580"/>
                        <a:pt x="199390" y="815340"/>
                      </a:cubicBezTo>
                      <a:cubicBezTo>
                        <a:pt x="154940" y="806450"/>
                        <a:pt x="127000" y="796290"/>
                        <a:pt x="97790" y="775970"/>
                      </a:cubicBezTo>
                      <a:cubicBezTo>
                        <a:pt x="68580" y="755650"/>
                        <a:pt x="41910" y="726440"/>
                        <a:pt x="25400" y="694690"/>
                      </a:cubicBezTo>
                      <a:cubicBezTo>
                        <a:pt x="8890" y="662940"/>
                        <a:pt x="0" y="623570"/>
                        <a:pt x="0" y="588010"/>
                      </a:cubicBezTo>
                      <a:cubicBezTo>
                        <a:pt x="0" y="552450"/>
                        <a:pt x="10160" y="513080"/>
                        <a:pt x="26670" y="481330"/>
                      </a:cubicBezTo>
                      <a:cubicBezTo>
                        <a:pt x="43180" y="449580"/>
                        <a:pt x="74930" y="417830"/>
                        <a:pt x="99060" y="400050"/>
                      </a:cubicBezTo>
                      <a:cubicBezTo>
                        <a:pt x="115570" y="387350"/>
                        <a:pt x="124460" y="383540"/>
                        <a:pt x="148590" y="374650"/>
                      </a:cubicBezTo>
                      <a:cubicBezTo>
                        <a:pt x="205740" y="354330"/>
                        <a:pt x="350520" y="336550"/>
                        <a:pt x="445770" y="312420"/>
                      </a:cubicBezTo>
                      <a:cubicBezTo>
                        <a:pt x="534670" y="289560"/>
                        <a:pt x="617220" y="248920"/>
                        <a:pt x="703580" y="234950"/>
                      </a:cubicBezTo>
                      <a:cubicBezTo>
                        <a:pt x="786130" y="222250"/>
                        <a:pt x="868680" y="237490"/>
                        <a:pt x="952500" y="229870"/>
                      </a:cubicBezTo>
                      <a:cubicBezTo>
                        <a:pt x="1038860" y="222250"/>
                        <a:pt x="1126490" y="205740"/>
                        <a:pt x="1212850" y="187960"/>
                      </a:cubicBezTo>
                      <a:cubicBezTo>
                        <a:pt x="1299210" y="170180"/>
                        <a:pt x="1379220" y="138430"/>
                        <a:pt x="1469390" y="120650"/>
                      </a:cubicBezTo>
                      <a:cubicBezTo>
                        <a:pt x="1567180" y="101600"/>
                        <a:pt x="1649730" y="93980"/>
                        <a:pt x="1776730" y="80010"/>
                      </a:cubicBezTo>
                      <a:cubicBezTo>
                        <a:pt x="1979930" y="58420"/>
                        <a:pt x="2374900" y="29210"/>
                        <a:pt x="2573020" y="16510"/>
                      </a:cubicBezTo>
                      <a:cubicBezTo>
                        <a:pt x="2689860" y="8890"/>
                        <a:pt x="2731770" y="6350"/>
                        <a:pt x="2853690" y="3810"/>
                      </a:cubicBezTo>
                      <a:cubicBezTo>
                        <a:pt x="3078480" y="0"/>
                        <a:pt x="3595370" y="7620"/>
                        <a:pt x="3817620" y="15240"/>
                      </a:cubicBezTo>
                      <a:cubicBezTo>
                        <a:pt x="3934460" y="19050"/>
                        <a:pt x="3977640" y="19050"/>
                        <a:pt x="4085590" y="30480"/>
                      </a:cubicBezTo>
                      <a:cubicBezTo>
                        <a:pt x="4249420" y="46990"/>
                        <a:pt x="4500880" y="86360"/>
                        <a:pt x="4706620" y="123190"/>
                      </a:cubicBezTo>
                      <a:cubicBezTo>
                        <a:pt x="4911090" y="158750"/>
                        <a:pt x="5118100" y="199390"/>
                        <a:pt x="5317490" y="247650"/>
                      </a:cubicBezTo>
                      <a:cubicBezTo>
                        <a:pt x="5513070" y="294640"/>
                        <a:pt x="5778500" y="386080"/>
                        <a:pt x="5895340" y="407670"/>
                      </a:cubicBezTo>
                      <a:cubicBezTo>
                        <a:pt x="5944870" y="416560"/>
                        <a:pt x="5975350" y="411480"/>
                        <a:pt x="6003290" y="419100"/>
                      </a:cubicBezTo>
                      <a:cubicBezTo>
                        <a:pt x="6023610" y="425450"/>
                        <a:pt x="6036310" y="430530"/>
                        <a:pt x="6052820" y="443230"/>
                      </a:cubicBezTo>
                      <a:cubicBezTo>
                        <a:pt x="6076950" y="461010"/>
                        <a:pt x="6109970" y="492760"/>
                        <a:pt x="6127750" y="524510"/>
                      </a:cubicBezTo>
                      <a:cubicBezTo>
                        <a:pt x="6144260" y="554990"/>
                        <a:pt x="6154420" y="594360"/>
                        <a:pt x="6155690" y="629920"/>
                      </a:cubicBezTo>
                      <a:cubicBezTo>
                        <a:pt x="6156960" y="665480"/>
                        <a:pt x="6146800" y="704850"/>
                        <a:pt x="6131560" y="736600"/>
                      </a:cubicBezTo>
                      <a:cubicBezTo>
                        <a:pt x="6115050" y="768350"/>
                        <a:pt x="6089650" y="800100"/>
                        <a:pt x="6060440" y="820420"/>
                      </a:cubicBezTo>
                      <a:cubicBezTo>
                        <a:pt x="6031230" y="840740"/>
                        <a:pt x="6007100" y="848360"/>
                        <a:pt x="5958840" y="861060"/>
                      </a:cubicBezTo>
                      <a:cubicBezTo>
                        <a:pt x="5849620" y="890270"/>
                        <a:pt x="5636260" y="928370"/>
                        <a:pt x="5412740" y="944880"/>
                      </a:cubicBezTo>
                      <a:cubicBezTo>
                        <a:pt x="5066030" y="971550"/>
                        <a:pt x="4427220" y="956310"/>
                        <a:pt x="4072890" y="943610"/>
                      </a:cubicBezTo>
                      <a:cubicBezTo>
                        <a:pt x="3839210" y="934720"/>
                        <a:pt x="3757930" y="911860"/>
                        <a:pt x="3491230" y="902970"/>
                      </a:cubicBezTo>
                      <a:cubicBezTo>
                        <a:pt x="2903220" y="882650"/>
                        <a:pt x="938530" y="1178560"/>
                        <a:pt x="666750" y="908050"/>
                      </a:cubicBezTo>
                      <a:cubicBezTo>
                        <a:pt x="557530" y="798830"/>
                        <a:pt x="666750" y="445770"/>
                        <a:pt x="666750" y="445770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</p:sp>
          </p:grpSp>
        </p:grp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47E4475D-5DF3-761D-79E1-558ACA5B7365}"/>
                </a:ext>
              </a:extLst>
            </p:cNvPr>
            <p:cNvSpPr/>
            <p:nvPr/>
          </p:nvSpPr>
          <p:spPr>
            <a:xfrm>
              <a:off x="2330767" y="5388293"/>
              <a:ext cx="4908233" cy="88392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18405" y="1028700"/>
            <a:ext cx="18753248" cy="3886200"/>
            <a:chOff x="0" y="0"/>
            <a:chExt cx="5521730" cy="1144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23000" cy="1144258"/>
            </a:xfrm>
            <a:custGeom>
              <a:avLst/>
              <a:gdLst/>
              <a:ahLst/>
              <a:cxnLst/>
              <a:rect l="l" t="t" r="r" b="b"/>
              <a:pathLst>
                <a:path w="5523000" h="1144258">
                  <a:moveTo>
                    <a:pt x="4969280" y="1144258"/>
                  </a:moveTo>
                  <a:lnTo>
                    <a:pt x="553720" y="1144258"/>
                  </a:lnTo>
                  <a:cubicBezTo>
                    <a:pt x="247650" y="1144258"/>
                    <a:pt x="0" y="888086"/>
                    <a:pt x="0" y="572789"/>
                  </a:cubicBezTo>
                  <a:cubicBezTo>
                    <a:pt x="0" y="256179"/>
                    <a:pt x="247650" y="0"/>
                    <a:pt x="553720" y="0"/>
                  </a:cubicBezTo>
                  <a:lnTo>
                    <a:pt x="4969280" y="0"/>
                  </a:lnTo>
                  <a:cubicBezTo>
                    <a:pt x="5275350" y="0"/>
                    <a:pt x="5523000" y="256179"/>
                    <a:pt x="5523000" y="572789"/>
                  </a:cubicBezTo>
                  <a:cubicBezTo>
                    <a:pt x="5521730" y="888086"/>
                    <a:pt x="5274080" y="1144258"/>
                    <a:pt x="4969280" y="1144258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608826" y="4323344"/>
            <a:ext cx="11077432" cy="5046666"/>
            <a:chOff x="0" y="0"/>
            <a:chExt cx="1393825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38250" cy="6350000"/>
            </a:xfrm>
            <a:custGeom>
              <a:avLst/>
              <a:gdLst/>
              <a:ahLst/>
              <a:cxnLst/>
              <a:rect l="l" t="t" r="r" b="b"/>
              <a:pathLst>
                <a:path w="13938250" h="6350000">
                  <a:moveTo>
                    <a:pt x="12528550" y="6350000"/>
                  </a:moveTo>
                  <a:lnTo>
                    <a:pt x="1410970" y="6350000"/>
                  </a:lnTo>
                  <a:cubicBezTo>
                    <a:pt x="631190" y="6350000"/>
                    <a:pt x="0" y="5718810"/>
                    <a:pt x="0" y="4939030"/>
                  </a:cubicBezTo>
                  <a:lnTo>
                    <a:pt x="0" y="4895850"/>
                  </a:lnTo>
                  <a:cubicBezTo>
                    <a:pt x="0" y="2037080"/>
                    <a:pt x="2317750" y="0"/>
                    <a:pt x="5175250" y="0"/>
                  </a:cubicBezTo>
                  <a:lnTo>
                    <a:pt x="8763000" y="0"/>
                  </a:lnTo>
                  <a:cubicBezTo>
                    <a:pt x="11621770" y="0"/>
                    <a:pt x="13938250" y="2037080"/>
                    <a:pt x="13938250" y="4895850"/>
                  </a:cubicBezTo>
                  <a:lnTo>
                    <a:pt x="13938250" y="4939030"/>
                  </a:lnTo>
                  <a:cubicBezTo>
                    <a:pt x="13938250" y="5718810"/>
                    <a:pt x="13307061" y="6350000"/>
                    <a:pt x="12528550" y="6350000"/>
                  </a:cubicBezTo>
                  <a:cubicBezTo>
                    <a:pt x="12528550" y="6350000"/>
                    <a:pt x="12528550" y="6350000"/>
                    <a:pt x="1252855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11665" b="-1166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533650"/>
            <a:ext cx="1299750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EEG u epilepsií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634037"/>
            <a:ext cx="9356402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U 5% zdravých dětí lze najít epileptiformní aktivitu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Negativní EEG nevylučuje diagnosu epilepsie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Hodnotí se aktivita pozadí záznamu a pak další abnormity –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epileptiformní, neepileptiformní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ložiskové, generalizované , multifokální, difuzní, bilaterální , iktální, interiktální atd. </a:t>
            </a:r>
          </a:p>
          <a:p>
            <a:pPr>
              <a:lnSpc>
                <a:spcPts val="4500"/>
              </a:lnSpc>
            </a:pPr>
            <a:endParaRPr lang="en-US" sz="2499" spc="-97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173568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723445" y="2234477"/>
            <a:ext cx="9188071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Video EEG monitorování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9438" r="-19438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981389" y="6083077"/>
            <a:ext cx="288652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999">
                <a:solidFill>
                  <a:srgbClr val="F4F1DE"/>
                </a:solidFill>
                <a:latin typeface="Open Sans"/>
              </a:rPr>
              <a:t>Nevšímalová S. , Dětská neurologie, Galén 2021, ISBN 978-80-7492-557-3, str 360, obr.16-4</a:t>
            </a:r>
          </a:p>
          <a:p>
            <a:pPr algn="ctr">
              <a:lnSpc>
                <a:spcPts val="1799"/>
              </a:lnSpc>
            </a:pPr>
            <a:endParaRPr lang="en-US" sz="999">
              <a:solidFill>
                <a:srgbClr val="F4F1DE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144000" y="4053752"/>
            <a:ext cx="8454280" cy="501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Dlouhodobé simultánní nahrávání EEG křivky a audiovizuálního záznamu pacienta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Zvyšuje pravděpodobnost zachycení záchvatu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a přímou diagnostiku jeho charakteru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 - diff diagnostika záchvatu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 - klasifikace EP záchvatu 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 - kvantifikace EP záchvatů </a:t>
            </a:r>
          </a:p>
          <a:p>
            <a:pPr>
              <a:lnSpc>
                <a:spcPts val="4500"/>
              </a:lnSpc>
            </a:pPr>
            <a:r>
              <a:rPr lang="en-US" sz="2500" spc="-97">
                <a:solidFill>
                  <a:srgbClr val="12131B"/>
                </a:solidFill>
                <a:latin typeface="Open Sans"/>
              </a:rPr>
              <a:t> - posouzení efektu léčby </a:t>
            </a:r>
          </a:p>
          <a:p>
            <a:pPr>
              <a:lnSpc>
                <a:spcPts val="4499"/>
              </a:lnSpc>
            </a:pPr>
            <a:endParaRPr lang="en-US" sz="2500" spc="-97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51512" y="-696491"/>
            <a:ext cx="5423951" cy="11679983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181939" r="-4967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398605" y="1519113"/>
            <a:ext cx="2305814" cy="230581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01162" y="1621673"/>
            <a:ext cx="2100700" cy="210069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398605" y="3990593"/>
            <a:ext cx="2305814" cy="230581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501162" y="4093154"/>
            <a:ext cx="2100700" cy="210069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398605" y="6462074"/>
            <a:ext cx="2305814" cy="230581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501162" y="6564635"/>
            <a:ext cx="2100700" cy="210069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8987" r="-3898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2557430" y="-888993"/>
            <a:ext cx="4312978" cy="9427837"/>
            <a:chOff x="0" y="0"/>
            <a:chExt cx="2354580" cy="51469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5146930"/>
            </a:xfrm>
            <a:custGeom>
              <a:avLst/>
              <a:gdLst/>
              <a:ahLst/>
              <a:cxnLst/>
              <a:rect l="l" t="t" r="r" b="b"/>
              <a:pathLst>
                <a:path w="2353310" h="5146930">
                  <a:moveTo>
                    <a:pt x="784860" y="5079620"/>
                  </a:moveTo>
                  <a:cubicBezTo>
                    <a:pt x="905510" y="5120260"/>
                    <a:pt x="1042670" y="5146930"/>
                    <a:pt x="1177290" y="5146930"/>
                  </a:cubicBezTo>
                  <a:cubicBezTo>
                    <a:pt x="1311910" y="5146930"/>
                    <a:pt x="1441450" y="5124070"/>
                    <a:pt x="1560830" y="5083430"/>
                  </a:cubicBezTo>
                  <a:cubicBezTo>
                    <a:pt x="1563370" y="5082160"/>
                    <a:pt x="1565910" y="5082160"/>
                    <a:pt x="1568450" y="5080890"/>
                  </a:cubicBezTo>
                  <a:cubicBezTo>
                    <a:pt x="2016760" y="4918330"/>
                    <a:pt x="2346960" y="4489070"/>
                    <a:pt x="2353310" y="398041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977389"/>
                  </a:lnTo>
                  <a:cubicBezTo>
                    <a:pt x="6350" y="4491610"/>
                    <a:pt x="331470" y="4920870"/>
                    <a:pt x="784860" y="507962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2687256"/>
            <a:ext cx="7038455" cy="272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EEG 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a neurointenzivní péče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8156" y="6258307"/>
            <a:ext cx="6984662" cy="170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Léčba status epilepticus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Navození farmakologického útlumu ( BS)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Akutní inzulty CNS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Smrt mozku 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1282</Words>
  <Application>Microsoft Office PowerPoint</Application>
  <PresentationFormat>Vlastní</PresentationFormat>
  <Paragraphs>215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The Seasons</vt:lpstr>
      <vt:lpstr>Arial</vt:lpstr>
      <vt:lpstr>Calibri</vt:lpstr>
      <vt:lpstr>Open Sans</vt:lpstr>
      <vt:lpstr>Inter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Neurodiagnostické metody</dc:title>
  <cp:lastModifiedBy>Matěj Žárský</cp:lastModifiedBy>
  <cp:revision>2</cp:revision>
  <dcterms:created xsi:type="dcterms:W3CDTF">2006-08-16T00:00:00Z</dcterms:created>
  <dcterms:modified xsi:type="dcterms:W3CDTF">2023-08-13T18:46:54Z</dcterms:modified>
  <dc:identifier>DAFrcU4sYrY</dc:identifier>
</cp:coreProperties>
</file>